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notesMasterIdLst>
    <p:notesMasterId r:id="rId28"/>
  </p:notesMasterIdLst>
  <p:sldIdLst>
    <p:sldId id="256" r:id="rId3"/>
    <p:sldId id="308" r:id="rId4"/>
    <p:sldId id="259" r:id="rId5"/>
    <p:sldId id="306" r:id="rId6"/>
    <p:sldId id="260" r:id="rId7"/>
    <p:sldId id="262" r:id="rId8"/>
    <p:sldId id="309" r:id="rId9"/>
    <p:sldId id="311" r:id="rId10"/>
    <p:sldId id="310" r:id="rId11"/>
    <p:sldId id="307" r:id="rId12"/>
    <p:sldId id="263" r:id="rId13"/>
    <p:sldId id="289" r:id="rId14"/>
    <p:sldId id="288" r:id="rId15"/>
    <p:sldId id="264" r:id="rId16"/>
    <p:sldId id="265" r:id="rId17"/>
    <p:sldId id="293" r:id="rId18"/>
    <p:sldId id="266" r:id="rId19"/>
    <p:sldId id="298" r:id="rId20"/>
    <p:sldId id="272" r:id="rId21"/>
    <p:sldId id="300" r:id="rId22"/>
    <p:sldId id="301" r:id="rId23"/>
    <p:sldId id="302" r:id="rId24"/>
    <p:sldId id="303" r:id="rId25"/>
    <p:sldId id="304" r:id="rId26"/>
    <p:sldId id="31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4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ED0B8-77F4-41D8-A501-C6D4971D5C18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670A7-F96F-43F0-AED8-49E5008D14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5959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A9160-3079-4C0A-91A5-A279A31DA9CD}" type="slidenum">
              <a:rPr lang="es-ES" smtClean="0">
                <a:solidFill>
                  <a:prstClr val="black"/>
                </a:solidFill>
              </a:rPr>
              <a:pPr/>
              <a:t>3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8928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83685F-40B4-4346-A8E9-2CAF95E0A40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4513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CA9160-3079-4C0A-91A5-A279A31DA9CD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36863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83685F-40B4-4346-A8E9-2CAF95E0A40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01206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CA9160-3079-4C0A-91A5-A279A31DA9CD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58733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83685F-40B4-4346-A8E9-2CAF95E0A40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32643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83685F-40B4-4346-A8E9-2CAF95E0A40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24936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83685F-40B4-4346-A8E9-2CAF95E0A40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81407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83685F-40B4-4346-A8E9-2CAF95E0A40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57221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83685F-40B4-4346-A8E9-2CAF95E0A40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5548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CA9160-3079-4C0A-91A5-A279A31DA9CD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0571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CA9160-3079-4C0A-91A5-A279A31DA9CD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9892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CA9160-3079-4C0A-91A5-A279A31DA9CD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9892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CA9160-3079-4C0A-91A5-A279A31DA9CD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9892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83685F-40B4-4346-A8E9-2CAF95E0A40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9404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83685F-40B4-4346-A8E9-2CAF95E0A40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0184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CA9160-3079-4C0A-91A5-A279A31DA9CD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9892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CA9160-3079-4C0A-91A5-A279A31DA9CD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4105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3845-6328-4D39-AA70-05C0D60C27C3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6273-8042-48B0-81DF-905F793249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9813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3845-6328-4D39-AA70-05C0D60C27C3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6273-8042-48B0-81DF-905F793249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0425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3845-6328-4D39-AA70-05C0D60C27C3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6273-8042-48B0-81DF-905F793249D0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8179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3845-6328-4D39-AA70-05C0D60C27C3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6273-8042-48B0-81DF-905F793249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9090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3845-6328-4D39-AA70-05C0D60C27C3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6273-8042-48B0-81DF-905F793249D0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76634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3845-6328-4D39-AA70-05C0D60C27C3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6273-8042-48B0-81DF-905F793249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59437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3845-6328-4D39-AA70-05C0D60C27C3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6273-8042-48B0-81DF-905F793249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943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3845-6328-4D39-AA70-05C0D60C27C3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6273-8042-48B0-81DF-905F793249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57615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3890A-98C3-4BA5-8D28-20EC99C1EDE6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FB8D8-0079-4571-8331-9C91BB82C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04288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3890A-98C3-4BA5-8D28-20EC99C1EDE6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FB8D8-0079-4571-8331-9C91BB82C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97825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3890A-98C3-4BA5-8D28-20EC99C1EDE6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FB8D8-0079-4571-8331-9C91BB82C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796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3845-6328-4D39-AA70-05C0D60C27C3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6273-8042-48B0-81DF-905F793249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0324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3890A-98C3-4BA5-8D28-20EC99C1EDE6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FB8D8-0079-4571-8331-9C91BB82C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73820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3890A-98C3-4BA5-8D28-20EC99C1EDE6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FB8D8-0079-4571-8331-9C91BB82C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10079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3890A-98C3-4BA5-8D28-20EC99C1EDE6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FB8D8-0079-4571-8331-9C91BB82C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048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3890A-98C3-4BA5-8D28-20EC99C1EDE6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FB8D8-0079-4571-8331-9C91BB82C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82611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3890A-98C3-4BA5-8D28-20EC99C1EDE6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FB8D8-0079-4571-8331-9C91BB82C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1492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3890A-98C3-4BA5-8D28-20EC99C1EDE6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FB8D8-0079-4571-8331-9C91BB82C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35347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3890A-98C3-4BA5-8D28-20EC99C1EDE6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FB8D8-0079-4571-8331-9C91BB82C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2723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3890A-98C3-4BA5-8D28-20EC99C1EDE6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FB8D8-0079-4571-8331-9C91BB82CC2B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699582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3890A-98C3-4BA5-8D28-20EC99C1EDE6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FB8D8-0079-4571-8331-9C91BB82C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39688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3890A-98C3-4BA5-8D28-20EC99C1EDE6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FB8D8-0079-4571-8331-9C91BB82CC2B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5166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3845-6328-4D39-AA70-05C0D60C27C3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6273-8042-48B0-81DF-905F793249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06371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3890A-98C3-4BA5-8D28-20EC99C1EDE6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FB8D8-0079-4571-8331-9C91BB82C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22319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3890A-98C3-4BA5-8D28-20EC99C1EDE6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FB8D8-0079-4571-8331-9C91BB82C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47887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3890A-98C3-4BA5-8D28-20EC99C1EDE6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FB8D8-0079-4571-8331-9C91BB82C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76673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15026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3845-6328-4D39-AA70-05C0D60C27C3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6273-8042-48B0-81DF-905F793249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8336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3845-6328-4D39-AA70-05C0D60C27C3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6273-8042-48B0-81DF-905F793249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6140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3845-6328-4D39-AA70-05C0D60C27C3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6273-8042-48B0-81DF-905F793249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6759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3845-6328-4D39-AA70-05C0D60C27C3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6273-8042-48B0-81DF-905F793249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8941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3845-6328-4D39-AA70-05C0D60C27C3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6273-8042-48B0-81DF-905F793249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483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3845-6328-4D39-AA70-05C0D60C27C3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6273-8042-48B0-81DF-905F793249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16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23845-6328-4D39-AA70-05C0D60C27C3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3546273-8042-48B0-81DF-905F793249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9046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3890A-98C3-4BA5-8D28-20EC99C1EDE6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FFB8D8-0079-4571-8331-9C91BB82C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940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CD08B56-5573-49F2-BC6C-CDF9665E30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Homogenización del Derecho (penal). Factores que lo favorecen y obstáculos.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1BA29F32-F101-41EB-A2F8-C54889F165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ES" sz="3200" dirty="0"/>
              <a:t>Ignacio Berdugo</a:t>
            </a:r>
          </a:p>
          <a:p>
            <a:r>
              <a:rPr lang="es-ES" sz="3200" dirty="0"/>
              <a:t>Sao Paulo. Marzo 2019</a:t>
            </a:r>
          </a:p>
        </p:txBody>
      </p:sp>
    </p:spTree>
    <p:extLst>
      <p:ext uri="{BB962C8B-B14F-4D97-AF65-F5344CB8AC3E}">
        <p14:creationId xmlns:p14="http://schemas.microsoft.com/office/powerpoint/2010/main" val="817943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83432" y="404664"/>
            <a:ext cx="9074969" cy="1500336"/>
          </a:xfrm>
        </p:spPr>
        <p:txBody>
          <a:bodyPr>
            <a:norm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Criminalidad organizada. Algunas consideraciones generales.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400" b="1" dirty="0"/>
              <a:t>La intervención de varias personas y la existencia de una estructura estable proporciona un mayor potencial de lesividad.</a:t>
            </a:r>
          </a:p>
          <a:p>
            <a:r>
              <a:rPr lang="es-ES" sz="2400" b="1" dirty="0"/>
              <a:t>La respuesta histórica</a:t>
            </a:r>
            <a:r>
              <a:rPr lang="es-ES" sz="2400" dirty="0"/>
              <a:t>:</a:t>
            </a:r>
          </a:p>
          <a:p>
            <a:r>
              <a:rPr lang="es-ES" sz="2400" b="1" dirty="0"/>
              <a:t>      - </a:t>
            </a:r>
            <a:r>
              <a:rPr lang="es-ES" sz="2400" dirty="0"/>
              <a:t>Con carácter general, “en cuadrilla”.</a:t>
            </a:r>
          </a:p>
          <a:p>
            <a:r>
              <a:rPr lang="es-ES" sz="2400" b="1" dirty="0"/>
              <a:t>      - </a:t>
            </a:r>
            <a:r>
              <a:rPr lang="es-ES" sz="2400" dirty="0"/>
              <a:t>En el Derecho penal político, el delito de asociación ilícita.</a:t>
            </a:r>
            <a:endParaRPr lang="es-ES" sz="2400" b="1" dirty="0"/>
          </a:p>
          <a:p>
            <a:endParaRPr lang="es-ES" sz="2400" b="1" dirty="0"/>
          </a:p>
          <a:p>
            <a:pPr>
              <a:buNone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925973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87489" y="332656"/>
            <a:ext cx="8605424" cy="1584176"/>
          </a:xfrm>
        </p:spPr>
        <p:txBody>
          <a:bodyPr>
            <a:norm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Criminalidad organizada. Algunas consideraciones generales.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46259" y="2060848"/>
            <a:ext cx="8605424" cy="4209670"/>
          </a:xfrm>
        </p:spPr>
        <p:txBody>
          <a:bodyPr>
            <a:noAutofit/>
          </a:bodyPr>
          <a:lstStyle/>
          <a:p>
            <a:r>
              <a:rPr lang="es-ES" sz="2400" b="1" dirty="0"/>
              <a:t>La respuesta hoy:</a:t>
            </a:r>
          </a:p>
          <a:p>
            <a:r>
              <a:rPr lang="es-ES" sz="2400" b="1" dirty="0"/>
              <a:t>El factor internacional. Delitos que pasan de nacionales a transfronterizos.</a:t>
            </a:r>
          </a:p>
          <a:p>
            <a:r>
              <a:rPr lang="es-ES" sz="2400" b="1" dirty="0"/>
              <a:t>La Convención de Palermo de Naciones Unidas (2000).</a:t>
            </a:r>
          </a:p>
          <a:p>
            <a:r>
              <a:rPr lang="es-ES" sz="2400" dirty="0"/>
              <a:t>España, ratifica en 2002, Perú en 2001.</a:t>
            </a:r>
          </a:p>
          <a:p>
            <a:r>
              <a:rPr lang="es-ES" sz="2400" dirty="0"/>
              <a:t>Estructura, permanencia y finalidad, art.2.</a:t>
            </a:r>
          </a:p>
          <a:p>
            <a:r>
              <a:rPr lang="es-ES" sz="2400" dirty="0"/>
              <a:t>Delitos con pena de más de cuatro años. Contenido económico.</a:t>
            </a:r>
          </a:p>
        </p:txBody>
      </p:sp>
    </p:spTree>
    <p:extLst>
      <p:ext uri="{BB962C8B-B14F-4D97-AF65-F5344CB8AC3E}">
        <p14:creationId xmlns:p14="http://schemas.microsoft.com/office/powerpoint/2010/main" val="74106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69A5FE2-F09D-4F1E-AFA1-A027FBE15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rgbClr val="FF0000"/>
                </a:solidFill>
              </a:rPr>
              <a:t>Convención de Palermo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CFFE7D4-C631-4C68-ACC2-9281BF280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734" y="1484784"/>
            <a:ext cx="8596668" cy="4752528"/>
          </a:xfrm>
        </p:spPr>
        <p:txBody>
          <a:bodyPr>
            <a:normAutofit/>
          </a:bodyPr>
          <a:lstStyle/>
          <a:p>
            <a:r>
              <a:rPr lang="es-ES" sz="2600" b="1" dirty="0"/>
              <a:t>Cuando un delito es transnacional</a:t>
            </a:r>
            <a:r>
              <a:rPr lang="es-ES" sz="2600" dirty="0"/>
              <a:t>,  Art.3.2:</a:t>
            </a:r>
          </a:p>
          <a:p>
            <a:r>
              <a:rPr lang="es-ES" sz="2600" dirty="0"/>
              <a:t>- Se comete en más de un Estado.</a:t>
            </a:r>
          </a:p>
          <a:p>
            <a:r>
              <a:rPr lang="es-ES" sz="2600" dirty="0"/>
              <a:t>- Se comete en un solo Estado, pero la preparación y control está en otro.</a:t>
            </a:r>
          </a:p>
          <a:p>
            <a:r>
              <a:rPr lang="es-ES" sz="2600" dirty="0"/>
              <a:t>- Se comete en un solo Estado, pero el grupo tiene actividades delictivas en otros Estados.</a:t>
            </a:r>
          </a:p>
          <a:p>
            <a:r>
              <a:rPr lang="es-ES" sz="2600" dirty="0"/>
              <a:t>- Se comete en un solo Estado, pero tiene efectos sustanciales en otro</a:t>
            </a:r>
            <a:r>
              <a:rPr lang="es-ES" sz="2400" dirty="0"/>
              <a:t>.</a:t>
            </a:r>
          </a:p>
          <a:p>
            <a:endParaRPr lang="es-ES" sz="2400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14934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69A5FE2-F09D-4F1E-AFA1-A027FBE15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rgbClr val="FF0000"/>
                </a:solidFill>
              </a:rPr>
              <a:t>Convención de Palermo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CFFE7D4-C631-4C68-ACC2-9281BF280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9496" y="1700808"/>
            <a:ext cx="8498905" cy="4464496"/>
          </a:xfrm>
        </p:spPr>
        <p:txBody>
          <a:bodyPr>
            <a:noAutofit/>
          </a:bodyPr>
          <a:lstStyle/>
          <a:p>
            <a:r>
              <a:rPr lang="es-ES" sz="2400" dirty="0"/>
              <a:t>Penalización de </a:t>
            </a:r>
            <a:r>
              <a:rPr lang="es-ES" sz="2400" b="1" dirty="0"/>
              <a:t>participar en grupo delictivo organizado,</a:t>
            </a:r>
            <a:r>
              <a:rPr lang="es-ES" sz="2400" dirty="0"/>
              <a:t> art.5.</a:t>
            </a:r>
          </a:p>
          <a:p>
            <a:r>
              <a:rPr lang="es-ES" sz="2400" dirty="0"/>
              <a:t>Penalización del </a:t>
            </a:r>
            <a:r>
              <a:rPr lang="es-ES" sz="2400" b="1" dirty="0"/>
              <a:t>blanqueo del producto del delito</a:t>
            </a:r>
            <a:r>
              <a:rPr lang="es-ES" sz="2400" dirty="0"/>
              <a:t>, art.6.</a:t>
            </a:r>
          </a:p>
          <a:p>
            <a:r>
              <a:rPr lang="es-ES" sz="2400" dirty="0"/>
              <a:t>Penalización de la </a:t>
            </a:r>
            <a:r>
              <a:rPr lang="es-ES" sz="2400" b="1" dirty="0"/>
              <a:t>corrupción</a:t>
            </a:r>
            <a:r>
              <a:rPr lang="es-ES" sz="2400" dirty="0"/>
              <a:t>, también de funcionario extranjero, art.8.</a:t>
            </a:r>
          </a:p>
          <a:p>
            <a:r>
              <a:rPr lang="es-ES" sz="2400" b="1" dirty="0"/>
              <a:t>Responsabilidad de las personas jurídicas</a:t>
            </a:r>
            <a:r>
              <a:rPr lang="es-ES" sz="2400" dirty="0"/>
              <a:t>, art.10. (De acuerdo con sus principios).</a:t>
            </a:r>
          </a:p>
          <a:p>
            <a:r>
              <a:rPr lang="es-ES" sz="2400" b="1" dirty="0"/>
              <a:t>Decomiso e incautación</a:t>
            </a:r>
            <a:r>
              <a:rPr lang="es-ES" sz="2400" dirty="0"/>
              <a:t>, art.12.</a:t>
            </a:r>
          </a:p>
          <a:p>
            <a:r>
              <a:rPr lang="es-ES" sz="2400" b="1" dirty="0"/>
              <a:t>Cooperación internacional </a:t>
            </a:r>
            <a:r>
              <a:rPr lang="es-ES" sz="2400" dirty="0"/>
              <a:t>para el decomiso, art.13.</a:t>
            </a:r>
          </a:p>
        </p:txBody>
      </p:sp>
    </p:spTree>
    <p:extLst>
      <p:ext uri="{BB962C8B-B14F-4D97-AF65-F5344CB8AC3E}">
        <p14:creationId xmlns:p14="http://schemas.microsoft.com/office/powerpoint/2010/main" val="3044353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3473" y="332656"/>
            <a:ext cx="8749440" cy="1584176"/>
          </a:xfrm>
        </p:spPr>
        <p:txBody>
          <a:bodyPr>
            <a:norm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Criminalidad organizada. Algunas consideraciones generales.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77334" y="1556793"/>
            <a:ext cx="8596668" cy="4484570"/>
          </a:xfrm>
        </p:spPr>
        <p:txBody>
          <a:bodyPr>
            <a:noAutofit/>
          </a:bodyPr>
          <a:lstStyle/>
          <a:p>
            <a:r>
              <a:rPr lang="es-ES" sz="2400" b="1" dirty="0"/>
              <a:t>Los delitos para los que se organiza y la respuesta frente a la organización.</a:t>
            </a:r>
          </a:p>
          <a:p>
            <a:pPr lvl="0">
              <a:buClr>
                <a:srgbClr val="E78712"/>
              </a:buClr>
            </a:pPr>
            <a:r>
              <a:rPr lang="es-ES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Manifestación del “moderno derecho penal”. La prevención en la tipificación, no esperar a la lesión. El peligro, “sus peligros”. Eficacia versus garantía.</a:t>
            </a:r>
          </a:p>
          <a:p>
            <a:pPr lvl="0">
              <a:buClr>
                <a:srgbClr val="E78712"/>
              </a:buClr>
            </a:pPr>
            <a:r>
              <a:rPr lang="es-ES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De la respuesta frente al resultado a la respuesta frente a la acción</a:t>
            </a:r>
          </a:p>
          <a:p>
            <a:pPr lvl="0">
              <a:buClr>
                <a:srgbClr val="E78712"/>
              </a:buClr>
            </a:pPr>
            <a:r>
              <a:rPr lang="es-ES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Cuestiones de autoría, autoría mediata por control de la organización,  y participación. No beneficios económicos.</a:t>
            </a:r>
          </a:p>
          <a:p>
            <a:pPr lvl="0">
              <a:buClr>
                <a:srgbClr val="E78712"/>
              </a:buClr>
            </a:pPr>
            <a:endParaRPr lang="es-ES" sz="24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E78712"/>
              </a:buClr>
            </a:pPr>
            <a:endParaRPr lang="es-ES" sz="24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3116551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77334" y="609600"/>
            <a:ext cx="9091074" cy="1320800"/>
          </a:xfrm>
        </p:spPr>
        <p:txBody>
          <a:bodyPr>
            <a:norm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La corrupción. Algunas consideraciones.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77334" y="1628800"/>
            <a:ext cx="9392981" cy="4680520"/>
          </a:xfrm>
        </p:spPr>
        <p:txBody>
          <a:bodyPr>
            <a:normAutofit fontScale="92500"/>
          </a:bodyPr>
          <a:lstStyle/>
          <a:p>
            <a:r>
              <a:rPr lang="es-ES" sz="2800" b="1" dirty="0"/>
              <a:t>De la corrupción, problema nacional, a manifestación de la delincuencia organizada transfronteriza.</a:t>
            </a:r>
          </a:p>
          <a:p>
            <a:r>
              <a:rPr lang="es-ES" sz="2800" b="1" dirty="0"/>
              <a:t>Corrupción como delincuencia económica</a:t>
            </a:r>
            <a:r>
              <a:rPr lang="es-ES" sz="2800" dirty="0"/>
              <a:t>. La “explosión de la corrupción”. Nuevos sujetos  </a:t>
            </a:r>
          </a:p>
          <a:p>
            <a:r>
              <a:rPr lang="es-ES" sz="2800" dirty="0"/>
              <a:t>La corrupción como problema social. Ejemplo de España. Encuesta del CIS.</a:t>
            </a:r>
          </a:p>
          <a:p>
            <a:r>
              <a:rPr lang="es-ES" sz="2800" dirty="0"/>
              <a:t>La corrupción como “</a:t>
            </a:r>
            <a:r>
              <a:rPr lang="es-ES" sz="2800" b="1" dirty="0"/>
              <a:t>reciente”</a:t>
            </a:r>
            <a:r>
              <a:rPr lang="es-ES" sz="2800" dirty="0"/>
              <a:t> </a:t>
            </a:r>
            <a:r>
              <a:rPr lang="es-ES" sz="2800" b="1" dirty="0"/>
              <a:t>problema en el mundo</a:t>
            </a:r>
            <a:r>
              <a:rPr lang="es-ES" sz="2800" dirty="0"/>
              <a:t>. Consecuencia de internacionalización de la economía Palermo, Mérida y otros. Transparencia Internacional. OCDE. </a:t>
            </a:r>
          </a:p>
          <a:p>
            <a:endParaRPr lang="es-ES" sz="2800" dirty="0"/>
          </a:p>
          <a:p>
            <a:pPr marL="0" indent="0">
              <a:buNone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926980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190AD49-4DA8-4693-A3CC-FAE84B562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rgbClr val="FF0000"/>
                </a:solidFill>
              </a:rPr>
              <a:t>La gran corrupción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27DE352-B3C1-462B-8F84-1D562580F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2800" b="1" dirty="0"/>
              <a:t>Caracteres (Ugaz/</a:t>
            </a:r>
            <a:r>
              <a:rPr lang="es-ES" sz="2800" b="1" dirty="0" err="1"/>
              <a:t>Hava</a:t>
            </a:r>
            <a:r>
              <a:rPr lang="es-ES" sz="2800" b="1" dirty="0"/>
              <a:t>):</a:t>
            </a:r>
          </a:p>
          <a:p>
            <a:pPr>
              <a:buFontTx/>
              <a:buChar char="-"/>
            </a:pPr>
            <a:r>
              <a:rPr lang="es-ES" sz="2800" b="1" dirty="0"/>
              <a:t>Factor económico.</a:t>
            </a:r>
          </a:p>
          <a:p>
            <a:pPr>
              <a:buFontTx/>
              <a:buChar char="-"/>
            </a:pPr>
            <a:r>
              <a:rPr lang="es-ES" sz="2800" b="1" dirty="0"/>
              <a:t>Factor político.</a:t>
            </a:r>
          </a:p>
          <a:p>
            <a:pPr>
              <a:buFontTx/>
              <a:buChar char="-"/>
            </a:pPr>
            <a:r>
              <a:rPr lang="es-ES" sz="2800" b="1" dirty="0"/>
              <a:t>Factor sistémico </a:t>
            </a:r>
          </a:p>
          <a:p>
            <a:pPr>
              <a:buFontTx/>
              <a:buChar char="-"/>
            </a:pPr>
            <a:r>
              <a:rPr lang="es-ES" sz="2800" b="1" dirty="0"/>
              <a:t>Factor social.</a:t>
            </a:r>
          </a:p>
          <a:p>
            <a:pPr>
              <a:buFontTx/>
              <a:buChar char="-"/>
            </a:pPr>
            <a:r>
              <a:rPr lang="es-ES" sz="2800" b="1" dirty="0"/>
              <a:t>Factor impunidad.</a:t>
            </a:r>
          </a:p>
        </p:txBody>
      </p:sp>
    </p:spTree>
    <p:extLst>
      <p:ext uri="{BB962C8B-B14F-4D97-AF65-F5344CB8AC3E}">
        <p14:creationId xmlns:p14="http://schemas.microsoft.com/office/powerpoint/2010/main" val="27508673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La corrupción. Consideración internacional.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400" b="1" dirty="0"/>
              <a:t>Algunas consideraciones</a:t>
            </a:r>
            <a:r>
              <a:rPr lang="es-ES" sz="2400" dirty="0"/>
              <a:t>:</a:t>
            </a:r>
          </a:p>
          <a:p>
            <a:r>
              <a:rPr lang="es-ES" sz="2400" dirty="0"/>
              <a:t>1.- Criminalidad organizada y transfronteriza. Cadena de delitos.</a:t>
            </a:r>
          </a:p>
          <a:p>
            <a:r>
              <a:rPr lang="es-ES" sz="2400" dirty="0"/>
              <a:t>2.- Los informes anuales de Transparencia Internacional.</a:t>
            </a:r>
          </a:p>
          <a:p>
            <a:r>
              <a:rPr lang="es-ES" sz="2400" dirty="0"/>
              <a:t>3.- El contenido económico. La colaboración entre Estados. Pieza clave. La lucha contra los paraísos fiscales.</a:t>
            </a:r>
          </a:p>
          <a:p>
            <a:r>
              <a:rPr lang="es-ES" sz="2400" dirty="0"/>
              <a:t>4.- Los Tratados internacionales como instrumentos.</a:t>
            </a:r>
          </a:p>
        </p:txBody>
      </p:sp>
    </p:spTree>
    <p:extLst>
      <p:ext uri="{BB962C8B-B14F-4D97-AF65-F5344CB8AC3E}">
        <p14:creationId xmlns:p14="http://schemas.microsoft.com/office/powerpoint/2010/main" val="16650965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BC07F0D-8CB2-425A-A3F4-EEE2AA41E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La internacionalización de la lucha contra la corrupción: el soborno internacional.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2289EE6-61B0-411D-BB70-B5CB28DF4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s-ES" sz="3200" dirty="0"/>
              <a:t> Manifestación de la gran corrupción.</a:t>
            </a:r>
          </a:p>
          <a:p>
            <a:pPr lvl="1"/>
            <a:r>
              <a:rPr lang="es-ES" sz="3200" dirty="0"/>
              <a:t> Cambio de la política criminal. Punto de partida: </a:t>
            </a:r>
          </a:p>
          <a:p>
            <a:pPr lvl="1"/>
            <a:r>
              <a:rPr lang="es-ES" sz="3200" dirty="0"/>
              <a:t>           - Ley de Practicas corruptas en el extranjero, Estados Unidos, 1977.</a:t>
            </a:r>
          </a:p>
          <a:p>
            <a:pPr lvl="1"/>
            <a:r>
              <a:rPr lang="es-ES" sz="3200" dirty="0"/>
              <a:t>           - La </a:t>
            </a:r>
            <a:r>
              <a:rPr lang="es-ES" sz="3200" dirty="0" err="1"/>
              <a:t>Bribery</a:t>
            </a:r>
            <a:r>
              <a:rPr lang="es-ES" sz="3200" dirty="0"/>
              <a:t> </a:t>
            </a:r>
            <a:r>
              <a:rPr lang="es-ES" sz="3200" dirty="0" err="1"/>
              <a:t>Act</a:t>
            </a:r>
            <a:r>
              <a:rPr lang="es-ES" sz="3200" dirty="0"/>
              <a:t>, Reino Unido, 2010.    </a:t>
            </a:r>
          </a:p>
          <a:p>
            <a:pPr lvl="1"/>
            <a:r>
              <a:rPr lang="es-ES" sz="3200" dirty="0"/>
              <a:t>           - Convención de la OCDE de 1997.</a:t>
            </a:r>
          </a:p>
          <a:p>
            <a:pPr lvl="1"/>
            <a:r>
              <a:rPr lang="es-ES" sz="3200" dirty="0"/>
              <a:t>           - La normativa europea.</a:t>
            </a:r>
          </a:p>
          <a:p>
            <a:pPr lvl="1"/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1247632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dirty="0">
                <a:solidFill>
                  <a:srgbClr val="FF0000"/>
                </a:solidFill>
              </a:rPr>
              <a:t>La internacionalización de la lucha contra la corrupción: el soborno internacional.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20483" name="2 Marcador de contenido"/>
          <p:cNvSpPr>
            <a:spLocks noGrp="1"/>
          </p:cNvSpPr>
          <p:nvPr>
            <p:ph idx="1"/>
          </p:nvPr>
        </p:nvSpPr>
        <p:spPr>
          <a:xfrm>
            <a:off x="677334" y="1628801"/>
            <a:ext cx="8596668" cy="4412562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endParaRPr lang="es-ES" sz="2400" dirty="0"/>
          </a:p>
          <a:p>
            <a:pPr eaLnBrk="1" hangingPunct="1"/>
            <a:r>
              <a:rPr lang="es-ES" sz="2400" b="1" dirty="0"/>
              <a:t>Recordar rasgos y efectos de la criminalidad organizada y de la gran corrupción. </a:t>
            </a:r>
          </a:p>
          <a:p>
            <a:pPr eaLnBrk="1" hangingPunct="1"/>
            <a:r>
              <a:rPr lang="es-ES" sz="2400" b="1" dirty="0"/>
              <a:t>Respuesta a los nuevos factores:</a:t>
            </a:r>
          </a:p>
          <a:p>
            <a:pPr eaLnBrk="1" hangingPunct="1"/>
            <a:r>
              <a:rPr lang="es-ES" sz="2400" b="1" dirty="0"/>
              <a:t>        - Internacionalización de la economía.</a:t>
            </a:r>
          </a:p>
          <a:p>
            <a:pPr eaLnBrk="1" hangingPunct="1"/>
            <a:r>
              <a:rPr lang="es-ES" sz="2400" b="1" dirty="0"/>
              <a:t>        - Papel de las personas jurídicas.</a:t>
            </a:r>
          </a:p>
          <a:p>
            <a:pPr eaLnBrk="1" hangingPunct="1"/>
            <a:r>
              <a:rPr lang="es-ES" sz="2400" b="1" dirty="0"/>
              <a:t>        - La corrupción privada.</a:t>
            </a:r>
          </a:p>
          <a:p>
            <a:pPr eaLnBrk="1" hangingPunct="1"/>
            <a:r>
              <a:rPr lang="es-ES" sz="2400" b="1" dirty="0"/>
              <a:t>        - Los paraísos fiscales.</a:t>
            </a:r>
          </a:p>
          <a:p>
            <a:pPr eaLnBrk="1" hangingPunct="1"/>
            <a:r>
              <a:rPr lang="es-ES" sz="2400" b="1" dirty="0"/>
              <a:t>Necesidad de una respuesta homogénea.</a:t>
            </a:r>
          </a:p>
          <a:p>
            <a:pPr eaLnBrk="1" hangingPunct="1"/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136455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7FAB10D-F1E0-40B7-BBF6-3CA7918FD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FE5C037-DBB9-425D-9F6A-7E48D3F34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>
              <a:solidFill>
                <a:srgbClr val="FF0000"/>
              </a:solidFill>
            </a:endParaRPr>
          </a:p>
          <a:p>
            <a:endParaRPr lang="es-ES" dirty="0">
              <a:solidFill>
                <a:srgbClr val="FF0000"/>
              </a:solidFill>
            </a:endParaRPr>
          </a:p>
          <a:p>
            <a:endParaRPr lang="es-ES" dirty="0">
              <a:solidFill>
                <a:srgbClr val="FF0000"/>
              </a:solidFill>
            </a:endParaRPr>
          </a:p>
          <a:p>
            <a:endParaRPr lang="es-ES" dirty="0">
              <a:solidFill>
                <a:srgbClr val="FF0000"/>
              </a:solidFill>
            </a:endParaRPr>
          </a:p>
          <a:p>
            <a:r>
              <a:rPr lang="es-ES" sz="3200" b="1" dirty="0">
                <a:solidFill>
                  <a:srgbClr val="FF0000"/>
                </a:solidFill>
              </a:rPr>
              <a:t>1.- INTRODUCCIÓN. CONSIDERACIONES GENERALES</a:t>
            </a:r>
          </a:p>
        </p:txBody>
      </p:sp>
    </p:spTree>
    <p:extLst>
      <p:ext uri="{BB962C8B-B14F-4D97-AF65-F5344CB8AC3E}">
        <p14:creationId xmlns:p14="http://schemas.microsoft.com/office/powerpoint/2010/main" val="38966219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AEF57DA-7D32-4325-9290-1870EDEA5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b="1" dirty="0">
                <a:solidFill>
                  <a:srgbClr val="FF0000"/>
                </a:solidFill>
              </a:rPr>
              <a:t>La internacionalización de la lucha contra la corrupción: el soborno internacional.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2D890AF-AFE1-4FF1-AB8D-290263173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sz="3200" dirty="0">
                <a:latin typeface="+mj-lt"/>
              </a:rPr>
              <a:t>Responsabilidad penal de las personas jurídicas. Programas de </a:t>
            </a:r>
            <a:r>
              <a:rPr lang="es-ES" sz="3200" dirty="0" err="1">
                <a:latin typeface="+mj-lt"/>
              </a:rPr>
              <a:t>compliance</a:t>
            </a:r>
            <a:r>
              <a:rPr lang="es-ES" sz="3200" dirty="0">
                <a:latin typeface="+mj-lt"/>
              </a:rPr>
              <a:t>. También en la administración pública ?.</a:t>
            </a:r>
          </a:p>
          <a:p>
            <a:r>
              <a:rPr lang="es-ES" sz="3200" dirty="0">
                <a:latin typeface="+mj-lt"/>
              </a:rPr>
              <a:t>La ISO 3701.</a:t>
            </a:r>
          </a:p>
          <a:p>
            <a:r>
              <a:rPr lang="es-ES" sz="3200" dirty="0">
                <a:latin typeface="+mj-lt"/>
              </a:rPr>
              <a:t>Normativa de contratación. La prohibición de contratar como sanción. Banco Mundial y normativa europea.</a:t>
            </a:r>
          </a:p>
          <a:p>
            <a:r>
              <a:rPr lang="es-ES" sz="3200" dirty="0">
                <a:latin typeface="+mj-lt"/>
              </a:rPr>
              <a:t>Referencia a la aplicación de la normativa de USA. Hechos de corrupción y de falsa contabilidad.</a:t>
            </a:r>
          </a:p>
        </p:txBody>
      </p:sp>
    </p:spTree>
    <p:extLst>
      <p:ext uri="{BB962C8B-B14F-4D97-AF65-F5344CB8AC3E}">
        <p14:creationId xmlns:p14="http://schemas.microsoft.com/office/powerpoint/2010/main" val="29456015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C4D6119-BB1F-4FE1-BFCD-BAA45DF49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b="1" dirty="0">
                <a:solidFill>
                  <a:srgbClr val="FF0000"/>
                </a:solidFill>
              </a:rPr>
              <a:t>La internacionalización de la lucha contra la corrupción: el soborno internacional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C20705D-21AF-4729-AC08-EE72ADBF7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sz="2800" b="1" dirty="0"/>
              <a:t>El caso Odebrecht.</a:t>
            </a:r>
          </a:p>
          <a:p>
            <a:r>
              <a:rPr lang="es-ES" sz="2800" dirty="0"/>
              <a:t>Sobornos a altos funcionarios de 12 países. Estructura corporativa para sobornar. “División de operaciones estructuradas”.</a:t>
            </a:r>
          </a:p>
          <a:p>
            <a:r>
              <a:rPr lang="es-ES" sz="2800" dirty="0"/>
              <a:t>En USA, cotiza en bolsa y desde USA se hicieron pagos. Preacuerdo con el Departamento de justicia. Multa de 4.500 millones. Programa de cumplimiento.</a:t>
            </a:r>
          </a:p>
          <a:p>
            <a:r>
              <a:rPr lang="es-ES" sz="2800" dirty="0"/>
              <a:t>Pagó más de 788 millones en sobornos y tuvo ingresos por más de 3.336 billones de dólares</a:t>
            </a:r>
          </a:p>
        </p:txBody>
      </p:sp>
    </p:spTree>
    <p:extLst>
      <p:ext uri="{BB962C8B-B14F-4D97-AF65-F5344CB8AC3E}">
        <p14:creationId xmlns:p14="http://schemas.microsoft.com/office/powerpoint/2010/main" val="31705269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D083965-A613-4798-9146-0C6F97AB4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b="1" dirty="0">
                <a:solidFill>
                  <a:srgbClr val="FF0000"/>
                </a:solidFill>
              </a:rPr>
              <a:t>La internacionalización de la lucha contra la corrupción: el soborno internacional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79BA595-C959-4432-9AC7-353951D0B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b="1" dirty="0"/>
              <a:t>Referencia al Derecho penal español.</a:t>
            </a:r>
          </a:p>
          <a:p>
            <a:r>
              <a:rPr lang="es-ES" sz="2800" dirty="0"/>
              <a:t>Problemas del delito de soborno internacional y a la modificación del cohecho </a:t>
            </a:r>
          </a:p>
          <a:p>
            <a:r>
              <a:rPr lang="es-ES" sz="2800" dirty="0"/>
              <a:t>Sobre la muy escasa aplicación de estos delitos. En 18 años, una sola sentencia.</a:t>
            </a:r>
          </a:p>
          <a:p>
            <a:r>
              <a:rPr lang="es-ES" sz="2800" dirty="0"/>
              <a:t>El Informe de 2014 de la OCDE.</a:t>
            </a:r>
          </a:p>
        </p:txBody>
      </p:sp>
    </p:spTree>
    <p:extLst>
      <p:ext uri="{BB962C8B-B14F-4D97-AF65-F5344CB8AC3E}">
        <p14:creationId xmlns:p14="http://schemas.microsoft.com/office/powerpoint/2010/main" val="38624237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19710E9-EC89-48D1-AC2D-D6ADA77BC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b="1" dirty="0">
                <a:solidFill>
                  <a:srgbClr val="FF0000"/>
                </a:solidFill>
              </a:rPr>
              <a:t>La internacionalización de la lucha contra la corrupción: el soborno internacional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DF19C57-F654-4F80-8D87-EE9182898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44825"/>
            <a:ext cx="8596668" cy="4196538"/>
          </a:xfrm>
        </p:spPr>
        <p:txBody>
          <a:bodyPr>
            <a:noAutofit/>
          </a:bodyPr>
          <a:lstStyle/>
          <a:p>
            <a:r>
              <a:rPr lang="es-ES" sz="2400" b="1" dirty="0"/>
              <a:t>Razones de la poca aplicación</a:t>
            </a:r>
            <a:r>
              <a:rPr lang="es-ES" sz="2400" dirty="0"/>
              <a:t>:</a:t>
            </a:r>
          </a:p>
          <a:p>
            <a:r>
              <a:rPr lang="es-ES" sz="2400" dirty="0"/>
              <a:t>Dificultades vinculadas a la </a:t>
            </a:r>
            <a:r>
              <a:rPr lang="es-ES" sz="2400" dirty="0" err="1"/>
              <a:t>transnacionalidad</a:t>
            </a:r>
            <a:r>
              <a:rPr lang="es-ES" sz="2400" dirty="0"/>
              <a:t>.</a:t>
            </a:r>
          </a:p>
          <a:p>
            <a:r>
              <a:rPr lang="es-ES" sz="2400" dirty="0"/>
              <a:t>Dificultades vinculadas a la criminalidad de cuello blanco.</a:t>
            </a:r>
          </a:p>
          <a:p>
            <a:r>
              <a:rPr lang="es-ES" sz="2400" dirty="0"/>
              <a:t>Problema de “los otros,” del lugar donde se plasma el objeto de la corrupción.</a:t>
            </a:r>
          </a:p>
          <a:p>
            <a:r>
              <a:rPr lang="es-ES" sz="2400" dirty="0"/>
              <a:t>Necesidad de profundizar en los distintos escalones de la criminalización secundaria, tanto en número como en formación.</a:t>
            </a:r>
          </a:p>
          <a:p>
            <a:r>
              <a:rPr lang="es-ES" sz="2400" dirty="0"/>
              <a:t>Protección de denunciantes y medidas de colaboración con la administración de justicia.</a:t>
            </a:r>
          </a:p>
          <a:p>
            <a:r>
              <a:rPr lang="es-ES" sz="2400" dirty="0"/>
              <a:t>Modificación de distintas ramas del ordenamiento jurídico</a:t>
            </a:r>
          </a:p>
        </p:txBody>
      </p:sp>
    </p:spTree>
    <p:extLst>
      <p:ext uri="{BB962C8B-B14F-4D97-AF65-F5344CB8AC3E}">
        <p14:creationId xmlns:p14="http://schemas.microsoft.com/office/powerpoint/2010/main" val="22128117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A1A7366-D13B-4490-896E-3E09A8EBE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424" y="620688"/>
            <a:ext cx="8596668" cy="1320800"/>
          </a:xfrm>
        </p:spPr>
        <p:txBody>
          <a:bodyPr/>
          <a:lstStyle/>
          <a:p>
            <a:r>
              <a:rPr lang="es-ES" b="1" dirty="0">
                <a:solidFill>
                  <a:srgbClr val="FF0000"/>
                </a:solidFill>
              </a:rPr>
              <a:t>Unas últimas reflexiones.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1913497-A62E-45CC-8B77-3A7840095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sz="2400" dirty="0"/>
              <a:t>No basta con buenas leyes, hay que aplicarlas.</a:t>
            </a:r>
          </a:p>
          <a:p>
            <a:r>
              <a:rPr lang="es-ES" sz="2400" dirty="0"/>
              <a:t>Hay que pasar del Derecho simbólico al Derecho efectivo.</a:t>
            </a:r>
          </a:p>
          <a:p>
            <a:r>
              <a:rPr lang="es-ES" sz="2400" dirty="0"/>
              <a:t>Debemos reflexionar si las viejas herramientas sirven para los nuevos problemas.</a:t>
            </a:r>
          </a:p>
          <a:p>
            <a:r>
              <a:rPr lang="es-ES" sz="2400" dirty="0"/>
              <a:t>Hay que trabajar en las políticas preventivas, luchar contra la tolerancia frente a la corrupción.</a:t>
            </a:r>
          </a:p>
          <a:p>
            <a:r>
              <a:rPr lang="es-ES" sz="2400" dirty="0"/>
              <a:t>Exceso de burocratización, transparencia como antídoto.</a:t>
            </a:r>
          </a:p>
          <a:p>
            <a:r>
              <a:rPr lang="es-ES" sz="2400" dirty="0"/>
              <a:t>Efectiva colaboración internacional y no olvidar que la corrupción es cosa de dos.</a:t>
            </a:r>
          </a:p>
        </p:txBody>
      </p:sp>
    </p:spTree>
    <p:extLst>
      <p:ext uri="{BB962C8B-B14F-4D97-AF65-F5344CB8AC3E}">
        <p14:creationId xmlns:p14="http://schemas.microsoft.com/office/powerpoint/2010/main" val="7374632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DEEB06C-FFEB-4869-BA09-95863238F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D8135BC-05FA-43EF-B9C8-70CC68FED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r>
              <a:rPr lang="es-ES" sz="2800" dirty="0" err="1">
                <a:solidFill>
                  <a:srgbClr val="FF0000"/>
                </a:solidFill>
              </a:rPr>
              <a:t>Muito</a:t>
            </a:r>
            <a:r>
              <a:rPr lang="es-ES" sz="2800" dirty="0">
                <a:solidFill>
                  <a:srgbClr val="FF0000"/>
                </a:solidFill>
              </a:rPr>
              <a:t> </a:t>
            </a:r>
            <a:r>
              <a:rPr lang="es-ES" sz="2800" dirty="0" err="1">
                <a:solidFill>
                  <a:srgbClr val="FF0000"/>
                </a:solidFill>
              </a:rPr>
              <a:t>obrigado</a:t>
            </a:r>
            <a:r>
              <a:rPr lang="es-ES" sz="2800" dirty="0">
                <a:solidFill>
                  <a:srgbClr val="FF0000"/>
                </a:solidFill>
              </a:rPr>
              <a:t> ¡¡¡¡</a:t>
            </a:r>
          </a:p>
          <a:p>
            <a:endParaRPr lang="es-ES" sz="2800" dirty="0"/>
          </a:p>
          <a:p>
            <a:r>
              <a:rPr lang="es-ES" sz="2800" dirty="0"/>
              <a:t>berdugo@usal.es</a:t>
            </a:r>
          </a:p>
        </p:txBody>
      </p:sp>
    </p:spTree>
    <p:extLst>
      <p:ext uri="{BB962C8B-B14F-4D97-AF65-F5344CB8AC3E}">
        <p14:creationId xmlns:p14="http://schemas.microsoft.com/office/powerpoint/2010/main" val="2173500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Derecho Penal. Algunas consideraciones generales.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400" b="1" dirty="0"/>
              <a:t>Contenido del Derecho está históricamente condicionado. El qué y el como.</a:t>
            </a:r>
          </a:p>
          <a:p>
            <a:r>
              <a:rPr lang="es-ES" sz="2400" b="1" dirty="0"/>
              <a:t>Cada época ha tenido su criminalidad y su política criminal.</a:t>
            </a:r>
          </a:p>
          <a:p>
            <a:r>
              <a:rPr lang="es-ES" sz="2400" b="1" dirty="0"/>
              <a:t>Condicionantes actuales:</a:t>
            </a:r>
          </a:p>
          <a:p>
            <a:r>
              <a:rPr lang="es-ES" sz="2400" b="1" dirty="0"/>
              <a:t>          </a:t>
            </a:r>
            <a:r>
              <a:rPr lang="es-ES" sz="2400" dirty="0"/>
              <a:t>- Internacionalización.</a:t>
            </a:r>
          </a:p>
          <a:p>
            <a:r>
              <a:rPr lang="es-ES" sz="2400" dirty="0"/>
              <a:t>          - Nuevas tecnologías y desarrollo de las comunicaciones.</a:t>
            </a:r>
          </a:p>
          <a:p>
            <a:r>
              <a:rPr lang="es-ES" sz="2400" dirty="0"/>
              <a:t>          - Evolución del modelo de Estado. Los nuevos derechos.</a:t>
            </a:r>
          </a:p>
          <a:p>
            <a:pPr>
              <a:buNone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086808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95E4364-945E-420C-85B4-88CE242C8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rgbClr val="FF0000"/>
                </a:solidFill>
              </a:rPr>
              <a:t>Nuevos delitos, nuevas respuestas.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25A301A-337F-47A0-80F2-87A469A2D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Como ordenar la sociedad.</a:t>
            </a:r>
          </a:p>
          <a:p>
            <a:r>
              <a:rPr lang="es-ES" sz="2400" dirty="0"/>
              <a:t>La realidad, demanda aproximar contenidos.</a:t>
            </a:r>
          </a:p>
          <a:p>
            <a:r>
              <a:rPr lang="es-ES" sz="2400" dirty="0"/>
              <a:t>Como ordenar la realidad, puede ser un obstáculo para aproximar contenidos.</a:t>
            </a:r>
          </a:p>
          <a:p>
            <a:r>
              <a:rPr lang="es-ES" sz="2400" dirty="0"/>
              <a:t>Modelos de Estado y modelos de sociedad.</a:t>
            </a:r>
          </a:p>
        </p:txBody>
      </p:sp>
    </p:spTree>
    <p:extLst>
      <p:ext uri="{BB962C8B-B14F-4D97-AF65-F5344CB8AC3E}">
        <p14:creationId xmlns:p14="http://schemas.microsoft.com/office/powerpoint/2010/main" val="2667142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Derecho Penal. Algunas consideraciones generales.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55440" y="2276872"/>
            <a:ext cx="9002961" cy="3816424"/>
          </a:xfrm>
        </p:spPr>
        <p:txBody>
          <a:bodyPr>
            <a:noAutofit/>
          </a:bodyPr>
          <a:lstStyle/>
          <a:p>
            <a:r>
              <a:rPr lang="es-ES" sz="2400" b="1" dirty="0"/>
              <a:t>Los “fracasos” del Derecho penal. Los “desafíos” de la Política Criminal:</a:t>
            </a:r>
          </a:p>
          <a:p>
            <a:r>
              <a:rPr lang="es-ES" sz="2400" b="1" dirty="0"/>
              <a:t>    </a:t>
            </a:r>
            <a:r>
              <a:rPr lang="es-ES" sz="2400" dirty="0"/>
              <a:t>- La respuesta frente a la criminalidad organizada.</a:t>
            </a:r>
          </a:p>
          <a:p>
            <a:r>
              <a:rPr lang="es-ES" sz="2400" dirty="0"/>
              <a:t>   - La gran criminalidad económica.</a:t>
            </a:r>
          </a:p>
          <a:p>
            <a:r>
              <a:rPr lang="es-ES" sz="2400" dirty="0"/>
              <a:t>    - Los grandes atentados. Nuevo orden mundial.</a:t>
            </a:r>
          </a:p>
          <a:p>
            <a:r>
              <a:rPr lang="es-ES" sz="2400" dirty="0"/>
              <a:t>    - Pese a la expansión del Derecho penal.</a:t>
            </a:r>
          </a:p>
          <a:p>
            <a:r>
              <a:rPr lang="es-ES" sz="2400" b="1" dirty="0"/>
              <a:t> Necesidad de reflexionar sobre la respuesta legislativa.</a:t>
            </a:r>
          </a:p>
          <a:p>
            <a:endParaRPr lang="es-ES" sz="2400" b="1" dirty="0"/>
          </a:p>
          <a:p>
            <a:pPr>
              <a:buNone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418701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Derecho Penal. Algunas consideraciones generales.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55015" y="1484784"/>
            <a:ext cx="8596667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s-ES" sz="2400" b="1" dirty="0"/>
          </a:p>
          <a:p>
            <a:r>
              <a:rPr lang="es-ES" sz="2400" b="1" dirty="0"/>
              <a:t>Derecho penal hoy: de la lesión al riesgo.</a:t>
            </a:r>
          </a:p>
          <a:p>
            <a:r>
              <a:rPr lang="es-ES" sz="2400" b="1" dirty="0"/>
              <a:t>Nuevos bienes jurídicos</a:t>
            </a:r>
            <a:r>
              <a:rPr lang="es-ES" sz="2400" dirty="0"/>
              <a:t>.</a:t>
            </a:r>
          </a:p>
          <a:p>
            <a:r>
              <a:rPr lang="es-ES" sz="2400" dirty="0"/>
              <a:t>Sobre la denominada “sociedad del riesgo”</a:t>
            </a:r>
          </a:p>
          <a:p>
            <a:r>
              <a:rPr lang="es-ES" sz="2400" dirty="0"/>
              <a:t>Los riesgos globales, demandan respuestas globales.</a:t>
            </a:r>
          </a:p>
          <a:p>
            <a:r>
              <a:rPr lang="es-ES" sz="2400" dirty="0"/>
              <a:t>Medio ambiente, economía global, terrorismo global.</a:t>
            </a:r>
          </a:p>
          <a:p>
            <a:r>
              <a:rPr lang="es-ES" sz="2400" dirty="0"/>
              <a:t>La política de prevención, obligación y “riesgo” para las garantías.</a:t>
            </a:r>
          </a:p>
          <a:p>
            <a:pPr>
              <a:buNone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265490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420C313-C5DE-42BA-A90C-74DBD4576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rgbClr val="FF0000"/>
                </a:solidFill>
              </a:rPr>
              <a:t>SOBRE LA INTERNACIONALIZACIÓN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06AB88B-508D-478A-95B6-40B94FB11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sz="2800" dirty="0"/>
              <a:t>La internacionalización, factor que favorece.</a:t>
            </a:r>
          </a:p>
          <a:p>
            <a:r>
              <a:rPr lang="es-ES" sz="2800" dirty="0"/>
              <a:t>Manifestaciones: política, cultural, económica….</a:t>
            </a:r>
          </a:p>
          <a:p>
            <a:r>
              <a:rPr lang="es-ES" sz="2800" dirty="0"/>
              <a:t>La internacionalización tras la II Guerra Mundial.</a:t>
            </a:r>
          </a:p>
          <a:p>
            <a:r>
              <a:rPr lang="es-ES" sz="2800" dirty="0"/>
              <a:t>Los primeros delitos internacionales.</a:t>
            </a:r>
          </a:p>
          <a:p>
            <a:r>
              <a:rPr lang="es-ES" sz="2800" dirty="0"/>
              <a:t>El nuevo orden mundial. La Declaración de Derechos Humanos. El “ius cogens”</a:t>
            </a:r>
          </a:p>
          <a:p>
            <a:r>
              <a:rPr lang="es-ES" sz="2800" dirty="0"/>
              <a:t>Los delitos internacionales, por la forma de comisión</a:t>
            </a:r>
            <a:r>
              <a:rPr lang="es-E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5296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AE6BB33-9000-4650-81C8-399E34091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rgbClr val="FF0000"/>
                </a:solidFill>
              </a:rPr>
              <a:t>Los viejos obstáculos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2B2561D-41F9-4F33-B76C-211E725A6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Del Estado nacional a  la regionalización y a otras instituciones supranacionales.</a:t>
            </a:r>
          </a:p>
          <a:p>
            <a:r>
              <a:rPr lang="es-ES" sz="2400" dirty="0"/>
              <a:t>La soberanía como obstáculo.</a:t>
            </a:r>
          </a:p>
          <a:p>
            <a:r>
              <a:rPr lang="es-ES" sz="2400" dirty="0"/>
              <a:t>La aceptación de las resoluciones de las Cortes Internacionales.</a:t>
            </a:r>
          </a:p>
          <a:p>
            <a:r>
              <a:rPr lang="es-ES" sz="2400" dirty="0"/>
              <a:t>La distinta valoración de los textos internacionales.</a:t>
            </a:r>
          </a:p>
          <a:p>
            <a:r>
              <a:rPr lang="es-ES" sz="2400" dirty="0"/>
              <a:t>El ejemplo del Tribunal Penal Internacional.</a:t>
            </a:r>
          </a:p>
          <a:p>
            <a:r>
              <a:rPr lang="es-ES" sz="2400" dirty="0"/>
              <a:t>Paso a Paso….</a:t>
            </a:r>
          </a:p>
        </p:txBody>
      </p:sp>
    </p:spTree>
    <p:extLst>
      <p:ext uri="{BB962C8B-B14F-4D97-AF65-F5344CB8AC3E}">
        <p14:creationId xmlns:p14="http://schemas.microsoft.com/office/powerpoint/2010/main" val="189722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07C6B98-3446-444B-A56D-B02CB26C3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52262C4-CA67-48F5-8F66-ECBF4B2F4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endParaRPr lang="es-ES" dirty="0"/>
          </a:p>
          <a:p>
            <a:r>
              <a:rPr lang="es-ES" sz="2800" b="1" dirty="0">
                <a:solidFill>
                  <a:srgbClr val="FF0000"/>
                </a:solidFill>
              </a:rPr>
              <a:t>II.- DOS EJEMPLOS: LA CRIMINALIDAD ORGANIZADA Y LA CORRUPCIÓN</a:t>
            </a:r>
          </a:p>
        </p:txBody>
      </p:sp>
    </p:spTree>
    <p:extLst>
      <p:ext uri="{BB962C8B-B14F-4D97-AF65-F5344CB8AC3E}">
        <p14:creationId xmlns:p14="http://schemas.microsoft.com/office/powerpoint/2010/main" val="152243243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1_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</TotalTime>
  <Words>1392</Words>
  <Application>Microsoft Office PowerPoint</Application>
  <PresentationFormat>Widescreen</PresentationFormat>
  <Paragraphs>170</Paragraphs>
  <Slides>25</Slides>
  <Notes>18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25</vt:i4>
      </vt:variant>
    </vt:vector>
  </HeadingPairs>
  <TitlesOfParts>
    <vt:vector size="31" baseType="lpstr">
      <vt:lpstr>Arial</vt:lpstr>
      <vt:lpstr>Calibri</vt:lpstr>
      <vt:lpstr>Trebuchet MS</vt:lpstr>
      <vt:lpstr>Wingdings 3</vt:lpstr>
      <vt:lpstr>Faceta</vt:lpstr>
      <vt:lpstr>1_Faceta</vt:lpstr>
      <vt:lpstr>Homogenización del Derecho (penal). Factores que lo favorecen y obstáculos.</vt:lpstr>
      <vt:lpstr>Apresentação do PowerPoint</vt:lpstr>
      <vt:lpstr>Derecho Penal. Algunas consideraciones generales.</vt:lpstr>
      <vt:lpstr>Nuevos delitos, nuevas respuestas.</vt:lpstr>
      <vt:lpstr>Derecho Penal. Algunas consideraciones generales.</vt:lpstr>
      <vt:lpstr>Derecho Penal. Algunas consideraciones generales.</vt:lpstr>
      <vt:lpstr>SOBRE LA INTERNACIONALIZACIÓN</vt:lpstr>
      <vt:lpstr>Los viejos obstáculos</vt:lpstr>
      <vt:lpstr>Apresentação do PowerPoint</vt:lpstr>
      <vt:lpstr>Criminalidad organizada. Algunas consideraciones generales.</vt:lpstr>
      <vt:lpstr>Criminalidad organizada. Algunas consideraciones generales.</vt:lpstr>
      <vt:lpstr>Convención de Palermo</vt:lpstr>
      <vt:lpstr>Convención de Palermo</vt:lpstr>
      <vt:lpstr>Criminalidad organizada. Algunas consideraciones generales.</vt:lpstr>
      <vt:lpstr>La corrupción. Algunas consideraciones.</vt:lpstr>
      <vt:lpstr>La gran corrupción</vt:lpstr>
      <vt:lpstr>La corrupción. Consideración internacional.</vt:lpstr>
      <vt:lpstr>La internacionalización de la lucha contra la corrupción: el soborno internacional.</vt:lpstr>
      <vt:lpstr>La internacionalización de la lucha contra la corrupción: el soborno internacional.</vt:lpstr>
      <vt:lpstr>La internacionalización de la lucha contra la corrupción: el soborno internacional.</vt:lpstr>
      <vt:lpstr>La internacionalización de la lucha contra la corrupción: el soborno internacional</vt:lpstr>
      <vt:lpstr>La internacionalización de la lucha contra la corrupción: el soborno internacional</vt:lpstr>
      <vt:lpstr>La internacionalización de la lucha contra la corrupción: el soborno internacional</vt:lpstr>
      <vt:lpstr>Unas últimas reflexiones.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Homogenización del Derecho (penal). Factores que lo favorecen y obstáculos.</dc:title>
  <dc:creator>Ignacio Berdugo</dc:creator>
  <cp:lastModifiedBy>CIBA</cp:lastModifiedBy>
  <cp:revision>7</cp:revision>
  <dcterms:created xsi:type="dcterms:W3CDTF">2019-03-21T13:00:28Z</dcterms:created>
  <dcterms:modified xsi:type="dcterms:W3CDTF">2019-03-27T13:59:34Z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