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Sniglet"/>
      <p:regular r:id="rId17"/>
    </p:embeddedFont>
    <p:embeddedFont>
      <p:font typeface="Walter Turncoat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nigle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WalterTurnco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iretrizes.amb.org.br/_BibliotecaAntiga/queimaduras-diagnostico-e-tratamento-inicial.pdf" TargetMode="External"/><Relationship Id="rId3" Type="http://schemas.openxmlformats.org/officeDocument/2006/relationships/hyperlink" Target="http://bvsms.saude.gov.br/bvs/publicacoes/cartilha_tratamento_emergencia_queimaduras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45c17950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45c1795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máximo de documentos que encontrei sobre cuidados com queimados no Brasil: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https://diretrizes.amb.org.br/_BibliotecaAntiga/queimaduras-diagnostico-e-tratamento-inicial.pdf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http://bvsms.saude.gov.br/bvs/publicacoes/cartilha_tratamento_emergencia_queimaduras.pdf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c3b2a002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c3b2a002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c3b2a002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c3b2a002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d3f9f05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d3f9f05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Benzilpenicilina (encontrei uma bula para potássio que permite administração intravenosa). Contudo, as doses eram em UI, ao invés de mg.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Benzetacil é a “benzatina”.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ACETAMINOPHEN - PAIN - RECTAL: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6 to 11 months: 80 mg rectally every 6 hours up to a maximum of 4 doses in 24 hours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d3f9f05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d3f9f05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3f9f05f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3f9f05f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d3f9f05f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d3f9f05f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CEFUROXIMA SÓDICA - </a:t>
            </a:r>
            <a:r>
              <a:rPr b="1" lang="pt-BR"/>
              <a:t>Lactentes e crianças: </a:t>
            </a:r>
            <a:r>
              <a:rPr lang="pt-BR"/>
              <a:t>30 a 100 mg/kg/dia, divididos em três ou quatro doses. A dose de 60 mg/kg/dia é normalmente satisfatória para a maioria das infecções.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ACETAMINOPHEN - PAIN - RECTAL: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6 to 11 months: 80 mg rectally every 6 hours up to a maximum of 4 doses in 24 hours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d45c1795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d45c1795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ACETAMINOPHEN - PAIN - </a:t>
            </a:r>
            <a:r>
              <a:rPr lang="pt-BR"/>
              <a:t>PARENTERAL: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2 to 12 years: 12.5 mg/kg IV every 4 hours OR 15 mg/kg IV every 6 hours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Maximum Single Dose: 15 mg/kg; not to exceed 750 mg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Minimum Dosing Interval: every 4 hours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Maximum Daily Dose: 75 mg/kg in 24 hours; not to exceed 3750 mg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GENTAMICIN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Prematuros ou recém-nascidos a terno</a:t>
            </a:r>
            <a:r>
              <a:rPr lang="pt-BR"/>
              <a:t>, com um semana de vida ou menos (para concentração de 20 mg/ml e 40 mg/ml): 5 a 6 mg/Kg/dia (2,5 mg 3,0 mg/Kg administrados a cada 12 horas).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a administração intravenosa em adultos, uma dose única de Gentamicin (sulfato de gentamicina) pode ser diluída em 50 mL a 200 mL de solução de cloreto de sódio 0,9% ou em solução de dextrose em água a 5%; em lactentes e crianças, o volume de diluente pode ser menor. A solução pode ser infundida por um período de meia hora a duas horas. Em certas circunstâncias, a dose única de Gentamicin (sulfato de gentamicina) pode ser administrada diretamente na veia ou na borracha do equipo, lentamente, por um período de 2 a 3 minutos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d3f9f05f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d3f9f05f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d45c1795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d45c1795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016/j.burnso.2019.01.003" TargetMode="External"/><Relationship Id="rId4" Type="http://schemas.openxmlformats.org/officeDocument/2006/relationships/hyperlink" Target="https://www.drugs.com/dosage/acetaminophen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215550" y="359125"/>
            <a:ext cx="8712900" cy="24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/>
              <a:t>FT_CC16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/>
              <a:t>Grande queimado pediátrico em UTI com infecções graves </a:t>
            </a:r>
            <a:endParaRPr b="1" sz="4600"/>
          </a:p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2155200" y="2887800"/>
            <a:ext cx="4833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por a</a:t>
            </a:r>
            <a:r>
              <a:rPr lang="pt-BR" sz="2000"/>
              <a:t>cidente com fogo</a:t>
            </a:r>
            <a:endParaRPr sz="2000"/>
          </a:p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5701225" y="4151975"/>
            <a:ext cx="3268800" cy="7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Lucas Caetano Araújo Silva</a:t>
            </a:r>
            <a:endParaRPr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Nº USP:</a:t>
            </a:r>
            <a:r>
              <a:rPr lang="pt-BR" sz="2000"/>
              <a:t> 9328482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REFERÊNCIAS</a:t>
            </a:r>
            <a:endParaRPr sz="3400"/>
          </a:p>
        </p:txBody>
      </p:sp>
      <p:sp>
        <p:nvSpPr>
          <p:cNvPr id="115" name="Google Shape;115;p21"/>
          <p:cNvSpPr txBox="1"/>
          <p:nvPr/>
        </p:nvSpPr>
        <p:spPr>
          <a:xfrm>
            <a:off x="483375" y="858875"/>
            <a:ext cx="81180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Allotey G. Dilemmas of neonatal burn management: A case report. Burns Open. 2019; 3(2): 62–67. Disponível em: </a:t>
            </a:r>
            <a:r>
              <a:rPr lang="pt-BR" sz="1800" u="sng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https://doi.org/10.1016/j.burnso.2019.01.003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Cristacilina:</a:t>
            </a: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benzilpenicilina potássica. Bula do medicamento.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Benzetacil: </a:t>
            </a: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benzilpenicilina potássica. Bula do medicamento.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Drugs [internet]. Acetaminophen. Cerner Multum; 2020 [acesso em 18 out 2020]. Disponível em: </a:t>
            </a:r>
            <a:r>
              <a:rPr lang="pt-BR" sz="1800" u="sng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https://www.drugs.com/dosage/acetaminophen.html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Cefuroxima sódica (Genérico). Bula do medicamento.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Gentamicin: sulfato de gentamicina. Bula do medicamento.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ctrTitle"/>
          </p:nvPr>
        </p:nvSpPr>
        <p:spPr>
          <a:xfrm>
            <a:off x="409950" y="1536875"/>
            <a:ext cx="8324100" cy="128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/>
              <a:t>Obrigado...</a:t>
            </a:r>
            <a:endParaRPr sz="7000"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4499025" y="4234650"/>
            <a:ext cx="4519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/>
              <a:t>… e continuem se cuidando!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PACIENTE</a:t>
            </a:r>
            <a:endParaRPr sz="3400"/>
          </a:p>
        </p:txBody>
      </p:sp>
      <p:sp>
        <p:nvSpPr>
          <p:cNvPr id="59" name="Google Shape;59;p13"/>
          <p:cNvSpPr txBox="1"/>
          <p:nvPr/>
        </p:nvSpPr>
        <p:spPr>
          <a:xfrm>
            <a:off x="483375" y="892375"/>
            <a:ext cx="7969200" cy="3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L.J.S., sexo feminino, neonato (5 dias de vida).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Sofreu queimaduras nos membros inferiores e no antebraço esquerdo quando uma lâmpada explodiu no teto e pegou fogo nas roupas dela.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Mãe deixou o bebê dormindo no quarto para cuidar de outros assuntos. Incidente acidental. Pode ter sido parcialmente devido à negligência dos pais e ao baixo status socioeconômico dos pais, que moravam em um único quarto congestionado com seus pertences pessoais.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Bebê levado às pressas para o hospital mais próximo.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ADMISSÃO E PRIMEIROS PROCEDIMENTOS</a:t>
            </a:r>
            <a:endParaRPr sz="3000"/>
          </a:p>
        </p:txBody>
      </p:sp>
      <p:sp>
        <p:nvSpPr>
          <p:cNvPr id="65" name="Google Shape;65;p14"/>
          <p:cNvSpPr txBox="1"/>
          <p:nvPr/>
        </p:nvSpPr>
        <p:spPr>
          <a:xfrm>
            <a:off x="483375" y="798275"/>
            <a:ext cx="7907400" cy="4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Hospital mais próximo</a:t>
            </a:r>
            <a:endParaRPr b="1" sz="1800" u="sng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Acesso intravenoso periférico estabelecido.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Ressuscitação com fluidos (solução de dextrose) foi iniciada por infusão.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Imediatamente, introdução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benzilpenicilina 300 mg IV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e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supositório de paracetamol 125 mg.</a:t>
            </a:r>
            <a:endParaRPr b="1"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Área afetada da queimadura lavada e coberta com gaze de vaselina.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Encaminhada para a Unidade de Queimados KAT Hospital para tratamento especializado. Chegou 1h30min após sofrer queimaduras. 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Hospital para Tratamento Especializado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(Unidade de Queimados)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Na chegada, o bebê estava alerta e sendo amamentado pela mãe, pois ela chorava muito.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Os sinais vitais verificados estavam dentro dos limites normais para sua idade.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</a:rPr>
              <a:t>ADMISSÃO E PRIMEIROS PROCEDIMENTOS</a:t>
            </a:r>
            <a:endParaRPr sz="3400"/>
          </a:p>
        </p:txBody>
      </p:sp>
      <p:sp>
        <p:nvSpPr>
          <p:cNvPr id="71" name="Google Shape;71;p15"/>
          <p:cNvSpPr txBox="1"/>
          <p:nvPr/>
        </p:nvSpPr>
        <p:spPr>
          <a:xfrm>
            <a:off x="483375" y="722075"/>
            <a:ext cx="8080800" cy="23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Área total da superfície queimada (ATSQ), por gráfico de </a:t>
            </a:r>
            <a:r>
              <a:rPr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Lund e Browder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, foi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21%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 Peso corporal registrado: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3,5 kg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Avaliação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ferida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terceiro grau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(espessura total) estendendo-se do </a:t>
            </a:r>
            <a:r>
              <a:rPr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terço distal da região da coxa até o pé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(na direita e na esquerda).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 ferida do pé esquerdo era circunferencial e gangrenada com pulso do dorso não-palpável. Realizada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escarotomia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[procedimento cirúrgico utilizado para remover tecidos duros e desvitalizados (escaras)].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078275" y="4641300"/>
            <a:ext cx="30489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Fig 1 - </a:t>
            </a:r>
            <a:r>
              <a:rPr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Perna esquerda na admissão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998400" y="4641300"/>
            <a:ext cx="29157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Fig 2 - </a:t>
            </a:r>
            <a:r>
              <a:rPr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Perna direita na admissão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400" y="3212596"/>
            <a:ext cx="2915599" cy="142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625" y="3212600"/>
            <a:ext cx="2915599" cy="14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FLUIDOS</a:t>
            </a:r>
            <a:endParaRPr sz="3400"/>
          </a:p>
        </p:txBody>
      </p:sp>
      <p:sp>
        <p:nvSpPr>
          <p:cNvPr id="81" name="Google Shape;81;p16"/>
          <p:cNvSpPr txBox="1"/>
          <p:nvPr/>
        </p:nvSpPr>
        <p:spPr>
          <a:xfrm>
            <a:off x="483375" y="722075"/>
            <a:ext cx="8019000" cy="4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Cálculos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endParaRPr b="1"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Fórmula de Parkland [para fluido necessário]: 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 mL /kg de peso corporal/ % de ATSQ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Método Holliday-Segar [para fluido de manutenção adicional]: 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100 mL para cada um dos primeiros 10 kg.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Quantidade administrada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Bebê recebeu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70 mL de infusão de solução salina de dextrose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Adicionada também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infusão de lactato de Ringer 2,5% de dextrose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por bomba de infusão a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40 mL/h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nas primeiras 8h. Diminuiu para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20 mL/h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nas 14h subsequentes.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Ajustes nos fluidos e na adequação da ressuscitação foi monitorada pelo débito urinário (</a:t>
            </a:r>
            <a:r>
              <a:rPr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meta: 1 a 2 ml/kg/h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), por peso da fralda de 2h em 2h.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Presença de fezes e evaporação de urina tornou isso um desafio.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PROFILAXIAS E TRATAMENTOS - I</a:t>
            </a:r>
            <a:endParaRPr sz="3400"/>
          </a:p>
        </p:txBody>
      </p:sp>
      <p:sp>
        <p:nvSpPr>
          <p:cNvPr id="87" name="Google Shape;87;p17"/>
          <p:cNvSpPr txBox="1"/>
          <p:nvPr/>
        </p:nvSpPr>
        <p:spPr>
          <a:xfrm>
            <a:off x="483375" y="569675"/>
            <a:ext cx="81552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Feridas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lavadas com grande quantidade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loção de Savlon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(líquido desinfetante antisséptico) 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solução salina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; aplicação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creme de sulfadiazina de prata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e uso de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curativo oclusivo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Infecções</a:t>
            </a:r>
            <a:r>
              <a:rPr b="1"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e</a:t>
            </a: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sfregaço obtido para cultura e sensibilidade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; r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ecebeu antibióticos (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cefuroxima IV 170 mg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a cada 8h) e analgésico (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supositório paracetamol 62,5 mg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a cada 8h).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Imunização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não recebeu vacinação.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Cuidados gerais</a:t>
            </a:r>
            <a:r>
              <a:rPr b="1"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cobertor para evitar hipotermia; incentivada pela equipe, mãe amamentava bem. Ela recebeu todo apoio psicológico necessário.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Check-up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feito hemograma completo, eletrólito de uréia e creatinina: valores dentro dos intervalos normais; sinais vitais (temperatura, pulso, respiração e SPO2) monitorados por 4h no dia.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PROFILAXIAS E TRATAMENTOS - II</a:t>
            </a:r>
            <a:endParaRPr sz="3400"/>
          </a:p>
        </p:txBody>
      </p:sp>
      <p:sp>
        <p:nvSpPr>
          <p:cNvPr id="93" name="Google Shape;93;p18"/>
          <p:cNvSpPr txBox="1"/>
          <p:nvPr/>
        </p:nvSpPr>
        <p:spPr>
          <a:xfrm>
            <a:off x="483375" y="706475"/>
            <a:ext cx="8043600" cy="4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Procedimento cirúrgico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foi planejado desbridamento, mas não ocorreu. Suspenso para melhor demarcação da ferida. 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Curativos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→ Deveria ser feito diariamente com loção de iodopovidona (solução tópica antisséptica) nos estágios iniciais;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→ Uso contestado, pois estudos mostram que uso por longo prazo está associado a hipertireoidismo leve;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→ Curativo passou a ser feito com sulfadiazina de prata em dias alternados.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Dor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paracetamol 50 mg IV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durante cada troca de curativo. Tala com um termoplástico fornecido para membros inferiores.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Antibioticoterapia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cultura positiva para </a:t>
            </a:r>
            <a:r>
              <a:rPr i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Pseudomonas aeruginosa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resistente à cefuroxima, mas suscetível à Amicacina e Gentamicina. Troca para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gentamicina IV 16 mg/dia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PROGRESSÃO CLÍNICA</a:t>
            </a:r>
            <a:endParaRPr sz="3400"/>
          </a:p>
        </p:txBody>
      </p:sp>
      <p:sp>
        <p:nvSpPr>
          <p:cNvPr id="99" name="Google Shape;99;p19"/>
          <p:cNvSpPr txBox="1"/>
          <p:nvPr/>
        </p:nvSpPr>
        <p:spPr>
          <a:xfrm>
            <a:off x="483375" y="630275"/>
            <a:ext cx="8043600" cy="4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Com o tempo, os tecidos descamados e desvitalizados foram removidos. Os dígitos gangrenados também se “auto-excisaram”. A ferida parecia limpa com exsudatos serossanguíneos mínimos após 4 semanas.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Planos de cuidado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endParaRPr b="1"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AutoNum type="arabicParenR"/>
            </a:pPr>
            <a:r>
              <a:rPr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enxerto de ferida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(auto-enxerto): devido à natureza frágil e fina da pele do recém-nascido, não ocorreu.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AutoNum type="arabicParenR"/>
            </a:pPr>
            <a:r>
              <a:rPr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cobertura temporária com um aloenxerto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(ou substituto de pele ou análogo dérmico), mas o hospital na época não tinha autorização ética e havia restrição financeira para obter um substituto de pele.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Mantido tratamento conservador da ferida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redobrou-se cuidados com técnicas assépticas e medidas de prevenção de infecção (lavagem das mãos; uso de luvas, bata, </a:t>
            </a:r>
            <a:r>
              <a:rPr lang="pt-BR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máscara facial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;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nº limitado de visitantes) para evitar contaminação das feridas, infecção invasiva e/ou sepse.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311700" y="134975"/>
            <a:ext cx="8520600" cy="5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/>
              <a:t>DESFECHO CLÍNICO</a:t>
            </a:r>
            <a:endParaRPr sz="3400"/>
          </a:p>
        </p:txBody>
      </p:sp>
      <p:sp>
        <p:nvSpPr>
          <p:cNvPr id="105" name="Google Shape;105;p20"/>
          <p:cNvSpPr txBox="1"/>
          <p:nvPr/>
        </p:nvSpPr>
        <p:spPr>
          <a:xfrm>
            <a:off x="483375" y="2571750"/>
            <a:ext cx="8180100" cy="24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Internado na UTI de queimados por 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41 dias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, sem necessidade de transfusão de sangue durante esse período, mostrando ótima progressão clínica.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Transferida para área de cuidados de baixa dependência, quando a condição não era mais crítica (ferida quase cicatrizada e ATSQ de 4–5%).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●"/>
            </a:pPr>
            <a:r>
              <a:rPr b="1" lang="pt-BR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Alta hospitalar</a:t>
            </a:r>
            <a:r>
              <a:rPr b="1"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  <a:r>
              <a:rPr lang="pt-BR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1 mês depois, com acompanhamento ambulatorial e de fisioterapia. Agendada consulta de acompanhamento de longo prazo para avaliação de futuras cicatrizes ou contraturas.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300" y="706468"/>
            <a:ext cx="2760175" cy="15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917" y="706463"/>
            <a:ext cx="2760175" cy="15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1202225" y="2311225"/>
            <a:ext cx="3024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Fig 3 - </a:t>
            </a:r>
            <a:r>
              <a:rPr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Perna direita após cuidados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835963" y="2311225"/>
            <a:ext cx="29001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Fig 4 - </a:t>
            </a:r>
            <a:r>
              <a:rPr lang="pt-BR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Pernas após cuidados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