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85" r:id="rId2"/>
    <p:sldId id="486" r:id="rId3"/>
    <p:sldId id="487" r:id="rId4"/>
    <p:sldId id="488" r:id="rId5"/>
    <p:sldId id="489" r:id="rId6"/>
    <p:sldId id="490" r:id="rId7"/>
    <p:sldId id="260" r:id="rId8"/>
    <p:sldId id="272" r:id="rId9"/>
    <p:sldId id="280" r:id="rId10"/>
    <p:sldId id="261" r:id="rId11"/>
    <p:sldId id="264" r:id="rId12"/>
    <p:sldId id="262" r:id="rId13"/>
    <p:sldId id="258" r:id="rId14"/>
    <p:sldId id="491" r:id="rId15"/>
    <p:sldId id="493" r:id="rId16"/>
    <p:sldId id="495" r:id="rId17"/>
    <p:sldId id="496" r:id="rId18"/>
    <p:sldId id="497" r:id="rId19"/>
    <p:sldId id="506" r:id="rId20"/>
    <p:sldId id="507" r:id="rId21"/>
    <p:sldId id="510" r:id="rId22"/>
    <p:sldId id="511" r:id="rId23"/>
    <p:sldId id="512" r:id="rId24"/>
    <p:sldId id="513" r:id="rId25"/>
    <p:sldId id="522" r:id="rId26"/>
    <p:sldId id="523" r:id="rId27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B"/>
    <a:srgbClr val="7DA9DF"/>
    <a:srgbClr val="056F2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7" autoAdjust="0"/>
    <p:restoredTop sz="95639" autoAdjust="0"/>
  </p:normalViewPr>
  <p:slideViewPr>
    <p:cSldViewPr>
      <p:cViewPr varScale="1">
        <p:scale>
          <a:sx n="110" d="100"/>
          <a:sy n="110" d="100"/>
        </p:scale>
        <p:origin x="19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A73EC-D3FB-40C1-9137-072E887142F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95855CE-241A-4962-97E2-E7D306733866}">
      <dgm:prSet phldrT="[Texto]" custT="1"/>
      <dgm:spPr/>
      <dgm:t>
        <a:bodyPr/>
        <a:lstStyle/>
        <a:p>
          <a:r>
            <a:rPr lang="pt-BR" sz="1800" b="1" dirty="0">
              <a:latin typeface="Calibri" pitchFamily="34" charset="0"/>
              <a:cs typeface="Calibri" pitchFamily="34" charset="0"/>
            </a:rPr>
            <a:t>Pesquisa</a:t>
          </a:r>
        </a:p>
      </dgm:t>
    </dgm:pt>
    <dgm:pt modelId="{543CC76F-59D5-4670-A181-08245E781CB0}" type="parTrans" cxnId="{E437320A-7FFD-4F6F-8C08-BDD098D9FB82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D7F6E5B3-7F43-4E37-92D1-36D6BB78F006}" type="sibTrans" cxnId="{E437320A-7FFD-4F6F-8C08-BDD098D9FB82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4995F481-DDCC-4065-BA24-6535D93B06B8}">
      <dgm:prSet phldrT="[Texto]" custT="1"/>
      <dgm:spPr/>
      <dgm:t>
        <a:bodyPr/>
        <a:lstStyle/>
        <a:p>
          <a:r>
            <a:rPr lang="pt-BR" sz="1600" b="0" dirty="0">
              <a:latin typeface="Calibri" pitchFamily="34" charset="0"/>
              <a:cs typeface="Calibri" pitchFamily="34" charset="0"/>
            </a:rPr>
            <a:t>escalonamento</a:t>
          </a:r>
        </a:p>
      </dgm:t>
    </dgm:pt>
    <dgm:pt modelId="{B0905782-26D8-4512-A7AA-39DF86CBF372}" type="parTrans" cxnId="{D823F81E-65F0-4262-B645-47FECDEEA763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D9DBDE2B-68E4-4DD2-8A04-D66E065DEF37}" type="sibTrans" cxnId="{D823F81E-65F0-4262-B645-47FECDEEA763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59F007C7-A74C-4A76-812D-F5331D53F9B4}">
      <dgm:prSet phldrT="[Texto]" custT="1"/>
      <dgm:spPr/>
      <dgm:t>
        <a:bodyPr/>
        <a:lstStyle/>
        <a:p>
          <a:r>
            <a:rPr lang="pt-BR" sz="1600" b="0" dirty="0">
              <a:latin typeface="Calibri" pitchFamily="34" charset="0"/>
              <a:cs typeface="Calibri" pitchFamily="34" charset="0"/>
            </a:rPr>
            <a:t>produção</a:t>
          </a:r>
        </a:p>
      </dgm:t>
    </dgm:pt>
    <dgm:pt modelId="{A1FD9118-7E69-4C4B-A1F1-5FC6758320F2}" type="parTrans" cxnId="{9FBDAEC0-3D30-45FB-87E6-FBFC57DEAAAD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35A4437B-BF7C-46C9-9254-83F6DD991D30}" type="sibTrans" cxnId="{9FBDAEC0-3D30-45FB-87E6-FBFC57DEAAAD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AAF4D9FC-B3A7-44A2-AF1D-48C1BB3FEA6C}">
      <dgm:prSet phldrT="[Texto]" custT="1"/>
      <dgm:spPr/>
      <dgm:t>
        <a:bodyPr/>
        <a:lstStyle/>
        <a:p>
          <a:r>
            <a:rPr lang="pt-BR" sz="1600" b="0" dirty="0">
              <a:latin typeface="Calibri" pitchFamily="34" charset="0"/>
              <a:cs typeface="Calibri" pitchFamily="34" charset="0"/>
            </a:rPr>
            <a:t>produto / processo</a:t>
          </a:r>
        </a:p>
      </dgm:t>
    </dgm:pt>
    <dgm:pt modelId="{E1C3A69E-E7F6-41EB-AFEC-DEB5B7E80BB4}" type="parTrans" cxnId="{5D8A9C72-B093-4B2F-A9AB-6BA398214623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187B4B06-5618-4FE1-958C-E4972F49C6A0}" type="sibTrans" cxnId="{5D8A9C72-B093-4B2F-A9AB-6BA398214623}">
      <dgm:prSet/>
      <dgm:spPr/>
      <dgm:t>
        <a:bodyPr/>
        <a:lstStyle/>
        <a:p>
          <a:endParaRPr lang="pt-BR" sz="2000" b="1">
            <a:latin typeface="Calibri" pitchFamily="34" charset="0"/>
            <a:cs typeface="Calibri" pitchFamily="34" charset="0"/>
          </a:endParaRPr>
        </a:p>
      </dgm:t>
    </dgm:pt>
    <dgm:pt modelId="{2F29EA7A-19D2-4EE5-A97C-4B638C9CDEB0}" type="pres">
      <dgm:prSet presAssocID="{DACA73EC-D3FB-40C1-9137-072E887142FE}" presName="arrowDiagram" presStyleCnt="0">
        <dgm:presLayoutVars>
          <dgm:chMax val="5"/>
          <dgm:dir/>
          <dgm:resizeHandles val="exact"/>
        </dgm:presLayoutVars>
      </dgm:prSet>
      <dgm:spPr/>
    </dgm:pt>
    <dgm:pt modelId="{3CE86C01-708D-44E9-A28E-E20E470B47A4}" type="pres">
      <dgm:prSet presAssocID="{DACA73EC-D3FB-40C1-9137-072E887142FE}" presName="arrow" presStyleLbl="bgShp" presStyleIdx="0" presStyleCnt="1" custScaleX="127353" custLinFactNeighborY="-1918"/>
      <dgm:spPr/>
    </dgm:pt>
    <dgm:pt modelId="{24E7DBCF-1C1D-420B-BFE9-AF1D4B0A8BB3}" type="pres">
      <dgm:prSet presAssocID="{DACA73EC-D3FB-40C1-9137-072E887142FE}" presName="arrowDiagram4" presStyleCnt="0"/>
      <dgm:spPr/>
    </dgm:pt>
    <dgm:pt modelId="{FF8386FD-B33E-4CA3-AB4B-C0E301084C07}" type="pres">
      <dgm:prSet presAssocID="{195855CE-241A-4962-97E2-E7D306733866}" presName="bullet4a" presStyleLbl="node1" presStyleIdx="0" presStyleCnt="4" custLinFactX="-100000" custLinFactY="-100000" custLinFactNeighborX="-124426" custLinFactNeighborY="-112170"/>
      <dgm:spPr/>
    </dgm:pt>
    <dgm:pt modelId="{7AFE67C6-C067-435E-BDE2-AB93BDCE5018}" type="pres">
      <dgm:prSet presAssocID="{195855CE-241A-4962-97E2-E7D306733866}" presName="textBox4a" presStyleLbl="revTx" presStyleIdx="0" presStyleCnt="4" custScaleX="230212" custScaleY="55913" custLinFactNeighborX="37242" custLinFactNeighborY="-29042">
        <dgm:presLayoutVars>
          <dgm:bulletEnabled val="1"/>
        </dgm:presLayoutVars>
      </dgm:prSet>
      <dgm:spPr/>
    </dgm:pt>
    <dgm:pt modelId="{603E393D-63DE-4BD5-80A4-D5A9EB65749B}" type="pres">
      <dgm:prSet presAssocID="{4995F481-DDCC-4065-BA24-6535D93B06B8}" presName="bullet4b" presStyleLbl="node1" presStyleIdx="1" presStyleCnt="4" custLinFactNeighborX="-54522" custLinFactNeighborY="-18512"/>
      <dgm:spPr/>
    </dgm:pt>
    <dgm:pt modelId="{1C9B5328-DE44-4A44-AB5E-44CD929CC372}" type="pres">
      <dgm:prSet presAssocID="{4995F481-DDCC-4065-BA24-6535D93B06B8}" presName="textBox4b" presStyleLbl="revTx" presStyleIdx="1" presStyleCnt="4" custScaleX="229179" custScaleY="33251" custLinFactNeighborX="45473" custLinFactNeighborY="-22093">
        <dgm:presLayoutVars>
          <dgm:bulletEnabled val="1"/>
        </dgm:presLayoutVars>
      </dgm:prSet>
      <dgm:spPr/>
    </dgm:pt>
    <dgm:pt modelId="{9F16686B-27BF-4579-8815-3A6958B08B69}" type="pres">
      <dgm:prSet presAssocID="{59F007C7-A74C-4A76-812D-F5331D53F9B4}" presName="bullet4c" presStyleLbl="node1" presStyleIdx="2" presStyleCnt="4" custLinFactNeighborX="25979" custLinFactNeighborY="544"/>
      <dgm:spPr/>
    </dgm:pt>
    <dgm:pt modelId="{DBCA7FC6-A896-4EBA-A201-CF45B32A74DA}" type="pres">
      <dgm:prSet presAssocID="{59F007C7-A74C-4A76-812D-F5331D53F9B4}" presName="textBox4c" presStyleLbl="revTx" presStyleIdx="2" presStyleCnt="4" custScaleX="128348" custScaleY="11903" custLinFactNeighborX="15105" custLinFactNeighborY="-32620">
        <dgm:presLayoutVars>
          <dgm:bulletEnabled val="1"/>
        </dgm:presLayoutVars>
      </dgm:prSet>
      <dgm:spPr/>
    </dgm:pt>
    <dgm:pt modelId="{CD546DE9-4425-4227-8E6A-4AC520A63712}" type="pres">
      <dgm:prSet presAssocID="{AAF4D9FC-B3A7-44A2-AF1D-48C1BB3FEA6C}" presName="bullet4d" presStyleLbl="node1" presStyleIdx="3" presStyleCnt="4" custLinFactX="8194" custLinFactNeighborX="100000" custLinFactNeighborY="6284"/>
      <dgm:spPr/>
    </dgm:pt>
    <dgm:pt modelId="{B3959592-1475-4655-9638-54C47CE030AA}" type="pres">
      <dgm:prSet presAssocID="{AAF4D9FC-B3A7-44A2-AF1D-48C1BB3FEA6C}" presName="textBox4d" presStyleLbl="revTx" presStyleIdx="3" presStyleCnt="4" custScaleX="182811" custScaleY="33263" custLinFactNeighborX="55493" custLinFactNeighborY="-20531">
        <dgm:presLayoutVars>
          <dgm:bulletEnabled val="1"/>
        </dgm:presLayoutVars>
      </dgm:prSet>
      <dgm:spPr/>
    </dgm:pt>
  </dgm:ptLst>
  <dgm:cxnLst>
    <dgm:cxn modelId="{E437320A-7FFD-4F6F-8C08-BDD098D9FB82}" srcId="{DACA73EC-D3FB-40C1-9137-072E887142FE}" destId="{195855CE-241A-4962-97E2-E7D306733866}" srcOrd="0" destOrd="0" parTransId="{543CC76F-59D5-4670-A181-08245E781CB0}" sibTransId="{D7F6E5B3-7F43-4E37-92D1-36D6BB78F006}"/>
    <dgm:cxn modelId="{D823F81E-65F0-4262-B645-47FECDEEA763}" srcId="{DACA73EC-D3FB-40C1-9137-072E887142FE}" destId="{4995F481-DDCC-4065-BA24-6535D93B06B8}" srcOrd="1" destOrd="0" parTransId="{B0905782-26D8-4512-A7AA-39DF86CBF372}" sibTransId="{D9DBDE2B-68E4-4DD2-8A04-D66E065DEF37}"/>
    <dgm:cxn modelId="{03949225-D7C6-A248-9ADD-4410BC332358}" type="presOf" srcId="{AAF4D9FC-B3A7-44A2-AF1D-48C1BB3FEA6C}" destId="{B3959592-1475-4655-9638-54C47CE030AA}" srcOrd="0" destOrd="0" presId="urn:microsoft.com/office/officeart/2005/8/layout/arrow2"/>
    <dgm:cxn modelId="{F0975A53-F1C0-FC45-AEA4-54EC4FC8D7B5}" type="presOf" srcId="{195855CE-241A-4962-97E2-E7D306733866}" destId="{7AFE67C6-C067-435E-BDE2-AB93BDCE5018}" srcOrd="0" destOrd="0" presId="urn:microsoft.com/office/officeart/2005/8/layout/arrow2"/>
    <dgm:cxn modelId="{5D8A9C72-B093-4B2F-A9AB-6BA398214623}" srcId="{DACA73EC-D3FB-40C1-9137-072E887142FE}" destId="{AAF4D9FC-B3A7-44A2-AF1D-48C1BB3FEA6C}" srcOrd="3" destOrd="0" parTransId="{E1C3A69E-E7F6-41EB-AFEC-DEB5B7E80BB4}" sibTransId="{187B4B06-5618-4FE1-958C-E4972F49C6A0}"/>
    <dgm:cxn modelId="{4C94EF77-E575-2C42-B866-8873550CEAED}" type="presOf" srcId="{4995F481-DDCC-4065-BA24-6535D93B06B8}" destId="{1C9B5328-DE44-4A44-AB5E-44CD929CC372}" srcOrd="0" destOrd="0" presId="urn:microsoft.com/office/officeart/2005/8/layout/arrow2"/>
    <dgm:cxn modelId="{9FBDAEC0-3D30-45FB-87E6-FBFC57DEAAAD}" srcId="{DACA73EC-D3FB-40C1-9137-072E887142FE}" destId="{59F007C7-A74C-4A76-812D-F5331D53F9B4}" srcOrd="2" destOrd="0" parTransId="{A1FD9118-7E69-4C4B-A1F1-5FC6758320F2}" sibTransId="{35A4437B-BF7C-46C9-9254-83F6DD991D30}"/>
    <dgm:cxn modelId="{41D495C5-3419-B04F-83D7-7302AC95DE85}" type="presOf" srcId="{59F007C7-A74C-4A76-812D-F5331D53F9B4}" destId="{DBCA7FC6-A896-4EBA-A201-CF45B32A74DA}" srcOrd="0" destOrd="0" presId="urn:microsoft.com/office/officeart/2005/8/layout/arrow2"/>
    <dgm:cxn modelId="{770F43F4-8F4F-7043-AF1E-B0A3712BD8AF}" type="presOf" srcId="{DACA73EC-D3FB-40C1-9137-072E887142FE}" destId="{2F29EA7A-19D2-4EE5-A97C-4B638C9CDEB0}" srcOrd="0" destOrd="0" presId="urn:microsoft.com/office/officeart/2005/8/layout/arrow2"/>
    <dgm:cxn modelId="{D961A465-894C-934C-9EE0-95327C10B0E3}" type="presParOf" srcId="{2F29EA7A-19D2-4EE5-A97C-4B638C9CDEB0}" destId="{3CE86C01-708D-44E9-A28E-E20E470B47A4}" srcOrd="0" destOrd="0" presId="urn:microsoft.com/office/officeart/2005/8/layout/arrow2"/>
    <dgm:cxn modelId="{4092A432-7943-0149-9417-5BF8D4ACF578}" type="presParOf" srcId="{2F29EA7A-19D2-4EE5-A97C-4B638C9CDEB0}" destId="{24E7DBCF-1C1D-420B-BFE9-AF1D4B0A8BB3}" srcOrd="1" destOrd="0" presId="urn:microsoft.com/office/officeart/2005/8/layout/arrow2"/>
    <dgm:cxn modelId="{48113A0D-037A-1947-9033-4BCA57399E40}" type="presParOf" srcId="{24E7DBCF-1C1D-420B-BFE9-AF1D4B0A8BB3}" destId="{FF8386FD-B33E-4CA3-AB4B-C0E301084C07}" srcOrd="0" destOrd="0" presId="urn:microsoft.com/office/officeart/2005/8/layout/arrow2"/>
    <dgm:cxn modelId="{79E9E1CD-C226-444D-9544-A9871D12D300}" type="presParOf" srcId="{24E7DBCF-1C1D-420B-BFE9-AF1D4B0A8BB3}" destId="{7AFE67C6-C067-435E-BDE2-AB93BDCE5018}" srcOrd="1" destOrd="0" presId="urn:microsoft.com/office/officeart/2005/8/layout/arrow2"/>
    <dgm:cxn modelId="{36AE8C29-A6E3-2847-BB35-74429CCD47AC}" type="presParOf" srcId="{24E7DBCF-1C1D-420B-BFE9-AF1D4B0A8BB3}" destId="{603E393D-63DE-4BD5-80A4-D5A9EB65749B}" srcOrd="2" destOrd="0" presId="urn:microsoft.com/office/officeart/2005/8/layout/arrow2"/>
    <dgm:cxn modelId="{5BF9F77B-4CF6-7B4A-8F17-137DE216F3C0}" type="presParOf" srcId="{24E7DBCF-1C1D-420B-BFE9-AF1D4B0A8BB3}" destId="{1C9B5328-DE44-4A44-AB5E-44CD929CC372}" srcOrd="3" destOrd="0" presId="urn:microsoft.com/office/officeart/2005/8/layout/arrow2"/>
    <dgm:cxn modelId="{CF37D93A-E981-9945-947B-58CC2E7B586A}" type="presParOf" srcId="{24E7DBCF-1C1D-420B-BFE9-AF1D4B0A8BB3}" destId="{9F16686B-27BF-4579-8815-3A6958B08B69}" srcOrd="4" destOrd="0" presId="urn:microsoft.com/office/officeart/2005/8/layout/arrow2"/>
    <dgm:cxn modelId="{FAAA662C-142C-BD4B-95A2-0C658FA05D82}" type="presParOf" srcId="{24E7DBCF-1C1D-420B-BFE9-AF1D4B0A8BB3}" destId="{DBCA7FC6-A896-4EBA-A201-CF45B32A74DA}" srcOrd="5" destOrd="0" presId="urn:microsoft.com/office/officeart/2005/8/layout/arrow2"/>
    <dgm:cxn modelId="{7DBC74AA-1D63-1D44-8447-7D5BA228C2EC}" type="presParOf" srcId="{24E7DBCF-1C1D-420B-BFE9-AF1D4B0A8BB3}" destId="{CD546DE9-4425-4227-8E6A-4AC520A63712}" srcOrd="6" destOrd="0" presId="urn:microsoft.com/office/officeart/2005/8/layout/arrow2"/>
    <dgm:cxn modelId="{E41DC74B-06F7-FF4C-9BD7-8FA271E311F3}" type="presParOf" srcId="{24E7DBCF-1C1D-420B-BFE9-AF1D4B0A8BB3}" destId="{B3959592-1475-4655-9638-54C47CE030A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28AC64-9F0E-4FC9-8038-D70D27075A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E44302B-CDA1-4CF2-A1F9-99728A0819EE}">
      <dgm:prSet custT="1"/>
      <dgm:spPr>
        <a:solidFill>
          <a:srgbClr val="A40000"/>
        </a:solidFill>
      </dgm:spPr>
      <dgm:t>
        <a:bodyPr/>
        <a:lstStyle/>
        <a:p>
          <a:pPr algn="ctr" rtl="0"/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Empresa – Empresa</a:t>
          </a:r>
        </a:p>
      </dgm:t>
    </dgm:pt>
    <dgm:pt modelId="{0CC0462E-639D-4883-8E37-DD09898F381E}" type="parTrans" cxnId="{C3C718D5-1843-417B-B138-D92F77721417}">
      <dgm:prSet/>
      <dgm:spPr/>
      <dgm:t>
        <a:bodyPr/>
        <a:lstStyle/>
        <a:p>
          <a:pPr algn="ctr"/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3A4E4BDC-93A6-4012-B963-46707758A66E}" type="sibTrans" cxnId="{C3C718D5-1843-417B-B138-D92F77721417}">
      <dgm:prSet/>
      <dgm:spPr/>
      <dgm:t>
        <a:bodyPr/>
        <a:lstStyle/>
        <a:p>
          <a:pPr algn="ctr"/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ECF73E3D-6B34-49D6-B040-0D810F32BFC5}" type="pres">
      <dgm:prSet presAssocID="{A728AC64-9F0E-4FC9-8038-D70D27075AD4}" presName="linear" presStyleCnt="0">
        <dgm:presLayoutVars>
          <dgm:animLvl val="lvl"/>
          <dgm:resizeHandles val="exact"/>
        </dgm:presLayoutVars>
      </dgm:prSet>
      <dgm:spPr/>
    </dgm:pt>
    <dgm:pt modelId="{202A2132-6E26-413C-83F7-8C6281CCBD53}" type="pres">
      <dgm:prSet presAssocID="{BE44302B-CDA1-4CF2-A1F9-99728A0819EE}" presName="parentText" presStyleLbl="node1" presStyleIdx="0" presStyleCnt="1" custAng="0" custLinFactX="-111972" custLinFactY="100000" custLinFactNeighborX="-200000" custLinFactNeighborY="146325">
        <dgm:presLayoutVars>
          <dgm:chMax val="0"/>
          <dgm:bulletEnabled val="1"/>
        </dgm:presLayoutVars>
      </dgm:prSet>
      <dgm:spPr/>
    </dgm:pt>
  </dgm:ptLst>
  <dgm:cxnLst>
    <dgm:cxn modelId="{70FA77B3-7838-BF4C-B648-E10DD3F66D3B}" type="presOf" srcId="{BE44302B-CDA1-4CF2-A1F9-99728A0819EE}" destId="{202A2132-6E26-413C-83F7-8C6281CCBD53}" srcOrd="0" destOrd="0" presId="urn:microsoft.com/office/officeart/2005/8/layout/vList2"/>
    <dgm:cxn modelId="{C3C718D5-1843-417B-B138-D92F77721417}" srcId="{A728AC64-9F0E-4FC9-8038-D70D27075AD4}" destId="{BE44302B-CDA1-4CF2-A1F9-99728A0819EE}" srcOrd="0" destOrd="0" parTransId="{0CC0462E-639D-4883-8E37-DD09898F381E}" sibTransId="{3A4E4BDC-93A6-4012-B963-46707758A66E}"/>
    <dgm:cxn modelId="{010F33F5-DCFE-194C-88F3-CFE603E512A1}" type="presOf" srcId="{A728AC64-9F0E-4FC9-8038-D70D27075AD4}" destId="{ECF73E3D-6B34-49D6-B040-0D810F32BFC5}" srcOrd="0" destOrd="0" presId="urn:microsoft.com/office/officeart/2005/8/layout/vList2"/>
    <dgm:cxn modelId="{46CA3CA6-EB40-B741-B941-58B4B99BC777}" type="presParOf" srcId="{ECF73E3D-6B34-49D6-B040-0D810F32BFC5}" destId="{202A2132-6E26-413C-83F7-8C6281CCBD53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28AC64-9F0E-4FC9-8038-D70D27075A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EE776D7-4955-412B-B132-8204CD7F994E}">
      <dgm:prSet custT="1"/>
      <dgm:spPr>
        <a:solidFill>
          <a:srgbClr val="A40000"/>
        </a:solidFill>
      </dgm:spPr>
      <dgm:t>
        <a:bodyPr/>
        <a:lstStyle/>
        <a:p>
          <a:pPr algn="ctr" rtl="0"/>
          <a:r>
            <a: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ICT - Empresa</a:t>
          </a:r>
        </a:p>
      </dgm:t>
    </dgm:pt>
    <dgm:pt modelId="{AC6998CF-7B9D-488D-BB5F-BF6F14201829}" type="parTrans" cxnId="{4F8A8298-DA6E-4D08-A233-25A60EB86909}">
      <dgm:prSet/>
      <dgm:spPr/>
      <dgm:t>
        <a:bodyPr/>
        <a:lstStyle/>
        <a:p>
          <a:pPr algn="ctr"/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5500CAE4-1890-4022-BCED-F4F2BA3265E1}" type="sibTrans" cxnId="{4F8A8298-DA6E-4D08-A233-25A60EB86909}">
      <dgm:prSet/>
      <dgm:spPr/>
      <dgm:t>
        <a:bodyPr/>
        <a:lstStyle/>
        <a:p>
          <a:pPr algn="ctr"/>
          <a:endParaRPr lang="pt-BR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ECF73E3D-6B34-49D6-B040-0D810F32BFC5}" type="pres">
      <dgm:prSet presAssocID="{A728AC64-9F0E-4FC9-8038-D70D27075AD4}" presName="linear" presStyleCnt="0">
        <dgm:presLayoutVars>
          <dgm:animLvl val="lvl"/>
          <dgm:resizeHandles val="exact"/>
        </dgm:presLayoutVars>
      </dgm:prSet>
      <dgm:spPr/>
    </dgm:pt>
    <dgm:pt modelId="{49896603-161B-40E7-9216-0BE8D86572FF}" type="pres">
      <dgm:prSet presAssocID="{3EE776D7-4955-412B-B132-8204CD7F994E}" presName="parentText" presStyleLbl="node1" presStyleIdx="0" presStyleCnt="1" custAng="0" custLinFactNeighborY="-15830">
        <dgm:presLayoutVars>
          <dgm:chMax val="0"/>
          <dgm:bulletEnabled val="1"/>
        </dgm:presLayoutVars>
      </dgm:prSet>
      <dgm:spPr/>
    </dgm:pt>
  </dgm:ptLst>
  <dgm:cxnLst>
    <dgm:cxn modelId="{4F8A8298-DA6E-4D08-A233-25A60EB86909}" srcId="{A728AC64-9F0E-4FC9-8038-D70D27075AD4}" destId="{3EE776D7-4955-412B-B132-8204CD7F994E}" srcOrd="0" destOrd="0" parTransId="{AC6998CF-7B9D-488D-BB5F-BF6F14201829}" sibTransId="{5500CAE4-1890-4022-BCED-F4F2BA3265E1}"/>
    <dgm:cxn modelId="{297875A7-519C-2647-8E0F-2FAC85DDF09A}" type="presOf" srcId="{3EE776D7-4955-412B-B132-8204CD7F994E}" destId="{49896603-161B-40E7-9216-0BE8D86572FF}" srcOrd="0" destOrd="0" presId="urn:microsoft.com/office/officeart/2005/8/layout/vList2"/>
    <dgm:cxn modelId="{E9A6B6F2-7DAF-AD48-BD6C-23F8326FA5D4}" type="presOf" srcId="{A728AC64-9F0E-4FC9-8038-D70D27075AD4}" destId="{ECF73E3D-6B34-49D6-B040-0D810F32BFC5}" srcOrd="0" destOrd="0" presId="urn:microsoft.com/office/officeart/2005/8/layout/vList2"/>
    <dgm:cxn modelId="{E9E8B967-5F05-A548-9546-6F1D8EDF9A80}" type="presParOf" srcId="{ECF73E3D-6B34-49D6-B040-0D810F32BFC5}" destId="{49896603-161B-40E7-9216-0BE8D86572FF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BDAEBA-9A6B-41D3-AF40-AC697B9C9D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CBFE429-0203-4581-A90D-F3E9C66F0DA5}">
      <dgm:prSet custT="1"/>
      <dgm:spPr/>
      <dgm:t>
        <a:bodyPr/>
        <a:lstStyle/>
        <a:p>
          <a:pPr rtl="0"/>
          <a:r>
            <a:rPr lang="pt-BR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Exploração de Patentes</a:t>
          </a:r>
          <a:endParaRPr lang="pt-BR" sz="18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1D47CE65-041B-41A5-8A77-DEF6FCE93C2B}" type="parTrans" cxnId="{8E12204A-5C96-44BF-8C47-33B35ED0BC07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A93FDD69-263B-4A5D-BB8A-DEE5FA5BC355}" type="sibTrans" cxnId="{8E12204A-5C96-44BF-8C47-33B35ED0BC07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0A980C7-6E3D-4348-B306-1A2C165820FA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 </a:t>
          </a: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patente concedida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ou </a:t>
          </a: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pedido de patente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depositado junto ao INPI</a:t>
          </a:r>
        </a:p>
      </dgm:t>
    </dgm:pt>
    <dgm:pt modelId="{BF635778-78ED-4233-BDD0-F892B0C08AB8}" type="parTrans" cxnId="{3E69FC51-1963-4A78-9394-8E09620EFA8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FFB6245-DE52-4DEA-BEEB-D71EE92FE60C}" type="sibTrans" cxnId="{3E69FC51-1963-4A78-9394-8E09620EFA8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3E790369-13F6-4544-A393-CC00A39EFB68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 Exclusivo 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publicação de Edital</a:t>
          </a:r>
        </a:p>
      </dgm:t>
    </dgm:pt>
    <dgm:pt modelId="{CFE4D29F-6DA0-40CF-A0F6-6E8880743F2A}" type="parTrans" cxnId="{2ADF760D-EF62-4012-B463-5E44F9FC762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274BE52D-3CBC-417F-AE9B-9C6E6EFD93A4}" type="sibTrans" cxnId="{2ADF760D-EF62-4012-B463-5E44F9FC762E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3E09017-6592-4348-8BC4-00C8EAC68045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dirty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A ICT </a:t>
          </a:r>
          <a:r>
            <a:rPr lang="pt-BR" sz="1600" b="1" i="1" dirty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licencia</a:t>
          </a:r>
          <a:r>
            <a:rPr lang="pt-BR" sz="1600" dirty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 o direito de uso e exploração da tecnologia de sua titularidade. Ela NÃO vende!</a:t>
          </a:r>
        </a:p>
      </dgm:t>
    </dgm:pt>
    <dgm:pt modelId="{C23F3BD1-A575-4F62-82E1-4FDF34F7141B}" type="parTrans" cxnId="{C0BD2DBB-9693-4903-B067-CD1A12CC3B2C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5E9CC0B8-DDEA-4D45-9C62-5004597E20DD}" type="sibTrans" cxnId="{C0BD2DBB-9693-4903-B067-CD1A12CC3B2C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8545015-B218-42EE-A632-65045EF10F5A}">
      <dgm:prSet custT="1"/>
      <dgm:spPr/>
      <dgm:t>
        <a:bodyPr/>
        <a:lstStyle/>
        <a:p>
          <a:pPr rtl="0"/>
          <a:r>
            <a:rPr lang="pt-BR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Fornecimento de Tecnologia</a:t>
          </a:r>
          <a:endParaRPr lang="pt-BR" sz="18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4E509046-ACB2-478C-B980-408251CD6F71}" type="parTrans" cxnId="{99B18245-0B3D-4801-A57A-01780095FDDB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34D83CAA-DDFC-4600-A4D5-EE35DD71A6D1}" type="sibTrans" cxnId="{99B18245-0B3D-4801-A57A-01780095FDDB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8C367390-6969-4CE9-AD1D-C22E06EB3A44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Aquisição de conhecimentos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(</a:t>
          </a:r>
          <a:r>
            <a:rPr lang="pt-BR" sz="1600" i="1" dirty="0" err="1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know</a:t>
          </a:r>
          <a:r>
            <a:rPr lang="pt-BR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BR" sz="1600" i="1" dirty="0" err="1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how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) e de técnicas  </a:t>
          </a: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não amparados por direitos de propriedade industrial</a:t>
          </a:r>
          <a:endParaRPr lang="pt-BR" sz="16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2184891-6DB2-4C5D-B142-C5AAF13AAFCA}" type="parTrans" cxnId="{E9AF83DD-A174-468A-ABD7-CA309C36FC61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E033A0B-D12D-451A-941A-A52D11222A9D}" type="sibTrans" cxnId="{E9AF83DD-A174-468A-ABD7-CA309C36FC61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D7535D0-9F86-4216-9D0E-1323FE0F1168}">
      <dgm:prSet custT="1"/>
      <dgm:spPr/>
      <dgm:t>
        <a:bodyPr/>
        <a:lstStyle/>
        <a:p>
          <a:pPr rtl="0"/>
          <a:r>
            <a:rPr lang="pt-BR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Pesquisa e Desenvolvimento</a:t>
          </a:r>
          <a:endParaRPr lang="pt-BR" sz="18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849C9E73-6D79-41D8-9D99-A686866AB896}" type="parTrans" cxnId="{865AA75D-080D-4652-9E62-EE05044CABC6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84ECF426-CB0F-411B-8175-2195DD76EEB6}" type="sibTrans" cxnId="{865AA75D-080D-4652-9E62-EE05044CABC6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00A43F0-C212-4AA8-BB09-55426FFD3842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Parceria para a pesquisa e desenvolvimento conjunto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 tecnologia de interesse das partes que podem ou não geram conhecimento passível de proteção, com posterior licenciamento</a:t>
          </a:r>
        </a:p>
      </dgm:t>
    </dgm:pt>
    <dgm:pt modelId="{68C5E82B-6B0B-493C-9C81-3275996D6477}" type="parTrans" cxnId="{5E6B7DFF-C22A-4945-95B1-BD967B00969D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B289041E-E5A6-43E7-8E62-E4F22CA37407}" type="sibTrans" cxnId="{5E6B7DFF-C22A-4945-95B1-BD967B00969D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24FFEC8E-4DF3-4729-9E23-F0961A5AE9AE}">
      <dgm:prSet custT="1"/>
      <dgm:spPr/>
      <dgm:t>
        <a:bodyPr/>
        <a:lstStyle/>
        <a:p>
          <a:pPr rtl="0">
            <a:lnSpc>
              <a:spcPts val="2200"/>
            </a:lnSpc>
            <a:spcAft>
              <a:spcPts val="300"/>
            </a:spcAft>
          </a:pPr>
          <a:r>
            <a: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 Não Exclusivo</a:t>
          </a:r>
          <a:r>
            <a: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isento de Edital</a:t>
          </a:r>
        </a:p>
      </dgm:t>
    </dgm:pt>
    <dgm:pt modelId="{926C56C4-A60F-4B15-A4C7-47ED3BF3CE3B}" type="parTrans" cxnId="{928F2495-D8BF-4CC0-BE76-F2E11591EA5A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6524750F-AA6B-47E0-8B90-288F3C60BD64}" type="sibTrans" cxnId="{928F2495-D8BF-4CC0-BE76-F2E11591EA5A}">
      <dgm:prSet/>
      <dgm:spPr/>
      <dgm:t>
        <a:bodyPr/>
        <a:lstStyle/>
        <a:p>
          <a:endParaRPr lang="pt-BR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4BEB512-F3BA-4C44-A368-04923AA42F5E}" type="pres">
      <dgm:prSet presAssocID="{89BDAEBA-9A6B-41D3-AF40-AC697B9C9D9B}" presName="linear" presStyleCnt="0">
        <dgm:presLayoutVars>
          <dgm:animLvl val="lvl"/>
          <dgm:resizeHandles val="exact"/>
        </dgm:presLayoutVars>
      </dgm:prSet>
      <dgm:spPr/>
    </dgm:pt>
    <dgm:pt modelId="{E6B25760-CC3E-4A3B-AE74-ABD6F040CB63}" type="pres">
      <dgm:prSet presAssocID="{5CBFE429-0203-4581-A90D-F3E9C66F0DA5}" presName="parentText" presStyleLbl="node1" presStyleIdx="0" presStyleCnt="3" custLinFactNeighborX="-211" custLinFactNeighborY="4753">
        <dgm:presLayoutVars>
          <dgm:chMax val="0"/>
          <dgm:bulletEnabled val="1"/>
        </dgm:presLayoutVars>
      </dgm:prSet>
      <dgm:spPr/>
    </dgm:pt>
    <dgm:pt modelId="{7341C0FD-1D79-41E1-A3AF-E09D5A3397B4}" type="pres">
      <dgm:prSet presAssocID="{5CBFE429-0203-4581-A90D-F3E9C66F0DA5}" presName="childText" presStyleLbl="revTx" presStyleIdx="0" presStyleCnt="3">
        <dgm:presLayoutVars>
          <dgm:bulletEnabled val="1"/>
        </dgm:presLayoutVars>
      </dgm:prSet>
      <dgm:spPr/>
    </dgm:pt>
    <dgm:pt modelId="{9E5E0DE4-28B9-4578-81B8-9AF4C6F0CCA8}" type="pres">
      <dgm:prSet presAssocID="{78545015-B218-42EE-A632-65045EF10F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1C8C889-F870-4042-AE09-72C5D05912F6}" type="pres">
      <dgm:prSet presAssocID="{78545015-B218-42EE-A632-65045EF10F5A}" presName="childText" presStyleLbl="revTx" presStyleIdx="1" presStyleCnt="3">
        <dgm:presLayoutVars>
          <dgm:bulletEnabled val="1"/>
        </dgm:presLayoutVars>
      </dgm:prSet>
      <dgm:spPr/>
    </dgm:pt>
    <dgm:pt modelId="{3EB8D1CB-BB5D-4A85-98C7-D4315860C67C}" type="pres">
      <dgm:prSet presAssocID="{7D7535D0-9F86-4216-9D0E-1323FE0F116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FA99236-4EF7-453D-90E1-03A16A53C408}" type="pres">
      <dgm:prSet presAssocID="{7D7535D0-9F86-4216-9D0E-1323FE0F116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ADF760D-EF62-4012-B463-5E44F9FC762E}" srcId="{00A980C7-6E3D-4348-B306-1A2C165820FA}" destId="{3E790369-13F6-4544-A393-CC00A39EFB68}" srcOrd="0" destOrd="0" parTransId="{CFE4D29F-6DA0-40CF-A0F6-6E8880743F2A}" sibTransId="{274BE52D-3CBC-417F-AE9B-9C6E6EFD93A4}"/>
    <dgm:cxn modelId="{FEDC7234-409A-E04F-9C62-6113296BC5EF}" type="presOf" srcId="{7D7535D0-9F86-4216-9D0E-1323FE0F1168}" destId="{3EB8D1CB-BB5D-4A85-98C7-D4315860C67C}" srcOrd="0" destOrd="0" presId="urn:microsoft.com/office/officeart/2005/8/layout/vList2"/>
    <dgm:cxn modelId="{99B18245-0B3D-4801-A57A-01780095FDDB}" srcId="{89BDAEBA-9A6B-41D3-AF40-AC697B9C9D9B}" destId="{78545015-B218-42EE-A632-65045EF10F5A}" srcOrd="1" destOrd="0" parTransId="{4E509046-ACB2-478C-B980-408251CD6F71}" sibTransId="{34D83CAA-DDFC-4600-A4D5-EE35DD71A6D1}"/>
    <dgm:cxn modelId="{8E12204A-5C96-44BF-8C47-33B35ED0BC07}" srcId="{89BDAEBA-9A6B-41D3-AF40-AC697B9C9D9B}" destId="{5CBFE429-0203-4581-A90D-F3E9C66F0DA5}" srcOrd="0" destOrd="0" parTransId="{1D47CE65-041B-41A5-8A77-DEF6FCE93C2B}" sibTransId="{A93FDD69-263B-4A5D-BB8A-DEE5FA5BC355}"/>
    <dgm:cxn modelId="{9BDC3A4F-BCFB-274F-9593-452E62F86CCB}" type="presOf" srcId="{89BDAEBA-9A6B-41D3-AF40-AC697B9C9D9B}" destId="{14BEB512-F3BA-4C44-A368-04923AA42F5E}" srcOrd="0" destOrd="0" presId="urn:microsoft.com/office/officeart/2005/8/layout/vList2"/>
    <dgm:cxn modelId="{3E69FC51-1963-4A78-9394-8E09620EFA8E}" srcId="{5CBFE429-0203-4581-A90D-F3E9C66F0DA5}" destId="{00A980C7-6E3D-4348-B306-1A2C165820FA}" srcOrd="0" destOrd="0" parTransId="{BF635778-78ED-4233-BDD0-F892B0C08AB8}" sibTransId="{4FFB6245-DE52-4DEA-BEEB-D71EE92FE60C}"/>
    <dgm:cxn modelId="{865AA75D-080D-4652-9E62-EE05044CABC6}" srcId="{89BDAEBA-9A6B-41D3-AF40-AC697B9C9D9B}" destId="{7D7535D0-9F86-4216-9D0E-1323FE0F1168}" srcOrd="2" destOrd="0" parTransId="{849C9E73-6D79-41D8-9D99-A686866AB896}" sibTransId="{84ECF426-CB0F-411B-8175-2195DD76EEB6}"/>
    <dgm:cxn modelId="{0D9A136D-C86E-0A42-AC97-26C67FCC4553}" type="presOf" srcId="{100A43F0-C212-4AA8-BB09-55426FFD3842}" destId="{1FA99236-4EF7-453D-90E1-03A16A53C408}" srcOrd="0" destOrd="0" presId="urn:microsoft.com/office/officeart/2005/8/layout/vList2"/>
    <dgm:cxn modelId="{D0D95770-2569-3B45-8981-783604EF64BB}" type="presOf" srcId="{00A980C7-6E3D-4348-B306-1A2C165820FA}" destId="{7341C0FD-1D79-41E1-A3AF-E09D5A3397B4}" srcOrd="0" destOrd="0" presId="urn:microsoft.com/office/officeart/2005/8/layout/vList2"/>
    <dgm:cxn modelId="{928F2495-D8BF-4CC0-BE76-F2E11591EA5A}" srcId="{00A980C7-6E3D-4348-B306-1A2C165820FA}" destId="{24FFEC8E-4DF3-4729-9E23-F0961A5AE9AE}" srcOrd="1" destOrd="0" parTransId="{926C56C4-A60F-4B15-A4C7-47ED3BF3CE3B}" sibTransId="{6524750F-AA6B-47E0-8B90-288F3C60BD64}"/>
    <dgm:cxn modelId="{D54A09A0-A82F-3D4D-9CCF-44300E2D66E7}" type="presOf" srcId="{5CBFE429-0203-4581-A90D-F3E9C66F0DA5}" destId="{E6B25760-CC3E-4A3B-AE74-ABD6F040CB63}" srcOrd="0" destOrd="0" presId="urn:microsoft.com/office/officeart/2005/8/layout/vList2"/>
    <dgm:cxn modelId="{D5524BA5-8440-6441-B9E3-2838D3506B28}" type="presOf" srcId="{24FFEC8E-4DF3-4729-9E23-F0961A5AE9AE}" destId="{7341C0FD-1D79-41E1-A3AF-E09D5A3397B4}" srcOrd="0" destOrd="2" presId="urn:microsoft.com/office/officeart/2005/8/layout/vList2"/>
    <dgm:cxn modelId="{C82D2FAA-0C88-F448-81DA-A8F6B4B68282}" type="presOf" srcId="{8C367390-6969-4CE9-AD1D-C22E06EB3A44}" destId="{81C8C889-F870-4042-AE09-72C5D05912F6}" srcOrd="0" destOrd="0" presId="urn:microsoft.com/office/officeart/2005/8/layout/vList2"/>
    <dgm:cxn modelId="{0F3FCFB1-C69D-F049-BCF2-506D422B0C1C}" type="presOf" srcId="{3E790369-13F6-4544-A393-CC00A39EFB68}" destId="{7341C0FD-1D79-41E1-A3AF-E09D5A3397B4}" srcOrd="0" destOrd="1" presId="urn:microsoft.com/office/officeart/2005/8/layout/vList2"/>
    <dgm:cxn modelId="{C0BD2DBB-9693-4903-B067-CD1A12CC3B2C}" srcId="{5CBFE429-0203-4581-A90D-F3E9C66F0DA5}" destId="{03E09017-6592-4348-8BC4-00C8EAC68045}" srcOrd="1" destOrd="0" parTransId="{C23F3BD1-A575-4F62-82E1-4FDF34F7141B}" sibTransId="{5E9CC0B8-DDEA-4D45-9C62-5004597E20DD}"/>
    <dgm:cxn modelId="{E9251CBD-E42E-2941-9A5C-2A9A15389D64}" type="presOf" srcId="{78545015-B218-42EE-A632-65045EF10F5A}" destId="{9E5E0DE4-28B9-4578-81B8-9AF4C6F0CCA8}" srcOrd="0" destOrd="0" presId="urn:microsoft.com/office/officeart/2005/8/layout/vList2"/>
    <dgm:cxn modelId="{E9AF83DD-A174-468A-ABD7-CA309C36FC61}" srcId="{78545015-B218-42EE-A632-65045EF10F5A}" destId="{8C367390-6969-4CE9-AD1D-C22E06EB3A44}" srcOrd="0" destOrd="0" parTransId="{D2184891-6DB2-4C5D-B142-C5AAF13AAFCA}" sibTransId="{4E033A0B-D12D-451A-941A-A52D11222A9D}"/>
    <dgm:cxn modelId="{8B3E46E2-7C68-B942-9114-8A2BA0236FAF}" type="presOf" srcId="{03E09017-6592-4348-8BC4-00C8EAC68045}" destId="{7341C0FD-1D79-41E1-A3AF-E09D5A3397B4}" srcOrd="0" destOrd="3" presId="urn:microsoft.com/office/officeart/2005/8/layout/vList2"/>
    <dgm:cxn modelId="{5E6B7DFF-C22A-4945-95B1-BD967B00969D}" srcId="{7D7535D0-9F86-4216-9D0E-1323FE0F1168}" destId="{100A43F0-C212-4AA8-BB09-55426FFD3842}" srcOrd="0" destOrd="0" parTransId="{68C5E82B-6B0B-493C-9C81-3275996D6477}" sibTransId="{B289041E-E5A6-43E7-8E62-E4F22CA37407}"/>
    <dgm:cxn modelId="{367DC6A7-5B88-F643-B58D-C5B390CC117F}" type="presParOf" srcId="{14BEB512-F3BA-4C44-A368-04923AA42F5E}" destId="{E6B25760-CC3E-4A3B-AE74-ABD6F040CB63}" srcOrd="0" destOrd="0" presId="urn:microsoft.com/office/officeart/2005/8/layout/vList2"/>
    <dgm:cxn modelId="{71FF5FA8-77EA-D342-B7BF-75FB3ECD5902}" type="presParOf" srcId="{14BEB512-F3BA-4C44-A368-04923AA42F5E}" destId="{7341C0FD-1D79-41E1-A3AF-E09D5A3397B4}" srcOrd="1" destOrd="0" presId="urn:microsoft.com/office/officeart/2005/8/layout/vList2"/>
    <dgm:cxn modelId="{03155E54-CC1D-464F-9786-91962856C3FD}" type="presParOf" srcId="{14BEB512-F3BA-4C44-A368-04923AA42F5E}" destId="{9E5E0DE4-28B9-4578-81B8-9AF4C6F0CCA8}" srcOrd="2" destOrd="0" presId="urn:microsoft.com/office/officeart/2005/8/layout/vList2"/>
    <dgm:cxn modelId="{F995A21E-336C-A24E-866A-EA690584BEC7}" type="presParOf" srcId="{14BEB512-F3BA-4C44-A368-04923AA42F5E}" destId="{81C8C889-F870-4042-AE09-72C5D05912F6}" srcOrd="3" destOrd="0" presId="urn:microsoft.com/office/officeart/2005/8/layout/vList2"/>
    <dgm:cxn modelId="{5169DAEF-770D-D84B-A90C-69814A15F777}" type="presParOf" srcId="{14BEB512-F3BA-4C44-A368-04923AA42F5E}" destId="{3EB8D1CB-BB5D-4A85-98C7-D4315860C67C}" srcOrd="4" destOrd="0" presId="urn:microsoft.com/office/officeart/2005/8/layout/vList2"/>
    <dgm:cxn modelId="{BB440032-5969-244C-A338-2C8E4DE8A1B4}" type="presParOf" srcId="{14BEB512-F3BA-4C44-A368-04923AA42F5E}" destId="{1FA99236-4EF7-453D-90E1-03A16A53C40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2C2A1E-9118-46E3-AF85-0BDE6B771E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B58FAE4-A0F3-4D3C-B5A9-5B01F7BAFDB0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algn="ctr" rtl="0"/>
          <a:r>
            <a:rPr lang="pt-BR" sz="1600" b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Desenvolvimento complementar da tecnologia em conjunto ICT e Empresa</a:t>
          </a:r>
        </a:p>
      </dgm:t>
    </dgm:pt>
    <dgm:pt modelId="{3C0B08E7-F867-4EEF-AC51-F3A1ED7FFDA0}" type="parTrans" cxnId="{DEA0BCCF-3145-4092-AAAA-0CC887240C1D}">
      <dgm:prSet/>
      <dgm:spPr/>
      <dgm:t>
        <a:bodyPr/>
        <a:lstStyle/>
        <a:p>
          <a:pPr algn="ctr"/>
          <a:endParaRPr lang="pt-BR" sz="1600">
            <a:solidFill>
              <a:schemeClr val="bg1"/>
            </a:solidFill>
          </a:endParaRPr>
        </a:p>
      </dgm:t>
    </dgm:pt>
    <dgm:pt modelId="{014A9A53-8686-4370-8625-CF93FE170E60}" type="sibTrans" cxnId="{DEA0BCCF-3145-4092-AAAA-0CC887240C1D}">
      <dgm:prSet/>
      <dgm:spPr/>
      <dgm:t>
        <a:bodyPr/>
        <a:lstStyle/>
        <a:p>
          <a:pPr algn="ctr"/>
          <a:endParaRPr lang="pt-BR" sz="1600">
            <a:solidFill>
              <a:schemeClr val="bg1"/>
            </a:solidFill>
          </a:endParaRPr>
        </a:p>
      </dgm:t>
    </dgm:pt>
    <dgm:pt modelId="{3D32DD72-EFA2-4556-9D6B-28E26C6529DE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algn="ctr" rtl="0"/>
          <a:r>
            <a:rPr lang="pt-BR" sz="1600" b="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Projeto de desenvolvimento deve ser detalhado em Planos de Trabalho, anexos ao convênio/contrato</a:t>
          </a:r>
        </a:p>
      </dgm:t>
    </dgm:pt>
    <dgm:pt modelId="{50913F74-96ED-4941-833D-35710B8DC9F3}" type="parTrans" cxnId="{0830167C-D799-40C9-AB53-3ABE57616066}">
      <dgm:prSet/>
      <dgm:spPr/>
      <dgm:t>
        <a:bodyPr/>
        <a:lstStyle/>
        <a:p>
          <a:endParaRPr lang="pt-BR" sz="1600">
            <a:solidFill>
              <a:schemeClr val="bg1"/>
            </a:solidFill>
          </a:endParaRPr>
        </a:p>
      </dgm:t>
    </dgm:pt>
    <dgm:pt modelId="{F7B2D7AA-D5A4-4175-85C0-DCE52B1E5DF7}" type="sibTrans" cxnId="{0830167C-D799-40C9-AB53-3ABE57616066}">
      <dgm:prSet/>
      <dgm:spPr/>
      <dgm:t>
        <a:bodyPr/>
        <a:lstStyle/>
        <a:p>
          <a:endParaRPr lang="pt-BR" sz="1600">
            <a:solidFill>
              <a:schemeClr val="bg1"/>
            </a:solidFill>
          </a:endParaRPr>
        </a:p>
      </dgm:t>
    </dgm:pt>
    <dgm:pt modelId="{DB88677F-C655-4539-A039-F808C00D69F4}" type="pres">
      <dgm:prSet presAssocID="{D92C2A1E-9118-46E3-AF85-0BDE6B771E55}" presName="linear" presStyleCnt="0">
        <dgm:presLayoutVars>
          <dgm:animLvl val="lvl"/>
          <dgm:resizeHandles val="exact"/>
        </dgm:presLayoutVars>
      </dgm:prSet>
      <dgm:spPr/>
    </dgm:pt>
    <dgm:pt modelId="{5074BF4E-EAF8-43B5-9629-E2449DF96AC4}" type="pres">
      <dgm:prSet presAssocID="{8B58FAE4-A0F3-4D3C-B5A9-5B01F7BAFDB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D7D6D07-B02F-43FF-990D-57AAFA9D8BE6}" type="pres">
      <dgm:prSet presAssocID="{014A9A53-8686-4370-8625-CF93FE170E60}" presName="spacer" presStyleCnt="0"/>
      <dgm:spPr/>
    </dgm:pt>
    <dgm:pt modelId="{B3F768B8-D953-494E-B168-25FA792C281E}" type="pres">
      <dgm:prSet presAssocID="{3D32DD72-EFA2-4556-9D6B-28E26C6529D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830167C-D799-40C9-AB53-3ABE57616066}" srcId="{D92C2A1E-9118-46E3-AF85-0BDE6B771E55}" destId="{3D32DD72-EFA2-4556-9D6B-28E26C6529DE}" srcOrd="1" destOrd="0" parTransId="{50913F74-96ED-4941-833D-35710B8DC9F3}" sibTransId="{F7B2D7AA-D5A4-4175-85C0-DCE52B1E5DF7}"/>
    <dgm:cxn modelId="{A85A82A3-88B6-A148-AD61-9BEFC3F6AE5A}" type="presOf" srcId="{3D32DD72-EFA2-4556-9D6B-28E26C6529DE}" destId="{B3F768B8-D953-494E-B168-25FA792C281E}" srcOrd="0" destOrd="0" presId="urn:microsoft.com/office/officeart/2005/8/layout/vList2"/>
    <dgm:cxn modelId="{DEA0BCCF-3145-4092-AAAA-0CC887240C1D}" srcId="{D92C2A1E-9118-46E3-AF85-0BDE6B771E55}" destId="{8B58FAE4-A0F3-4D3C-B5A9-5B01F7BAFDB0}" srcOrd="0" destOrd="0" parTransId="{3C0B08E7-F867-4EEF-AC51-F3A1ED7FFDA0}" sibTransId="{014A9A53-8686-4370-8625-CF93FE170E60}"/>
    <dgm:cxn modelId="{8094EED1-EA50-B74B-AC27-E47B0FA4CA0E}" type="presOf" srcId="{D92C2A1E-9118-46E3-AF85-0BDE6B771E55}" destId="{DB88677F-C655-4539-A039-F808C00D69F4}" srcOrd="0" destOrd="0" presId="urn:microsoft.com/office/officeart/2005/8/layout/vList2"/>
    <dgm:cxn modelId="{E0BEE0EE-6477-4C44-BD91-ECAEE0536430}" type="presOf" srcId="{8B58FAE4-A0F3-4D3C-B5A9-5B01F7BAFDB0}" destId="{5074BF4E-EAF8-43B5-9629-E2449DF96AC4}" srcOrd="0" destOrd="0" presId="urn:microsoft.com/office/officeart/2005/8/layout/vList2"/>
    <dgm:cxn modelId="{B18267C0-BB06-A940-A704-C46994AC0CB9}" type="presParOf" srcId="{DB88677F-C655-4539-A039-F808C00D69F4}" destId="{5074BF4E-EAF8-43B5-9629-E2449DF96AC4}" srcOrd="0" destOrd="0" presId="urn:microsoft.com/office/officeart/2005/8/layout/vList2"/>
    <dgm:cxn modelId="{65FA9D1B-93C1-424F-A087-DAFA82B44E30}" type="presParOf" srcId="{DB88677F-C655-4539-A039-F808C00D69F4}" destId="{6D7D6D07-B02F-43FF-990D-57AAFA9D8BE6}" srcOrd="1" destOrd="0" presId="urn:microsoft.com/office/officeart/2005/8/layout/vList2"/>
    <dgm:cxn modelId="{A1B59668-7028-DC48-A112-0C44F02AC04D}" type="presParOf" srcId="{DB88677F-C655-4539-A039-F808C00D69F4}" destId="{B3F768B8-D953-494E-B168-25FA792C281E}" srcOrd="2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86C01-708D-44E9-A28E-E20E470B47A4}">
      <dsp:nvSpPr>
        <dsp:cNvPr id="0" name=""/>
        <dsp:cNvSpPr/>
      </dsp:nvSpPr>
      <dsp:spPr>
        <a:xfrm>
          <a:off x="1928842" y="0"/>
          <a:ext cx="4135202" cy="20294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386FD-B33E-4CA3-AB4B-C0E301084C07}">
      <dsp:nvSpPr>
        <dsp:cNvPr id="0" name=""/>
        <dsp:cNvSpPr/>
      </dsp:nvSpPr>
      <dsp:spPr>
        <a:xfrm>
          <a:off x="2525151" y="1350609"/>
          <a:ext cx="74681" cy="74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E67C6-C067-435E-BDE2-AB93BDCE5018}">
      <dsp:nvSpPr>
        <dsp:cNvPr id="0" name=""/>
        <dsp:cNvSpPr/>
      </dsp:nvSpPr>
      <dsp:spPr>
        <a:xfrm>
          <a:off x="2575385" y="1512600"/>
          <a:ext cx="1278237" cy="270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57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Calibri" pitchFamily="34" charset="0"/>
              <a:cs typeface="Calibri" pitchFamily="34" charset="0"/>
            </a:rPr>
            <a:t>Pesquisa</a:t>
          </a:r>
        </a:p>
      </dsp:txBody>
      <dsp:txXfrm>
        <a:off x="2575385" y="1512600"/>
        <a:ext cx="1278237" cy="270058"/>
      </dsp:txXfrm>
    </dsp:sp>
    <dsp:sp modelId="{603E393D-63DE-4BD5-80A4-D5A9EB65749B}">
      <dsp:nvSpPr>
        <dsp:cNvPr id="0" name=""/>
        <dsp:cNvSpPr/>
      </dsp:nvSpPr>
      <dsp:spPr>
        <a:xfrm>
          <a:off x="3149587" y="1012979"/>
          <a:ext cx="129881" cy="12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B5328-DE44-4A44-AB5E-44CD929CC372}">
      <dsp:nvSpPr>
        <dsp:cNvPr id="0" name=""/>
        <dsp:cNvSpPr/>
      </dsp:nvSpPr>
      <dsp:spPr>
        <a:xfrm>
          <a:off x="3154990" y="1206592"/>
          <a:ext cx="1562722" cy="30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2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latin typeface="Calibri" pitchFamily="34" charset="0"/>
              <a:cs typeface="Calibri" pitchFamily="34" charset="0"/>
            </a:rPr>
            <a:t>escalonamento</a:t>
          </a:r>
        </a:p>
      </dsp:txBody>
      <dsp:txXfrm>
        <a:off x="3154990" y="1206592"/>
        <a:ext cx="1562722" cy="308381"/>
      </dsp:txXfrm>
    </dsp:sp>
    <dsp:sp modelId="{9F16686B-27BF-4579-8815-3A6958B08B69}">
      <dsp:nvSpPr>
        <dsp:cNvPr id="0" name=""/>
        <dsp:cNvSpPr/>
      </dsp:nvSpPr>
      <dsp:spPr>
        <a:xfrm>
          <a:off x="3938870" y="690120"/>
          <a:ext cx="172093" cy="1720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A7FC6-A896-4EBA-A201-CF45B32A74DA}">
      <dsp:nvSpPr>
        <dsp:cNvPr id="0" name=""/>
        <dsp:cNvSpPr/>
      </dsp:nvSpPr>
      <dsp:spPr>
        <a:xfrm>
          <a:off x="3986557" y="918563"/>
          <a:ext cx="875177" cy="149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89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latin typeface="Calibri" pitchFamily="34" charset="0"/>
              <a:cs typeface="Calibri" pitchFamily="34" charset="0"/>
            </a:rPr>
            <a:t>produção</a:t>
          </a:r>
        </a:p>
      </dsp:txBody>
      <dsp:txXfrm>
        <a:off x="3986557" y="918563"/>
        <a:ext cx="875177" cy="149283"/>
      </dsp:txXfrm>
    </dsp:sp>
    <dsp:sp modelId="{CD546DE9-4425-4227-8E6A-4AC520A63712}">
      <dsp:nvSpPr>
        <dsp:cNvPr id="0" name=""/>
        <dsp:cNvSpPr/>
      </dsp:nvSpPr>
      <dsp:spPr>
        <a:xfrm>
          <a:off x="4877423" y="473537"/>
          <a:ext cx="230539" cy="230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59592-1475-4655-9638-54C47CE030AA}">
      <dsp:nvSpPr>
        <dsp:cNvPr id="0" name=""/>
        <dsp:cNvSpPr/>
      </dsp:nvSpPr>
      <dsp:spPr>
        <a:xfrm>
          <a:off x="4839322" y="761116"/>
          <a:ext cx="1246548" cy="484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58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latin typeface="Calibri" pitchFamily="34" charset="0"/>
              <a:cs typeface="Calibri" pitchFamily="34" charset="0"/>
            </a:rPr>
            <a:t>produto / processo</a:t>
          </a:r>
        </a:p>
      </dsp:txBody>
      <dsp:txXfrm>
        <a:off x="4839322" y="761116"/>
        <a:ext cx="1246548" cy="484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A2132-6E26-413C-83F7-8C6281CCBD53}">
      <dsp:nvSpPr>
        <dsp:cNvPr id="0" name=""/>
        <dsp:cNvSpPr/>
      </dsp:nvSpPr>
      <dsp:spPr>
        <a:xfrm>
          <a:off x="0" y="82"/>
          <a:ext cx="1705389" cy="310472"/>
        </a:xfrm>
        <a:prstGeom prst="roundRect">
          <a:avLst/>
        </a:prstGeom>
        <a:solidFill>
          <a:srgbClr val="A4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Empresa – Empresa</a:t>
          </a:r>
        </a:p>
      </dsp:txBody>
      <dsp:txXfrm>
        <a:off x="15156" y="15238"/>
        <a:ext cx="1675077" cy="280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96603-161B-40E7-9216-0BE8D86572FF}">
      <dsp:nvSpPr>
        <dsp:cNvPr id="0" name=""/>
        <dsp:cNvSpPr/>
      </dsp:nvSpPr>
      <dsp:spPr>
        <a:xfrm>
          <a:off x="0" y="0"/>
          <a:ext cx="1277914" cy="287941"/>
        </a:xfrm>
        <a:prstGeom prst="roundRect">
          <a:avLst/>
        </a:prstGeom>
        <a:solidFill>
          <a:srgbClr val="A4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ICT - Empresa</a:t>
          </a:r>
        </a:p>
      </dsp:txBody>
      <dsp:txXfrm>
        <a:off x="14056" y="14056"/>
        <a:ext cx="1249802" cy="2598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25760-CC3E-4A3B-AE74-ABD6F040CB63}">
      <dsp:nvSpPr>
        <dsp:cNvPr id="0" name=""/>
        <dsp:cNvSpPr/>
      </dsp:nvSpPr>
      <dsp:spPr>
        <a:xfrm>
          <a:off x="0" y="91870"/>
          <a:ext cx="8118711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Exploração de Patentes</a:t>
          </a:r>
          <a:endParaRPr lang="pt-BR" sz="18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6501" y="118371"/>
        <a:ext cx="8065709" cy="489878"/>
      </dsp:txXfrm>
    </dsp:sp>
    <dsp:sp modelId="{7341C0FD-1D79-41E1-A3AF-E09D5A3397B4}">
      <dsp:nvSpPr>
        <dsp:cNvPr id="0" name=""/>
        <dsp:cNvSpPr/>
      </dsp:nvSpPr>
      <dsp:spPr>
        <a:xfrm>
          <a:off x="0" y="560566"/>
          <a:ext cx="8118711" cy="1560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9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 </a:t>
          </a: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patente concedida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ou </a:t>
          </a: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pedido de patente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depositado junto ao INPI</a:t>
          </a:r>
        </a:p>
        <a:p>
          <a:pPr marL="342900" lvl="2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 Exclusivo 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publicação de Edital</a:t>
          </a:r>
        </a:p>
        <a:p>
          <a:pPr marL="342900" lvl="2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Licenciamento Não Exclusivo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isento de Edital</a:t>
          </a:r>
        </a:p>
        <a:p>
          <a:pPr marL="171450" lvl="1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kern="1200" dirty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A ICT </a:t>
          </a:r>
          <a:r>
            <a:rPr lang="pt-BR" sz="1600" b="1" i="1" kern="1200" dirty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licencia</a:t>
          </a:r>
          <a:r>
            <a:rPr lang="pt-BR" sz="1600" kern="1200" dirty="0">
              <a:solidFill>
                <a:schemeClr val="accent6"/>
              </a:solidFill>
              <a:latin typeface="Calibri" pitchFamily="34" charset="0"/>
              <a:cs typeface="Calibri" pitchFamily="34" charset="0"/>
            </a:rPr>
            <a:t> o direito de uso e exploração da tecnologia de sua titularidade. Ela NÃO vende!</a:t>
          </a:r>
        </a:p>
      </dsp:txBody>
      <dsp:txXfrm>
        <a:off x="0" y="560566"/>
        <a:ext cx="8118711" cy="1560779"/>
      </dsp:txXfrm>
    </dsp:sp>
    <dsp:sp modelId="{9E5E0DE4-28B9-4578-81B8-9AF4C6F0CCA8}">
      <dsp:nvSpPr>
        <dsp:cNvPr id="0" name=""/>
        <dsp:cNvSpPr/>
      </dsp:nvSpPr>
      <dsp:spPr>
        <a:xfrm>
          <a:off x="0" y="2121346"/>
          <a:ext cx="8118711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Fornecimento de Tecnologia</a:t>
          </a:r>
          <a:endParaRPr lang="pt-BR" sz="18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6501" y="2147847"/>
        <a:ext cx="8065709" cy="489878"/>
      </dsp:txXfrm>
    </dsp:sp>
    <dsp:sp modelId="{81C8C889-F870-4042-AE09-72C5D05912F6}">
      <dsp:nvSpPr>
        <dsp:cNvPr id="0" name=""/>
        <dsp:cNvSpPr/>
      </dsp:nvSpPr>
      <dsp:spPr>
        <a:xfrm>
          <a:off x="0" y="2664226"/>
          <a:ext cx="8118711" cy="585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9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Aquisição de conhecimentos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(</a:t>
          </a:r>
          <a:r>
            <a:rPr lang="pt-BR" sz="1600" i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know</a:t>
          </a:r>
          <a:r>
            <a:rPr lang="pt-BR" sz="1600" i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r>
            <a:rPr lang="pt-BR" sz="1600" i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how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) e de técnicas  </a:t>
          </a: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não amparados por direitos de propriedade industrial</a:t>
          </a:r>
          <a:endParaRPr lang="pt-BR" sz="16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0" y="2664226"/>
        <a:ext cx="8118711" cy="585292"/>
      </dsp:txXfrm>
    </dsp:sp>
    <dsp:sp modelId="{3EB8D1CB-BB5D-4A85-98C7-D4315860C67C}">
      <dsp:nvSpPr>
        <dsp:cNvPr id="0" name=""/>
        <dsp:cNvSpPr/>
      </dsp:nvSpPr>
      <dsp:spPr>
        <a:xfrm>
          <a:off x="0" y="3249518"/>
          <a:ext cx="8118711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Pesquisa e Desenvolvimento</a:t>
          </a:r>
          <a:endParaRPr lang="pt-BR" sz="18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6501" y="3276019"/>
        <a:ext cx="8065709" cy="489878"/>
      </dsp:txXfrm>
    </dsp:sp>
    <dsp:sp modelId="{1FA99236-4EF7-453D-90E1-03A16A53C408}">
      <dsp:nvSpPr>
        <dsp:cNvPr id="0" name=""/>
        <dsp:cNvSpPr/>
      </dsp:nvSpPr>
      <dsp:spPr>
        <a:xfrm>
          <a:off x="0" y="3792398"/>
          <a:ext cx="8118711" cy="870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769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ts val="2200"/>
            </a:lnSpc>
            <a:spcBef>
              <a:spcPct val="0"/>
            </a:spcBef>
            <a:spcAft>
              <a:spcPts val="300"/>
            </a:spcAft>
            <a:buChar char="•"/>
          </a:pPr>
          <a:r>
            <a: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Parceria para a pesquisa e desenvolvimento conjunto</a:t>
          </a:r>
          <a:r>
            <a:rPr lang="pt-BR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 de tecnologia de interesse das partes que podem ou não geram conhecimento passível de proteção, com posterior licenciamento</a:t>
          </a:r>
        </a:p>
      </dsp:txBody>
      <dsp:txXfrm>
        <a:off x="0" y="3792398"/>
        <a:ext cx="8118711" cy="870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4BF4E-EAF8-43B5-9629-E2449DF96AC4}">
      <dsp:nvSpPr>
        <dsp:cNvPr id="0" name=""/>
        <dsp:cNvSpPr/>
      </dsp:nvSpPr>
      <dsp:spPr>
        <a:xfrm>
          <a:off x="0" y="1516"/>
          <a:ext cx="6784013" cy="636480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Desenvolvimento complementar da tecnologia em conjunto ICT e Empresa</a:t>
          </a:r>
        </a:p>
      </dsp:txBody>
      <dsp:txXfrm>
        <a:off x="31070" y="32586"/>
        <a:ext cx="6721873" cy="574340"/>
      </dsp:txXfrm>
    </dsp:sp>
    <dsp:sp modelId="{B3F768B8-D953-494E-B168-25FA792C281E}">
      <dsp:nvSpPr>
        <dsp:cNvPr id="0" name=""/>
        <dsp:cNvSpPr/>
      </dsp:nvSpPr>
      <dsp:spPr>
        <a:xfrm>
          <a:off x="0" y="730156"/>
          <a:ext cx="6784013" cy="636480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Projeto de desenvolvimento deve ser detalhado em Planos de Trabalho, anexos ao convênio/contrato</a:t>
          </a:r>
        </a:p>
      </dsp:txBody>
      <dsp:txXfrm>
        <a:off x="31070" y="761226"/>
        <a:ext cx="6721873" cy="5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FB6B0AE-0759-4A4B-85E4-C2B994E52D3D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7E9F22-1CB9-400A-BE86-D877787A85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8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4D33FA-1CE0-4C48-8F6B-B3E565C12C9E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B9474D-06A3-457D-AB12-A142F55340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13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920" indent="-301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7570" indent="-241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0598" indent="-241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3626" indent="-241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4CF7CE-D29A-40F1-995C-A52B9B1FBC34}" type="slidenum">
              <a:rPr lang="pt-BR" smtClean="0">
                <a:latin typeface="Comic Sans MS" pitchFamily="66" charset="0"/>
              </a:rPr>
              <a:pPr eaLnBrk="1" hangingPunct="1"/>
              <a:t>21</a:t>
            </a:fld>
            <a:endParaRPr lang="pt-BR">
              <a:latin typeface="Comic Sans MS" pitchFamily="66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76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920" indent="-301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7570" indent="-241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0598" indent="-241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3626" indent="-241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622D8C-4B81-48DB-BCA8-20A617E73F83}" type="slidenum">
              <a:rPr lang="pt-BR" smtClean="0">
                <a:latin typeface="Comic Sans MS" pitchFamily="66" charset="0"/>
              </a:rPr>
              <a:pPr eaLnBrk="1" hangingPunct="1"/>
              <a:t>22</a:t>
            </a:fld>
            <a:endParaRPr lang="pt-BR">
              <a:latin typeface="Comic Sans MS" pitchFamily="66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4920" indent="-3018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7570" indent="-2415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0598" indent="-2415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3626" indent="-2415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6654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9682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2709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5738" indent="-2415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4CF19-4280-438C-94D8-2A7C6F406911}" type="slidenum">
              <a:rPr lang="pt-BR" smtClean="0">
                <a:latin typeface="Comic Sans MS" pitchFamily="66" charset="0"/>
              </a:rPr>
              <a:pPr eaLnBrk="1" hangingPunct="1"/>
              <a:t>23</a:t>
            </a:fld>
            <a:endParaRPr lang="pt-BR">
              <a:latin typeface="Comic Sans MS" pitchFamily="66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2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356992"/>
            <a:ext cx="6624736" cy="1872208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Profa. Dra. </a:t>
            </a:r>
            <a:r>
              <a:rPr lang="pt-BR" dirty="0" err="1"/>
              <a:t>Geciane</a:t>
            </a:r>
            <a:r>
              <a:rPr lang="pt-BR" dirty="0"/>
              <a:t> Porto</a:t>
            </a:r>
            <a:br>
              <a:rPr lang="pt-BR" dirty="0"/>
            </a:br>
            <a:r>
              <a:rPr lang="pt-BR" dirty="0"/>
              <a:t>geciane@usp.br</a:t>
            </a:r>
            <a:br>
              <a:rPr lang="pt-BR" dirty="0"/>
            </a:br>
            <a:r>
              <a:rPr lang="pt-BR" dirty="0"/>
              <a:t>@</a:t>
            </a:r>
            <a:r>
              <a:rPr lang="pt-BR" dirty="0" err="1"/>
              <a:t>ingtecfea</a:t>
            </a:r>
            <a:br>
              <a:rPr lang="pt-BR" dirty="0"/>
            </a:br>
            <a:r>
              <a:rPr lang="pt-BR" dirty="0"/>
              <a:t>www.usp.br/ingtec</a:t>
            </a:r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pic>
        <p:nvPicPr>
          <p:cNvPr id="33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39" name="CaixaDeTexto 38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5002" y="5904656"/>
            <a:ext cx="1029046" cy="7647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1923B-B088-4FCE-B1C7-FEDC7409F0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933056"/>
            <a:ext cx="6624736" cy="1152128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rgbClr val="0070C0"/>
                </a:solidFill>
              </a:defRPr>
            </a:lvl1pPr>
          </a:lstStyle>
          <a:p>
            <a:r>
              <a:rPr lang="pt-BR" dirty="0"/>
              <a:t>Profa. Dra. Geciane Porto</a:t>
            </a:r>
            <a:br>
              <a:rPr lang="pt-BR" dirty="0"/>
            </a:br>
            <a:r>
              <a:rPr lang="pt-BR" dirty="0" err="1"/>
              <a:t>geciane@usp.br</a:t>
            </a:r>
            <a:br>
              <a:rPr lang="pt-BR" dirty="0"/>
            </a:br>
            <a:r>
              <a:rPr lang="pt-BR" dirty="0"/>
              <a:t>www.usp.br/ingtec</a:t>
            </a:r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pic>
        <p:nvPicPr>
          <p:cNvPr id="12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3034" y="5904656"/>
            <a:ext cx="1029046" cy="764704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 userDrawn="1"/>
        </p:nvSpPr>
        <p:spPr>
          <a:xfrm>
            <a:off x="1462423" y="1844824"/>
            <a:ext cx="4550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DA INOVAÇÃO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6056690"/>
            <a:ext cx="1224136" cy="54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25760"/>
            <a:ext cx="7128792" cy="1070992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rgbClr val="056F28"/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1027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9" name="Picture 8" descr="figura5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  <p:pic>
        <p:nvPicPr>
          <p:cNvPr id="1028" name="Picture 4" descr="C:\Users\User\Desktop\tic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Sem título.jpg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 userDrawn="1"/>
        </p:nvSpPr>
        <p:spPr>
          <a:xfrm>
            <a:off x="2049107" y="6608385"/>
            <a:ext cx="525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InGTeC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pt-BR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Núcleo de Pesquisas em Inovação,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Gestão Tecnológica e Competitividade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8" name="Picture 5" descr="C:\Users\User\Desktop\Sem título.jpg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10" name="Picture 4" descr="C:\Users\User\Desktop\tic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pic>
        <p:nvPicPr>
          <p:cNvPr id="7" name="Picture 8" descr="figura5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Data" Target="../diagrams/data2.xml"/><Relationship Id="rId18" Type="http://schemas.openxmlformats.org/officeDocument/2006/relationships/diagramData" Target="../diagrams/data3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3.xml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microsoft.com/office/2007/relationships/diagramDrawing" Target="../diagrams/drawing2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2.xml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14.png"/><Relationship Id="rId19" Type="http://schemas.openxmlformats.org/officeDocument/2006/relationships/diagramLayout" Target="../diagrams/layout3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Relationship Id="rId14" Type="http://schemas.openxmlformats.org/officeDocument/2006/relationships/diagramLayout" Target="../diagrams/layout2.xml"/><Relationship Id="rId22" Type="http://schemas.microsoft.com/office/2007/relationships/diagramDrawing" Target="../diagrams/drawin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2852936"/>
            <a:ext cx="828092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/>
              <a:t>O PROCESSO DE </a:t>
            </a:r>
            <a:br>
              <a:rPr lang="pt-BR" sz="4000" dirty="0"/>
            </a:br>
            <a:r>
              <a:rPr lang="pt-BR" sz="4000" dirty="0"/>
              <a:t>TRANSFERÊNCIA DE TECNOLOGIA </a:t>
            </a:r>
            <a:br>
              <a:rPr lang="pt-BR" sz="4000" dirty="0"/>
            </a:br>
            <a:r>
              <a:rPr lang="pt-BR" sz="4000" dirty="0"/>
              <a:t>(TT)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611560" y="4365104"/>
            <a:ext cx="5904656" cy="6229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64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ED099BC-39AC-DC4F-9A66-56F6E533A7FD}"/>
              </a:ext>
            </a:extLst>
          </p:cNvPr>
          <p:cNvSpPr txBox="1"/>
          <p:nvPr/>
        </p:nvSpPr>
        <p:spPr>
          <a:xfrm>
            <a:off x="630238" y="1562100"/>
            <a:ext cx="806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Patentes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podem</a:t>
            </a:r>
            <a:r>
              <a:rPr lang="en-US" sz="3200" b="1" dirty="0">
                <a:solidFill>
                  <a:srgbClr val="0070C0"/>
                </a:solidFill>
              </a:rPr>
              <a:t> se </a:t>
            </a:r>
            <a:r>
              <a:rPr lang="en-US" sz="3200" b="1" dirty="0" err="1">
                <a:solidFill>
                  <a:srgbClr val="0070C0"/>
                </a:solidFill>
              </a:rPr>
              <a:t>tornar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produtos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líderes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ou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parcerias</a:t>
            </a:r>
            <a:r>
              <a:rPr lang="en-US" sz="3200" b="1" dirty="0">
                <a:solidFill>
                  <a:srgbClr val="0070C0"/>
                </a:solidFill>
              </a:rPr>
              <a:t> de P&amp;D&amp;I </a:t>
            </a:r>
            <a:endParaRPr lang="pt-BR" sz="3200" b="1" dirty="0">
              <a:solidFill>
                <a:srgbClr val="0070C0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97727F0-1F93-5340-B67B-8B1A87B6FE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00" y="3810750"/>
            <a:ext cx="5173662" cy="164364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9FB4D83-C860-2341-9AE2-2074CE51A4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0" y="3282950"/>
            <a:ext cx="3170238" cy="31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6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22156C6-8B1B-7841-A082-CE72B8DADD03}"/>
              </a:ext>
            </a:extLst>
          </p:cNvPr>
          <p:cNvSpPr txBox="1"/>
          <p:nvPr/>
        </p:nvSpPr>
        <p:spPr>
          <a:xfrm>
            <a:off x="539750" y="1574800"/>
            <a:ext cx="806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Transferência</a:t>
            </a:r>
            <a:r>
              <a:rPr lang="en-US" sz="3200" b="1" dirty="0">
                <a:solidFill>
                  <a:srgbClr val="0070C0"/>
                </a:solidFill>
              </a:rPr>
              <a:t> de </a:t>
            </a:r>
            <a:r>
              <a:rPr lang="en-US" sz="3200" b="1" dirty="0" err="1">
                <a:solidFill>
                  <a:srgbClr val="0070C0"/>
                </a:solidFill>
              </a:rPr>
              <a:t>Tecnologia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&amp; </a:t>
            </a:r>
            <a:r>
              <a:rPr lang="en-US" sz="3200" b="1" dirty="0" err="1">
                <a:solidFill>
                  <a:srgbClr val="0070C0"/>
                </a:solidFill>
              </a:rPr>
              <a:t>Parcerias</a:t>
            </a:r>
            <a:r>
              <a:rPr lang="en-US" sz="3200" b="1" dirty="0">
                <a:solidFill>
                  <a:srgbClr val="0070C0"/>
                </a:solidFill>
              </a:rPr>
              <a:t> que </a:t>
            </a:r>
            <a:r>
              <a:rPr lang="en-US" sz="3200" b="1" dirty="0" err="1">
                <a:solidFill>
                  <a:srgbClr val="0070C0"/>
                </a:solidFill>
              </a:rPr>
              <a:t>impactam</a:t>
            </a:r>
            <a:r>
              <a:rPr lang="en-US" sz="3200" b="1" dirty="0">
                <a:solidFill>
                  <a:srgbClr val="0070C0"/>
                </a:solidFill>
              </a:rPr>
              <a:t> a </a:t>
            </a:r>
            <a:r>
              <a:rPr lang="en-US" sz="3200" b="1" dirty="0" err="1">
                <a:solidFill>
                  <a:srgbClr val="0070C0"/>
                </a:solidFill>
              </a:rPr>
              <a:t>sociedade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endParaRPr lang="pt-BR" sz="3200" b="1" dirty="0">
              <a:solidFill>
                <a:srgbClr val="0070C0"/>
              </a:solidFill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B0109794-8DAC-5048-B940-38E9900C9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2682"/>
            <a:ext cx="5352865" cy="254850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F7AFA8DE-6B47-C748-9FB0-C8F7C764C5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2865" y="3202682"/>
            <a:ext cx="3809905" cy="254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7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373D8CA7-FE6C-294D-8B23-451D8CD7C484}"/>
              </a:ext>
            </a:extLst>
          </p:cNvPr>
          <p:cNvSpPr txBox="1"/>
          <p:nvPr/>
        </p:nvSpPr>
        <p:spPr>
          <a:xfrm>
            <a:off x="5868144" y="1822752"/>
            <a:ext cx="30853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1º. Centro de Pesquisas em  </a:t>
            </a:r>
            <a:r>
              <a:rPr lang="pt-BR" sz="2000" dirty="0" err="1">
                <a:solidFill>
                  <a:srgbClr val="0070C0"/>
                </a:solidFill>
              </a:rPr>
              <a:t>Canabinoides</a:t>
            </a:r>
            <a:r>
              <a:rPr lang="pt-BR" sz="2000" dirty="0">
                <a:solidFill>
                  <a:srgbClr val="0070C0"/>
                </a:solidFill>
              </a:rPr>
              <a:t> no Brasil</a:t>
            </a:r>
          </a:p>
          <a:p>
            <a:r>
              <a:rPr lang="pt-BR" sz="2000" dirty="0">
                <a:solidFill>
                  <a:srgbClr val="0070C0"/>
                </a:solidFill>
              </a:rPr>
              <a:t>FMRP / USP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r>
              <a:rPr lang="pt-BR" i="1" dirty="0">
                <a:solidFill>
                  <a:srgbClr val="0070C0"/>
                </a:solidFill>
              </a:rPr>
              <a:t>Pesquisas básicas para o desenvolvimento de medicamentos antiepilépticos e para Doença de Parkinson.</a:t>
            </a:r>
          </a:p>
          <a:p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5CFCFF-BFE1-9B47-9ADB-04C6E83E346F}"/>
              </a:ext>
            </a:extLst>
          </p:cNvPr>
          <p:cNvSpPr txBox="1"/>
          <p:nvPr/>
        </p:nvSpPr>
        <p:spPr>
          <a:xfrm>
            <a:off x="539750" y="620688"/>
            <a:ext cx="806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Transferência</a:t>
            </a:r>
            <a:r>
              <a:rPr lang="en-US" sz="3200" b="1" dirty="0">
                <a:solidFill>
                  <a:srgbClr val="0070C0"/>
                </a:solidFill>
              </a:rPr>
              <a:t> de </a:t>
            </a:r>
            <a:r>
              <a:rPr lang="en-US" sz="3200" b="1" dirty="0" err="1">
                <a:solidFill>
                  <a:srgbClr val="0070C0"/>
                </a:solidFill>
              </a:rPr>
              <a:t>Tecnologia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&amp; </a:t>
            </a:r>
            <a:r>
              <a:rPr lang="en-US" sz="3200" b="1" dirty="0" err="1">
                <a:solidFill>
                  <a:srgbClr val="0070C0"/>
                </a:solidFill>
              </a:rPr>
              <a:t>Parcerias</a:t>
            </a:r>
            <a:r>
              <a:rPr lang="en-US" sz="3200" b="1" dirty="0">
                <a:solidFill>
                  <a:srgbClr val="0070C0"/>
                </a:solidFill>
              </a:rPr>
              <a:t> que </a:t>
            </a:r>
            <a:r>
              <a:rPr lang="en-US" sz="3200" b="1" dirty="0" err="1">
                <a:solidFill>
                  <a:srgbClr val="0070C0"/>
                </a:solidFill>
              </a:rPr>
              <a:t>impactam</a:t>
            </a:r>
            <a:r>
              <a:rPr lang="en-US" sz="3200" b="1" dirty="0">
                <a:solidFill>
                  <a:srgbClr val="0070C0"/>
                </a:solidFill>
              </a:rPr>
              <a:t> a </a:t>
            </a:r>
            <a:r>
              <a:rPr lang="en-US" sz="3200" b="1" dirty="0" err="1">
                <a:solidFill>
                  <a:srgbClr val="0070C0"/>
                </a:solidFill>
              </a:rPr>
              <a:t>sociedade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endParaRPr lang="pt-BR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016E942-AD2F-354B-A1E6-1C93BFB89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80" y="2824013"/>
            <a:ext cx="5706669" cy="321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03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7FC84008-029A-3E46-A04D-3489869B16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96" y="2065822"/>
            <a:ext cx="4400004" cy="334437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B8C3A50-819A-1642-9292-EAC63D27B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254" y="2065822"/>
            <a:ext cx="4718612" cy="3344377"/>
          </a:xfrm>
          <a:prstGeom prst="rect">
            <a:avLst/>
          </a:prstGeom>
        </p:spPr>
      </p:pic>
      <p:sp>
        <p:nvSpPr>
          <p:cNvPr id="11" name="Text Box 15">
            <a:extLst>
              <a:ext uri="{FF2B5EF4-FFF2-40B4-BE49-F238E27FC236}">
                <a16:creationId xmlns:a16="http://schemas.microsoft.com/office/drawing/2014/main" id="{FF506C52-E13B-BB4F-8E4C-199A9C07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96" y="5699596"/>
            <a:ext cx="747340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pt-BR" sz="1200" dirty="0">
                <a:solidFill>
                  <a:srgbClr val="0070C0"/>
                </a:solidFill>
              </a:rPr>
              <a:t>Fonte: adaptado de </a:t>
            </a:r>
            <a:r>
              <a:rPr lang="pt-BR" sz="1200" dirty="0" err="1">
                <a:solidFill>
                  <a:srgbClr val="0070C0"/>
                </a:solidFill>
              </a:rPr>
              <a:t>Barrera</a:t>
            </a:r>
            <a:r>
              <a:rPr lang="pt-BR" sz="1200" dirty="0">
                <a:solidFill>
                  <a:srgbClr val="0070C0"/>
                </a:solidFill>
              </a:rPr>
              <a:t>-Hernandes, 2007;  </a:t>
            </a:r>
            <a:r>
              <a:rPr lang="pt-BR" sz="1200" dirty="0" err="1">
                <a:solidFill>
                  <a:srgbClr val="0070C0"/>
                </a:solidFill>
              </a:rPr>
              <a:t>University</a:t>
            </a:r>
            <a:r>
              <a:rPr lang="pt-BR" sz="1200" dirty="0">
                <a:solidFill>
                  <a:srgbClr val="0070C0"/>
                </a:solidFill>
              </a:rPr>
              <a:t> </a:t>
            </a:r>
            <a:r>
              <a:rPr lang="pt-BR" sz="1200" dirty="0" err="1">
                <a:solidFill>
                  <a:srgbClr val="0070C0"/>
                </a:solidFill>
              </a:rPr>
              <a:t>of</a:t>
            </a:r>
            <a:r>
              <a:rPr lang="pt-BR" sz="1200" dirty="0">
                <a:solidFill>
                  <a:srgbClr val="0070C0"/>
                </a:solidFill>
              </a:rPr>
              <a:t> </a:t>
            </a:r>
            <a:r>
              <a:rPr lang="pt-BR" sz="1200" dirty="0" err="1">
                <a:solidFill>
                  <a:srgbClr val="0070C0"/>
                </a:solidFill>
              </a:rPr>
              <a:t>California</a:t>
            </a:r>
            <a:r>
              <a:rPr lang="pt-BR" sz="1200" dirty="0">
                <a:solidFill>
                  <a:srgbClr val="0070C0"/>
                </a:solidFill>
              </a:rPr>
              <a:t>                                   Universidade de São Paulo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B9449F0-392A-D54E-A096-072887C19A8B}"/>
              </a:ext>
            </a:extLst>
          </p:cNvPr>
          <p:cNvSpPr txBox="1"/>
          <p:nvPr/>
        </p:nvSpPr>
        <p:spPr>
          <a:xfrm>
            <a:off x="5473700" y="3733801"/>
            <a:ext cx="44450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3635157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979712" y="-153888"/>
            <a:ext cx="6786336" cy="1422648"/>
          </a:xfrm>
        </p:spPr>
        <p:txBody>
          <a:bodyPr>
            <a:normAutofit fontScale="90000"/>
          </a:bodyPr>
          <a:lstStyle/>
          <a:p>
            <a:r>
              <a:rPr lang="pt-BR" dirty="0"/>
              <a:t>Critérios para avaliação da tecnologia </a:t>
            </a:r>
            <a:br>
              <a:rPr lang="pt-BR" dirty="0"/>
            </a:br>
            <a:r>
              <a:rPr lang="pt-BR" dirty="0"/>
              <a:t>a ser transferida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27584" y="1052736"/>
            <a:ext cx="7920880" cy="5544616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Qualidade;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Custo;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Ciclo de vida;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Estágio de desenvolvimento;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Integração do pacote tecnológico;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Disponibilidade de mão de obra e treinamento requerido; 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Adequação da tecnologia à realidade local; 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Reputação do fornecedor da tecnologia; 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Estado da tecnologia em relação ao padrão internacional; 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</a:rPr>
              <a:t>Exigência e disponibilidade de assistência técnica durante a implementação e fase operacional.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99592" y="6211669"/>
            <a:ext cx="4176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pt-BR" sz="1300" dirty="0" err="1">
                <a:solidFill>
                  <a:schemeClr val="tx2">
                    <a:lumMod val="75000"/>
                  </a:schemeClr>
                </a:solidFill>
              </a:rPr>
              <a:t>Kumar</a:t>
            </a:r>
            <a:r>
              <a:rPr lang="pt-BR" sz="1300" dirty="0">
                <a:solidFill>
                  <a:schemeClr val="tx2">
                    <a:lumMod val="75000"/>
                  </a:schemeClr>
                </a:solidFill>
              </a:rPr>
              <a:t> et al. (2009); Santos (2011)</a:t>
            </a:r>
          </a:p>
          <a:p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375567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7313"/>
            <a:ext cx="84867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7398" y="6069936"/>
            <a:ext cx="30972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/>
              <a:t>Fonte: Instituto Inovação (2010).</a:t>
            </a: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1691680" y="-99392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BDF6FD"/>
                </a:solidFill>
                <a:latin typeface="+mj-lt"/>
                <a:cs typeface="Arial" pitchFamily="34" charset="0"/>
              </a:rPr>
              <a:t>Amarrando</a:t>
            </a:r>
            <a:r>
              <a:rPr lang="en-US" sz="3200" b="1" dirty="0">
                <a:solidFill>
                  <a:srgbClr val="BDF6FD"/>
                </a:solidFill>
                <a:latin typeface="+mj-lt"/>
                <a:cs typeface="Arial" pitchFamily="34" charset="0"/>
              </a:rPr>
              <a:t> a TT com um </a:t>
            </a:r>
          </a:p>
          <a:p>
            <a:pPr algn="ctr" eaLnBrk="1" hangingPunct="1"/>
            <a:r>
              <a:rPr lang="en-US" sz="3200" b="1" dirty="0" err="1">
                <a:solidFill>
                  <a:srgbClr val="BDF6FD"/>
                </a:solidFill>
                <a:latin typeface="+mj-lt"/>
                <a:cs typeface="Arial" pitchFamily="34" charset="0"/>
              </a:rPr>
              <a:t>modelo</a:t>
            </a:r>
            <a:r>
              <a:rPr lang="en-US" sz="3200" b="1" dirty="0">
                <a:solidFill>
                  <a:srgbClr val="BDF6FD"/>
                </a:solidFill>
                <a:latin typeface="+mj-lt"/>
                <a:cs typeface="Arial" pitchFamily="34" charset="0"/>
              </a:rPr>
              <a:t> de </a:t>
            </a:r>
            <a:r>
              <a:rPr lang="en-US" sz="3200" b="1" dirty="0" err="1">
                <a:solidFill>
                  <a:srgbClr val="BDF6FD"/>
                </a:solidFill>
                <a:latin typeface="+mj-lt"/>
                <a:cs typeface="Arial" pitchFamily="34" charset="0"/>
              </a:rPr>
              <a:t>gestão</a:t>
            </a:r>
            <a:r>
              <a:rPr lang="en-US" sz="3200" b="1" dirty="0">
                <a:solidFill>
                  <a:srgbClr val="BDF6FD"/>
                </a:solidFill>
                <a:latin typeface="+mj-lt"/>
                <a:cs typeface="Arial" pitchFamily="34" charset="0"/>
              </a:rPr>
              <a:t> da </a:t>
            </a:r>
            <a:r>
              <a:rPr lang="en-US" sz="3200" b="1" dirty="0" err="1">
                <a:solidFill>
                  <a:srgbClr val="BDF6FD"/>
                </a:solidFill>
                <a:latin typeface="+mj-lt"/>
                <a:cs typeface="Arial" pitchFamily="34" charset="0"/>
              </a:rPr>
              <a:t>inovação</a:t>
            </a:r>
            <a:endParaRPr lang="pt-BR" sz="3200" b="1" dirty="0">
              <a:solidFill>
                <a:srgbClr val="BDF6FD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Seta para baixo 1"/>
          <p:cNvSpPr/>
          <p:nvPr/>
        </p:nvSpPr>
        <p:spPr>
          <a:xfrm rot="1920414">
            <a:off x="3174457" y="1456769"/>
            <a:ext cx="368687" cy="8203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Seta para baixo 6"/>
          <p:cNvSpPr/>
          <p:nvPr/>
        </p:nvSpPr>
        <p:spPr>
          <a:xfrm rot="1920414">
            <a:off x="4382570" y="1985298"/>
            <a:ext cx="368687" cy="8203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 rot="1920414">
            <a:off x="6143599" y="1960069"/>
            <a:ext cx="368687" cy="8203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827584" y="1556792"/>
            <a:ext cx="3384376" cy="13681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Capacidade de construir e manter uma rede de relacionamentos de fontes de tecnologia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92080" y="1556792"/>
            <a:ext cx="3168352" cy="14401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Capacidade de avaliação e seleção de fontes adequadas de tecnologia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971600" y="3501008"/>
            <a:ext cx="3168352" cy="14401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Capacidade de negociação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364088" y="3501008"/>
            <a:ext cx="3168352" cy="14401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Capacidade de gerenciamento e implementação do processo de TT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275856" y="5229200"/>
            <a:ext cx="3168352" cy="14401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Capacidade de aprendizagem</a:t>
            </a:r>
          </a:p>
        </p:txBody>
      </p:sp>
    </p:spTree>
    <p:extLst>
      <p:ext uri="{BB962C8B-B14F-4D97-AF65-F5344CB8AC3E}">
        <p14:creationId xmlns:p14="http://schemas.microsoft.com/office/powerpoint/2010/main" val="27030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-27384"/>
            <a:ext cx="7488832" cy="1008112"/>
          </a:xfrm>
        </p:spPr>
        <p:txBody>
          <a:bodyPr>
            <a:normAutofit fontScale="90000"/>
          </a:bodyPr>
          <a:lstStyle/>
          <a:p>
            <a:r>
              <a:rPr lang="pt-BR" dirty="0"/>
              <a:t>Entendendo como uma empresa pode gerenciar o processo de TT </a:t>
            </a:r>
          </a:p>
        </p:txBody>
      </p:sp>
      <p:pic>
        <p:nvPicPr>
          <p:cNvPr id="16" name="Imagem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8488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6"/>
          <p:cNvSpPr txBox="1"/>
          <p:nvPr/>
        </p:nvSpPr>
        <p:spPr>
          <a:xfrm>
            <a:off x="35496" y="63813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Dias (2011, p. 43). </a:t>
            </a:r>
          </a:p>
        </p:txBody>
      </p:sp>
    </p:spTree>
    <p:extLst>
      <p:ext uri="{BB962C8B-B14F-4D97-AF65-F5344CB8AC3E}">
        <p14:creationId xmlns:p14="http://schemas.microsoft.com/office/powerpoint/2010/main" val="1992900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CaixaDeTexto 4"/>
          <p:cNvSpPr txBox="1">
            <a:spLocks noChangeArrowheads="1"/>
          </p:cNvSpPr>
          <p:nvPr/>
        </p:nvSpPr>
        <p:spPr bwMode="auto">
          <a:xfrm>
            <a:off x="1963043" y="44624"/>
            <a:ext cx="6929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Fatores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Impulsionadores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Transferência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 Tecnologia</a:t>
            </a:r>
            <a:endParaRPr lang="pt-BR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119681" y="1081192"/>
            <a:ext cx="8856984" cy="5616624"/>
          </a:xfrm>
          <a:prstGeom prst="ellipse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43808" y="3289339"/>
            <a:ext cx="3552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prstClr val="black"/>
                </a:solidFill>
              </a:rPr>
              <a:t>_Cultura de Inovação</a:t>
            </a:r>
          </a:p>
          <a:p>
            <a:pPr algn="ctr"/>
            <a:r>
              <a:rPr lang="pt-BR" sz="2000" b="1" i="1" dirty="0">
                <a:solidFill>
                  <a:prstClr val="black"/>
                </a:solidFill>
              </a:rPr>
              <a:t>_Investimentos em P&amp;D&amp;I</a:t>
            </a:r>
          </a:p>
          <a:p>
            <a:pPr algn="ctr"/>
            <a:r>
              <a:rPr lang="pt-BR" sz="2000" b="1" i="1" dirty="0">
                <a:solidFill>
                  <a:prstClr val="black"/>
                </a:solidFill>
              </a:rPr>
              <a:t>_Modelos de Gestão de Inovação</a:t>
            </a:r>
          </a:p>
        </p:txBody>
      </p:sp>
      <p:sp>
        <p:nvSpPr>
          <p:cNvPr id="6" name="Elipse 5"/>
          <p:cNvSpPr/>
          <p:nvPr/>
        </p:nvSpPr>
        <p:spPr>
          <a:xfrm>
            <a:off x="4307469" y="1396684"/>
            <a:ext cx="2240583" cy="12961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black"/>
                </a:solidFill>
              </a:rPr>
              <a:t>Tecnologias de Fronteira</a:t>
            </a:r>
          </a:p>
        </p:txBody>
      </p:sp>
      <p:sp>
        <p:nvSpPr>
          <p:cNvPr id="7" name="Elipse 6"/>
          <p:cNvSpPr/>
          <p:nvPr/>
        </p:nvSpPr>
        <p:spPr>
          <a:xfrm>
            <a:off x="539552" y="3573016"/>
            <a:ext cx="2240583" cy="129614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0000"/>
                </a:solidFill>
              </a:rPr>
              <a:t>Políticas Públicas/ Marco Legal</a:t>
            </a:r>
          </a:p>
        </p:txBody>
      </p:sp>
      <p:sp>
        <p:nvSpPr>
          <p:cNvPr id="8" name="Elipse 7"/>
          <p:cNvSpPr/>
          <p:nvPr/>
        </p:nvSpPr>
        <p:spPr>
          <a:xfrm>
            <a:off x="5486523" y="4653136"/>
            <a:ext cx="2160240" cy="129614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>
                <a:solidFill>
                  <a:srgbClr val="000000"/>
                </a:solidFill>
              </a:rPr>
              <a:t>Empreende-dorismo</a:t>
            </a: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403648" y="1700808"/>
            <a:ext cx="2520280" cy="1296143"/>
          </a:xfrm>
          <a:prstGeom prst="ellipse">
            <a:avLst/>
          </a:prstGeom>
          <a:solidFill>
            <a:schemeClr val="accent2">
              <a:alpha val="57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Arranjos Organizacionais</a:t>
            </a:r>
          </a:p>
        </p:txBody>
      </p:sp>
      <p:sp>
        <p:nvSpPr>
          <p:cNvPr id="11" name="Elipse 10"/>
          <p:cNvSpPr/>
          <p:nvPr/>
        </p:nvSpPr>
        <p:spPr>
          <a:xfrm>
            <a:off x="2762213" y="5085183"/>
            <a:ext cx="2240583" cy="129614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0000"/>
                </a:solidFill>
              </a:rPr>
              <a:t>Propriedade</a:t>
            </a:r>
            <a:r>
              <a:rPr lang="pt-BR" dirty="0">
                <a:solidFill>
                  <a:prstClr val="white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intelectual</a:t>
            </a:r>
          </a:p>
        </p:txBody>
      </p:sp>
      <p:sp>
        <p:nvSpPr>
          <p:cNvPr id="12" name="Elipse 11"/>
          <p:cNvSpPr/>
          <p:nvPr/>
        </p:nvSpPr>
        <p:spPr>
          <a:xfrm>
            <a:off x="6372200" y="2904068"/>
            <a:ext cx="2240583" cy="129614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Cultura de colaboração e alianças</a:t>
            </a:r>
          </a:p>
        </p:txBody>
      </p:sp>
    </p:spTree>
    <p:extLst>
      <p:ext uri="{BB962C8B-B14F-4D97-AF65-F5344CB8AC3E}">
        <p14:creationId xmlns:p14="http://schemas.microsoft.com/office/powerpoint/2010/main" val="3765779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prstClr val="white"/>
              </a:solidFill>
            </a:endParaRPr>
          </a:p>
        </p:txBody>
      </p:sp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683568" y="1484139"/>
            <a:ext cx="2087563" cy="720725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1600" kern="0" dirty="0">
                <a:solidFill>
                  <a:srgbClr val="000000"/>
                </a:solidFill>
              </a:rPr>
              <a:t>Definição de termos </a:t>
            </a:r>
          </a:p>
          <a:p>
            <a:pPr>
              <a:defRPr/>
            </a:pPr>
            <a:r>
              <a:rPr lang="pt-BR" sz="1600" kern="0" dirty="0">
                <a:solidFill>
                  <a:srgbClr val="000000"/>
                </a:solidFill>
              </a:rPr>
              <a:t>de pesquisa </a:t>
            </a:r>
          </a:p>
          <a:p>
            <a:pPr>
              <a:defRPr/>
            </a:pPr>
            <a:r>
              <a:rPr lang="pt-BR" sz="1600" kern="0" dirty="0">
                <a:solidFill>
                  <a:srgbClr val="000000"/>
                </a:solidFill>
              </a:rPr>
              <a:t>(palavras-chave)</a:t>
            </a:r>
          </a:p>
        </p:txBody>
      </p:sp>
      <p:sp>
        <p:nvSpPr>
          <p:cNvPr id="75" name="AutoShape 3"/>
          <p:cNvSpPr>
            <a:spLocks noChangeArrowheads="1"/>
          </p:cNvSpPr>
          <p:nvPr/>
        </p:nvSpPr>
        <p:spPr bwMode="auto">
          <a:xfrm>
            <a:off x="2936875" y="160972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76" name="AutoShape 4"/>
          <p:cNvSpPr>
            <a:spLocks noChangeArrowheads="1"/>
          </p:cNvSpPr>
          <p:nvPr/>
        </p:nvSpPr>
        <p:spPr bwMode="auto">
          <a:xfrm>
            <a:off x="5961063" y="160972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77" name="AutoShape 5"/>
          <p:cNvSpPr>
            <a:spLocks noChangeArrowheads="1"/>
          </p:cNvSpPr>
          <p:nvPr/>
        </p:nvSpPr>
        <p:spPr bwMode="auto">
          <a:xfrm>
            <a:off x="7632700" y="2257425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78" name="AutoShape 6"/>
          <p:cNvSpPr>
            <a:spLocks noChangeArrowheads="1"/>
          </p:cNvSpPr>
          <p:nvPr/>
        </p:nvSpPr>
        <p:spPr bwMode="auto">
          <a:xfrm flipH="1">
            <a:off x="5961063" y="4489450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79" name="Rectangle 7"/>
          <p:cNvSpPr>
            <a:spLocks noChangeArrowheads="1"/>
          </p:cNvSpPr>
          <p:nvPr/>
        </p:nvSpPr>
        <p:spPr bwMode="auto">
          <a:xfrm>
            <a:off x="3656013" y="2760663"/>
            <a:ext cx="2087562" cy="7207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Tratamento (eletrônico)</a:t>
            </a:r>
          </a:p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da informação</a:t>
            </a:r>
          </a:p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reformatação</a:t>
            </a:r>
          </a:p>
        </p:txBody>
      </p:sp>
      <p:grpSp>
        <p:nvGrpSpPr>
          <p:cNvPr id="80" name="Group 8"/>
          <p:cNvGrpSpPr>
            <a:grpSpLocks/>
          </p:cNvGrpSpPr>
          <p:nvPr/>
        </p:nvGrpSpPr>
        <p:grpSpPr bwMode="auto">
          <a:xfrm>
            <a:off x="6624638" y="1412131"/>
            <a:ext cx="2087562" cy="720725"/>
            <a:chOff x="4296" y="799"/>
            <a:chExt cx="1315" cy="454"/>
          </a:xfrm>
        </p:grpSpPr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4296" y="799"/>
              <a:ext cx="1315" cy="45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kern="0">
                <a:solidFill>
                  <a:srgbClr val="000000"/>
                </a:solidFill>
              </a:endParaRPr>
            </a:p>
          </p:txBody>
        </p:sp>
        <p:sp>
          <p:nvSpPr>
            <p:cNvPr id="82" name="Text Box 10"/>
            <p:cNvSpPr txBox="1">
              <a:spLocks noChangeArrowheads="1"/>
            </p:cNvSpPr>
            <p:nvPr/>
          </p:nvSpPr>
          <p:spPr bwMode="auto">
            <a:xfrm>
              <a:off x="4367" y="877"/>
              <a:ext cx="110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 i="1">
                  <a:solidFill>
                    <a:srgbClr val="FF3300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BR" b="0" i="0" kern="0">
                  <a:solidFill>
                    <a:srgbClr val="000000"/>
                  </a:solidFill>
                </a:rPr>
                <a:t>Selecionar patentes</a:t>
              </a:r>
            </a:p>
            <a:p>
              <a:pPr eaLnBrk="1" hangingPunct="1">
                <a:defRPr/>
              </a:pPr>
              <a:r>
                <a:rPr lang="pt-BR" b="0" i="0" kern="0">
                  <a:solidFill>
                    <a:srgbClr val="000000"/>
                  </a:solidFill>
                </a:rPr>
                <a:t> interessantes</a:t>
              </a:r>
            </a:p>
          </p:txBody>
        </p:sp>
      </p:grp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631825" y="2760663"/>
            <a:ext cx="2087563" cy="7207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Tratamento (eletrônico)</a:t>
            </a:r>
          </a:p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da informação</a:t>
            </a:r>
          </a:p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análise</a:t>
            </a:r>
          </a:p>
        </p:txBody>
      </p:sp>
      <p:sp>
        <p:nvSpPr>
          <p:cNvPr id="84" name="Rectangle 12"/>
          <p:cNvSpPr>
            <a:spLocks noChangeArrowheads="1"/>
          </p:cNvSpPr>
          <p:nvPr/>
        </p:nvSpPr>
        <p:spPr bwMode="auto">
          <a:xfrm>
            <a:off x="631825" y="4202113"/>
            <a:ext cx="2087563" cy="7207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Geração de relatórios </a:t>
            </a:r>
          </a:p>
          <a:p>
            <a:pPr>
              <a:defRPr/>
            </a:pPr>
            <a:r>
              <a:rPr lang="pt-BR" sz="1600" kern="0">
                <a:solidFill>
                  <a:srgbClr val="000000"/>
                </a:solidFill>
              </a:rPr>
              <a:t>sobre a tecnologia</a:t>
            </a:r>
          </a:p>
        </p:txBody>
      </p:sp>
      <p:sp>
        <p:nvSpPr>
          <p:cNvPr id="85" name="Rectangle 13"/>
          <p:cNvSpPr>
            <a:spLocks noChangeArrowheads="1"/>
          </p:cNvSpPr>
          <p:nvPr/>
        </p:nvSpPr>
        <p:spPr bwMode="auto">
          <a:xfrm>
            <a:off x="3656013" y="4202113"/>
            <a:ext cx="2087562" cy="720725"/>
          </a:xfrm>
          <a:prstGeom prst="rect">
            <a:avLst/>
          </a:prstGeom>
          <a:solidFill>
            <a:srgbClr val="66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kern="0">
                <a:solidFill>
                  <a:srgbClr val="000000"/>
                </a:solidFill>
              </a:rPr>
              <a:t>Continuidade ou </a:t>
            </a:r>
          </a:p>
          <a:p>
            <a:pPr>
              <a:defRPr/>
            </a:pPr>
            <a:r>
              <a:rPr lang="pt-BR" kern="0">
                <a:solidFill>
                  <a:srgbClr val="000000"/>
                </a:solidFill>
              </a:rPr>
              <a:t>redefição da P&amp;D.</a:t>
            </a:r>
          </a:p>
        </p:txBody>
      </p:sp>
      <p:sp>
        <p:nvSpPr>
          <p:cNvPr id="86" name="AutoShape 14" descr="logo"/>
          <p:cNvSpPr>
            <a:spLocks noChangeAspect="1" noChangeArrowheads="1"/>
          </p:cNvSpPr>
          <p:nvPr/>
        </p:nvSpPr>
        <p:spPr bwMode="auto">
          <a:xfrm>
            <a:off x="4116388" y="4794250"/>
            <a:ext cx="6635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88" name="Rectangle 16"/>
          <p:cNvSpPr>
            <a:spLocks noChangeArrowheads="1"/>
          </p:cNvSpPr>
          <p:nvPr/>
        </p:nvSpPr>
        <p:spPr bwMode="auto">
          <a:xfrm>
            <a:off x="6792478" y="2816535"/>
            <a:ext cx="2087562" cy="210630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sz="1600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sz="1600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sz="1600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t-BR" sz="1600" kern="0" dirty="0">
                <a:solidFill>
                  <a:srgbClr val="000000"/>
                </a:solidFill>
              </a:rPr>
              <a:t>Recuperar documentos</a:t>
            </a:r>
          </a:p>
          <a:p>
            <a:pPr>
              <a:defRPr/>
            </a:pPr>
            <a:r>
              <a:rPr lang="pt-BR" sz="1600" kern="0" dirty="0">
                <a:solidFill>
                  <a:srgbClr val="000000"/>
                </a:solidFill>
              </a:rPr>
              <a:t> nas bases gratuitas</a:t>
            </a:r>
          </a:p>
          <a:p>
            <a:pPr>
              <a:defRPr/>
            </a:pPr>
            <a:endParaRPr lang="pt-BR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pt-BR" sz="1600" kern="0" dirty="0">
              <a:solidFill>
                <a:srgbClr val="000000"/>
              </a:solidFill>
            </a:endParaRPr>
          </a:p>
        </p:txBody>
      </p:sp>
      <p:pic>
        <p:nvPicPr>
          <p:cNvPr id="89" name="Picture 17" descr="usp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50" y="3644800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8" descr="logo-espace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864" y="3426032"/>
            <a:ext cx="82708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9" descr="nic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096" y="4454525"/>
            <a:ext cx="7921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20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794" y="3656013"/>
            <a:ext cx="4333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21" descr="INPI - Fundo Apresentaca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59" y="4411304"/>
            <a:ext cx="8636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22" descr="sipo_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081" y="3800476"/>
            <a:ext cx="4413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" name="Group 23"/>
          <p:cNvGrpSpPr>
            <a:grpSpLocks/>
          </p:cNvGrpSpPr>
          <p:nvPr/>
        </p:nvGrpSpPr>
        <p:grpSpPr bwMode="auto">
          <a:xfrm>
            <a:off x="3548063" y="1412131"/>
            <a:ext cx="2303462" cy="720725"/>
            <a:chOff x="2358" y="799"/>
            <a:chExt cx="1451" cy="454"/>
          </a:xfrm>
        </p:grpSpPr>
        <p:sp>
          <p:nvSpPr>
            <p:cNvPr id="96" name="Rectangle 24"/>
            <p:cNvSpPr>
              <a:spLocks noChangeArrowheads="1"/>
            </p:cNvSpPr>
            <p:nvPr/>
          </p:nvSpPr>
          <p:spPr bwMode="auto">
            <a:xfrm>
              <a:off x="2358" y="799"/>
              <a:ext cx="1451" cy="45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pt-BR" kern="0">
                  <a:solidFill>
                    <a:srgbClr val="000000"/>
                  </a:solidFill>
                </a:rPr>
                <a:t>Pesquisa no DII</a:t>
              </a:r>
            </a:p>
            <a:p>
              <a:pPr>
                <a:defRPr/>
              </a:pPr>
              <a:endParaRPr lang="pt-BR" kern="0">
                <a:solidFill>
                  <a:srgbClr val="000000"/>
                </a:solidFill>
              </a:endParaRPr>
            </a:p>
          </p:txBody>
        </p:sp>
        <p:pic>
          <p:nvPicPr>
            <p:cNvPr id="97" name="Picture 2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01"/>
            <a:stretch>
              <a:fillRect/>
            </a:stretch>
          </p:blipFill>
          <p:spPr bwMode="auto">
            <a:xfrm>
              <a:off x="2392" y="1078"/>
              <a:ext cx="1402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" name="AutoShape 26"/>
          <p:cNvSpPr>
            <a:spLocks noChangeArrowheads="1"/>
          </p:cNvSpPr>
          <p:nvPr/>
        </p:nvSpPr>
        <p:spPr bwMode="auto">
          <a:xfrm>
            <a:off x="4592638" y="218598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99" name="AutoShape 27"/>
          <p:cNvSpPr>
            <a:spLocks noChangeArrowheads="1"/>
          </p:cNvSpPr>
          <p:nvPr/>
        </p:nvSpPr>
        <p:spPr bwMode="auto">
          <a:xfrm flipH="1">
            <a:off x="2936875" y="3049588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00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100" name="AutoShape 28"/>
          <p:cNvSpPr>
            <a:spLocks noChangeArrowheads="1"/>
          </p:cNvSpPr>
          <p:nvPr/>
        </p:nvSpPr>
        <p:spPr bwMode="auto">
          <a:xfrm>
            <a:off x="1497013" y="369728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101" name="AutoShape 29"/>
          <p:cNvSpPr>
            <a:spLocks noChangeArrowheads="1"/>
          </p:cNvSpPr>
          <p:nvPr/>
        </p:nvSpPr>
        <p:spPr bwMode="auto">
          <a:xfrm>
            <a:off x="2936875" y="4489450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00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102" name="Text Box 30"/>
          <p:cNvSpPr txBox="1">
            <a:spLocks noChangeArrowheads="1"/>
          </p:cNvSpPr>
          <p:nvPr/>
        </p:nvSpPr>
        <p:spPr bwMode="auto">
          <a:xfrm>
            <a:off x="560388" y="5157192"/>
            <a:ext cx="662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2000" b="0" i="0" kern="0" dirty="0">
                <a:solidFill>
                  <a:srgbClr val="000000"/>
                </a:solidFill>
                <a:latin typeface="Verdana" pitchFamily="34" charset="0"/>
              </a:rPr>
              <a:t>Pesquisa 1: Prospectar tecnologias “Como fazer?”</a:t>
            </a: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539552" y="5463629"/>
            <a:ext cx="66246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sz="2000" b="0" i="0" dirty="0">
                <a:solidFill>
                  <a:srgbClr val="0099CC"/>
                </a:solidFill>
                <a:latin typeface="Verdana" pitchFamily="34" charset="0"/>
              </a:rPr>
              <a:t>Pesquisa 2: Prospectar parceiros e concorrentes “Quem está fazendo o quê?”</a:t>
            </a:r>
          </a:p>
        </p:txBody>
      </p:sp>
      <p:sp>
        <p:nvSpPr>
          <p:cNvPr id="104" name="AutoShape 32"/>
          <p:cNvSpPr>
            <a:spLocks noChangeArrowheads="1"/>
          </p:cNvSpPr>
          <p:nvPr/>
        </p:nvSpPr>
        <p:spPr bwMode="auto">
          <a:xfrm>
            <a:off x="2863850" y="182562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00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kern="0">
              <a:solidFill>
                <a:sysClr val="windowText" lastClr="000000"/>
              </a:solidFill>
            </a:endParaRPr>
          </a:p>
        </p:txBody>
      </p:sp>
      <p:sp>
        <p:nvSpPr>
          <p:cNvPr id="105" name="Text Box 33"/>
          <p:cNvSpPr txBox="1">
            <a:spLocks noChangeArrowheads="1"/>
          </p:cNvSpPr>
          <p:nvPr/>
        </p:nvSpPr>
        <p:spPr bwMode="auto">
          <a:xfrm>
            <a:off x="2176927" y="-99392"/>
            <a:ext cx="69670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FF33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pt-BR" sz="2800" i="0" kern="0" dirty="0">
                <a:solidFill>
                  <a:srgbClr val="4F81BD">
                    <a:lumMod val="75000"/>
                  </a:srgbClr>
                </a:solidFill>
              </a:rPr>
              <a:t>Fontes de TT – resgatando o uso de patentes</a:t>
            </a:r>
          </a:p>
        </p:txBody>
      </p:sp>
      <p:sp>
        <p:nvSpPr>
          <p:cNvPr id="109" name="Text Box 3"/>
          <p:cNvSpPr txBox="1">
            <a:spLocks noChangeArrowheads="1"/>
          </p:cNvSpPr>
          <p:nvPr/>
        </p:nvSpPr>
        <p:spPr bwMode="auto">
          <a:xfrm>
            <a:off x="647397" y="6351711"/>
            <a:ext cx="7021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3399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dirty="0"/>
              <a:t>Fonte: Tutorial de Busca em Bases de Patentes – Agência USP Inovação – www.inovacao.usp.br</a:t>
            </a:r>
          </a:p>
        </p:txBody>
      </p:sp>
    </p:spTree>
    <p:extLst>
      <p:ext uri="{BB962C8B-B14F-4D97-AF65-F5344CB8AC3E}">
        <p14:creationId xmlns:p14="http://schemas.microsoft.com/office/powerpoint/2010/main" val="372162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3" grpId="0" animBg="1"/>
      <p:bldP spid="84" grpId="0" animBg="1"/>
      <p:bldP spid="85" grpId="0" animBg="1"/>
      <p:bldP spid="98" grpId="0" animBg="1"/>
      <p:bldP spid="99" grpId="0" animBg="1"/>
      <p:bldP spid="100" grpId="0" animBg="1"/>
      <p:bldP spid="101" grpId="0" animBg="1"/>
      <p:bldP spid="102" grpId="0"/>
      <p:bldP spid="103" grpId="0"/>
      <p:bldP spid="104" grpId="0" animBg="1"/>
      <p:bldP spid="1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ctrTitle"/>
          </p:nvPr>
        </p:nvSpPr>
        <p:spPr>
          <a:xfrm>
            <a:off x="251520" y="3140968"/>
            <a:ext cx="6624736" cy="1944216"/>
          </a:xfrm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rgbClr val="0070C0"/>
                </a:solidFill>
              </a:rPr>
              <a:t>PESQUISA CONTRATADA</a:t>
            </a:r>
            <a:br>
              <a:rPr lang="pt-BR" sz="3600" dirty="0">
                <a:solidFill>
                  <a:srgbClr val="0070C0"/>
                </a:solidFill>
              </a:rPr>
            </a:br>
            <a:r>
              <a:rPr lang="pt-BR" sz="3600" dirty="0">
                <a:solidFill>
                  <a:srgbClr val="0070C0"/>
                </a:solidFill>
              </a:rPr>
              <a:t>E </a:t>
            </a:r>
            <a:br>
              <a:rPr lang="pt-BR" sz="3600" dirty="0">
                <a:solidFill>
                  <a:srgbClr val="0070C0"/>
                </a:solidFill>
              </a:rPr>
            </a:br>
            <a:r>
              <a:rPr lang="pt-BR" sz="3600" dirty="0">
                <a:solidFill>
                  <a:srgbClr val="0070C0"/>
                </a:solidFill>
              </a:rPr>
              <a:t>LICENCIAMENTO</a:t>
            </a:r>
          </a:p>
        </p:txBody>
      </p:sp>
    </p:spTree>
    <p:extLst>
      <p:ext uri="{BB962C8B-B14F-4D97-AF65-F5344CB8AC3E}">
        <p14:creationId xmlns:p14="http://schemas.microsoft.com/office/powerpoint/2010/main" val="8541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Fluxograma: Terminação 2"/>
          <p:cNvSpPr/>
          <p:nvPr/>
        </p:nvSpPr>
        <p:spPr>
          <a:xfrm>
            <a:off x="179513" y="4869160"/>
            <a:ext cx="7981401" cy="1368152"/>
          </a:xfrm>
          <a:prstGeom prst="flowChartTerminator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57834372"/>
              </p:ext>
            </p:extLst>
          </p:nvPr>
        </p:nvGraphicFramePr>
        <p:xfrm>
          <a:off x="286333" y="1340768"/>
          <a:ext cx="7992888" cy="20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uxograma: Terminação 5"/>
          <p:cNvSpPr/>
          <p:nvPr/>
        </p:nvSpPr>
        <p:spPr>
          <a:xfrm>
            <a:off x="179512" y="3429000"/>
            <a:ext cx="7981401" cy="1368152"/>
          </a:xfrm>
          <a:prstGeom prst="flowChartTerminator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2411760" y="89394"/>
            <a:ext cx="6660778" cy="5763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2800" b="1" dirty="0">
                <a:effectLst/>
                <a:latin typeface="Calibri" pitchFamily="34" charset="0"/>
                <a:cs typeface="Calibri" pitchFamily="34" charset="0"/>
              </a:rPr>
              <a:t>Transferência de tecnologia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35" y="2161120"/>
            <a:ext cx="688741" cy="69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6" y="2676362"/>
            <a:ext cx="615024" cy="61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57" y="1577441"/>
            <a:ext cx="761607" cy="68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408" y="1288683"/>
            <a:ext cx="890338" cy="64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83" y="1121227"/>
            <a:ext cx="701998" cy="4924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40" y="785353"/>
            <a:ext cx="1313139" cy="13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6289619" y="2202739"/>
            <a:ext cx="211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dirty="0">
                <a:latin typeface="Calibri" pitchFamily="34" charset="0"/>
                <a:cs typeface="Calibri" pitchFamily="34" charset="0"/>
              </a:rPr>
              <a:t>Comercialização</a:t>
            </a:r>
          </a:p>
        </p:txBody>
      </p:sp>
      <p:sp>
        <p:nvSpPr>
          <p:cNvPr id="15" name="Elipse 14"/>
          <p:cNvSpPr/>
          <p:nvPr/>
        </p:nvSpPr>
        <p:spPr>
          <a:xfrm>
            <a:off x="3268441" y="3571356"/>
            <a:ext cx="189081" cy="9848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Conector reto 15"/>
          <p:cNvCxnSpPr>
            <a:stCxn id="15" idx="0"/>
          </p:cNvCxnSpPr>
          <p:nvPr/>
        </p:nvCxnSpPr>
        <p:spPr>
          <a:xfrm>
            <a:off x="3362982" y="3571356"/>
            <a:ext cx="2865203" cy="3328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endCxn id="19" idx="4"/>
          </p:cNvCxnSpPr>
          <p:nvPr/>
        </p:nvCxnSpPr>
        <p:spPr>
          <a:xfrm flipV="1">
            <a:off x="3362981" y="4250775"/>
            <a:ext cx="2865204" cy="3054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3778722" y="3941566"/>
            <a:ext cx="1989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Calibri" pitchFamily="34" charset="0"/>
                <a:cs typeface="Calibri" pitchFamily="34" charset="0"/>
              </a:rPr>
              <a:t>&gt; tempo    &lt; recursos</a:t>
            </a:r>
          </a:p>
        </p:txBody>
      </p:sp>
      <p:sp>
        <p:nvSpPr>
          <p:cNvPr id="19" name="Elipse 18"/>
          <p:cNvSpPr/>
          <p:nvPr/>
        </p:nvSpPr>
        <p:spPr>
          <a:xfrm>
            <a:off x="6163618" y="3876757"/>
            <a:ext cx="129134" cy="37401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" name="Grupo 125"/>
          <p:cNvGrpSpPr/>
          <p:nvPr/>
        </p:nvGrpSpPr>
        <p:grpSpPr>
          <a:xfrm>
            <a:off x="1827903" y="3947382"/>
            <a:ext cx="1518816" cy="266822"/>
            <a:chOff x="372221" y="0"/>
            <a:chExt cx="1619288" cy="632761"/>
          </a:xfrm>
        </p:grpSpPr>
        <p:sp>
          <p:nvSpPr>
            <p:cNvPr id="21" name="Retângulo de cantos arredondados 20"/>
            <p:cNvSpPr/>
            <p:nvPr/>
          </p:nvSpPr>
          <p:spPr>
            <a:xfrm>
              <a:off x="372221" y="0"/>
              <a:ext cx="1616204" cy="6327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412371" y="11121"/>
              <a:ext cx="1579138" cy="59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Conhecimento</a:t>
              </a:r>
            </a:p>
          </p:txBody>
        </p:sp>
      </p:grpSp>
      <p:grpSp>
        <p:nvGrpSpPr>
          <p:cNvPr id="23" name="Grupo 128"/>
          <p:cNvGrpSpPr/>
          <p:nvPr/>
        </p:nvGrpSpPr>
        <p:grpSpPr>
          <a:xfrm>
            <a:off x="6299970" y="3861048"/>
            <a:ext cx="1728415" cy="439490"/>
            <a:chOff x="4735794" y="-18533"/>
            <a:chExt cx="2189613" cy="632761"/>
          </a:xfrm>
        </p:grpSpPr>
        <p:sp>
          <p:nvSpPr>
            <p:cNvPr id="24" name="Retângulo de cantos arredondados 23"/>
            <p:cNvSpPr/>
            <p:nvPr/>
          </p:nvSpPr>
          <p:spPr>
            <a:xfrm>
              <a:off x="4735794" y="-18533"/>
              <a:ext cx="2180235" cy="6327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tângulo 24"/>
            <p:cNvSpPr/>
            <p:nvPr/>
          </p:nvSpPr>
          <p:spPr>
            <a:xfrm>
              <a:off x="4782238" y="-12100"/>
              <a:ext cx="2143169" cy="59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Produto/Processo no Mercado</a:t>
              </a:r>
            </a:p>
          </p:txBody>
        </p:sp>
      </p:grpSp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1511265727"/>
              </p:ext>
            </p:extLst>
          </p:nvPr>
        </p:nvGraphicFramePr>
        <p:xfrm>
          <a:off x="236210" y="5397958"/>
          <a:ext cx="1705389" cy="31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3757553850"/>
              </p:ext>
            </p:extLst>
          </p:nvPr>
        </p:nvGraphicFramePr>
        <p:xfrm>
          <a:off x="239310" y="3979948"/>
          <a:ext cx="1277915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28" name="Grupo 50"/>
          <p:cNvGrpSpPr/>
          <p:nvPr/>
        </p:nvGrpSpPr>
        <p:grpSpPr>
          <a:xfrm>
            <a:off x="6452370" y="5344379"/>
            <a:ext cx="1728415" cy="439490"/>
            <a:chOff x="4735794" y="-18533"/>
            <a:chExt cx="2189613" cy="632761"/>
          </a:xfrm>
        </p:grpSpPr>
        <p:sp>
          <p:nvSpPr>
            <p:cNvPr id="29" name="Retângulo de cantos arredondados 28"/>
            <p:cNvSpPr/>
            <p:nvPr/>
          </p:nvSpPr>
          <p:spPr>
            <a:xfrm>
              <a:off x="4735794" y="-18533"/>
              <a:ext cx="2180235" cy="6327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tângulo 29"/>
            <p:cNvSpPr/>
            <p:nvPr/>
          </p:nvSpPr>
          <p:spPr>
            <a:xfrm>
              <a:off x="4782238" y="-12100"/>
              <a:ext cx="2143169" cy="59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Produto/Processo no Mercado</a:t>
              </a:r>
            </a:p>
          </p:txBody>
        </p:sp>
      </p:grpSp>
      <p:grpSp>
        <p:nvGrpSpPr>
          <p:cNvPr id="31" name="Grupo 62"/>
          <p:cNvGrpSpPr/>
          <p:nvPr/>
        </p:nvGrpSpPr>
        <p:grpSpPr>
          <a:xfrm rot="21001934">
            <a:off x="1697712" y="5767617"/>
            <a:ext cx="1785399" cy="317570"/>
            <a:chOff x="372221" y="0"/>
            <a:chExt cx="1619290" cy="632761"/>
          </a:xfrm>
        </p:grpSpPr>
        <p:sp>
          <p:nvSpPr>
            <p:cNvPr id="32" name="Retângulo de cantos arredondados 31"/>
            <p:cNvSpPr/>
            <p:nvPr/>
          </p:nvSpPr>
          <p:spPr>
            <a:xfrm>
              <a:off x="372221" y="0"/>
              <a:ext cx="1616204" cy="6327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tângulo 32"/>
            <p:cNvSpPr/>
            <p:nvPr/>
          </p:nvSpPr>
          <p:spPr>
            <a:xfrm>
              <a:off x="412372" y="11119"/>
              <a:ext cx="1579139" cy="5956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Produto/Processo</a:t>
              </a:r>
              <a:endParaRPr lang="pt-BR" sz="1600" b="1" kern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4" name="Grupo 65"/>
          <p:cNvGrpSpPr/>
          <p:nvPr/>
        </p:nvGrpSpPr>
        <p:grpSpPr>
          <a:xfrm rot="526778">
            <a:off x="1980303" y="5055517"/>
            <a:ext cx="1518816" cy="266822"/>
            <a:chOff x="372221" y="0"/>
            <a:chExt cx="1619288" cy="632761"/>
          </a:xfrm>
        </p:grpSpPr>
        <p:sp>
          <p:nvSpPr>
            <p:cNvPr id="35" name="Retângulo de cantos arredondados 34"/>
            <p:cNvSpPr/>
            <p:nvPr/>
          </p:nvSpPr>
          <p:spPr>
            <a:xfrm>
              <a:off x="372221" y="0"/>
              <a:ext cx="1616204" cy="6327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tângulo 35"/>
            <p:cNvSpPr/>
            <p:nvPr/>
          </p:nvSpPr>
          <p:spPr>
            <a:xfrm>
              <a:off x="412371" y="11121"/>
              <a:ext cx="1579138" cy="59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Conhecimento</a:t>
              </a:r>
            </a:p>
          </p:txBody>
        </p:sp>
      </p:grpSp>
      <p:sp>
        <p:nvSpPr>
          <p:cNvPr id="37" name="Elipse 36"/>
          <p:cNvSpPr/>
          <p:nvPr/>
        </p:nvSpPr>
        <p:spPr>
          <a:xfrm>
            <a:off x="3420841" y="5036468"/>
            <a:ext cx="189081" cy="9848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8" name="Conector reto 37"/>
          <p:cNvCxnSpPr>
            <a:stCxn id="37" idx="0"/>
          </p:cNvCxnSpPr>
          <p:nvPr/>
        </p:nvCxnSpPr>
        <p:spPr>
          <a:xfrm>
            <a:off x="3515382" y="5036468"/>
            <a:ext cx="2865203" cy="3328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>
            <a:endCxn id="41" idx="4"/>
          </p:cNvCxnSpPr>
          <p:nvPr/>
        </p:nvCxnSpPr>
        <p:spPr>
          <a:xfrm flipV="1">
            <a:off x="3515381" y="5715887"/>
            <a:ext cx="2865204" cy="3054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3931122" y="5406678"/>
            <a:ext cx="1989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Calibri" pitchFamily="34" charset="0"/>
                <a:cs typeface="Calibri" pitchFamily="34" charset="0"/>
              </a:rPr>
              <a:t>&lt; tempo    &gt; recursos</a:t>
            </a:r>
          </a:p>
        </p:txBody>
      </p:sp>
      <p:sp>
        <p:nvSpPr>
          <p:cNvPr id="41" name="Elipse 40"/>
          <p:cNvSpPr/>
          <p:nvPr/>
        </p:nvSpPr>
        <p:spPr>
          <a:xfrm>
            <a:off x="6316018" y="5341869"/>
            <a:ext cx="129134" cy="374018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Espaço Reservado para Rodapé 4"/>
          <p:cNvSpPr txBox="1">
            <a:spLocks/>
          </p:cNvSpPr>
          <p:nvPr/>
        </p:nvSpPr>
        <p:spPr>
          <a:xfrm>
            <a:off x="35496" y="6448251"/>
            <a:ext cx="439100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Crósta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156021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987675" y="4797201"/>
            <a:ext cx="57959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 dirty="0">
              <a:latin typeface="Calibri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25765286"/>
              </p:ext>
            </p:extLst>
          </p:nvPr>
        </p:nvGraphicFramePr>
        <p:xfrm>
          <a:off x="899592" y="692696"/>
          <a:ext cx="8118711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65968415"/>
              </p:ext>
            </p:extLst>
          </p:nvPr>
        </p:nvGraphicFramePr>
        <p:xfrm>
          <a:off x="164251" y="5373216"/>
          <a:ext cx="6784013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Espaço Reservado para Rodapé 4"/>
          <p:cNvSpPr txBox="1">
            <a:spLocks/>
          </p:cNvSpPr>
          <p:nvPr/>
        </p:nvSpPr>
        <p:spPr>
          <a:xfrm>
            <a:off x="7596658" y="5085184"/>
            <a:ext cx="1547342" cy="3776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Crósta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(2011)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14575" y="169476"/>
            <a:ext cx="5869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2800" b="1" i="1" dirty="0">
                <a:solidFill>
                  <a:srgbClr val="3366FF"/>
                </a:solidFill>
              </a:rPr>
              <a:t>Contratos mais comuns com ICT</a:t>
            </a:r>
            <a:endParaRPr lang="pt-BR" sz="28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08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FORMALIZANDO A T.T. – </a:t>
            </a:r>
            <a:br>
              <a:rPr lang="pt-BR" dirty="0"/>
            </a:br>
            <a:r>
              <a:rPr lang="pt-BR" dirty="0"/>
              <a:t>OS CONTRATOS CEU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/>
              <a:t>Clausulas de administração de interesses divergentes entre as partes.</a:t>
            </a:r>
          </a:p>
          <a:p>
            <a:pPr lvl="1"/>
            <a:r>
              <a:rPr lang="pt-BR"/>
              <a:t>Essas cláusulas procuram alinhar os interesses mútuos em detrimento dos interesses particulares. </a:t>
            </a:r>
          </a:p>
          <a:p>
            <a:r>
              <a:rPr lang="pt-BR"/>
              <a:t>Cláusulas referentes às fontes de assimetria informacional.</a:t>
            </a:r>
          </a:p>
          <a:p>
            <a:pPr lvl="1"/>
            <a:r>
              <a:rPr lang="pt-BR"/>
              <a:t>Dizem respeito ao maior ou menor grau de acesso à informação que um participante pode ter em relação a outro. </a:t>
            </a:r>
          </a:p>
          <a:p>
            <a:pPr lvl="2"/>
            <a:r>
              <a:rPr lang="pt-BR"/>
              <a:t>No caso dos acordos de cooperação, o agente que atua mais diretamente no processo possui um conhecimento mais aprofundado sobre o desenvolvimento do trabalho. Ele pode, portanto, manipular a quantidade e a qualidade das informações fornecidas ao parceiro. </a:t>
            </a:r>
          </a:p>
          <a:p>
            <a:pPr lvl="1"/>
            <a:r>
              <a:rPr lang="pt-BR"/>
              <a:t>As cláusulas concernentes à assimetria de informação procuram reduzir os problemas resultantes da posse privilegiada de informação por parte do agente, bem como identificar e direcionar o esforço por ele empregado na condução da pesquisa.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508104" y="6543675"/>
            <a:ext cx="17795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200" dirty="0" err="1">
                <a:solidFill>
                  <a:srgbClr val="003366"/>
                </a:solidFill>
              </a:rPr>
              <a:t>Segatto-Mendes</a:t>
            </a:r>
            <a:r>
              <a:rPr lang="pt-BR" sz="1200" dirty="0">
                <a:solidFill>
                  <a:srgbClr val="003366"/>
                </a:solidFill>
              </a:rPr>
              <a:t> (2001)</a:t>
            </a:r>
          </a:p>
        </p:txBody>
      </p:sp>
    </p:spTree>
    <p:extLst>
      <p:ext uri="{BB962C8B-B14F-4D97-AF65-F5344CB8AC3E}">
        <p14:creationId xmlns:p14="http://schemas.microsoft.com/office/powerpoint/2010/main" val="3988161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FORMALIZANDO A T.T. – </a:t>
            </a:r>
            <a:br>
              <a:rPr lang="pt-BR" dirty="0"/>
            </a:br>
            <a:r>
              <a:rPr lang="pt-BR" dirty="0"/>
              <a:t>CONTRATOS CEU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Cláusulas refere-se às atividades de controle e monitoramento. </a:t>
            </a:r>
          </a:p>
          <a:p>
            <a:pPr lvl="1"/>
            <a:r>
              <a:rPr lang="pt-BR" dirty="0"/>
              <a:t>Auditoria, sistemas formais de controle, restrições orçamentárias e sistemas de incentivos por compensação</a:t>
            </a:r>
          </a:p>
          <a:p>
            <a:pPr lvl="1"/>
            <a:r>
              <a:rPr lang="pt-BR" dirty="0"/>
              <a:t>Fiscalização a ser efetuada ao longo do andamento da pesquisa, que é um mecanismo semelhante ao da auditoria. </a:t>
            </a:r>
          </a:p>
          <a:p>
            <a:pPr lvl="1"/>
            <a:r>
              <a:rPr lang="pt-BR" dirty="0"/>
              <a:t>Restrições orçamentárias que surgem por meio da definição do montante total que a empresa destinará à pesquisa e da determinação do objetivo para utilização desses recursos. </a:t>
            </a:r>
          </a:p>
          <a:p>
            <a:endParaRPr lang="pt-BR" dirty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508104" y="6599238"/>
            <a:ext cx="1779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200" dirty="0" err="1">
                <a:solidFill>
                  <a:srgbClr val="003366"/>
                </a:solidFill>
              </a:rPr>
              <a:t>Segatto-Mendes</a:t>
            </a:r>
            <a:r>
              <a:rPr lang="pt-BR" sz="1200" dirty="0">
                <a:solidFill>
                  <a:srgbClr val="003366"/>
                </a:solidFill>
              </a:rPr>
              <a:t> (2001)</a:t>
            </a:r>
          </a:p>
        </p:txBody>
      </p:sp>
    </p:spTree>
    <p:extLst>
      <p:ext uri="{BB962C8B-B14F-4D97-AF65-F5344CB8AC3E}">
        <p14:creationId xmlns:p14="http://schemas.microsoft.com/office/powerpoint/2010/main" val="1942015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FORMALIZANDO A T.T. – </a:t>
            </a:r>
            <a:br>
              <a:rPr lang="pt-BR" dirty="0"/>
            </a:br>
            <a:r>
              <a:rPr lang="pt-BR" dirty="0"/>
              <a:t>CONTRATOS CEU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/>
              <a:t>Cláusulas que tratam do controle sobre os resultados não-pecuniários, que são os conhecimentos divulgados por meio de publicação científica.</a:t>
            </a:r>
          </a:p>
          <a:p>
            <a:pPr lvl="1"/>
            <a:r>
              <a:rPr lang="pt-BR"/>
              <a:t>Reforçam a preocupação, por parte das empresas, no tocante à divulgação dos resultados da pesquisa e à sua propriedade. </a:t>
            </a:r>
          </a:p>
          <a:p>
            <a:pPr lvl="1"/>
            <a:r>
              <a:rPr lang="pt-BR"/>
              <a:t>Em geral a empresa exige sigilo ou prévia autorização para a publicação de trabalho científico relativo à pesquisa. </a:t>
            </a:r>
          </a:p>
          <a:p>
            <a:pPr lvl="1"/>
            <a:r>
              <a:rPr lang="pt-BR"/>
              <a:t>Haja vista que a universidade tem um grande interesse na difusão do conhecimento, essas cláusulas procuram minar os canais de conflitos de interesses entre empresa e universidade.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64088" y="6599238"/>
            <a:ext cx="1779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200" dirty="0" err="1">
                <a:solidFill>
                  <a:srgbClr val="003366"/>
                </a:solidFill>
              </a:rPr>
              <a:t>Segatto-Mendes</a:t>
            </a:r>
            <a:r>
              <a:rPr lang="pt-BR" sz="1200" dirty="0">
                <a:solidFill>
                  <a:srgbClr val="003366"/>
                </a:solidFill>
              </a:rPr>
              <a:t> (2001)</a:t>
            </a:r>
          </a:p>
        </p:txBody>
      </p:sp>
    </p:spTree>
    <p:extLst>
      <p:ext uri="{BB962C8B-B14F-4D97-AF65-F5344CB8AC3E}">
        <p14:creationId xmlns:p14="http://schemas.microsoft.com/office/powerpoint/2010/main" val="391968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56"/>
          <p:cNvSpPr>
            <a:spLocks noChangeArrowheads="1"/>
          </p:cNvSpPr>
          <p:nvPr/>
        </p:nvSpPr>
        <p:spPr bwMode="auto">
          <a:xfrm rot="-1390477">
            <a:off x="215900" y="692150"/>
            <a:ext cx="9036050" cy="5975350"/>
          </a:xfrm>
          <a:prstGeom prst="rightArrow">
            <a:avLst>
              <a:gd name="adj1" fmla="val 50000"/>
              <a:gd name="adj2" fmla="val 378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t-BR"/>
          </a:p>
        </p:txBody>
      </p:sp>
      <p:sp>
        <p:nvSpPr>
          <p:cNvPr id="42039" name="Rectangle 3"/>
          <p:cNvSpPr>
            <a:spLocks noChangeArrowheads="1"/>
          </p:cNvSpPr>
          <p:nvPr/>
        </p:nvSpPr>
        <p:spPr bwMode="auto">
          <a:xfrm>
            <a:off x="179388" y="765175"/>
            <a:ext cx="8856662" cy="5184775"/>
          </a:xfrm>
          <a:prstGeom prst="rect">
            <a:avLst/>
          </a:prstGeom>
          <a:solidFill>
            <a:srgbClr val="DFEFFF">
              <a:alpha val="47842"/>
            </a:srgbClr>
          </a:solidFill>
          <a:ln w="254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27088" y="2133600"/>
            <a:ext cx="7632700" cy="1314450"/>
            <a:chOff x="521" y="1344"/>
            <a:chExt cx="4808" cy="828"/>
          </a:xfrm>
        </p:grpSpPr>
        <p:sp>
          <p:nvSpPr>
            <p:cNvPr id="42036" name="Oval 6"/>
            <p:cNvSpPr>
              <a:spLocks noChangeArrowheads="1"/>
            </p:cNvSpPr>
            <p:nvPr/>
          </p:nvSpPr>
          <p:spPr bwMode="auto">
            <a:xfrm>
              <a:off x="521" y="1344"/>
              <a:ext cx="4808" cy="828"/>
            </a:xfrm>
            <a:prstGeom prst="ellipse">
              <a:avLst/>
            </a:prstGeom>
            <a:solidFill>
              <a:srgbClr val="003366"/>
            </a:solidFill>
            <a:ln w="25400">
              <a:solidFill>
                <a:srgbClr val="3399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37" name="Oval 7"/>
            <p:cNvSpPr>
              <a:spLocks noChangeArrowheads="1"/>
            </p:cNvSpPr>
            <p:nvPr/>
          </p:nvSpPr>
          <p:spPr bwMode="auto">
            <a:xfrm>
              <a:off x="884" y="1488"/>
              <a:ext cx="1743" cy="536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pt-PT" sz="1300" b="1">
                  <a:solidFill>
                    <a:srgbClr val="003366"/>
                  </a:solidFill>
                </a:rPr>
                <a:t>ENTIDADE EMISSORAS </a:t>
              </a:r>
            </a:p>
            <a:p>
              <a:pPr algn="ctr"/>
              <a:r>
                <a:rPr lang="pt-PT" sz="1300" b="1">
                  <a:solidFill>
                    <a:srgbClr val="003366"/>
                  </a:solidFill>
                </a:rPr>
                <a:t>DE INOVAÇÃO TECNOLÓGICA</a:t>
              </a:r>
              <a:endParaRPr lang="pt-BR" sz="1300" b="1">
                <a:solidFill>
                  <a:srgbClr val="003366"/>
                </a:solidFill>
              </a:endParaRPr>
            </a:p>
          </p:txBody>
        </p:sp>
        <p:sp>
          <p:nvSpPr>
            <p:cNvPr id="42038" name="Oval 8"/>
            <p:cNvSpPr>
              <a:spLocks noChangeArrowheads="1"/>
            </p:cNvSpPr>
            <p:nvPr/>
          </p:nvSpPr>
          <p:spPr bwMode="auto">
            <a:xfrm>
              <a:off x="3178" y="1480"/>
              <a:ext cx="1743" cy="536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pt-PT" sz="1300" b="1">
                  <a:solidFill>
                    <a:srgbClr val="003366"/>
                  </a:solidFill>
                </a:rPr>
                <a:t>ENTIDADE RECEPTORAS </a:t>
              </a:r>
            </a:p>
            <a:p>
              <a:pPr algn="ctr"/>
              <a:r>
                <a:rPr lang="pt-PT" sz="1300" b="1">
                  <a:solidFill>
                    <a:srgbClr val="003366"/>
                  </a:solidFill>
                </a:rPr>
                <a:t>DE INOVAÇÃO TECNOLÓGICA</a:t>
              </a:r>
              <a:endParaRPr lang="pt-BR" sz="1300" b="1">
                <a:solidFill>
                  <a:srgbClr val="003366"/>
                </a:solidFill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519238" y="1700213"/>
            <a:ext cx="6181725" cy="601662"/>
            <a:chOff x="957" y="1071"/>
            <a:chExt cx="3894" cy="379"/>
          </a:xfrm>
        </p:grpSpPr>
        <p:sp>
          <p:nvSpPr>
            <p:cNvPr id="42034" name="AutoShape 11"/>
            <p:cNvSpPr>
              <a:spLocks noChangeArrowheads="1"/>
            </p:cNvSpPr>
            <p:nvPr/>
          </p:nvSpPr>
          <p:spPr bwMode="auto">
            <a:xfrm>
              <a:off x="957" y="1071"/>
              <a:ext cx="302" cy="379"/>
            </a:xfrm>
            <a:prstGeom prst="curvedRightArrow">
              <a:avLst>
                <a:gd name="adj1" fmla="val 25099"/>
                <a:gd name="adj2" fmla="val 50199"/>
                <a:gd name="adj3" fmla="val 33333"/>
              </a:avLst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035" name="AutoShape 12"/>
            <p:cNvSpPr>
              <a:spLocks noChangeArrowheads="1"/>
            </p:cNvSpPr>
            <p:nvPr/>
          </p:nvSpPr>
          <p:spPr bwMode="auto">
            <a:xfrm>
              <a:off x="4549" y="1071"/>
              <a:ext cx="302" cy="379"/>
            </a:xfrm>
            <a:prstGeom prst="curvedLeftArrow">
              <a:avLst>
                <a:gd name="adj1" fmla="val 25099"/>
                <a:gd name="adj2" fmla="val 50199"/>
                <a:gd name="adj3" fmla="val 33333"/>
              </a:avLst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34509" name="AutoShape 13"/>
          <p:cNvSpPr>
            <a:spLocks noChangeArrowheads="1"/>
          </p:cNvSpPr>
          <p:nvPr/>
        </p:nvSpPr>
        <p:spPr bwMode="auto">
          <a:xfrm>
            <a:off x="4211638" y="2657475"/>
            <a:ext cx="792162" cy="195263"/>
          </a:xfrm>
          <a:prstGeom prst="leftRightArrow">
            <a:avLst>
              <a:gd name="adj1" fmla="val 50000"/>
              <a:gd name="adj2" fmla="val 12020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00038" y="3398838"/>
            <a:ext cx="8628062" cy="1436687"/>
            <a:chOff x="189" y="2141"/>
            <a:chExt cx="5435" cy="905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89" y="2141"/>
              <a:ext cx="1466" cy="905"/>
              <a:chOff x="1248" y="2482"/>
              <a:chExt cx="869" cy="865"/>
            </a:xfrm>
          </p:grpSpPr>
          <p:sp>
            <p:nvSpPr>
              <p:cNvPr id="42031" name="AutoShape 16"/>
              <p:cNvSpPr>
                <a:spLocks noChangeArrowheads="1"/>
              </p:cNvSpPr>
              <p:nvPr/>
            </p:nvSpPr>
            <p:spPr bwMode="auto">
              <a:xfrm>
                <a:off x="1248" y="2482"/>
                <a:ext cx="869" cy="182"/>
              </a:xfrm>
              <a:prstGeom prst="roundRect">
                <a:avLst>
                  <a:gd name="adj" fmla="val 16667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>
                    <a:solidFill>
                      <a:schemeClr val="bg1"/>
                    </a:solidFill>
                  </a:rPr>
                  <a:t>O que a facilita? </a:t>
                </a:r>
                <a:endParaRPr lang="pt-BR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032" name="Rectangle 17"/>
              <p:cNvSpPr>
                <a:spLocks noChangeArrowheads="1"/>
              </p:cNvSpPr>
              <p:nvPr/>
            </p:nvSpPr>
            <p:spPr bwMode="auto">
              <a:xfrm>
                <a:off x="1249" y="2803"/>
                <a:ext cx="863" cy="5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Comunicação efetiva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Alinhamento cultural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Gestão eficiente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 Suporte técnico e financeiro</a:t>
                </a:r>
                <a:endParaRPr lang="pt-BR" sz="1300" b="1"/>
              </a:p>
            </p:txBody>
          </p:sp>
          <p:sp>
            <p:nvSpPr>
              <p:cNvPr id="42033" name="Rectangle 18"/>
              <p:cNvSpPr>
                <a:spLocks noChangeArrowheads="1"/>
              </p:cNvSpPr>
              <p:nvPr/>
            </p:nvSpPr>
            <p:spPr bwMode="auto">
              <a:xfrm>
                <a:off x="1248" y="2688"/>
                <a:ext cx="864" cy="12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que Facilitam</a:t>
                </a:r>
                <a:endParaRPr lang="pt-BR" sz="1300" b="1"/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4240" y="2141"/>
              <a:ext cx="1384" cy="905"/>
              <a:chOff x="2299" y="2496"/>
              <a:chExt cx="869" cy="865"/>
            </a:xfrm>
          </p:grpSpPr>
          <p:sp>
            <p:nvSpPr>
              <p:cNvPr id="42028" name="AutoShape 20"/>
              <p:cNvSpPr>
                <a:spLocks noChangeArrowheads="1"/>
              </p:cNvSpPr>
              <p:nvPr/>
            </p:nvSpPr>
            <p:spPr bwMode="auto">
              <a:xfrm>
                <a:off x="2299" y="2496"/>
                <a:ext cx="869" cy="182"/>
              </a:xfrm>
              <a:prstGeom prst="roundRect">
                <a:avLst>
                  <a:gd name="adj" fmla="val 16667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>
                    <a:solidFill>
                      <a:schemeClr val="bg1"/>
                    </a:solidFill>
                  </a:rPr>
                  <a:t>O que a inibe?</a:t>
                </a:r>
                <a:endParaRPr lang="pt-BR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029" name="Rectangle 21"/>
              <p:cNvSpPr>
                <a:spLocks noChangeArrowheads="1"/>
              </p:cNvSpPr>
              <p:nvPr/>
            </p:nvSpPr>
            <p:spPr bwMode="auto">
              <a:xfrm>
                <a:off x="2300" y="2817"/>
                <a:ext cx="863" cy="5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Inibidores estruturais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Inibidores motivacionais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Inibidores procedimentais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Inibidores de informação</a:t>
                </a:r>
                <a:endParaRPr lang="pt-BR" sz="1300" b="1"/>
              </a:p>
            </p:txBody>
          </p:sp>
          <p:sp>
            <p:nvSpPr>
              <p:cNvPr id="42030" name="Rectangle 22"/>
              <p:cNvSpPr>
                <a:spLocks noChangeArrowheads="1"/>
              </p:cNvSpPr>
              <p:nvPr/>
            </p:nvSpPr>
            <p:spPr bwMode="auto">
              <a:xfrm>
                <a:off x="2299" y="2702"/>
                <a:ext cx="864" cy="12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que Inibem</a:t>
                </a:r>
                <a:endParaRPr lang="pt-BR" sz="1300" b="1"/>
              </a:p>
            </p:txBody>
          </p:sp>
        </p:grp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3090863" y="5233988"/>
            <a:ext cx="2790825" cy="1036637"/>
            <a:chOff x="1947" y="3297"/>
            <a:chExt cx="1758" cy="653"/>
          </a:xfrm>
          <a:solidFill>
            <a:schemeClr val="accent1">
              <a:lumMod val="75000"/>
            </a:schemeClr>
          </a:solidFill>
        </p:grpSpPr>
        <p:sp>
          <p:nvSpPr>
            <p:cNvPr id="42022" name="AutoShape 24"/>
            <p:cNvSpPr>
              <a:spLocks noChangeArrowheads="1"/>
            </p:cNvSpPr>
            <p:nvPr/>
          </p:nvSpPr>
          <p:spPr bwMode="auto">
            <a:xfrm>
              <a:off x="1947" y="3297"/>
              <a:ext cx="1758" cy="653"/>
            </a:xfrm>
            <a:prstGeom prst="triangle">
              <a:avLst>
                <a:gd name="adj" fmla="val 50000"/>
              </a:avLst>
            </a:prstGeom>
            <a:grpFill/>
            <a:ln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pt-BR">
                <a:solidFill>
                  <a:srgbClr val="FFFFFF"/>
                </a:solidFill>
              </a:endParaRPr>
            </a:p>
          </p:txBody>
        </p: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635" y="3548"/>
              <a:ext cx="382" cy="301"/>
              <a:chOff x="2064" y="2544"/>
              <a:chExt cx="240" cy="288"/>
            </a:xfrm>
            <a:grpFill/>
          </p:grpSpPr>
          <p:sp>
            <p:nvSpPr>
              <p:cNvPr id="42024" name="AutoShape 26"/>
              <p:cNvSpPr>
                <a:spLocks noChangeArrowheads="1"/>
              </p:cNvSpPr>
              <p:nvPr/>
            </p:nvSpPr>
            <p:spPr bwMode="auto">
              <a:xfrm>
                <a:off x="2064" y="2544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pFill/>
              <a:ln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pt-BR">
                  <a:ln>
                    <a:solidFill>
                      <a:srgbClr val="FFFFFF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42025" name="AutoShape 27"/>
              <p:cNvSpPr>
                <a:spLocks noChangeArrowheads="1"/>
              </p:cNvSpPr>
              <p:nvPr/>
            </p:nvSpPr>
            <p:spPr bwMode="auto">
              <a:xfrm rot="10800000">
                <a:off x="2064" y="2640"/>
                <a:ext cx="240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pFill/>
              <a:ln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pt-BR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539750" y="2760663"/>
            <a:ext cx="8135938" cy="638175"/>
            <a:chOff x="340" y="1739"/>
            <a:chExt cx="5125" cy="402"/>
          </a:xfrm>
        </p:grpSpPr>
        <p:sp>
          <p:nvSpPr>
            <p:cNvPr id="42018" name="Line 29"/>
            <p:cNvSpPr>
              <a:spLocks noChangeShapeType="1"/>
            </p:cNvSpPr>
            <p:nvPr/>
          </p:nvSpPr>
          <p:spPr bwMode="auto">
            <a:xfrm flipH="1">
              <a:off x="340" y="1739"/>
              <a:ext cx="153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19" name="Line 30"/>
            <p:cNvSpPr>
              <a:spLocks noChangeShapeType="1"/>
            </p:cNvSpPr>
            <p:nvPr/>
          </p:nvSpPr>
          <p:spPr bwMode="auto">
            <a:xfrm>
              <a:off x="347" y="1739"/>
              <a:ext cx="0" cy="402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20" name="Line 31"/>
            <p:cNvSpPr>
              <a:spLocks noChangeShapeType="1"/>
            </p:cNvSpPr>
            <p:nvPr/>
          </p:nvSpPr>
          <p:spPr bwMode="auto">
            <a:xfrm>
              <a:off x="5312" y="1739"/>
              <a:ext cx="153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21" name="Line 32"/>
            <p:cNvSpPr>
              <a:spLocks noChangeShapeType="1"/>
            </p:cNvSpPr>
            <p:nvPr/>
          </p:nvSpPr>
          <p:spPr bwMode="auto">
            <a:xfrm>
              <a:off x="5465" y="1739"/>
              <a:ext cx="0" cy="402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3454400" y="3429000"/>
            <a:ext cx="2197100" cy="1728788"/>
            <a:chOff x="2176" y="2160"/>
            <a:chExt cx="1384" cy="1089"/>
          </a:xfrm>
        </p:grpSpPr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2176" y="2343"/>
              <a:ext cx="1384" cy="906"/>
              <a:chOff x="720" y="1487"/>
              <a:chExt cx="869" cy="865"/>
            </a:xfrm>
          </p:grpSpPr>
          <p:sp>
            <p:nvSpPr>
              <p:cNvPr id="42015" name="AutoShape 35"/>
              <p:cNvSpPr>
                <a:spLocks noChangeArrowheads="1"/>
              </p:cNvSpPr>
              <p:nvPr/>
            </p:nvSpPr>
            <p:spPr bwMode="auto">
              <a:xfrm>
                <a:off x="720" y="1487"/>
                <a:ext cx="869" cy="182"/>
              </a:xfrm>
              <a:prstGeom prst="roundRect">
                <a:avLst>
                  <a:gd name="adj" fmla="val 16667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>
                    <a:solidFill>
                      <a:schemeClr val="bg1"/>
                    </a:solidFill>
                  </a:rPr>
                  <a:t>O que a motiva?</a:t>
                </a:r>
                <a:endParaRPr lang="pt-BR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016" name="Rectangle 36"/>
              <p:cNvSpPr>
                <a:spLocks noChangeArrowheads="1"/>
              </p:cNvSpPr>
              <p:nvPr/>
            </p:nvSpPr>
            <p:spPr bwMode="auto">
              <a:xfrm>
                <a:off x="721" y="1808"/>
                <a:ext cx="863" cy="5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de P&amp;D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tecnológicos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sociais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mercadológicos</a:t>
                </a:r>
                <a:endParaRPr lang="pt-BR" sz="1300" b="1"/>
              </a:p>
            </p:txBody>
          </p:sp>
          <p:sp>
            <p:nvSpPr>
              <p:cNvPr id="42017" name="Rectangle 37"/>
              <p:cNvSpPr>
                <a:spLocks noChangeArrowheads="1"/>
              </p:cNvSpPr>
              <p:nvPr/>
            </p:nvSpPr>
            <p:spPr bwMode="auto">
              <a:xfrm>
                <a:off x="720" y="1693"/>
                <a:ext cx="864" cy="12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Fatores que Motivam </a:t>
                </a:r>
                <a:endParaRPr lang="pt-BR" sz="1300" b="1"/>
              </a:p>
            </p:txBody>
          </p:sp>
        </p:grpSp>
        <p:sp>
          <p:nvSpPr>
            <p:cNvPr id="42014" name="Line 38"/>
            <p:cNvSpPr>
              <a:spLocks noChangeShapeType="1"/>
            </p:cNvSpPr>
            <p:nvPr/>
          </p:nvSpPr>
          <p:spPr bwMode="auto">
            <a:xfrm>
              <a:off x="2880" y="2160"/>
              <a:ext cx="0" cy="151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323850" y="4675188"/>
            <a:ext cx="3130550" cy="1836737"/>
            <a:chOff x="204" y="2945"/>
            <a:chExt cx="1972" cy="1157"/>
          </a:xfrm>
        </p:grpSpPr>
        <p:grpSp>
          <p:nvGrpSpPr>
            <p:cNvPr id="14" name="Group 40"/>
            <p:cNvGrpSpPr>
              <a:grpSpLocks/>
            </p:cNvGrpSpPr>
            <p:nvPr/>
          </p:nvGrpSpPr>
          <p:grpSpPr bwMode="auto">
            <a:xfrm>
              <a:off x="204" y="3196"/>
              <a:ext cx="1759" cy="906"/>
              <a:chOff x="1776" y="1487"/>
              <a:chExt cx="869" cy="865"/>
            </a:xfrm>
          </p:grpSpPr>
          <p:sp>
            <p:nvSpPr>
              <p:cNvPr id="42010" name="AutoShape 41"/>
              <p:cNvSpPr>
                <a:spLocks noChangeArrowheads="1"/>
              </p:cNvSpPr>
              <p:nvPr/>
            </p:nvSpPr>
            <p:spPr bwMode="auto">
              <a:xfrm>
                <a:off x="1776" y="1487"/>
                <a:ext cx="869" cy="182"/>
              </a:xfrm>
              <a:prstGeom prst="roundRect">
                <a:avLst>
                  <a:gd name="adj" fmla="val 16667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>
                    <a:solidFill>
                      <a:schemeClr val="bg1"/>
                    </a:solidFill>
                  </a:rPr>
                  <a:t>Como ocorre? </a:t>
                </a:r>
                <a:endParaRPr lang="pt-BR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011" name="Rectangle 42"/>
              <p:cNvSpPr>
                <a:spLocks noChangeArrowheads="1"/>
              </p:cNvSpPr>
              <p:nvPr/>
            </p:nvSpPr>
            <p:spPr bwMode="auto">
              <a:xfrm>
                <a:off x="1777" y="1808"/>
                <a:ext cx="863" cy="5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Fase de concepção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Fase de estruturação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Fase de execução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Fase de finalização</a:t>
                </a:r>
                <a:endParaRPr lang="pt-BR" sz="1300" b="1"/>
              </a:p>
            </p:txBody>
          </p:sp>
          <p:sp>
            <p:nvSpPr>
              <p:cNvPr id="42012" name="Rectangle 43"/>
              <p:cNvSpPr>
                <a:spLocks noChangeArrowheads="1"/>
              </p:cNvSpPr>
              <p:nvPr/>
            </p:nvSpPr>
            <p:spPr bwMode="auto">
              <a:xfrm>
                <a:off x="1776" y="1693"/>
                <a:ext cx="864" cy="12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Projetos de TT</a:t>
                </a:r>
                <a:endParaRPr lang="pt-BR" sz="1300" b="1"/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1794" y="2945"/>
              <a:ext cx="382" cy="251"/>
              <a:chOff x="1794" y="2945"/>
              <a:chExt cx="382" cy="251"/>
            </a:xfrm>
          </p:grpSpPr>
          <p:sp>
            <p:nvSpPr>
              <p:cNvPr id="42008" name="Line 45"/>
              <p:cNvSpPr>
                <a:spLocks noChangeShapeType="1"/>
              </p:cNvSpPr>
              <p:nvPr/>
            </p:nvSpPr>
            <p:spPr bwMode="auto">
              <a:xfrm flipH="1">
                <a:off x="1794" y="2945"/>
                <a:ext cx="382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09" name="Line 46"/>
              <p:cNvSpPr>
                <a:spLocks noChangeShapeType="1"/>
              </p:cNvSpPr>
              <p:nvPr/>
            </p:nvSpPr>
            <p:spPr bwMode="auto">
              <a:xfrm>
                <a:off x="1794" y="2945"/>
                <a:ext cx="0" cy="251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3090863" y="4675188"/>
            <a:ext cx="5584825" cy="1836737"/>
            <a:chOff x="1947" y="2945"/>
            <a:chExt cx="3518" cy="1157"/>
          </a:xfrm>
        </p:grpSpPr>
        <p:grpSp>
          <p:nvGrpSpPr>
            <p:cNvPr id="17" name="Group 48"/>
            <p:cNvGrpSpPr>
              <a:grpSpLocks/>
            </p:cNvGrpSpPr>
            <p:nvPr/>
          </p:nvGrpSpPr>
          <p:grpSpPr bwMode="auto">
            <a:xfrm>
              <a:off x="3705" y="3196"/>
              <a:ext cx="1760" cy="906"/>
              <a:chOff x="2832" y="1488"/>
              <a:chExt cx="869" cy="865"/>
            </a:xfrm>
          </p:grpSpPr>
          <p:sp>
            <p:nvSpPr>
              <p:cNvPr id="42003" name="AutoShape 49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869" cy="182"/>
              </a:xfrm>
              <a:prstGeom prst="roundRect">
                <a:avLst>
                  <a:gd name="adj" fmla="val 16667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>
                    <a:solidFill>
                      <a:schemeClr val="bg1"/>
                    </a:solidFill>
                  </a:rPr>
                  <a:t>No que resulta?</a:t>
                </a:r>
                <a:endParaRPr lang="pt-BR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004" name="Rectangle 50"/>
              <p:cNvSpPr>
                <a:spLocks noChangeArrowheads="1"/>
              </p:cNvSpPr>
              <p:nvPr/>
            </p:nvSpPr>
            <p:spPr bwMode="auto">
              <a:xfrm>
                <a:off x="2833" y="1809"/>
                <a:ext cx="863" cy="5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Transferência de conhecimento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Geração de Inovações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 Criação de redes sociais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Incremento das redes de C&amp;T </a:t>
                </a:r>
                <a:endParaRPr lang="pt-BR" sz="1300" b="1"/>
              </a:p>
            </p:txBody>
          </p:sp>
          <p:sp>
            <p:nvSpPr>
              <p:cNvPr id="42005" name="Rectangle 51"/>
              <p:cNvSpPr>
                <a:spLocks noChangeArrowheads="1"/>
              </p:cNvSpPr>
              <p:nvPr/>
            </p:nvSpPr>
            <p:spPr bwMode="auto">
              <a:xfrm>
                <a:off x="2832" y="1694"/>
                <a:ext cx="864" cy="120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5000"/>
                  </a:lnSpc>
                </a:pPr>
                <a:r>
                  <a:rPr lang="pt-PT" sz="1300" b="1"/>
                  <a:t>Resultados Potenciais </a:t>
                </a:r>
                <a:endParaRPr lang="pt-BR" sz="1300" b="1"/>
              </a:p>
            </p:txBody>
          </p:sp>
        </p:grpSp>
        <p:grpSp>
          <p:nvGrpSpPr>
            <p:cNvPr id="18" name="Group 52"/>
            <p:cNvGrpSpPr>
              <a:grpSpLocks/>
            </p:cNvGrpSpPr>
            <p:nvPr/>
          </p:nvGrpSpPr>
          <p:grpSpPr bwMode="auto">
            <a:xfrm>
              <a:off x="3552" y="2945"/>
              <a:ext cx="382" cy="251"/>
              <a:chOff x="3552" y="2945"/>
              <a:chExt cx="382" cy="251"/>
            </a:xfrm>
          </p:grpSpPr>
          <p:sp>
            <p:nvSpPr>
              <p:cNvPr id="42001" name="Line 53"/>
              <p:cNvSpPr>
                <a:spLocks noChangeShapeType="1"/>
              </p:cNvSpPr>
              <p:nvPr/>
            </p:nvSpPr>
            <p:spPr bwMode="auto">
              <a:xfrm>
                <a:off x="3923" y="2945"/>
                <a:ext cx="0" cy="251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02" name="Line 54"/>
              <p:cNvSpPr>
                <a:spLocks noChangeShapeType="1"/>
              </p:cNvSpPr>
              <p:nvPr/>
            </p:nvSpPr>
            <p:spPr bwMode="auto">
              <a:xfrm flipH="1">
                <a:off x="3552" y="2945"/>
                <a:ext cx="382" cy="0"/>
              </a:xfrm>
              <a:prstGeom prst="line">
                <a:avLst/>
              </a:prstGeom>
              <a:noFill/>
              <a:ln w="25400">
                <a:solidFill>
                  <a:srgbClr val="0033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2000" name="Line 55"/>
            <p:cNvSpPr>
              <a:spLocks noChangeShapeType="1"/>
            </p:cNvSpPr>
            <p:nvPr/>
          </p:nvSpPr>
          <p:spPr bwMode="auto">
            <a:xfrm>
              <a:off x="1947" y="4050"/>
              <a:ext cx="1758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997" name="Text Box 58"/>
          <p:cNvSpPr txBox="1">
            <a:spLocks noChangeArrowheads="1"/>
          </p:cNvSpPr>
          <p:nvPr/>
        </p:nvSpPr>
        <p:spPr bwMode="auto">
          <a:xfrm rot="-1488564">
            <a:off x="4986338" y="1412875"/>
            <a:ext cx="239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/>
              <a:t>BONS CONTRATOS </a:t>
            </a:r>
          </a:p>
        </p:txBody>
      </p:sp>
      <p:sp>
        <p:nvSpPr>
          <p:cNvPr id="58" name="Título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/>
              <a:t>Panorama Geral</a:t>
            </a:r>
          </a:p>
        </p:txBody>
      </p:sp>
      <p:sp>
        <p:nvSpPr>
          <p:cNvPr id="59" name="Seta para a esquerda e para a direita 58"/>
          <p:cNvSpPr/>
          <p:nvPr/>
        </p:nvSpPr>
        <p:spPr>
          <a:xfrm>
            <a:off x="1259632" y="404664"/>
            <a:ext cx="6696744" cy="720080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TRANSFERÊNCIA DE TECNOLOGIA PARA COOPERAÇÃO </a:t>
            </a:r>
          </a:p>
        </p:txBody>
      </p:sp>
    </p:spTree>
    <p:extLst>
      <p:ext uri="{BB962C8B-B14F-4D97-AF65-F5344CB8AC3E}">
        <p14:creationId xmlns:p14="http://schemas.microsoft.com/office/powerpoint/2010/main" val="130773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6"/>
          <p:cNvGrpSpPr/>
          <p:nvPr/>
        </p:nvGrpSpPr>
        <p:grpSpPr>
          <a:xfrm>
            <a:off x="1187624" y="620688"/>
            <a:ext cx="7416824" cy="709319"/>
            <a:chOff x="1187624" y="1268760"/>
            <a:chExt cx="7416824" cy="1080120"/>
          </a:xfrm>
          <a:solidFill>
            <a:schemeClr val="accent1"/>
          </a:solidFill>
        </p:grpSpPr>
        <p:sp>
          <p:nvSpPr>
            <p:cNvPr id="2" name="Retângulo de cantos arredondados 1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331640" y="1563610"/>
              <a:ext cx="5945981" cy="67957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300" i="1" dirty="0">
                  <a:solidFill>
                    <a:schemeClr val="bg1"/>
                  </a:solidFill>
                </a:rPr>
                <a:t>Monitoramento de tendências de inovação</a:t>
              </a: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92696"/>
            <a:ext cx="684479" cy="56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o 21"/>
          <p:cNvGrpSpPr/>
          <p:nvPr/>
        </p:nvGrpSpPr>
        <p:grpSpPr>
          <a:xfrm>
            <a:off x="1187624" y="2155810"/>
            <a:ext cx="7416824" cy="709319"/>
            <a:chOff x="1187624" y="1268760"/>
            <a:chExt cx="7416824" cy="1080120"/>
          </a:xfrm>
          <a:solidFill>
            <a:srgbClr val="0495A9"/>
          </a:solidFill>
        </p:grpSpPr>
        <p:sp>
          <p:nvSpPr>
            <p:cNvPr id="23" name="Retângulo de cantos arredondados 22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1331640" y="1563610"/>
              <a:ext cx="5945981" cy="60927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000" dirty="0">
                  <a:solidFill>
                    <a:schemeClr val="bg1"/>
                  </a:solidFill>
                </a:rPr>
                <a:t>Predisposição à cooperação </a:t>
              </a:r>
            </a:p>
          </p:txBody>
        </p:sp>
      </p:grpSp>
      <p:grpSp>
        <p:nvGrpSpPr>
          <p:cNvPr id="8" name="Grupo 24"/>
          <p:cNvGrpSpPr/>
          <p:nvPr/>
        </p:nvGrpSpPr>
        <p:grpSpPr>
          <a:xfrm>
            <a:off x="1187624" y="2947898"/>
            <a:ext cx="7416824" cy="709319"/>
            <a:chOff x="1187624" y="1268760"/>
            <a:chExt cx="7416824" cy="1080120"/>
          </a:xfrm>
          <a:solidFill>
            <a:srgbClr val="0495A9"/>
          </a:solidFill>
        </p:grpSpPr>
        <p:sp>
          <p:nvSpPr>
            <p:cNvPr id="26" name="Retângulo de cantos arredondados 25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331640" y="1563610"/>
              <a:ext cx="5945981" cy="703003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400" dirty="0">
                  <a:solidFill>
                    <a:schemeClr val="bg1"/>
                  </a:solidFill>
                </a:rPr>
                <a:t>Investimento em P&amp;D interno e externo</a:t>
              </a:r>
            </a:p>
          </p:txBody>
        </p:sp>
      </p:grpSp>
      <p:sp>
        <p:nvSpPr>
          <p:cNvPr id="29" name="Retângulo de cantos arredondados 28"/>
          <p:cNvSpPr/>
          <p:nvPr/>
        </p:nvSpPr>
        <p:spPr>
          <a:xfrm>
            <a:off x="1187624" y="3739986"/>
            <a:ext cx="7416824" cy="709319"/>
          </a:xfrm>
          <a:prstGeom prst="roundRect">
            <a:avLst/>
          </a:prstGeom>
          <a:solidFill>
            <a:srgbClr val="0495A9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10" name="Grupo 30"/>
          <p:cNvGrpSpPr/>
          <p:nvPr/>
        </p:nvGrpSpPr>
        <p:grpSpPr>
          <a:xfrm>
            <a:off x="1187624" y="4532074"/>
            <a:ext cx="7416824" cy="709319"/>
            <a:chOff x="1187624" y="1268760"/>
            <a:chExt cx="7416824" cy="1080120"/>
          </a:xfrm>
          <a:solidFill>
            <a:srgbClr val="0495A9"/>
          </a:solidFill>
        </p:grpSpPr>
        <p:sp>
          <p:nvSpPr>
            <p:cNvPr id="32" name="Retângulo de cantos arredondados 31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1331640" y="1268760"/>
              <a:ext cx="6143095" cy="107793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000" i="1" dirty="0">
                  <a:solidFill>
                    <a:schemeClr val="bg1"/>
                  </a:solidFill>
                </a:rPr>
                <a:t>Capacidade de disponibilizar tecnologias para utilização por parte do meio produtivo </a:t>
              </a:r>
            </a:p>
          </p:txBody>
        </p:sp>
      </p:grpSp>
      <p:grpSp>
        <p:nvGrpSpPr>
          <p:cNvPr id="11" name="Grupo 33"/>
          <p:cNvGrpSpPr/>
          <p:nvPr/>
        </p:nvGrpSpPr>
        <p:grpSpPr>
          <a:xfrm>
            <a:off x="1187624" y="5313401"/>
            <a:ext cx="7416824" cy="707887"/>
            <a:chOff x="1187624" y="1268760"/>
            <a:chExt cx="7416824" cy="1086011"/>
          </a:xfrm>
        </p:grpSpPr>
        <p:sp>
          <p:nvSpPr>
            <p:cNvPr id="35" name="Retângulo de cantos arredondados 34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solidFill>
              <a:srgbClr val="0495A9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1259632" y="1268760"/>
              <a:ext cx="6408712" cy="1086011"/>
            </a:xfrm>
            <a:prstGeom prst="rect">
              <a:avLst/>
            </a:prstGeom>
            <a:solidFill>
              <a:srgbClr val="0495A9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000" dirty="0">
                  <a:solidFill>
                    <a:srgbClr val="FFFFFF"/>
                  </a:solidFill>
                </a:rPr>
                <a:t>Predisposição para o gerenciamento da inovação sob a ótica da inovação aberta</a:t>
              </a:r>
            </a:p>
          </p:txBody>
        </p:sp>
      </p:grp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85409"/>
            <a:ext cx="712184" cy="55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811994"/>
            <a:ext cx="712184" cy="57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091914"/>
            <a:ext cx="712183" cy="56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947" y="4579344"/>
            <a:ext cx="720477" cy="61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155810"/>
            <a:ext cx="720477" cy="61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CaixaDeTexto 43"/>
          <p:cNvSpPr txBox="1"/>
          <p:nvPr/>
        </p:nvSpPr>
        <p:spPr>
          <a:xfrm>
            <a:off x="179512" y="602128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4F81BD">
                    <a:lumMod val="75000"/>
                  </a:srgbClr>
                </a:solidFill>
              </a:rPr>
              <a:t>“A oportunidade externa no momento certo para empresa/universidade é crucial para o sucesso”</a:t>
            </a:r>
          </a:p>
          <a:p>
            <a:r>
              <a:rPr lang="pt-BR" sz="1600" b="1" dirty="0">
                <a:solidFill>
                  <a:srgbClr val="4F81BD">
                    <a:lumMod val="75000"/>
                  </a:srgbClr>
                </a:solidFill>
              </a:rPr>
              <a:t>“Os programas de inovação aberta buscam incrementar as oportunidades e a aderência entre oferta e demanda em C&amp;T&amp;I”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331640" y="3773085"/>
            <a:ext cx="640871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Capacidade de encontrar formas de utilizar/absorver a tecnologia gerada por outras organizações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717376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 Concluir...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9" name="Grupo 6"/>
          <p:cNvGrpSpPr/>
          <p:nvPr/>
        </p:nvGrpSpPr>
        <p:grpSpPr>
          <a:xfrm>
            <a:off x="1187624" y="1412776"/>
            <a:ext cx="7416824" cy="709319"/>
            <a:chOff x="1187624" y="1268760"/>
            <a:chExt cx="7416824" cy="1080120"/>
          </a:xfrm>
          <a:solidFill>
            <a:schemeClr val="accent1"/>
          </a:solidFill>
        </p:grpSpPr>
        <p:sp>
          <p:nvSpPr>
            <p:cNvPr id="40" name="Retângulo de cantos arredondados 1"/>
            <p:cNvSpPr/>
            <p:nvPr/>
          </p:nvSpPr>
          <p:spPr>
            <a:xfrm>
              <a:off x="1187624" y="1268760"/>
              <a:ext cx="7416824" cy="1080120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CaixaDeTexto 5"/>
            <p:cNvSpPr txBox="1"/>
            <p:nvPr/>
          </p:nvSpPr>
          <p:spPr>
            <a:xfrm>
              <a:off x="1331640" y="1563610"/>
              <a:ext cx="5945981" cy="67957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2300" i="1" dirty="0">
                  <a:solidFill>
                    <a:srgbClr val="FFFFFF"/>
                  </a:solidFill>
                </a:rPr>
                <a:t>Divulgação e difusão de invenções após PI</a:t>
              </a: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84784"/>
            <a:ext cx="684479" cy="56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146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052190" y="2132856"/>
            <a:ext cx="5832475" cy="2232025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836290" y="1124620"/>
            <a:ext cx="6480175" cy="259238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455540" y="1196057"/>
            <a:ext cx="5094288" cy="1222375"/>
          </a:xfrm>
          <a:prstGeom prst="wedgeRoundRectCallout">
            <a:avLst>
              <a:gd name="adj1" fmla="val -50648"/>
              <a:gd name="adj2" fmla="val 7077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pt-BR" sz="2200" i="1" dirty="0"/>
              <a:t>“O problema com as boas ideias é que elas acabam dando muito trabalho” .</a:t>
            </a:r>
          </a:p>
          <a:p>
            <a:r>
              <a:rPr lang="pt-BR" dirty="0"/>
              <a:t>Peter F. Drucker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0" y="2996953"/>
            <a:ext cx="6061667" cy="1763476"/>
          </a:xfrm>
          <a:prstGeom prst="cloudCallout">
            <a:avLst>
              <a:gd name="adj1" fmla="val 4421"/>
              <a:gd name="adj2" fmla="val 8390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pt-BR" sz="2200" b="1" i="1" dirty="0"/>
              <a:t>“A parte mais importante do progresso é o desejo de progredir”.</a:t>
            </a:r>
          </a:p>
          <a:p>
            <a:r>
              <a:rPr lang="pt-BR" sz="1800" b="1" dirty="0"/>
              <a:t>                                Séneca</a:t>
            </a:r>
          </a:p>
          <a:p>
            <a:endParaRPr lang="pt-BR" sz="1800" b="1" dirty="0"/>
          </a:p>
        </p:txBody>
      </p:sp>
      <p:pic>
        <p:nvPicPr>
          <p:cNvPr id="8" name="Picture 7" descr="peterdruc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3" y="908720"/>
            <a:ext cx="20891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ene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17" y="4918868"/>
            <a:ext cx="3611831" cy="153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059632" y="188913"/>
            <a:ext cx="6400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pt-BR" sz="3200" dirty="0">
                <a:solidFill>
                  <a:srgbClr val="BDF6FD"/>
                </a:solidFill>
                <a:latin typeface="+mj-lt"/>
              </a:rPr>
              <a:t>Para concluir...</a:t>
            </a:r>
          </a:p>
        </p:txBody>
      </p:sp>
    </p:spTree>
    <p:extLst>
      <p:ext uri="{BB962C8B-B14F-4D97-AF65-F5344CB8AC3E}">
        <p14:creationId xmlns:p14="http://schemas.microsoft.com/office/powerpoint/2010/main" val="367767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71608" y="216223"/>
            <a:ext cx="71723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rgbClr val="0070C0"/>
                </a:solidFill>
              </a:rPr>
              <a:t>Motivações para transferência de tecnologia</a:t>
            </a:r>
            <a:endParaRPr lang="pt-BR" sz="2400" dirty="0">
              <a:solidFill>
                <a:srgbClr val="0070C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6536377"/>
            <a:ext cx="1648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REISMAN (2004)</a:t>
            </a:r>
            <a:endParaRPr lang="pt-B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pt-BR" sz="3600" i="1" dirty="0">
                <a:solidFill>
                  <a:srgbClr val="0495A9"/>
                </a:solidFill>
              </a:rPr>
              <a:t>Fatores Econômicos</a:t>
            </a:r>
          </a:p>
          <a:p>
            <a:pPr marL="457200" indent="-457200">
              <a:buFont typeface="Arial"/>
              <a:buChar char="•"/>
            </a:pPr>
            <a:r>
              <a:rPr lang="pt-BR" sz="3600" i="1" dirty="0">
                <a:solidFill>
                  <a:srgbClr val="0495A9"/>
                </a:solidFill>
              </a:rPr>
              <a:t>Fatores Sociais</a:t>
            </a:r>
          </a:p>
          <a:p>
            <a:pPr marL="457200" indent="-457200">
              <a:buFont typeface="Arial"/>
              <a:buChar char="•"/>
            </a:pPr>
            <a:r>
              <a:rPr lang="pt-BR" sz="3600" i="1" dirty="0">
                <a:solidFill>
                  <a:srgbClr val="0495A9"/>
                </a:solidFill>
              </a:rPr>
              <a:t>Fatores Operacionais</a:t>
            </a:r>
          </a:p>
          <a:p>
            <a:pPr marL="457200" indent="-457200">
              <a:buFont typeface="Arial"/>
              <a:buChar char="•"/>
            </a:pPr>
            <a:r>
              <a:rPr lang="pt-BR" sz="3600" i="1" dirty="0">
                <a:solidFill>
                  <a:srgbClr val="0495A9"/>
                </a:solidFill>
              </a:rPr>
              <a:t>Fatores Estratégicos</a:t>
            </a:r>
          </a:p>
          <a:p>
            <a:pPr marL="457200" indent="-457200">
              <a:buFont typeface="Arial"/>
              <a:buChar char="•"/>
            </a:pPr>
            <a:r>
              <a:rPr lang="pt-BR" sz="3600" i="1" dirty="0">
                <a:solidFill>
                  <a:srgbClr val="0495A9"/>
                </a:solidFill>
              </a:rPr>
              <a:t>Fatores Pessoais</a:t>
            </a:r>
          </a:p>
          <a:p>
            <a:pPr marL="457200" indent="-457200">
              <a:buFont typeface="Arial"/>
              <a:buChar char="•"/>
            </a:pPr>
            <a:endParaRPr lang="pt-BR" sz="3600" i="1" dirty="0">
              <a:solidFill>
                <a:srgbClr val="0495A9"/>
              </a:solidFill>
            </a:endParaRPr>
          </a:p>
          <a:p>
            <a:pPr marL="457200" indent="-457200">
              <a:buFont typeface="Arial"/>
              <a:buChar char="•"/>
            </a:pPr>
            <a:endParaRPr lang="pt-BR" sz="3600" i="1" dirty="0">
              <a:solidFill>
                <a:srgbClr val="0495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8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5347" y="2208750"/>
            <a:ext cx="8136904" cy="352839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36904" cy="864096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Desafios em TT  no Brasil 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pt-BR" sz="2400" b="1" dirty="0"/>
              <a:t>Proteção internacional da tecnologia: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/>
              <a:t>A maior parte das tecnologias geradas em ICT não é protegida fora do Brasil</a:t>
            </a:r>
          </a:p>
          <a:p>
            <a:pPr marL="342900" indent="-342900">
              <a:buFont typeface="Arial"/>
              <a:buChar char="•"/>
            </a:pPr>
            <a:r>
              <a:rPr lang="pt-BR" sz="2400" b="1" dirty="0"/>
              <a:t>Gestão de recursos humanos: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/>
              <a:t>Fixação de pessoal multidisciplinar e altamente qualificado</a:t>
            </a:r>
          </a:p>
          <a:p>
            <a:pPr marL="342900" indent="-342900">
              <a:buFont typeface="Arial"/>
              <a:buChar char="•"/>
            </a:pPr>
            <a:r>
              <a:rPr lang="pt-BR" sz="2400" b="1" dirty="0"/>
              <a:t>Morosidade dos trâmites internos às universidades: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/>
              <a:t>Reestruturação processual e administrativa, diminuindo etapas e criando alternativas mais ágeis para controle</a:t>
            </a:r>
          </a:p>
          <a:p>
            <a:pPr marL="342900" indent="-342900">
              <a:buFont typeface="Arial"/>
              <a:buChar char="•"/>
            </a:pPr>
            <a:r>
              <a:rPr lang="pt-BR" sz="2400" b="1" dirty="0"/>
              <a:t>Marketing de tecnologia universitária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/>
              <a:t>Desenvolver conhecimento e implementar estratégias mais efetivas para comercialização da tecnologia</a:t>
            </a:r>
          </a:p>
          <a:p>
            <a:pPr marL="342900" indent="-342900">
              <a:buFont typeface="Arial"/>
              <a:buChar char="•"/>
            </a:pPr>
            <a:r>
              <a:rPr lang="pt-BR" sz="2400" b="1" dirty="0"/>
              <a:t>Financiamento: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/>
              <a:t>Fontes de $ para  protótipos e desenvolvimentos futuros</a:t>
            </a:r>
            <a:endParaRPr lang="pt-BR" sz="2400" b="1" dirty="0"/>
          </a:p>
          <a:p>
            <a:pPr marL="342900" indent="-342900">
              <a:buFont typeface="Arial"/>
              <a:buChar char="•"/>
            </a:pPr>
            <a:r>
              <a:rPr lang="pt-BR" sz="2400" b="1" dirty="0"/>
              <a:t>Valoração de tecnologia:</a:t>
            </a:r>
          </a:p>
          <a:p>
            <a:pPr marL="1085850" lvl="1" indent="-342900">
              <a:buFont typeface="Arial"/>
              <a:buChar char="•"/>
            </a:pPr>
            <a:r>
              <a:rPr lang="pt-BR" sz="2000" dirty="0"/>
              <a:t>Desenvolver metodologias mais amplamente aplicáveis para mensuração dos inputs e outputs da parceria</a:t>
            </a:r>
          </a:p>
          <a:p>
            <a:pPr marL="342900" indent="-342900">
              <a:buFont typeface="Arial"/>
              <a:buChar char="•"/>
            </a:pPr>
            <a:endParaRPr lang="pt-BR" sz="2400" dirty="0"/>
          </a:p>
          <a:p>
            <a:pPr marL="342900" indent="-342900">
              <a:buFont typeface="Arial"/>
              <a:buChar char="•"/>
            </a:pP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707904" y="6381328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Fonte: Garnica (2007)</a:t>
            </a:r>
          </a:p>
        </p:txBody>
      </p:sp>
    </p:spTree>
    <p:extLst>
      <p:ext uri="{BB962C8B-B14F-4D97-AF65-F5344CB8AC3E}">
        <p14:creationId xmlns:p14="http://schemas.microsoft.com/office/powerpoint/2010/main" val="195255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87624" y="188843"/>
            <a:ext cx="7092950" cy="6179488"/>
            <a:chOff x="1521" y="-1381"/>
            <a:chExt cx="8820" cy="8293"/>
          </a:xfrm>
        </p:grpSpPr>
        <p:sp>
          <p:nvSpPr>
            <p:cNvPr id="87045" name="AutoShape 5"/>
            <p:cNvSpPr>
              <a:spLocks noChangeAspect="1" noChangeArrowheads="1"/>
            </p:cNvSpPr>
            <p:nvPr/>
          </p:nvSpPr>
          <p:spPr bwMode="auto">
            <a:xfrm>
              <a:off x="1521" y="-1188"/>
              <a:ext cx="8820" cy="8100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pt-BR"/>
            </a:p>
          </p:txBody>
        </p:sp>
        <p:sp>
          <p:nvSpPr>
            <p:cNvPr id="87046" name="Text Box 6"/>
            <p:cNvSpPr txBox="1">
              <a:spLocks noChangeArrowheads="1"/>
            </p:cNvSpPr>
            <p:nvPr/>
          </p:nvSpPr>
          <p:spPr bwMode="auto">
            <a:xfrm>
              <a:off x="2314" y="612"/>
              <a:ext cx="305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400" b="1">
                  <a:latin typeface="Arial" pitchFamily="34" charset="0"/>
                </a:rPr>
                <a:t>UNIVERSIDADE</a:t>
              </a:r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933" y="1332"/>
              <a:ext cx="1439" cy="53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100" b="1" dirty="0">
                  <a:latin typeface="Arial" pitchFamily="34" charset="0"/>
                </a:rPr>
                <a:t>Propriedade Intelectual</a:t>
              </a:r>
              <a:endParaRPr lang="pt-BR" sz="1100" dirty="0">
                <a:latin typeface="Arial" pitchFamily="34" charset="0"/>
              </a:endParaRPr>
            </a:p>
          </p:txBody>
        </p:sp>
        <p:sp>
          <p:nvSpPr>
            <p:cNvPr id="87048" name="Text Box 8"/>
            <p:cNvSpPr txBox="1">
              <a:spLocks noChangeArrowheads="1"/>
            </p:cNvSpPr>
            <p:nvPr/>
          </p:nvSpPr>
          <p:spPr bwMode="auto">
            <a:xfrm>
              <a:off x="2313" y="5832"/>
              <a:ext cx="1439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>
                  <a:latin typeface="Arial" pitchFamily="34" charset="0"/>
                </a:rPr>
                <a:t>Projetos de Empresas Junior</a:t>
              </a:r>
            </a:p>
            <a:p>
              <a:pPr eaLnBrk="0" hangingPunct="0"/>
              <a:endParaRPr lang="pt-BR">
                <a:latin typeface="Arial" pitchFamily="34" charset="0"/>
              </a:endParaRPr>
            </a:p>
          </p:txBody>
        </p:sp>
        <p:sp>
          <p:nvSpPr>
            <p:cNvPr id="87049" name="Text Box 9"/>
            <p:cNvSpPr txBox="1">
              <a:spLocks noChangeArrowheads="1"/>
            </p:cNvSpPr>
            <p:nvPr/>
          </p:nvSpPr>
          <p:spPr bwMode="auto">
            <a:xfrm>
              <a:off x="2313" y="4932"/>
              <a:ext cx="1439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>
                  <a:latin typeface="Arial" pitchFamily="34" charset="0"/>
                </a:rPr>
                <a:t>Projetos de Incubadoras de Empresas</a:t>
              </a:r>
            </a:p>
            <a:p>
              <a:pPr eaLnBrk="0" hangingPunct="0"/>
              <a:endParaRPr lang="pt-BR" sz="1000">
                <a:latin typeface="Arial" pitchFamily="34" charset="0"/>
              </a:endParaRPr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2313" y="4212"/>
              <a:ext cx="143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 dirty="0">
                  <a:latin typeface="Arial" pitchFamily="34" charset="0"/>
                </a:rPr>
                <a:t>Projetos de </a:t>
              </a:r>
              <a:r>
                <a:rPr lang="pt-BR" sz="1000" b="1" dirty="0" err="1">
                  <a:latin typeface="Arial" pitchFamily="34" charset="0"/>
                </a:rPr>
                <a:t>P&amp;D</a:t>
              </a:r>
              <a:endParaRPr lang="pt-BR" sz="1000" b="1" dirty="0">
                <a:latin typeface="Arial" pitchFamily="34" charset="0"/>
              </a:endParaRPr>
            </a:p>
            <a:p>
              <a:pPr eaLnBrk="0" hangingPunct="0"/>
              <a:endParaRPr lang="pt-BR" sz="1000" dirty="0">
                <a:latin typeface="Arial" pitchFamily="34" charset="0"/>
              </a:endParaRPr>
            </a:p>
          </p:txBody>
        </p:sp>
        <p:sp>
          <p:nvSpPr>
            <p:cNvPr id="87051" name="Text Box 11"/>
            <p:cNvSpPr txBox="1">
              <a:spLocks noChangeArrowheads="1"/>
            </p:cNvSpPr>
            <p:nvPr/>
          </p:nvSpPr>
          <p:spPr bwMode="auto">
            <a:xfrm>
              <a:off x="2313" y="3492"/>
              <a:ext cx="143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>
                  <a:latin typeface="Arial" pitchFamily="34" charset="0"/>
                </a:rPr>
                <a:t>Serviços de Informação</a:t>
              </a:r>
            </a:p>
            <a:p>
              <a:pPr eaLnBrk="0" hangingPunct="0"/>
              <a:endParaRPr lang="pt-BR" sz="100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87052" name="Text Box 12"/>
            <p:cNvSpPr txBox="1">
              <a:spLocks noChangeArrowheads="1"/>
            </p:cNvSpPr>
            <p:nvPr/>
          </p:nvSpPr>
          <p:spPr bwMode="auto">
            <a:xfrm>
              <a:off x="2313" y="2772"/>
              <a:ext cx="143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>
                  <a:latin typeface="Arial" pitchFamily="34" charset="0"/>
                </a:rPr>
                <a:t>Serviços de Capacitação</a:t>
              </a:r>
            </a:p>
            <a:p>
              <a:pPr eaLnBrk="0" hangingPunct="0"/>
              <a:endParaRPr lang="pt-BR" sz="1000">
                <a:latin typeface="Arial" pitchFamily="34" charset="0"/>
              </a:endParaRPr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313" y="2052"/>
              <a:ext cx="143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000" b="1">
                  <a:latin typeface="Arial" pitchFamily="34" charset="0"/>
                </a:rPr>
                <a:t>Serviços Tecnológicos</a:t>
              </a:r>
            </a:p>
            <a:p>
              <a:pPr eaLnBrk="0" hangingPunct="0"/>
              <a:endParaRPr lang="pt-BR" b="1">
                <a:latin typeface="Arial" pitchFamily="34" charset="0"/>
              </a:endParaRPr>
            </a:p>
          </p:txBody>
        </p:sp>
        <p:sp>
          <p:nvSpPr>
            <p:cNvPr id="87054" name="Text Box 14"/>
            <p:cNvSpPr txBox="1">
              <a:spLocks noChangeArrowheads="1"/>
            </p:cNvSpPr>
            <p:nvPr/>
          </p:nvSpPr>
          <p:spPr bwMode="auto">
            <a:xfrm>
              <a:off x="3933" y="2052"/>
              <a:ext cx="1439" cy="4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200" b="1" dirty="0">
                  <a:latin typeface="Arial" pitchFamily="34" charset="0"/>
                </a:rPr>
                <a:t>	</a:t>
              </a:r>
            </a:p>
            <a:p>
              <a:pPr eaLnBrk="0" hangingPunct="0"/>
              <a:endParaRPr lang="pt-BR" sz="1200" b="1" dirty="0">
                <a:latin typeface="Arial" pitchFamily="34" charset="0"/>
              </a:endParaRPr>
            </a:p>
            <a:p>
              <a:pPr algn="ctr" eaLnBrk="0" hangingPunct="0"/>
              <a:r>
                <a:rPr lang="pt-BR" sz="1000" b="1" dirty="0">
                  <a:latin typeface="Arial" pitchFamily="34" charset="0"/>
                </a:rPr>
                <a:t>Licenças de  patentes</a:t>
              </a:r>
            </a:p>
            <a:p>
              <a:pPr algn="ctr" eaLnBrk="0" hangingPunct="0"/>
              <a:endParaRPr lang="pt-BR" sz="800" b="1" dirty="0">
                <a:latin typeface="Arial" pitchFamily="34" charset="0"/>
              </a:endParaRPr>
            </a:p>
            <a:p>
              <a:pPr algn="ctr" eaLnBrk="0" hangingPunct="0"/>
              <a:endParaRPr lang="pt-BR" sz="800" b="1" dirty="0">
                <a:latin typeface="Arial" pitchFamily="34" charset="0"/>
              </a:endParaRPr>
            </a:p>
            <a:p>
              <a:pPr algn="ctr" eaLnBrk="0" hangingPunct="0"/>
              <a:endParaRPr lang="pt-BR" sz="800" b="1" dirty="0">
                <a:latin typeface="Arial" pitchFamily="34" charset="0"/>
              </a:endParaRPr>
            </a:p>
            <a:p>
              <a:pPr algn="ctr" eaLnBrk="0" hangingPunct="0"/>
              <a:r>
                <a:rPr lang="pt-BR" sz="1000" b="1" dirty="0">
                  <a:latin typeface="Arial" pitchFamily="34" charset="0"/>
                </a:rPr>
                <a:t>Licenças de software</a:t>
              </a:r>
            </a:p>
            <a:p>
              <a:pPr algn="ctr" eaLnBrk="0" hangingPunct="0"/>
              <a:endParaRPr lang="pt-BR" sz="1000" b="1" dirty="0">
                <a:latin typeface="Arial" pitchFamily="34" charset="0"/>
              </a:endParaRPr>
            </a:p>
            <a:p>
              <a:pPr algn="ctr" eaLnBrk="0" hangingPunct="0"/>
              <a:endParaRPr lang="pt-BR" sz="1000" b="1" dirty="0">
                <a:latin typeface="Arial" pitchFamily="34" charset="0"/>
              </a:endParaRPr>
            </a:p>
            <a:p>
              <a:pPr algn="ctr" eaLnBrk="0" hangingPunct="0"/>
              <a:endParaRPr lang="pt-BR" sz="1000" b="1" dirty="0">
                <a:latin typeface="Arial" pitchFamily="34" charset="0"/>
              </a:endParaRPr>
            </a:p>
            <a:p>
              <a:pPr algn="ctr" eaLnBrk="0" hangingPunct="0"/>
              <a:r>
                <a:rPr lang="pt-BR" sz="1000" b="1" dirty="0">
                  <a:latin typeface="Arial" pitchFamily="34" charset="0"/>
                </a:rPr>
                <a:t>Licenças de cultivares</a:t>
              </a:r>
            </a:p>
            <a:p>
              <a:pPr algn="ctr" eaLnBrk="0" hangingPunct="0"/>
              <a:endParaRPr lang="pt-BR" sz="1200" b="1" dirty="0">
                <a:latin typeface="Arial" pitchFamily="34" charset="0"/>
              </a:endParaRPr>
            </a:p>
            <a:p>
              <a:pPr algn="ctr" eaLnBrk="0" hangingPunct="0"/>
              <a:endParaRPr lang="pt-BR" sz="1200" b="1" dirty="0">
                <a:latin typeface="Arial" pitchFamily="34" charset="0"/>
              </a:endParaRPr>
            </a:p>
            <a:p>
              <a:pPr algn="ctr" eaLnBrk="0" hangingPunct="0"/>
              <a:r>
                <a:rPr lang="pt-BR" sz="1000" b="1" dirty="0">
                  <a:latin typeface="Arial" pitchFamily="34" charset="0"/>
                </a:rPr>
                <a:t>Transferência de know-how </a:t>
              </a:r>
              <a:endParaRPr lang="pt-BR" b="1" dirty="0">
                <a:latin typeface="Arial" pitchFamily="34" charset="0"/>
              </a:endParaRPr>
            </a:p>
          </p:txBody>
        </p:sp>
        <p:sp>
          <p:nvSpPr>
            <p:cNvPr id="87055" name="Text Box 15"/>
            <p:cNvSpPr txBox="1">
              <a:spLocks noChangeArrowheads="1"/>
            </p:cNvSpPr>
            <p:nvPr/>
          </p:nvSpPr>
          <p:spPr bwMode="auto">
            <a:xfrm>
              <a:off x="6454" y="612"/>
              <a:ext cx="3059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200" b="1">
                  <a:latin typeface="Arial" pitchFamily="34" charset="0"/>
                </a:rPr>
                <a:t>EMPRESA</a:t>
              </a:r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6453" y="1872"/>
              <a:ext cx="305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800" b="1">
                <a:latin typeface="Arial" pitchFamily="34" charset="0"/>
              </a:endParaRPr>
            </a:p>
            <a:p>
              <a:pPr algn="ctr" eaLnBrk="0" hangingPunct="0"/>
              <a:r>
                <a:rPr lang="pt-BR" sz="1000" b="1">
                  <a:latin typeface="Arial" pitchFamily="34" charset="0"/>
                </a:rPr>
                <a:t>ESTABELECIDA NO MERCADO</a:t>
              </a:r>
            </a:p>
            <a:p>
              <a:pPr algn="ctr" eaLnBrk="0" hangingPunct="0"/>
              <a:r>
                <a:rPr lang="pt-BR" sz="1000" b="1">
                  <a:latin typeface="Arial" pitchFamily="34" charset="0"/>
                </a:rPr>
                <a:t>(pequena, média  ou grande)</a:t>
              </a:r>
            </a:p>
            <a:p>
              <a:pPr eaLnBrk="0" hangingPunct="0"/>
              <a:endParaRPr lang="pt-BR" sz="1000">
                <a:latin typeface="Arial" pitchFamily="34" charset="0"/>
              </a:endParaRPr>
            </a:p>
          </p:txBody>
        </p:sp>
        <p:sp>
          <p:nvSpPr>
            <p:cNvPr id="87057" name="Text Box 17"/>
            <p:cNvSpPr txBox="1">
              <a:spLocks noChangeArrowheads="1"/>
            </p:cNvSpPr>
            <p:nvPr/>
          </p:nvSpPr>
          <p:spPr bwMode="auto">
            <a:xfrm>
              <a:off x="6454" y="3132"/>
              <a:ext cx="305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800" b="1">
                <a:solidFill>
                  <a:schemeClr val="bg1"/>
                </a:solidFill>
                <a:latin typeface="Arial" pitchFamily="34" charset="0"/>
              </a:endParaRPr>
            </a:p>
            <a:p>
              <a:pPr algn="ctr" eaLnBrk="0" hangingPunct="0"/>
              <a:r>
                <a:rPr lang="pt-BR" sz="1000" b="1">
                  <a:latin typeface="Arial" pitchFamily="34" charset="0"/>
                </a:rPr>
                <a:t>ESTABELECIDA EM UMA INCUBADORA DE EMPRESAS </a:t>
              </a:r>
              <a:endParaRPr lang="pt-BR" sz="1000">
                <a:latin typeface="Arial" pitchFamily="34" charset="0"/>
              </a:endParaRPr>
            </a:p>
          </p:txBody>
        </p:sp>
        <p:sp>
          <p:nvSpPr>
            <p:cNvPr id="87058" name="Text Box 18"/>
            <p:cNvSpPr txBox="1">
              <a:spLocks noChangeArrowheads="1"/>
            </p:cNvSpPr>
            <p:nvPr/>
          </p:nvSpPr>
          <p:spPr bwMode="auto">
            <a:xfrm>
              <a:off x="6453" y="5652"/>
              <a:ext cx="305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1200" b="1">
                <a:latin typeface="Arial" pitchFamily="34" charset="0"/>
              </a:endParaRPr>
            </a:p>
            <a:p>
              <a:pPr algn="ctr" eaLnBrk="0" hangingPunct="0"/>
              <a:r>
                <a:rPr lang="pt-BR" sz="1000" b="1" i="1">
                  <a:latin typeface="Arial" pitchFamily="34" charset="0"/>
                </a:rPr>
                <a:t>START-UP</a:t>
              </a:r>
              <a:endParaRPr lang="pt-BR" sz="1000">
                <a:latin typeface="Arial" pitchFamily="34" charset="0"/>
              </a:endParaRPr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6453" y="4392"/>
              <a:ext cx="305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1200" b="1">
                <a:latin typeface="Arial" pitchFamily="34" charset="0"/>
              </a:endParaRPr>
            </a:p>
            <a:p>
              <a:pPr algn="ctr" eaLnBrk="0" hangingPunct="0"/>
              <a:r>
                <a:rPr lang="pt-BR" sz="1000" b="1">
                  <a:latin typeface="Arial" pitchFamily="34" charset="0"/>
                </a:rPr>
                <a:t>ESTABELECIDA EM UM PARQUE TECNOLÓGICO</a:t>
              </a:r>
              <a:r>
                <a:rPr lang="pt-BR" sz="800" b="1">
                  <a:latin typeface="Arial" pitchFamily="34" charset="0"/>
                </a:rPr>
                <a:t> </a:t>
              </a:r>
              <a:endParaRPr lang="pt-BR">
                <a:latin typeface="Arial" pitchFamily="34" charset="0"/>
              </a:endParaRPr>
            </a:p>
          </p:txBody>
        </p:sp>
        <p:sp>
          <p:nvSpPr>
            <p:cNvPr id="87060" name="Text Box 20"/>
            <p:cNvSpPr txBox="1">
              <a:spLocks noChangeArrowheads="1"/>
            </p:cNvSpPr>
            <p:nvPr/>
          </p:nvSpPr>
          <p:spPr bwMode="auto">
            <a:xfrm>
              <a:off x="2314" y="1332"/>
              <a:ext cx="1439" cy="5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100" b="1" dirty="0">
                  <a:latin typeface="Arial" pitchFamily="34" charset="0"/>
                </a:rPr>
                <a:t>Atividades de interação</a:t>
              </a:r>
            </a:p>
          </p:txBody>
        </p:sp>
        <p:sp>
          <p:nvSpPr>
            <p:cNvPr id="87061" name="Line 21"/>
            <p:cNvSpPr>
              <a:spLocks noChangeShapeType="1"/>
            </p:cNvSpPr>
            <p:nvPr/>
          </p:nvSpPr>
          <p:spPr bwMode="auto">
            <a:xfrm>
              <a:off x="9872" y="252"/>
              <a:ext cx="1" cy="5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2" name="Line 22"/>
            <p:cNvSpPr>
              <a:spLocks noChangeShapeType="1"/>
            </p:cNvSpPr>
            <p:nvPr/>
          </p:nvSpPr>
          <p:spPr bwMode="auto">
            <a:xfrm flipH="1">
              <a:off x="1953" y="2232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3" name="Line 23"/>
            <p:cNvSpPr>
              <a:spLocks noChangeShapeType="1"/>
            </p:cNvSpPr>
            <p:nvPr/>
          </p:nvSpPr>
          <p:spPr bwMode="auto">
            <a:xfrm flipH="1">
              <a:off x="1953" y="2952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4" name="Line 24"/>
            <p:cNvSpPr>
              <a:spLocks noChangeShapeType="1"/>
            </p:cNvSpPr>
            <p:nvPr/>
          </p:nvSpPr>
          <p:spPr bwMode="auto">
            <a:xfrm flipH="1">
              <a:off x="1953" y="3672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5" name="Line 25"/>
            <p:cNvSpPr>
              <a:spLocks noChangeShapeType="1"/>
            </p:cNvSpPr>
            <p:nvPr/>
          </p:nvSpPr>
          <p:spPr bwMode="auto">
            <a:xfrm flipH="1">
              <a:off x="1953" y="4392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6" name="Line 26"/>
            <p:cNvSpPr>
              <a:spLocks noChangeShapeType="1"/>
            </p:cNvSpPr>
            <p:nvPr/>
          </p:nvSpPr>
          <p:spPr bwMode="auto">
            <a:xfrm flipH="1">
              <a:off x="1953" y="529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7" name="Line 27"/>
            <p:cNvSpPr>
              <a:spLocks noChangeShapeType="1"/>
            </p:cNvSpPr>
            <p:nvPr/>
          </p:nvSpPr>
          <p:spPr bwMode="auto">
            <a:xfrm flipH="1">
              <a:off x="1953" y="619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8" name="Line 28"/>
            <p:cNvSpPr>
              <a:spLocks noChangeShapeType="1"/>
            </p:cNvSpPr>
            <p:nvPr/>
          </p:nvSpPr>
          <p:spPr bwMode="auto">
            <a:xfrm flipV="1">
              <a:off x="1953" y="252"/>
              <a:ext cx="1" cy="5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69" name="Line 29"/>
            <p:cNvSpPr>
              <a:spLocks noChangeShapeType="1"/>
            </p:cNvSpPr>
            <p:nvPr/>
          </p:nvSpPr>
          <p:spPr bwMode="auto">
            <a:xfrm>
              <a:off x="1953" y="252"/>
              <a:ext cx="7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0" name="Line 30"/>
            <p:cNvSpPr>
              <a:spLocks noChangeShapeType="1"/>
            </p:cNvSpPr>
            <p:nvPr/>
          </p:nvSpPr>
          <p:spPr bwMode="auto">
            <a:xfrm flipH="1">
              <a:off x="9513" y="223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1" name="Line 31"/>
            <p:cNvSpPr>
              <a:spLocks noChangeShapeType="1"/>
            </p:cNvSpPr>
            <p:nvPr/>
          </p:nvSpPr>
          <p:spPr bwMode="auto">
            <a:xfrm flipH="1">
              <a:off x="9513" y="349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2" name="Line 32"/>
            <p:cNvSpPr>
              <a:spLocks noChangeShapeType="1"/>
            </p:cNvSpPr>
            <p:nvPr/>
          </p:nvSpPr>
          <p:spPr bwMode="auto">
            <a:xfrm flipH="1">
              <a:off x="9513" y="475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3" name="Line 33"/>
            <p:cNvSpPr>
              <a:spLocks noChangeShapeType="1"/>
            </p:cNvSpPr>
            <p:nvPr/>
          </p:nvSpPr>
          <p:spPr bwMode="auto">
            <a:xfrm flipH="1">
              <a:off x="9513" y="6191"/>
              <a:ext cx="3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4" name="Line 34"/>
            <p:cNvSpPr>
              <a:spLocks noChangeShapeType="1"/>
            </p:cNvSpPr>
            <p:nvPr/>
          </p:nvSpPr>
          <p:spPr bwMode="auto">
            <a:xfrm>
              <a:off x="5373" y="2412"/>
              <a:ext cx="1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5" name="Line 35"/>
            <p:cNvSpPr>
              <a:spLocks noChangeShapeType="1"/>
            </p:cNvSpPr>
            <p:nvPr/>
          </p:nvSpPr>
          <p:spPr bwMode="auto">
            <a:xfrm>
              <a:off x="5373" y="3671"/>
              <a:ext cx="1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6" name="Line 36"/>
            <p:cNvSpPr>
              <a:spLocks noChangeShapeType="1"/>
            </p:cNvSpPr>
            <p:nvPr/>
          </p:nvSpPr>
          <p:spPr bwMode="auto">
            <a:xfrm>
              <a:off x="5373" y="4931"/>
              <a:ext cx="1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7" name="Line 37"/>
            <p:cNvSpPr>
              <a:spLocks noChangeShapeType="1"/>
            </p:cNvSpPr>
            <p:nvPr/>
          </p:nvSpPr>
          <p:spPr bwMode="auto">
            <a:xfrm>
              <a:off x="5373" y="6191"/>
              <a:ext cx="1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8" name="Line 38"/>
            <p:cNvSpPr>
              <a:spLocks noChangeShapeType="1"/>
            </p:cNvSpPr>
            <p:nvPr/>
          </p:nvSpPr>
          <p:spPr bwMode="auto">
            <a:xfrm>
              <a:off x="5373" y="971"/>
              <a:ext cx="10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7079" name="Text Box 39"/>
            <p:cNvSpPr txBox="1">
              <a:spLocks noChangeArrowheads="1"/>
            </p:cNvSpPr>
            <p:nvPr/>
          </p:nvSpPr>
          <p:spPr bwMode="auto">
            <a:xfrm>
              <a:off x="3580" y="-1381"/>
              <a:ext cx="6089" cy="896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600" b="1" dirty="0">
                  <a:solidFill>
                    <a:schemeClr val="bg1"/>
                  </a:solidFill>
                  <a:latin typeface="Arial" pitchFamily="34" charset="0"/>
                </a:rPr>
                <a:t>Como pode a universidade transferir  tecnologia?</a:t>
              </a:r>
              <a:endParaRPr lang="pt-BR" sz="16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87080" name="Line 40"/>
          <p:cNvSpPr>
            <a:spLocks noChangeShapeType="1"/>
          </p:cNvSpPr>
          <p:nvPr/>
        </p:nvSpPr>
        <p:spPr bwMode="auto">
          <a:xfrm>
            <a:off x="2916238" y="2060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1" name="Line 41"/>
          <p:cNvSpPr>
            <a:spLocks noChangeShapeType="1"/>
          </p:cNvSpPr>
          <p:nvPr/>
        </p:nvSpPr>
        <p:spPr bwMode="auto">
          <a:xfrm>
            <a:off x="4211638" y="2060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2" name="Line 42"/>
          <p:cNvSpPr>
            <a:spLocks noChangeShapeType="1"/>
          </p:cNvSpPr>
          <p:nvPr/>
        </p:nvSpPr>
        <p:spPr bwMode="auto">
          <a:xfrm>
            <a:off x="6948488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3" name="Line 43"/>
          <p:cNvSpPr>
            <a:spLocks noChangeShapeType="1"/>
          </p:cNvSpPr>
          <p:nvPr/>
        </p:nvSpPr>
        <p:spPr bwMode="auto">
          <a:xfrm>
            <a:off x="6948488" y="32845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4" name="Line 44"/>
          <p:cNvSpPr>
            <a:spLocks noChangeShapeType="1"/>
          </p:cNvSpPr>
          <p:nvPr/>
        </p:nvSpPr>
        <p:spPr bwMode="auto">
          <a:xfrm>
            <a:off x="6948488" y="42195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5" name="Line 45"/>
          <p:cNvSpPr>
            <a:spLocks noChangeShapeType="1"/>
          </p:cNvSpPr>
          <p:nvPr/>
        </p:nvSpPr>
        <p:spPr bwMode="auto">
          <a:xfrm>
            <a:off x="6948488" y="51562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6" name="Line 46"/>
          <p:cNvSpPr>
            <a:spLocks noChangeShapeType="1"/>
          </p:cNvSpPr>
          <p:nvPr/>
        </p:nvSpPr>
        <p:spPr bwMode="auto">
          <a:xfrm>
            <a:off x="2916238" y="26368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7" name="Line 47"/>
          <p:cNvSpPr>
            <a:spLocks noChangeShapeType="1"/>
          </p:cNvSpPr>
          <p:nvPr/>
        </p:nvSpPr>
        <p:spPr bwMode="auto">
          <a:xfrm>
            <a:off x="2916238" y="47244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8" name="Line 48"/>
          <p:cNvSpPr>
            <a:spLocks noChangeShapeType="1"/>
          </p:cNvSpPr>
          <p:nvPr/>
        </p:nvSpPr>
        <p:spPr bwMode="auto">
          <a:xfrm>
            <a:off x="2916238" y="31400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89" name="Line 49"/>
          <p:cNvSpPr>
            <a:spLocks noChangeShapeType="1"/>
          </p:cNvSpPr>
          <p:nvPr/>
        </p:nvSpPr>
        <p:spPr bwMode="auto">
          <a:xfrm>
            <a:off x="2916238" y="42211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90" name="Line 50"/>
          <p:cNvSpPr>
            <a:spLocks noChangeShapeType="1"/>
          </p:cNvSpPr>
          <p:nvPr/>
        </p:nvSpPr>
        <p:spPr bwMode="auto">
          <a:xfrm>
            <a:off x="2916238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91" name="Line 51"/>
          <p:cNvSpPr>
            <a:spLocks noChangeShapeType="1"/>
          </p:cNvSpPr>
          <p:nvPr/>
        </p:nvSpPr>
        <p:spPr bwMode="auto">
          <a:xfrm>
            <a:off x="2916238" y="54451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092" name="Line 52"/>
          <p:cNvSpPr>
            <a:spLocks noChangeShapeType="1"/>
          </p:cNvSpPr>
          <p:nvPr/>
        </p:nvSpPr>
        <p:spPr bwMode="auto">
          <a:xfrm>
            <a:off x="4211638" y="26368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1" name="Espaço Reservado para Rodapé 4"/>
          <p:cNvSpPr txBox="1">
            <a:spLocks/>
          </p:cNvSpPr>
          <p:nvPr/>
        </p:nvSpPr>
        <p:spPr>
          <a:xfrm>
            <a:off x="2411760" y="6492875"/>
            <a:ext cx="439100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Fonte: Adaptado de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Santos (2011)</a:t>
            </a:r>
          </a:p>
        </p:txBody>
      </p:sp>
      <p:sp>
        <p:nvSpPr>
          <p:cNvPr id="54" name="Texto explicativo em seta para a direita 53"/>
          <p:cNvSpPr/>
          <p:nvPr/>
        </p:nvSpPr>
        <p:spPr>
          <a:xfrm>
            <a:off x="0" y="3789040"/>
            <a:ext cx="1835696" cy="64807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/>
              <a:t>Congressos</a:t>
            </a:r>
          </a:p>
          <a:p>
            <a:r>
              <a:rPr lang="pt-BR" sz="1400" dirty="0"/>
              <a:t>Publicações</a:t>
            </a:r>
          </a:p>
          <a:p>
            <a:r>
              <a:rPr lang="pt-BR" sz="1400" dirty="0"/>
              <a:t>NIT</a:t>
            </a:r>
          </a:p>
        </p:txBody>
      </p:sp>
      <p:sp>
        <p:nvSpPr>
          <p:cNvPr id="55" name="Texto explicativo em seta para a direita 54"/>
          <p:cNvSpPr/>
          <p:nvPr/>
        </p:nvSpPr>
        <p:spPr>
          <a:xfrm>
            <a:off x="0" y="3140968"/>
            <a:ext cx="1835696" cy="57606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/>
              <a:t>Cursos</a:t>
            </a:r>
          </a:p>
          <a:p>
            <a:r>
              <a:rPr lang="pt-BR" sz="1400" dirty="0"/>
              <a:t>Treinamentos</a:t>
            </a:r>
          </a:p>
        </p:txBody>
      </p:sp>
      <p:sp>
        <p:nvSpPr>
          <p:cNvPr id="6" name="Texto explicativo em seta para baixo 5"/>
          <p:cNvSpPr/>
          <p:nvPr/>
        </p:nvSpPr>
        <p:spPr>
          <a:xfrm>
            <a:off x="3059832" y="1124744"/>
            <a:ext cx="1247579" cy="115195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Negociando</a:t>
            </a:r>
            <a:r>
              <a:rPr lang="en-US" sz="1600" dirty="0"/>
              <a:t> PI</a:t>
            </a:r>
          </a:p>
        </p:txBody>
      </p:sp>
    </p:spTree>
    <p:extLst>
      <p:ext uri="{BB962C8B-B14F-4D97-AF65-F5344CB8AC3E}">
        <p14:creationId xmlns:p14="http://schemas.microsoft.com/office/powerpoint/2010/main" val="7786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204864"/>
            <a:ext cx="813690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955104" y="134144"/>
            <a:ext cx="8153400" cy="990600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Aspectos que interferem na escolha dos </a:t>
            </a:r>
            <a:br>
              <a:rPr lang="pt-BR" sz="2800" dirty="0">
                <a:solidFill>
                  <a:srgbClr val="0070C0"/>
                </a:solidFill>
              </a:rPr>
            </a:br>
            <a:r>
              <a:rPr lang="pt-BR" sz="2800" dirty="0">
                <a:solidFill>
                  <a:srgbClr val="0070C0"/>
                </a:solidFill>
              </a:rPr>
              <a:t>mecanismos de TT -</a:t>
            </a:r>
            <a:br>
              <a:rPr lang="pt-BR" sz="2800" dirty="0">
                <a:solidFill>
                  <a:srgbClr val="0070C0"/>
                </a:solidFill>
              </a:rPr>
            </a:br>
            <a:r>
              <a:rPr lang="pt-BR" sz="2800" dirty="0">
                <a:solidFill>
                  <a:srgbClr val="0070C0"/>
                </a:solidFill>
              </a:rPr>
              <a:t>Horizonte do tempo e objetivo da transferência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A empresa pode desejar:</a:t>
            </a:r>
          </a:p>
          <a:p>
            <a:pPr lvl="1">
              <a:buFont typeface="Wingdings" pitchFamily="2" charset="2"/>
              <a:buChar char="§"/>
            </a:pPr>
            <a:r>
              <a:rPr lang="pt-BR" sz="2000" u="sng" dirty="0">
                <a:solidFill>
                  <a:schemeClr val="tx2">
                    <a:lumMod val="75000"/>
                  </a:schemeClr>
                </a:solidFill>
              </a:rPr>
              <a:t>Alavancar sua competência técnica: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a empresa já tem determinado nível de conhecimento. Os contratos de 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</a:rPr>
              <a:t>P&amp;D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são mais indicados pois a empresa contrata a universidade para realizar uma parte definida do trabalho.</a:t>
            </a:r>
          </a:p>
          <a:p>
            <a:pPr lvl="1">
              <a:buFont typeface="Wingdings" pitchFamily="2" charset="2"/>
              <a:buChar char="§"/>
            </a:pPr>
            <a:r>
              <a:rPr lang="pt-BR" sz="2000" u="sng" dirty="0">
                <a:solidFill>
                  <a:schemeClr val="tx2">
                    <a:lumMod val="75000"/>
                  </a:schemeClr>
                </a:solidFill>
              </a:rPr>
              <a:t>Realizar atividades </a:t>
            </a:r>
            <a:r>
              <a:rPr lang="pt-BR" sz="2000" u="sng" dirty="0" err="1">
                <a:solidFill>
                  <a:schemeClr val="tx2">
                    <a:lumMod val="75000"/>
                  </a:schemeClr>
                </a:solidFill>
              </a:rPr>
              <a:t>inovativas</a:t>
            </a:r>
            <a:r>
              <a:rPr lang="pt-BR" sz="2000" u="sng" dirty="0">
                <a:solidFill>
                  <a:schemeClr val="tx2">
                    <a:lumMod val="75000"/>
                  </a:schemeClr>
                </a:solidFill>
              </a:rPr>
              <a:t> incrementais: 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o departamento de desenvolvimento da empresa costuma ter a qualificação necessária para realizá-las. Assim, são indicados os contratos de 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</a:rPr>
              <a:t>P&amp;D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e os licenciamentos.</a:t>
            </a:r>
          </a:p>
          <a:p>
            <a:pPr lvl="1">
              <a:buFont typeface="Wingdings" pitchFamily="2" charset="2"/>
              <a:buChar char="§"/>
            </a:pPr>
            <a:r>
              <a:rPr lang="pt-BR" sz="2000" u="sng" dirty="0">
                <a:solidFill>
                  <a:schemeClr val="tx2">
                    <a:lumMod val="75000"/>
                  </a:schemeClr>
                </a:solidFill>
              </a:rPr>
              <a:t>Construir competência técnica: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requer altos investimentos para construir competências que a empresa não possui. Os consórcios e fundos de pesquisa e as </a:t>
            </a:r>
            <a:r>
              <a:rPr lang="pt-BR" sz="2000" i="1" dirty="0">
                <a:solidFill>
                  <a:schemeClr val="tx2">
                    <a:lumMod val="75000"/>
                  </a:schemeClr>
                </a:solidFill>
              </a:rPr>
              <a:t>joint-ventures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 são os canais mais indicados.</a:t>
            </a:r>
          </a:p>
          <a:p>
            <a:pPr lvl="1">
              <a:buFont typeface="Wingdings" pitchFamily="2" charset="2"/>
              <a:buChar char="§"/>
            </a:pPr>
            <a:r>
              <a:rPr lang="pt-BR" sz="2000" u="sng" dirty="0">
                <a:solidFill>
                  <a:schemeClr val="tx2">
                    <a:lumMod val="75000"/>
                  </a:schemeClr>
                </a:solidFill>
              </a:rPr>
              <a:t>Realizar atividades </a:t>
            </a:r>
            <a:r>
              <a:rPr lang="pt-BR" sz="2000" u="sng" dirty="0" err="1">
                <a:solidFill>
                  <a:schemeClr val="tx2">
                    <a:lumMod val="75000"/>
                  </a:schemeClr>
                </a:solidFill>
              </a:rPr>
              <a:t>inovativas</a:t>
            </a:r>
            <a:r>
              <a:rPr lang="pt-BR" sz="2000" u="sng" dirty="0">
                <a:solidFill>
                  <a:schemeClr val="tx2">
                    <a:lumMod val="75000"/>
                  </a:schemeClr>
                </a:solidFill>
              </a:rPr>
              <a:t> descontínuas: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também envolvem altos investimentos e riscos e os consórcios e fundos de pesquisa e contratos de 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</a:rPr>
              <a:t>P&amp;D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são os canais mais indicados.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endParaRPr lang="pt-BR" sz="17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t-BR" sz="1200" dirty="0">
                <a:solidFill>
                  <a:schemeClr val="tx2">
                    <a:lumMod val="75000"/>
                  </a:schemeClr>
                </a:solidFill>
              </a:rPr>
              <a:t>Fonte:  </a:t>
            </a:r>
            <a:r>
              <a:rPr lang="nl-NL" sz="1200" dirty="0">
                <a:solidFill>
                  <a:schemeClr val="tx2">
                    <a:lumMod val="75000"/>
                  </a:schemeClr>
                </a:solidFill>
              </a:rPr>
              <a:t>Van Gils, Vissers &amp; de Wit (2009)</a:t>
            </a:r>
            <a:endParaRPr lang="pt-B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414960" y="2492896"/>
            <a:ext cx="484632" cy="3456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Horizonte do tempo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600212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5536" y="184482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348602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ED099BC-39AC-DC4F-9A66-56F6E533A7FD}"/>
              </a:ext>
            </a:extLst>
          </p:cNvPr>
          <p:cNvSpPr txBox="1"/>
          <p:nvPr/>
        </p:nvSpPr>
        <p:spPr>
          <a:xfrm>
            <a:off x="558800" y="530491"/>
            <a:ext cx="806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Nem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sempre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funciona</a:t>
            </a:r>
            <a:r>
              <a:rPr lang="en-US" sz="3200" b="1" dirty="0">
                <a:solidFill>
                  <a:srgbClr val="0070C0"/>
                </a:solidFill>
              </a:rPr>
              <a:t>…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Mercado </a:t>
            </a:r>
            <a:r>
              <a:rPr lang="en-US" sz="3200" dirty="0" err="1">
                <a:solidFill>
                  <a:srgbClr val="0070C0"/>
                </a:solidFill>
              </a:rPr>
              <a:t>não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percebe</a:t>
            </a:r>
            <a:r>
              <a:rPr lang="en-US" sz="3200" dirty="0">
                <a:solidFill>
                  <a:srgbClr val="0070C0"/>
                </a:solidFill>
              </a:rPr>
              <a:t> o </a:t>
            </a:r>
            <a:r>
              <a:rPr lang="en-US" sz="3200" dirty="0" err="1">
                <a:solidFill>
                  <a:srgbClr val="0070C0"/>
                </a:solidFill>
              </a:rPr>
              <a:t>beneficio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7" name="Espaço Reservado para Conteúdo 9">
            <a:extLst>
              <a:ext uri="{FF2B5EF4-FFF2-40B4-BE49-F238E27FC236}">
                <a16:creationId xmlns:a16="http://schemas.microsoft.com/office/drawing/2014/main" id="{2D4F0FD9-2468-2147-85B9-6B4CE3A05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2252662"/>
            <a:ext cx="8597900" cy="4351338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Excelentes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Tecnologias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sempre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licenciadas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pois</a:t>
            </a:r>
            <a:r>
              <a:rPr lang="en-US" sz="2800" dirty="0">
                <a:solidFill>
                  <a:schemeClr val="tx1"/>
                </a:solidFill>
              </a:rPr>
              <a:t> as </a:t>
            </a:r>
            <a:r>
              <a:rPr lang="en-US" sz="2800" dirty="0" err="1">
                <a:solidFill>
                  <a:schemeClr val="tx1"/>
                </a:solidFill>
              </a:rPr>
              <a:t>empresas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decidem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baseadas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relação</a:t>
            </a:r>
            <a:r>
              <a:rPr lang="en-US" sz="2800" dirty="0">
                <a:solidFill>
                  <a:schemeClr val="tx1"/>
                </a:solidFill>
              </a:rPr>
              <a:t>         </a:t>
            </a:r>
            <a:r>
              <a:rPr lang="en-US" sz="2800" dirty="0" err="1">
                <a:solidFill>
                  <a:schemeClr val="tx1"/>
                </a:solidFill>
              </a:rPr>
              <a:t>Risco</a:t>
            </a:r>
            <a:r>
              <a:rPr lang="en-US" sz="2800" dirty="0">
                <a:solidFill>
                  <a:schemeClr val="tx1"/>
                </a:solidFill>
              </a:rPr>
              <a:t> (  )  X </a:t>
            </a:r>
            <a:r>
              <a:rPr lang="en-US" sz="2800" dirty="0" err="1">
                <a:solidFill>
                  <a:schemeClr val="tx1"/>
                </a:solidFill>
              </a:rPr>
              <a:t>Retorno</a:t>
            </a:r>
            <a:r>
              <a:rPr lang="en-US" sz="2800" dirty="0">
                <a:solidFill>
                  <a:schemeClr val="tx1"/>
                </a:solidFill>
              </a:rPr>
              <a:t> (  )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chemeClr val="tx1"/>
                </a:solidFill>
              </a:rPr>
              <a:t>Exemplos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lvl="1">
              <a:buFontTx/>
              <a:buChar char="-"/>
            </a:pPr>
            <a:r>
              <a:rPr lang="en-US" sz="2600" i="1" dirty="0" err="1">
                <a:solidFill>
                  <a:schemeClr val="tx1"/>
                </a:solidFill>
              </a:rPr>
              <a:t>Células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troncos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en-US" sz="2600" i="1" dirty="0">
                <a:solidFill>
                  <a:schemeClr val="tx1"/>
                </a:solidFill>
              </a:rPr>
              <a:t>Expositor de </a:t>
            </a:r>
            <a:r>
              <a:rPr lang="en-US" sz="2600" i="1" dirty="0" err="1">
                <a:solidFill>
                  <a:schemeClr val="tx1"/>
                </a:solidFill>
              </a:rPr>
              <a:t>alimentos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pt-BR" sz="2600" i="1" dirty="0" err="1">
                <a:solidFill>
                  <a:schemeClr val="tx1"/>
                </a:solidFill>
              </a:rPr>
              <a:t>Mini-implante</a:t>
            </a:r>
            <a:r>
              <a:rPr lang="pt-BR" sz="2600" i="1" dirty="0">
                <a:solidFill>
                  <a:schemeClr val="tx1"/>
                </a:solidFill>
              </a:rPr>
              <a:t> Odontológico + Kit Cirúrgico para sua Aplicação</a:t>
            </a:r>
            <a:endParaRPr lang="en-US" sz="2600" i="1" dirty="0">
              <a:solidFill>
                <a:schemeClr val="tx1"/>
              </a:solidFill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1656903" y="3285056"/>
            <a:ext cx="192101" cy="2228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Cima 3"/>
          <p:cNvSpPr/>
          <p:nvPr/>
        </p:nvSpPr>
        <p:spPr>
          <a:xfrm>
            <a:off x="3700509" y="3204459"/>
            <a:ext cx="176733" cy="22283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49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ED099BC-39AC-DC4F-9A66-56F6E533A7FD}"/>
              </a:ext>
            </a:extLst>
          </p:cNvPr>
          <p:cNvSpPr txBox="1"/>
          <p:nvPr/>
        </p:nvSpPr>
        <p:spPr>
          <a:xfrm>
            <a:off x="630238" y="550903"/>
            <a:ext cx="8064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Nem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sempre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funciona</a:t>
            </a:r>
            <a:r>
              <a:rPr lang="en-US" sz="3200" b="1" dirty="0">
                <a:solidFill>
                  <a:srgbClr val="0070C0"/>
                </a:solidFill>
              </a:rPr>
              <a:t>…</a:t>
            </a:r>
          </a:p>
          <a:p>
            <a:pPr algn="ctr"/>
            <a:r>
              <a:rPr lang="pt-BR" sz="3200" dirty="0">
                <a:solidFill>
                  <a:srgbClr val="0070C0"/>
                </a:solidFill>
              </a:rPr>
              <a:t>Mudanças ocorrem no caminho</a:t>
            </a:r>
            <a:br>
              <a:rPr lang="pt-BR" sz="32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8" name="Espaço Reservado para Conteúdo 16">
            <a:extLst>
              <a:ext uri="{FF2B5EF4-FFF2-40B4-BE49-F238E27FC236}">
                <a16:creationId xmlns:a16="http://schemas.microsoft.com/office/drawing/2014/main" id="{FA2AF0F2-3049-7B40-8F72-13EE9CFBB11A}"/>
              </a:ext>
            </a:extLst>
          </p:cNvPr>
          <p:cNvSpPr txBox="1">
            <a:spLocks/>
          </p:cNvSpPr>
          <p:nvPr/>
        </p:nvSpPr>
        <p:spPr>
          <a:xfrm>
            <a:off x="449262" y="2097034"/>
            <a:ext cx="4993616" cy="42512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dirty="0">
                <a:solidFill>
                  <a:srgbClr val="0070C0"/>
                </a:solidFill>
              </a:rPr>
              <a:t>Bayer + FMRP (Processo De Seleção de Antígenos de Carrapatos e Composições Antigênicas </a:t>
            </a:r>
            <a:r>
              <a:rPr lang="pt-BR" sz="2200" dirty="0" err="1">
                <a:solidFill>
                  <a:srgbClr val="0070C0"/>
                </a:solidFill>
              </a:rPr>
              <a:t>Anticarrapatos</a:t>
            </a:r>
            <a:r>
              <a:rPr lang="pt-BR" sz="22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pt-BR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200" i="1" dirty="0">
                <a:solidFill>
                  <a:srgbClr val="0070C0"/>
                </a:solidFill>
              </a:rPr>
              <a:t>"Uso de extrato de </a:t>
            </a:r>
            <a:r>
              <a:rPr lang="pt-BR" sz="2200" i="1" dirty="0" err="1">
                <a:solidFill>
                  <a:srgbClr val="0070C0"/>
                </a:solidFill>
              </a:rPr>
              <a:t>Pothomorphe</a:t>
            </a:r>
            <a:r>
              <a:rPr lang="pt-BR" sz="2200" i="1" dirty="0">
                <a:solidFill>
                  <a:srgbClr val="0070C0"/>
                </a:solidFill>
              </a:rPr>
              <a:t> </a:t>
            </a:r>
            <a:r>
              <a:rPr lang="pt-BR" sz="2200" i="1" dirty="0" err="1">
                <a:solidFill>
                  <a:srgbClr val="0070C0"/>
                </a:solidFill>
              </a:rPr>
              <a:t>umbellata</a:t>
            </a:r>
            <a:r>
              <a:rPr lang="pt-BR" sz="2200" i="1" dirty="0">
                <a:solidFill>
                  <a:srgbClr val="0070C0"/>
                </a:solidFill>
              </a:rPr>
              <a:t> para preparar composições </a:t>
            </a:r>
            <a:r>
              <a:rPr lang="pt-BR" sz="2200" i="1" dirty="0" err="1">
                <a:solidFill>
                  <a:srgbClr val="0070C0"/>
                </a:solidFill>
              </a:rPr>
              <a:t>dermocosmética</a:t>
            </a:r>
            <a:r>
              <a:rPr lang="pt-BR" sz="2200" i="1" dirty="0">
                <a:solidFill>
                  <a:srgbClr val="0070C0"/>
                </a:solidFill>
              </a:rPr>
              <a:t> e/ou farmacêutica"</a:t>
            </a:r>
          </a:p>
          <a:p>
            <a:pPr marL="0" indent="0">
              <a:buNone/>
            </a:pPr>
            <a:endParaRPr lang="pt-BR" sz="22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200" i="1" dirty="0">
                <a:solidFill>
                  <a:srgbClr val="0070C0"/>
                </a:solidFill>
              </a:rPr>
              <a:t>"Uso do soro de látex natural para preparar composições e/ou curativos e/ou próteses com atividade </a:t>
            </a:r>
            <a:r>
              <a:rPr lang="pt-BR" sz="2200" i="1" dirty="0" err="1">
                <a:solidFill>
                  <a:srgbClr val="0070C0"/>
                </a:solidFill>
              </a:rPr>
              <a:t>angiogênica</a:t>
            </a:r>
            <a:r>
              <a:rPr lang="pt-BR" sz="2200" i="1" dirty="0">
                <a:solidFill>
                  <a:srgbClr val="0070C0"/>
                </a:solidFill>
              </a:rPr>
              <a:t>"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6EBA012-2D29-9C40-97B7-EFC2835AD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854" y="2626899"/>
            <a:ext cx="3513761" cy="26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3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ED099BC-39AC-DC4F-9A66-56F6E533A7FD}"/>
              </a:ext>
            </a:extLst>
          </p:cNvPr>
          <p:cNvSpPr txBox="1"/>
          <p:nvPr/>
        </p:nvSpPr>
        <p:spPr>
          <a:xfrm>
            <a:off x="630238" y="550903"/>
            <a:ext cx="8064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Nem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sempre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funciona</a:t>
            </a:r>
            <a:r>
              <a:rPr lang="en-US" sz="3200" b="1" dirty="0">
                <a:solidFill>
                  <a:srgbClr val="0070C0"/>
                </a:solidFill>
              </a:rPr>
              <a:t>…</a:t>
            </a:r>
          </a:p>
          <a:p>
            <a:pPr algn="ctr"/>
            <a:r>
              <a:rPr lang="pt-BR" sz="3200" dirty="0">
                <a:solidFill>
                  <a:srgbClr val="0070C0"/>
                </a:solidFill>
              </a:rPr>
              <a:t>Mudanças ocorrem no caminho</a:t>
            </a:r>
            <a:br>
              <a:rPr lang="pt-BR" sz="32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8" name="Espaço Reservado para Conteúdo 16">
            <a:extLst>
              <a:ext uri="{FF2B5EF4-FFF2-40B4-BE49-F238E27FC236}">
                <a16:creationId xmlns:a16="http://schemas.microsoft.com/office/drawing/2014/main" id="{FA2AF0F2-3049-7B40-8F72-13EE9CFBB11A}"/>
              </a:ext>
            </a:extLst>
          </p:cNvPr>
          <p:cNvSpPr txBox="1">
            <a:spLocks/>
          </p:cNvSpPr>
          <p:nvPr/>
        </p:nvSpPr>
        <p:spPr>
          <a:xfrm>
            <a:off x="449262" y="2097034"/>
            <a:ext cx="4993616" cy="42512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dirty="0">
                <a:solidFill>
                  <a:srgbClr val="0070C0"/>
                </a:solidFill>
              </a:rPr>
              <a:t>Bayer + FMRP (Processo De Seleção de Antígenos de Carrapatos e Composições Antigênicas </a:t>
            </a:r>
            <a:r>
              <a:rPr lang="pt-BR" sz="2200" dirty="0" err="1">
                <a:solidFill>
                  <a:srgbClr val="0070C0"/>
                </a:solidFill>
              </a:rPr>
              <a:t>Anticarrapatos</a:t>
            </a:r>
            <a:r>
              <a:rPr lang="pt-BR" sz="22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pt-BR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200" i="1" dirty="0">
                <a:solidFill>
                  <a:srgbClr val="0070C0"/>
                </a:solidFill>
              </a:rPr>
              <a:t>"Uso de extrato de </a:t>
            </a:r>
            <a:r>
              <a:rPr lang="pt-BR" sz="2200" i="1" dirty="0" err="1">
                <a:solidFill>
                  <a:srgbClr val="0070C0"/>
                </a:solidFill>
              </a:rPr>
              <a:t>Pothomorphe</a:t>
            </a:r>
            <a:r>
              <a:rPr lang="pt-BR" sz="2200" i="1" dirty="0">
                <a:solidFill>
                  <a:srgbClr val="0070C0"/>
                </a:solidFill>
              </a:rPr>
              <a:t> </a:t>
            </a:r>
            <a:r>
              <a:rPr lang="pt-BR" sz="2200" i="1" dirty="0" err="1">
                <a:solidFill>
                  <a:srgbClr val="0070C0"/>
                </a:solidFill>
              </a:rPr>
              <a:t>umbellata</a:t>
            </a:r>
            <a:r>
              <a:rPr lang="pt-BR" sz="2200" i="1" dirty="0">
                <a:solidFill>
                  <a:srgbClr val="0070C0"/>
                </a:solidFill>
              </a:rPr>
              <a:t> para preparar composições </a:t>
            </a:r>
            <a:r>
              <a:rPr lang="pt-BR" sz="2200" i="1" dirty="0" err="1">
                <a:solidFill>
                  <a:srgbClr val="0070C0"/>
                </a:solidFill>
              </a:rPr>
              <a:t>dermocosmética</a:t>
            </a:r>
            <a:r>
              <a:rPr lang="pt-BR" sz="2200" i="1" dirty="0">
                <a:solidFill>
                  <a:srgbClr val="0070C0"/>
                </a:solidFill>
              </a:rPr>
              <a:t> e/ou farmacêutica"</a:t>
            </a:r>
          </a:p>
          <a:p>
            <a:pPr marL="0" indent="0">
              <a:buNone/>
            </a:pPr>
            <a:endParaRPr lang="pt-BR" sz="22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200" i="1" dirty="0">
                <a:solidFill>
                  <a:srgbClr val="0070C0"/>
                </a:solidFill>
              </a:rPr>
              <a:t>"Uso do soro de látex natural para preparar composições e/ou curativos e/ou próteses com atividade </a:t>
            </a:r>
            <a:r>
              <a:rPr lang="pt-BR" sz="2200" i="1" dirty="0" err="1">
                <a:solidFill>
                  <a:srgbClr val="0070C0"/>
                </a:solidFill>
              </a:rPr>
              <a:t>angiogênica</a:t>
            </a:r>
            <a:r>
              <a:rPr lang="pt-BR" sz="2200" i="1" dirty="0">
                <a:solidFill>
                  <a:srgbClr val="0070C0"/>
                </a:solidFill>
              </a:rPr>
              <a:t>"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6EBA012-2D29-9C40-97B7-EFC2835AD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854" y="4185871"/>
            <a:ext cx="3513761" cy="2635321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886B820C-9A04-6548-888C-260232B04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61" y="2256904"/>
            <a:ext cx="3600047" cy="168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061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1720</Words>
  <Application>Microsoft Macintosh PowerPoint</Application>
  <PresentationFormat>Apresentação na tela (4:3)</PresentationFormat>
  <Paragraphs>275</Paragraphs>
  <Slides>26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Comic Sans MS</vt:lpstr>
      <vt:lpstr>Verdana</vt:lpstr>
      <vt:lpstr>Wingdings</vt:lpstr>
      <vt:lpstr>Tema do Office</vt:lpstr>
      <vt:lpstr>O PROCESSO DE  TRANSFERÊNCIA DE TECNOLOGIA  (TT)</vt:lpstr>
      <vt:lpstr>Transferência de tecnologia</vt:lpstr>
      <vt:lpstr>Apresentação do PowerPoint</vt:lpstr>
      <vt:lpstr>Desafios em TT  no Brasil </vt:lpstr>
      <vt:lpstr>Apresentação do PowerPoint</vt:lpstr>
      <vt:lpstr>Aspectos que interferem na escolha dos  mecanismos de TT - Horizonte do tempo e objetivo da transferência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Critérios para avaliação da tecnologia  a ser transferida</vt:lpstr>
      <vt:lpstr>Apresentação do PowerPoint</vt:lpstr>
      <vt:lpstr>Entendendo como uma empresa pode gerenciar o processo de TT </vt:lpstr>
      <vt:lpstr>Apresentação do PowerPoint</vt:lpstr>
      <vt:lpstr>Apresentação do PowerPoint</vt:lpstr>
      <vt:lpstr>PESQUISA CONTRATADA E  LICENCIAMENTO</vt:lpstr>
      <vt:lpstr>Apresentação do PowerPoint</vt:lpstr>
      <vt:lpstr>FORMALIZANDO A T.T. –  OS CONTRATOS CEU</vt:lpstr>
      <vt:lpstr>FORMALIZANDO A T.T. –  CONTRATOS CEU</vt:lpstr>
      <vt:lpstr>FORMALIZANDO A T.T. –  CONTRATOS CEU</vt:lpstr>
      <vt:lpstr>Panorama Geral</vt:lpstr>
      <vt:lpstr>Para Concluir...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Geciane Porto</cp:lastModifiedBy>
  <cp:revision>287</cp:revision>
  <dcterms:created xsi:type="dcterms:W3CDTF">2011-02-15T13:13:19Z</dcterms:created>
  <dcterms:modified xsi:type="dcterms:W3CDTF">2022-04-19T21:45:39Z</dcterms:modified>
</cp:coreProperties>
</file>