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handoutMasterIdLst>
    <p:handoutMasterId r:id="rId19"/>
  </p:handoutMasterIdLst>
  <p:sldIdLst>
    <p:sldId id="256" r:id="rId5"/>
    <p:sldId id="316" r:id="rId6"/>
    <p:sldId id="357" r:id="rId7"/>
    <p:sldId id="347" r:id="rId8"/>
    <p:sldId id="353" r:id="rId9"/>
    <p:sldId id="358" r:id="rId10"/>
    <p:sldId id="378" r:id="rId11"/>
    <p:sldId id="275" r:id="rId12"/>
    <p:sldId id="379" r:id="rId13"/>
    <p:sldId id="381" r:id="rId14"/>
    <p:sldId id="380" r:id="rId15"/>
    <p:sldId id="382" r:id="rId16"/>
    <p:sldId id="272" r:id="rId17"/>
  </p:sldIdLst>
  <p:sldSz cx="12188825"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8"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C0C0C0"/>
    <a:srgbClr val="EAEDFE"/>
    <a:srgbClr val="E5EFFF"/>
    <a:srgbClr val="C2D9FE"/>
    <a:srgbClr val="7F35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504" autoAdjust="0"/>
    <p:restoredTop sz="94706" autoAdjust="0"/>
  </p:normalViewPr>
  <p:slideViewPr>
    <p:cSldViewPr showGuides="1">
      <p:cViewPr>
        <p:scale>
          <a:sx n="50" d="100"/>
          <a:sy n="50" d="100"/>
        </p:scale>
        <p:origin x="36" y="1146"/>
      </p:cViewPr>
      <p:guideLst>
        <p:guide orient="horz" pos="2160"/>
        <p:guide pos="3839"/>
      </p:guideLst>
    </p:cSldViewPr>
  </p:slideViewPr>
  <p:notesTextViewPr>
    <p:cViewPr>
      <p:scale>
        <a:sx n="1" d="1"/>
        <a:sy n="1" d="1"/>
      </p:scale>
      <p:origin x="0" y="0"/>
    </p:cViewPr>
  </p:notesTextViewPr>
  <p:notesViewPr>
    <p:cSldViewPr showGuides="1">
      <p:cViewPr varScale="1">
        <p:scale>
          <a:sx n="85" d="100"/>
          <a:sy n="85" d="100"/>
        </p:scale>
        <p:origin x="264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57"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stavo Gonzalez" userId="c782e9c7c4afb7d4" providerId="LiveId" clId="{FDC6F2D3-2EBB-4E3F-8832-78FE452E116D}"/>
    <pc:docChg chg="undo custSel addSld delSld modSld">
      <pc:chgData name="Gustavo Gonzalez" userId="c782e9c7c4afb7d4" providerId="LiveId" clId="{FDC6F2D3-2EBB-4E3F-8832-78FE452E116D}" dt="2020-11-23T20:59:54.661" v="137" actId="27636"/>
      <pc:docMkLst>
        <pc:docMk/>
      </pc:docMkLst>
      <pc:sldChg chg="modSp mod">
        <pc:chgData name="Gustavo Gonzalez" userId="c782e9c7c4afb7d4" providerId="LiveId" clId="{FDC6F2D3-2EBB-4E3F-8832-78FE452E116D}" dt="2020-11-23T20:47:30.342" v="64" actId="27636"/>
        <pc:sldMkLst>
          <pc:docMk/>
          <pc:sldMk cId="3812468009" sldId="351"/>
        </pc:sldMkLst>
        <pc:spChg chg="mod">
          <ac:chgData name="Gustavo Gonzalez" userId="c782e9c7c4afb7d4" providerId="LiveId" clId="{FDC6F2D3-2EBB-4E3F-8832-78FE452E116D}" dt="2020-11-23T20:47:30.342" v="64" actId="27636"/>
          <ac:spMkLst>
            <pc:docMk/>
            <pc:sldMk cId="3812468009" sldId="351"/>
            <ac:spMk id="4" creationId="{00000000-0000-0000-0000-000000000000}"/>
          </ac:spMkLst>
        </pc:spChg>
      </pc:sldChg>
      <pc:sldChg chg="modSp add mod">
        <pc:chgData name="Gustavo Gonzalez" userId="c782e9c7c4afb7d4" providerId="LiveId" clId="{FDC6F2D3-2EBB-4E3F-8832-78FE452E116D}" dt="2020-11-23T20:58:44.641" v="121"/>
        <pc:sldMkLst>
          <pc:docMk/>
          <pc:sldMk cId="1180131503" sldId="376"/>
        </pc:sldMkLst>
        <pc:spChg chg="mod">
          <ac:chgData name="Gustavo Gonzalez" userId="c782e9c7c4afb7d4" providerId="LiveId" clId="{FDC6F2D3-2EBB-4E3F-8832-78FE452E116D}" dt="2020-11-23T20:47:57.604" v="89" actId="20577"/>
          <ac:spMkLst>
            <pc:docMk/>
            <pc:sldMk cId="1180131503" sldId="376"/>
            <ac:spMk id="2" creationId="{00000000-0000-0000-0000-000000000000}"/>
          </ac:spMkLst>
        </pc:spChg>
        <pc:spChg chg="mod">
          <ac:chgData name="Gustavo Gonzalez" userId="c782e9c7c4afb7d4" providerId="LiveId" clId="{FDC6F2D3-2EBB-4E3F-8832-78FE452E116D}" dt="2020-11-23T20:58:44.641" v="121"/>
          <ac:spMkLst>
            <pc:docMk/>
            <pc:sldMk cId="1180131503" sldId="376"/>
            <ac:spMk id="4" creationId="{00000000-0000-0000-0000-000000000000}"/>
          </ac:spMkLst>
        </pc:spChg>
      </pc:sldChg>
      <pc:sldChg chg="modSp add mod">
        <pc:chgData name="Gustavo Gonzalez" userId="c782e9c7c4afb7d4" providerId="LiveId" clId="{FDC6F2D3-2EBB-4E3F-8832-78FE452E116D}" dt="2020-11-23T20:59:54.661" v="137" actId="27636"/>
        <pc:sldMkLst>
          <pc:docMk/>
          <pc:sldMk cId="243069055" sldId="377"/>
        </pc:sldMkLst>
        <pc:spChg chg="mod">
          <ac:chgData name="Gustavo Gonzalez" userId="c782e9c7c4afb7d4" providerId="LiveId" clId="{FDC6F2D3-2EBB-4E3F-8832-78FE452E116D}" dt="2020-11-23T20:59:54.661" v="137" actId="27636"/>
          <ac:spMkLst>
            <pc:docMk/>
            <pc:sldMk cId="243069055" sldId="377"/>
            <ac:spMk id="4" creationId="{00000000-0000-0000-0000-000000000000}"/>
          </ac:spMkLst>
        </pc:spChg>
      </pc:sldChg>
      <pc:sldChg chg="add del">
        <pc:chgData name="Gustavo Gonzalez" userId="c782e9c7c4afb7d4" providerId="LiveId" clId="{FDC6F2D3-2EBB-4E3F-8832-78FE452E116D}" dt="2020-11-23T20:59:40.281" v="135" actId="47"/>
        <pc:sldMkLst>
          <pc:docMk/>
          <pc:sldMk cId="3118517369" sldId="37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dirty="0"/>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61FCADEE-9544-4D6B-8349-B0E9EC1B321B}" type="datetime1">
              <a:rPr lang="pt-BR" smtClean="0"/>
              <a:t>27/11/2020</a:t>
            </a:fld>
            <a:endParaRPr lang="pt-BR"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dirty="0"/>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A4CBEF8-5CDE-472B-839B-B8BB0C881006}" type="slidenum">
              <a:rPr lang="pt-BR" smtClean="0"/>
              <a:t>‹nº›</a:t>
            </a:fld>
            <a:endParaRPr lang="pt-BR" dirty="0"/>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pt-BR" noProof="0"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13A18AD6-0BF3-4DD3-9217-A4314FB29DB4}" type="datetime1">
              <a:rPr lang="pt-BR" noProof="0" smtClean="0"/>
              <a:t>27/11/2020</a:t>
            </a:fld>
            <a:endParaRPr lang="pt-BR" noProof="0" dirty="0"/>
          </a:p>
        </p:txBody>
      </p:sp>
      <p:sp>
        <p:nvSpPr>
          <p:cNvPr id="4" name="Espaço reservado para imagem do slide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pt-BR" noProof="0" dirty="0"/>
          </a:p>
        </p:txBody>
      </p:sp>
      <p:sp>
        <p:nvSpPr>
          <p:cNvPr id="5" name="Espaço reservado para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pt-BR" noProof="0" dirty="0"/>
              <a:t>Clique para editar o texto Mestre</a:t>
            </a:r>
          </a:p>
          <a:p>
            <a:pPr lvl="1" rtl="0"/>
            <a:r>
              <a:rPr lang="pt-BR" noProof="0" dirty="0"/>
              <a:t>Segundo nível</a:t>
            </a:r>
          </a:p>
          <a:p>
            <a:pPr lvl="2" rtl="0"/>
            <a:r>
              <a:rPr lang="pt-BR" noProof="0" dirty="0"/>
              <a:t>Terceiro nível</a:t>
            </a:r>
          </a:p>
          <a:p>
            <a:pPr lvl="3" rtl="0"/>
            <a:r>
              <a:rPr lang="pt-BR" noProof="0" dirty="0"/>
              <a:t>Quarto nível</a:t>
            </a:r>
          </a:p>
          <a:p>
            <a:pPr lvl="4" rtl="0"/>
            <a:r>
              <a:rPr lang="pt-BR" noProof="0" dirty="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pt-BR" noProof="0" dirty="0"/>
          </a:p>
        </p:txBody>
      </p:sp>
      <p:sp>
        <p:nvSpPr>
          <p:cNvPr id="7" name="Espaço reservado para o número do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6BB98AFB-CB0D-4DFE-87B9-B4B0D0DE73CD}" type="slidenum">
              <a:rPr lang="pt-BR" noProof="0" smtClean="0"/>
              <a:t>‹nº›</a:t>
            </a:fld>
            <a:endParaRPr lang="pt-BR" noProof="0"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1</a:t>
            </a:fld>
            <a:endParaRPr lang="pt-BR" dirty="0"/>
          </a:p>
        </p:txBody>
      </p:sp>
    </p:spTree>
    <p:extLst>
      <p:ext uri="{BB962C8B-B14F-4D97-AF65-F5344CB8AC3E}">
        <p14:creationId xmlns:p14="http://schemas.microsoft.com/office/powerpoint/2010/main" val="1800287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10</a:t>
            </a:fld>
            <a:endParaRPr lang="pt-BR" dirty="0"/>
          </a:p>
        </p:txBody>
      </p:sp>
    </p:spTree>
    <p:extLst>
      <p:ext uri="{BB962C8B-B14F-4D97-AF65-F5344CB8AC3E}">
        <p14:creationId xmlns:p14="http://schemas.microsoft.com/office/powerpoint/2010/main" val="275215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11</a:t>
            </a:fld>
            <a:endParaRPr lang="pt-BR" dirty="0"/>
          </a:p>
        </p:txBody>
      </p:sp>
    </p:spTree>
    <p:extLst>
      <p:ext uri="{BB962C8B-B14F-4D97-AF65-F5344CB8AC3E}">
        <p14:creationId xmlns:p14="http://schemas.microsoft.com/office/powerpoint/2010/main" val="4058160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12</a:t>
            </a:fld>
            <a:endParaRPr lang="pt-BR" dirty="0"/>
          </a:p>
        </p:txBody>
      </p:sp>
    </p:spTree>
    <p:extLst>
      <p:ext uri="{BB962C8B-B14F-4D97-AF65-F5344CB8AC3E}">
        <p14:creationId xmlns:p14="http://schemas.microsoft.com/office/powerpoint/2010/main" val="813249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13</a:t>
            </a:fld>
            <a:endParaRPr lang="pt-BR" dirty="0"/>
          </a:p>
        </p:txBody>
      </p:sp>
    </p:spTree>
    <p:extLst>
      <p:ext uri="{BB962C8B-B14F-4D97-AF65-F5344CB8AC3E}">
        <p14:creationId xmlns:p14="http://schemas.microsoft.com/office/powerpoint/2010/main" val="2549141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2</a:t>
            </a:fld>
            <a:endParaRPr lang="pt-BR" dirty="0"/>
          </a:p>
        </p:txBody>
      </p:sp>
    </p:spTree>
    <p:extLst>
      <p:ext uri="{BB962C8B-B14F-4D97-AF65-F5344CB8AC3E}">
        <p14:creationId xmlns:p14="http://schemas.microsoft.com/office/powerpoint/2010/main" val="3166638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3</a:t>
            </a:fld>
            <a:endParaRPr lang="pt-BR" dirty="0"/>
          </a:p>
        </p:txBody>
      </p:sp>
    </p:spTree>
    <p:extLst>
      <p:ext uri="{BB962C8B-B14F-4D97-AF65-F5344CB8AC3E}">
        <p14:creationId xmlns:p14="http://schemas.microsoft.com/office/powerpoint/2010/main" val="1544544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4</a:t>
            </a:fld>
            <a:endParaRPr lang="pt-BR" dirty="0"/>
          </a:p>
        </p:txBody>
      </p:sp>
    </p:spTree>
    <p:extLst>
      <p:ext uri="{BB962C8B-B14F-4D97-AF65-F5344CB8AC3E}">
        <p14:creationId xmlns:p14="http://schemas.microsoft.com/office/powerpoint/2010/main" val="983922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5</a:t>
            </a:fld>
            <a:endParaRPr lang="pt-BR" dirty="0"/>
          </a:p>
        </p:txBody>
      </p:sp>
    </p:spTree>
    <p:extLst>
      <p:ext uri="{BB962C8B-B14F-4D97-AF65-F5344CB8AC3E}">
        <p14:creationId xmlns:p14="http://schemas.microsoft.com/office/powerpoint/2010/main" val="2759255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6</a:t>
            </a:fld>
            <a:endParaRPr lang="pt-BR" dirty="0"/>
          </a:p>
        </p:txBody>
      </p:sp>
    </p:spTree>
    <p:extLst>
      <p:ext uri="{BB962C8B-B14F-4D97-AF65-F5344CB8AC3E}">
        <p14:creationId xmlns:p14="http://schemas.microsoft.com/office/powerpoint/2010/main" val="52148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7</a:t>
            </a:fld>
            <a:endParaRPr lang="pt-BR" dirty="0"/>
          </a:p>
        </p:txBody>
      </p:sp>
    </p:spTree>
    <p:extLst>
      <p:ext uri="{BB962C8B-B14F-4D97-AF65-F5344CB8AC3E}">
        <p14:creationId xmlns:p14="http://schemas.microsoft.com/office/powerpoint/2010/main" val="570609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8</a:t>
            </a:fld>
            <a:endParaRPr lang="pt-BR" dirty="0"/>
          </a:p>
        </p:txBody>
      </p:sp>
    </p:spTree>
    <p:extLst>
      <p:ext uri="{BB962C8B-B14F-4D97-AF65-F5344CB8AC3E}">
        <p14:creationId xmlns:p14="http://schemas.microsoft.com/office/powerpoint/2010/main" val="2586500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6BB98AFB-CB0D-4DFE-87B9-B4B0D0DE73CD}" type="slidenum">
              <a:rPr lang="pt-BR" smtClean="0"/>
              <a:t>9</a:t>
            </a:fld>
            <a:endParaRPr lang="pt-BR" dirty="0"/>
          </a:p>
        </p:txBody>
      </p:sp>
    </p:spTree>
    <p:extLst>
      <p:ext uri="{BB962C8B-B14F-4D97-AF65-F5344CB8AC3E}">
        <p14:creationId xmlns:p14="http://schemas.microsoft.com/office/powerpoint/2010/main" val="26445924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065214" y="533400"/>
            <a:ext cx="5029200" cy="2514601"/>
          </a:xfrm>
        </p:spPr>
        <p:txBody>
          <a:bodyPr rtlCol="0">
            <a:normAutofit/>
          </a:bodyPr>
          <a:lstStyle>
            <a:lvl1pPr>
              <a:defRPr sz="5400"/>
            </a:lvl1pPr>
          </a:lstStyle>
          <a:p>
            <a:pPr rtl="0"/>
            <a:r>
              <a:rPr lang="pt-BR"/>
              <a:t>Clique para editar o título mestre</a:t>
            </a:r>
            <a:endParaRPr lang="pt-BR" dirty="0"/>
          </a:p>
        </p:txBody>
      </p:sp>
      <p:sp>
        <p:nvSpPr>
          <p:cNvPr id="3" name="Subtítulo 2"/>
          <p:cNvSpPr>
            <a:spLocks noGrp="1"/>
          </p:cNvSpPr>
          <p:nvPr>
            <p:ph type="subTitle" idx="1"/>
          </p:nvPr>
        </p:nvSpPr>
        <p:spPr>
          <a:xfrm>
            <a:off x="1065212" y="3403600"/>
            <a:ext cx="5029201" cy="1397000"/>
          </a:xfrm>
        </p:spPr>
        <p:txBody>
          <a:bodyPr rtlCol="0">
            <a:normAutofit/>
          </a:bodyPr>
          <a:lstStyle>
            <a:lvl1pPr marL="0" indent="0" algn="l">
              <a:spcBef>
                <a:spcPts val="600"/>
              </a:spcBef>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pt-BR"/>
              <a:t>Clique para editar o estilo do subtítulo Mestre</a:t>
            </a:r>
            <a:endParaRPr lang="pt-BR" dirty="0"/>
          </a:p>
        </p:txBody>
      </p:sp>
      <p:sp>
        <p:nvSpPr>
          <p:cNvPr id="5" name="Espaço reservado para rodapé 4"/>
          <p:cNvSpPr>
            <a:spLocks noGrp="1"/>
          </p:cNvSpPr>
          <p:nvPr>
            <p:ph type="ftr" sz="quarter" idx="11"/>
          </p:nvPr>
        </p:nvSpPr>
        <p:spPr/>
        <p:txBody>
          <a:bodyPr rtlCol="0"/>
          <a:lstStyle/>
          <a:p>
            <a:pPr rtl="0"/>
            <a:r>
              <a:rPr lang="pt-BR" dirty="0"/>
              <a:t>Adicionar um rodapé</a:t>
            </a:r>
          </a:p>
        </p:txBody>
      </p:sp>
      <p:sp>
        <p:nvSpPr>
          <p:cNvPr id="4" name="Espaço reservado para data 3"/>
          <p:cNvSpPr>
            <a:spLocks noGrp="1"/>
          </p:cNvSpPr>
          <p:nvPr>
            <p:ph type="dt" sz="half" idx="10"/>
          </p:nvPr>
        </p:nvSpPr>
        <p:spPr/>
        <p:txBody>
          <a:bodyPr rtlCol="0"/>
          <a:lstStyle/>
          <a:p>
            <a:pPr rtl="0"/>
            <a:fld id="{A3145FBF-10DB-4041-961B-3E62A0049024}" type="datetime1">
              <a:rPr lang="pt-BR" smtClean="0"/>
              <a:t>27/11/2020</a:t>
            </a:fld>
            <a:endParaRPr lang="pt-BR" dirty="0"/>
          </a:p>
        </p:txBody>
      </p:sp>
      <p:sp>
        <p:nvSpPr>
          <p:cNvPr id="6" name="Espaço reservado para o número do slide 5"/>
          <p:cNvSpPr>
            <a:spLocks noGrp="1"/>
          </p:cNvSpPr>
          <p:nvPr>
            <p:ph type="sldNum" sz="quarter" idx="12"/>
          </p:nvPr>
        </p:nvSpPr>
        <p:spPr/>
        <p:txBody>
          <a:bodyPr rtlCol="0"/>
          <a:lstStyle/>
          <a:p>
            <a:pPr rtl="0"/>
            <a:fld id="{AAEAE4A8-A6E5-453E-B946-FB774B73F48C}" type="slidenum">
              <a:rPr lang="pt-BR" smtClean="0"/>
              <a:t>‹nº›</a:t>
            </a:fld>
            <a:endParaRPr lang="pt-BR" dirty="0"/>
          </a:p>
        </p:txBody>
      </p:sp>
    </p:spTree>
    <p:extLst>
      <p:ext uri="{BB962C8B-B14F-4D97-AF65-F5344CB8AC3E}">
        <p14:creationId xmlns:p14="http://schemas.microsoft.com/office/powerpoint/2010/main" val="66475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pt-BR" dirty="0"/>
          </a:p>
        </p:txBody>
      </p:sp>
      <p:sp>
        <p:nvSpPr>
          <p:cNvPr id="3" name="Espaço reservado para texto vertical 2"/>
          <p:cNvSpPr>
            <a:spLocks noGrp="1"/>
          </p:cNvSpPr>
          <p:nvPr>
            <p:ph type="body" orient="vert" idx="1"/>
          </p:nvPr>
        </p:nvSpPr>
        <p:spPr/>
        <p:txBody>
          <a:bodyPr vert="eaVert" rtlCol="0"/>
          <a:lstStyle/>
          <a:p>
            <a:pPr lvl="0" rtl="0"/>
            <a:r>
              <a:rPr lang="pt-BR"/>
              <a:t>Editar estilos de texto Mestre</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5" name="Espaço reservado para rodapé 4"/>
          <p:cNvSpPr>
            <a:spLocks noGrp="1"/>
          </p:cNvSpPr>
          <p:nvPr>
            <p:ph type="ftr" sz="quarter" idx="11"/>
          </p:nvPr>
        </p:nvSpPr>
        <p:spPr/>
        <p:txBody>
          <a:bodyPr rtlCol="0"/>
          <a:lstStyle/>
          <a:p>
            <a:pPr rtl="0"/>
            <a:r>
              <a:rPr lang="pt-BR" dirty="0"/>
              <a:t>Adicionar um rodapé</a:t>
            </a:r>
          </a:p>
        </p:txBody>
      </p:sp>
      <p:sp>
        <p:nvSpPr>
          <p:cNvPr id="4" name="Espaço reservado para data 3"/>
          <p:cNvSpPr>
            <a:spLocks noGrp="1"/>
          </p:cNvSpPr>
          <p:nvPr>
            <p:ph type="dt" sz="half" idx="10"/>
          </p:nvPr>
        </p:nvSpPr>
        <p:spPr/>
        <p:txBody>
          <a:bodyPr rtlCol="0"/>
          <a:lstStyle/>
          <a:p>
            <a:pPr rtl="0"/>
            <a:fld id="{D0DE7EA0-35D9-45ED-81F6-24889F6F5EE1}" type="datetime1">
              <a:rPr lang="pt-BR" smtClean="0"/>
              <a:t>27/11/2020</a:t>
            </a:fld>
            <a:endParaRPr lang="pt-BR" dirty="0"/>
          </a:p>
        </p:txBody>
      </p:sp>
      <p:sp>
        <p:nvSpPr>
          <p:cNvPr id="6" name="Espaço reservado para o número do slide 5"/>
          <p:cNvSpPr>
            <a:spLocks noGrp="1"/>
          </p:cNvSpPr>
          <p:nvPr>
            <p:ph type="sldNum" sz="quarter" idx="12"/>
          </p:nvPr>
        </p:nvSpPr>
        <p:spPr/>
        <p:txBody>
          <a:bodyPr rtlCol="0"/>
          <a:lstStyle/>
          <a:p>
            <a:pPr rtl="0"/>
            <a:fld id="{AAEAE4A8-A6E5-453E-B946-FB774B73F48C}" type="slidenum">
              <a:rPr lang="pt-BR" smtClean="0"/>
              <a:t>‹nº›</a:t>
            </a:fld>
            <a:endParaRPr lang="pt-BR" dirty="0"/>
          </a:p>
        </p:txBody>
      </p:sp>
    </p:spTree>
    <p:extLst>
      <p:ext uri="{BB962C8B-B14F-4D97-AF65-F5344CB8AC3E}">
        <p14:creationId xmlns:p14="http://schemas.microsoft.com/office/powerpoint/2010/main" val="2668093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61412" y="533400"/>
            <a:ext cx="2362201" cy="5486400"/>
          </a:xfrm>
        </p:spPr>
        <p:txBody>
          <a:bodyPr vert="eaVert" rtlCol="0"/>
          <a:lstStyle/>
          <a:p>
            <a:pPr rtl="0"/>
            <a:r>
              <a:rPr lang="pt-BR"/>
              <a:t>Clique para editar o título mestre</a:t>
            </a:r>
            <a:endParaRPr lang="pt-BR" dirty="0"/>
          </a:p>
        </p:txBody>
      </p:sp>
      <p:sp>
        <p:nvSpPr>
          <p:cNvPr id="3" name="Espaço reservado para texto vertical 2"/>
          <p:cNvSpPr>
            <a:spLocks noGrp="1"/>
          </p:cNvSpPr>
          <p:nvPr>
            <p:ph type="body" orient="vert" idx="1"/>
          </p:nvPr>
        </p:nvSpPr>
        <p:spPr>
          <a:xfrm>
            <a:off x="1065213" y="533400"/>
            <a:ext cx="7467599" cy="5486400"/>
          </a:xfrm>
        </p:spPr>
        <p:txBody>
          <a:bodyPr vert="eaVert" rtlCol="0"/>
          <a:lstStyle/>
          <a:p>
            <a:pPr lvl="0" rtl="0"/>
            <a:r>
              <a:rPr lang="pt-BR"/>
              <a:t>Editar estilos de texto Mestre</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5" name="Espaço reservado para rodapé 4"/>
          <p:cNvSpPr>
            <a:spLocks noGrp="1"/>
          </p:cNvSpPr>
          <p:nvPr>
            <p:ph type="ftr" sz="quarter" idx="11"/>
          </p:nvPr>
        </p:nvSpPr>
        <p:spPr/>
        <p:txBody>
          <a:bodyPr rtlCol="0"/>
          <a:lstStyle/>
          <a:p>
            <a:pPr rtl="0"/>
            <a:r>
              <a:rPr lang="pt-BR" dirty="0"/>
              <a:t>Adicionar um rodapé</a:t>
            </a:r>
          </a:p>
        </p:txBody>
      </p:sp>
      <p:sp>
        <p:nvSpPr>
          <p:cNvPr id="4" name="Espaço reservado para data 3"/>
          <p:cNvSpPr>
            <a:spLocks noGrp="1"/>
          </p:cNvSpPr>
          <p:nvPr>
            <p:ph type="dt" sz="half" idx="10"/>
          </p:nvPr>
        </p:nvSpPr>
        <p:spPr/>
        <p:txBody>
          <a:bodyPr rtlCol="0"/>
          <a:lstStyle/>
          <a:p>
            <a:pPr rtl="0"/>
            <a:fld id="{2DE2F2D4-28FE-4F70-9741-DABB99C8602B}" type="datetime1">
              <a:rPr lang="pt-BR" smtClean="0"/>
              <a:t>27/11/2020</a:t>
            </a:fld>
            <a:endParaRPr lang="pt-BR" dirty="0"/>
          </a:p>
        </p:txBody>
      </p:sp>
      <p:sp>
        <p:nvSpPr>
          <p:cNvPr id="6" name="Espaço reservado para o número do slide 5"/>
          <p:cNvSpPr>
            <a:spLocks noGrp="1"/>
          </p:cNvSpPr>
          <p:nvPr>
            <p:ph type="sldNum" sz="quarter" idx="12"/>
          </p:nvPr>
        </p:nvSpPr>
        <p:spPr/>
        <p:txBody>
          <a:bodyPr rtlCol="0"/>
          <a:lstStyle/>
          <a:p>
            <a:pPr rtl="0"/>
            <a:fld id="{AAEAE4A8-A6E5-453E-B946-FB774B73F48C}" type="slidenum">
              <a:rPr lang="pt-BR" smtClean="0"/>
              <a:t>‹nº›</a:t>
            </a:fld>
            <a:endParaRPr lang="pt-BR" dirty="0"/>
          </a:p>
        </p:txBody>
      </p:sp>
    </p:spTree>
    <p:extLst>
      <p:ext uri="{BB962C8B-B14F-4D97-AF65-F5344CB8AC3E}">
        <p14:creationId xmlns:p14="http://schemas.microsoft.com/office/powerpoint/2010/main" val="188244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pt-BR" dirty="0"/>
          </a:p>
        </p:txBody>
      </p:sp>
      <p:sp>
        <p:nvSpPr>
          <p:cNvPr id="3" name="Espaço reservado para conteúdo 2"/>
          <p:cNvSpPr>
            <a:spLocks noGrp="1"/>
          </p:cNvSpPr>
          <p:nvPr>
            <p:ph idx="1"/>
          </p:nvPr>
        </p:nvSpPr>
        <p:spPr/>
        <p:txBody>
          <a:bodyPr rtlCol="0"/>
          <a:lstStyle/>
          <a:p>
            <a:pPr lvl="0" rtl="0"/>
            <a:r>
              <a:rPr lang="pt-BR"/>
              <a:t>Editar estilos de texto Mestre</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5" name="Espaço reservado para rodapé 4"/>
          <p:cNvSpPr>
            <a:spLocks noGrp="1"/>
          </p:cNvSpPr>
          <p:nvPr>
            <p:ph type="ftr" sz="quarter" idx="11"/>
          </p:nvPr>
        </p:nvSpPr>
        <p:spPr/>
        <p:txBody>
          <a:bodyPr rtlCol="0"/>
          <a:lstStyle/>
          <a:p>
            <a:pPr rtl="0"/>
            <a:r>
              <a:rPr lang="pt-BR" dirty="0"/>
              <a:t>Adicionar um rodapé</a:t>
            </a:r>
          </a:p>
        </p:txBody>
      </p:sp>
      <p:sp>
        <p:nvSpPr>
          <p:cNvPr id="4" name="Espaço reservado para data 3"/>
          <p:cNvSpPr>
            <a:spLocks noGrp="1"/>
          </p:cNvSpPr>
          <p:nvPr>
            <p:ph type="dt" sz="half" idx="10"/>
          </p:nvPr>
        </p:nvSpPr>
        <p:spPr/>
        <p:txBody>
          <a:bodyPr rtlCol="0"/>
          <a:lstStyle/>
          <a:p>
            <a:pPr rtl="0"/>
            <a:fld id="{3782EDDB-8051-45BA-A997-3C6C0A298142}" type="datetime1">
              <a:rPr lang="pt-BR" smtClean="0"/>
              <a:t>27/11/2020</a:t>
            </a:fld>
            <a:endParaRPr lang="pt-BR" dirty="0"/>
          </a:p>
        </p:txBody>
      </p:sp>
      <p:sp>
        <p:nvSpPr>
          <p:cNvPr id="6" name="Espaço reservado para o número do slide 5"/>
          <p:cNvSpPr>
            <a:spLocks noGrp="1"/>
          </p:cNvSpPr>
          <p:nvPr>
            <p:ph type="sldNum" sz="quarter" idx="12"/>
          </p:nvPr>
        </p:nvSpPr>
        <p:spPr/>
        <p:txBody>
          <a:bodyPr rtlCol="0"/>
          <a:lstStyle/>
          <a:p>
            <a:pPr rtl="0"/>
            <a:fld id="{AAEAE4A8-A6E5-453E-B946-FB774B73F48C}" type="slidenum">
              <a:rPr lang="pt-BR" smtClean="0"/>
              <a:t>‹nº›</a:t>
            </a:fld>
            <a:endParaRPr lang="pt-BR" dirty="0"/>
          </a:p>
        </p:txBody>
      </p:sp>
    </p:spTree>
    <p:extLst>
      <p:ext uri="{BB962C8B-B14F-4D97-AF65-F5344CB8AC3E}">
        <p14:creationId xmlns:p14="http://schemas.microsoft.com/office/powerpoint/2010/main" val="242915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065214" y="533400"/>
            <a:ext cx="8686800" cy="2286000"/>
          </a:xfrm>
        </p:spPr>
        <p:txBody>
          <a:bodyPr rtlCol="0" anchor="b">
            <a:normAutofit/>
          </a:bodyPr>
          <a:lstStyle>
            <a:lvl1pPr algn="l">
              <a:defRPr sz="5400" b="1" cap="none" baseline="0"/>
            </a:lvl1pPr>
          </a:lstStyle>
          <a:p>
            <a:pPr rtl="0"/>
            <a:r>
              <a:rPr lang="pt-BR"/>
              <a:t>Clique para editar o título mestre</a:t>
            </a:r>
            <a:endParaRPr lang="pt-BR" dirty="0"/>
          </a:p>
        </p:txBody>
      </p:sp>
      <p:sp>
        <p:nvSpPr>
          <p:cNvPr id="3" name="Espaço reservado para texto 2"/>
          <p:cNvSpPr>
            <a:spLocks noGrp="1"/>
          </p:cNvSpPr>
          <p:nvPr>
            <p:ph type="body" idx="1"/>
          </p:nvPr>
        </p:nvSpPr>
        <p:spPr>
          <a:xfrm>
            <a:off x="1065214" y="3124200"/>
            <a:ext cx="8686800" cy="1371600"/>
          </a:xfrm>
        </p:spPr>
        <p:txBody>
          <a:bodyPr rtlCol="0"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Editar estilos de texto Mestre</a:t>
            </a:r>
          </a:p>
        </p:txBody>
      </p:sp>
      <p:sp>
        <p:nvSpPr>
          <p:cNvPr id="5" name="Espaço reservado para rodapé 4"/>
          <p:cNvSpPr>
            <a:spLocks noGrp="1"/>
          </p:cNvSpPr>
          <p:nvPr>
            <p:ph type="ftr" sz="quarter" idx="11"/>
          </p:nvPr>
        </p:nvSpPr>
        <p:spPr/>
        <p:txBody>
          <a:bodyPr rtlCol="0"/>
          <a:lstStyle/>
          <a:p>
            <a:pPr rtl="0"/>
            <a:r>
              <a:rPr lang="pt-BR" dirty="0"/>
              <a:t>Adicionar um rodapé</a:t>
            </a:r>
          </a:p>
        </p:txBody>
      </p:sp>
      <p:sp>
        <p:nvSpPr>
          <p:cNvPr id="4" name="Espaço reservado para data 3"/>
          <p:cNvSpPr>
            <a:spLocks noGrp="1"/>
          </p:cNvSpPr>
          <p:nvPr>
            <p:ph type="dt" sz="half" idx="10"/>
          </p:nvPr>
        </p:nvSpPr>
        <p:spPr/>
        <p:txBody>
          <a:bodyPr rtlCol="0"/>
          <a:lstStyle/>
          <a:p>
            <a:pPr rtl="0"/>
            <a:fld id="{A1E556D6-8613-4B7E-811D-82A9BB6BB684}" type="datetime1">
              <a:rPr lang="pt-BR" smtClean="0"/>
              <a:t>27/11/2020</a:t>
            </a:fld>
            <a:endParaRPr lang="pt-BR" dirty="0"/>
          </a:p>
        </p:txBody>
      </p:sp>
      <p:sp>
        <p:nvSpPr>
          <p:cNvPr id="6" name="Espaço reservado para o número do slide 5"/>
          <p:cNvSpPr>
            <a:spLocks noGrp="1"/>
          </p:cNvSpPr>
          <p:nvPr>
            <p:ph type="sldNum" sz="quarter" idx="12"/>
          </p:nvPr>
        </p:nvSpPr>
        <p:spPr/>
        <p:txBody>
          <a:bodyPr rtlCol="0"/>
          <a:lstStyle/>
          <a:p>
            <a:pPr rtl="0"/>
            <a:fld id="{AAEAE4A8-A6E5-453E-B946-FB774B73F48C}" type="slidenum">
              <a:rPr lang="pt-BR" smtClean="0"/>
              <a:t>‹nº›</a:t>
            </a:fld>
            <a:endParaRPr lang="pt-BR" dirty="0"/>
          </a:p>
        </p:txBody>
      </p:sp>
    </p:spTree>
    <p:extLst>
      <p:ext uri="{BB962C8B-B14F-4D97-AF65-F5344CB8AC3E}">
        <p14:creationId xmlns:p14="http://schemas.microsoft.com/office/powerpoint/2010/main" val="3701331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pt-BR" dirty="0"/>
          </a:p>
        </p:txBody>
      </p:sp>
      <p:sp>
        <p:nvSpPr>
          <p:cNvPr id="3" name="Espaço reservado para conteúdo 2"/>
          <p:cNvSpPr>
            <a:spLocks noGrp="1"/>
          </p:cNvSpPr>
          <p:nvPr>
            <p:ph sz="half" idx="1"/>
          </p:nvPr>
        </p:nvSpPr>
        <p:spPr>
          <a:xfrm>
            <a:off x="1065212" y="1828800"/>
            <a:ext cx="4251960" cy="4191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t-BR"/>
              <a:t>Editar estilos de texto Mestre</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4" name="Espaço reservado para conteúdo 3"/>
          <p:cNvSpPr>
            <a:spLocks noGrp="1"/>
          </p:cNvSpPr>
          <p:nvPr>
            <p:ph sz="half" idx="2"/>
          </p:nvPr>
        </p:nvSpPr>
        <p:spPr>
          <a:xfrm>
            <a:off x="5464598" y="1828800"/>
            <a:ext cx="4251960" cy="4191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t-BR"/>
              <a:t>Editar estilos de texto Mestre</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6" name="Espaço reservado para rodapé 5"/>
          <p:cNvSpPr>
            <a:spLocks noGrp="1"/>
          </p:cNvSpPr>
          <p:nvPr>
            <p:ph type="ftr" sz="quarter" idx="11"/>
          </p:nvPr>
        </p:nvSpPr>
        <p:spPr/>
        <p:txBody>
          <a:bodyPr rtlCol="0"/>
          <a:lstStyle/>
          <a:p>
            <a:pPr rtl="0"/>
            <a:r>
              <a:rPr lang="pt-BR" dirty="0"/>
              <a:t>Adicionar um rodapé</a:t>
            </a:r>
          </a:p>
        </p:txBody>
      </p:sp>
      <p:sp>
        <p:nvSpPr>
          <p:cNvPr id="5" name="Espaço reservado para data 4"/>
          <p:cNvSpPr>
            <a:spLocks noGrp="1"/>
          </p:cNvSpPr>
          <p:nvPr>
            <p:ph type="dt" sz="half" idx="10"/>
          </p:nvPr>
        </p:nvSpPr>
        <p:spPr/>
        <p:txBody>
          <a:bodyPr rtlCol="0"/>
          <a:lstStyle/>
          <a:p>
            <a:pPr rtl="0"/>
            <a:fld id="{96684C49-CA7D-478E-9206-52F1E25BA96E}" type="datetime1">
              <a:rPr lang="pt-BR" smtClean="0"/>
              <a:t>27/11/2020</a:t>
            </a:fld>
            <a:endParaRPr lang="pt-BR" dirty="0"/>
          </a:p>
        </p:txBody>
      </p:sp>
      <p:sp>
        <p:nvSpPr>
          <p:cNvPr id="7" name="Espaço reservado para o número do slide 6"/>
          <p:cNvSpPr>
            <a:spLocks noGrp="1"/>
          </p:cNvSpPr>
          <p:nvPr>
            <p:ph type="sldNum" sz="quarter" idx="12"/>
          </p:nvPr>
        </p:nvSpPr>
        <p:spPr/>
        <p:txBody>
          <a:bodyPr rtlCol="0"/>
          <a:lstStyle/>
          <a:p>
            <a:pPr rtl="0"/>
            <a:fld id="{AAEAE4A8-A6E5-453E-B946-FB774B73F48C}" type="slidenum">
              <a:rPr lang="pt-BR" smtClean="0"/>
              <a:t>‹nº›</a:t>
            </a:fld>
            <a:endParaRPr lang="pt-BR" dirty="0"/>
          </a:p>
        </p:txBody>
      </p:sp>
    </p:spTree>
    <p:extLst>
      <p:ext uri="{BB962C8B-B14F-4D97-AF65-F5344CB8AC3E}">
        <p14:creationId xmlns:p14="http://schemas.microsoft.com/office/powerpoint/2010/main" val="341370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a:defRPr/>
            </a:lvl1pPr>
          </a:lstStyle>
          <a:p>
            <a:pPr rtl="0"/>
            <a:r>
              <a:rPr lang="pt-BR"/>
              <a:t>Clique para editar o título mestre</a:t>
            </a:r>
            <a:endParaRPr lang="pt-BR" dirty="0"/>
          </a:p>
        </p:txBody>
      </p:sp>
      <p:sp>
        <p:nvSpPr>
          <p:cNvPr id="3" name="Espaço reservado para texto 2"/>
          <p:cNvSpPr>
            <a:spLocks noGrp="1"/>
          </p:cNvSpPr>
          <p:nvPr>
            <p:ph type="body" idx="1"/>
          </p:nvPr>
        </p:nvSpPr>
        <p:spPr>
          <a:xfrm>
            <a:off x="1065213" y="1828799"/>
            <a:ext cx="4251960" cy="685801"/>
          </a:xfrm>
        </p:spPr>
        <p:txBody>
          <a:bodyPr rtlCol="0"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Editar estilos de texto Mestre</a:t>
            </a:r>
          </a:p>
        </p:txBody>
      </p:sp>
      <p:sp>
        <p:nvSpPr>
          <p:cNvPr id="4" name="Espaço reservado para conteúdo 3"/>
          <p:cNvSpPr>
            <a:spLocks noGrp="1"/>
          </p:cNvSpPr>
          <p:nvPr>
            <p:ph sz="half" idx="2"/>
          </p:nvPr>
        </p:nvSpPr>
        <p:spPr>
          <a:xfrm>
            <a:off x="1065213" y="2590800"/>
            <a:ext cx="4251960" cy="3429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t-BR"/>
              <a:t>Editar estilos de texto Mestre</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5" name="Espaço reservado para texto 4"/>
          <p:cNvSpPr>
            <a:spLocks noGrp="1"/>
          </p:cNvSpPr>
          <p:nvPr>
            <p:ph type="body" sz="quarter" idx="3"/>
          </p:nvPr>
        </p:nvSpPr>
        <p:spPr>
          <a:xfrm>
            <a:off x="5500053" y="1828799"/>
            <a:ext cx="4251960" cy="685801"/>
          </a:xfrm>
        </p:spPr>
        <p:txBody>
          <a:bodyPr rtlCol="0"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Editar estilos de texto Mestre</a:t>
            </a:r>
          </a:p>
        </p:txBody>
      </p:sp>
      <p:sp>
        <p:nvSpPr>
          <p:cNvPr id="6" name="Espaço reservado para conteúdo 5"/>
          <p:cNvSpPr>
            <a:spLocks noGrp="1"/>
          </p:cNvSpPr>
          <p:nvPr>
            <p:ph sz="quarter" idx="4"/>
          </p:nvPr>
        </p:nvSpPr>
        <p:spPr>
          <a:xfrm>
            <a:off x="5500053" y="2590800"/>
            <a:ext cx="4251960" cy="34290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t-BR"/>
              <a:t>Editar estilos de texto Mestre</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8" name="Espaço reservado para rodapé 7"/>
          <p:cNvSpPr>
            <a:spLocks noGrp="1"/>
          </p:cNvSpPr>
          <p:nvPr>
            <p:ph type="ftr" sz="quarter" idx="11"/>
          </p:nvPr>
        </p:nvSpPr>
        <p:spPr/>
        <p:txBody>
          <a:bodyPr rtlCol="0"/>
          <a:lstStyle/>
          <a:p>
            <a:pPr rtl="0"/>
            <a:r>
              <a:rPr lang="pt-BR" dirty="0"/>
              <a:t>Adicionar um rodapé</a:t>
            </a:r>
          </a:p>
        </p:txBody>
      </p:sp>
      <p:sp>
        <p:nvSpPr>
          <p:cNvPr id="7" name="Espaço reservado para data 6"/>
          <p:cNvSpPr>
            <a:spLocks noGrp="1"/>
          </p:cNvSpPr>
          <p:nvPr>
            <p:ph type="dt" sz="half" idx="10"/>
          </p:nvPr>
        </p:nvSpPr>
        <p:spPr/>
        <p:txBody>
          <a:bodyPr rtlCol="0"/>
          <a:lstStyle/>
          <a:p>
            <a:pPr rtl="0"/>
            <a:fld id="{3A4809E4-B112-4479-8689-110C10E47941}" type="datetime1">
              <a:rPr lang="pt-BR" smtClean="0"/>
              <a:t>27/11/2020</a:t>
            </a:fld>
            <a:endParaRPr lang="pt-BR" dirty="0"/>
          </a:p>
        </p:txBody>
      </p:sp>
      <p:sp>
        <p:nvSpPr>
          <p:cNvPr id="9" name="Espaço reservado para o número do slide 8"/>
          <p:cNvSpPr>
            <a:spLocks noGrp="1"/>
          </p:cNvSpPr>
          <p:nvPr>
            <p:ph type="sldNum" sz="quarter" idx="12"/>
          </p:nvPr>
        </p:nvSpPr>
        <p:spPr/>
        <p:txBody>
          <a:bodyPr rtlCol="0"/>
          <a:lstStyle/>
          <a:p>
            <a:pPr rtl="0"/>
            <a:fld id="{AAEAE4A8-A6E5-453E-B946-FB774B73F48C}" type="slidenum">
              <a:rPr lang="pt-BR" smtClean="0"/>
              <a:t>‹nº›</a:t>
            </a:fld>
            <a:endParaRPr lang="pt-BR" dirty="0"/>
          </a:p>
        </p:txBody>
      </p:sp>
    </p:spTree>
    <p:extLst>
      <p:ext uri="{BB962C8B-B14F-4D97-AF65-F5344CB8AC3E}">
        <p14:creationId xmlns:p14="http://schemas.microsoft.com/office/powerpoint/2010/main" val="2000784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pt-BR" dirty="0"/>
          </a:p>
        </p:txBody>
      </p:sp>
      <p:sp>
        <p:nvSpPr>
          <p:cNvPr id="4" name="Espaço reservado para rodapé 3"/>
          <p:cNvSpPr>
            <a:spLocks noGrp="1"/>
          </p:cNvSpPr>
          <p:nvPr>
            <p:ph type="ftr" sz="quarter" idx="11"/>
          </p:nvPr>
        </p:nvSpPr>
        <p:spPr/>
        <p:txBody>
          <a:bodyPr rtlCol="0"/>
          <a:lstStyle/>
          <a:p>
            <a:pPr rtl="0"/>
            <a:r>
              <a:rPr lang="pt-BR" dirty="0"/>
              <a:t>Adicionar um rodapé</a:t>
            </a:r>
          </a:p>
        </p:txBody>
      </p:sp>
      <p:sp>
        <p:nvSpPr>
          <p:cNvPr id="3" name="Espaço reservado para data 2"/>
          <p:cNvSpPr>
            <a:spLocks noGrp="1"/>
          </p:cNvSpPr>
          <p:nvPr>
            <p:ph type="dt" sz="half" idx="10"/>
          </p:nvPr>
        </p:nvSpPr>
        <p:spPr/>
        <p:txBody>
          <a:bodyPr rtlCol="0"/>
          <a:lstStyle/>
          <a:p>
            <a:pPr rtl="0"/>
            <a:fld id="{E8CAD634-DE19-47CB-97EC-0132A46FC70C}" type="datetime1">
              <a:rPr lang="pt-BR" smtClean="0"/>
              <a:t>27/11/2020</a:t>
            </a:fld>
            <a:endParaRPr lang="pt-BR" dirty="0"/>
          </a:p>
        </p:txBody>
      </p:sp>
      <p:sp>
        <p:nvSpPr>
          <p:cNvPr id="5" name="Espaço reservado para o número do slide 4"/>
          <p:cNvSpPr>
            <a:spLocks noGrp="1"/>
          </p:cNvSpPr>
          <p:nvPr>
            <p:ph type="sldNum" sz="quarter" idx="12"/>
          </p:nvPr>
        </p:nvSpPr>
        <p:spPr/>
        <p:txBody>
          <a:bodyPr rtlCol="0"/>
          <a:lstStyle/>
          <a:p>
            <a:pPr rtl="0"/>
            <a:fld id="{AAEAE4A8-A6E5-453E-B946-FB774B73F48C}" type="slidenum">
              <a:rPr lang="pt-BR" smtClean="0"/>
              <a:t>‹nº›</a:t>
            </a:fld>
            <a:endParaRPr lang="pt-BR" dirty="0"/>
          </a:p>
        </p:txBody>
      </p:sp>
    </p:spTree>
    <p:extLst>
      <p:ext uri="{BB962C8B-B14F-4D97-AF65-F5344CB8AC3E}">
        <p14:creationId xmlns:p14="http://schemas.microsoft.com/office/powerpoint/2010/main" val="907158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Espaço reservado para rodapé 2"/>
          <p:cNvSpPr>
            <a:spLocks noGrp="1"/>
          </p:cNvSpPr>
          <p:nvPr>
            <p:ph type="ftr" sz="quarter" idx="11"/>
          </p:nvPr>
        </p:nvSpPr>
        <p:spPr/>
        <p:txBody>
          <a:bodyPr rtlCol="0"/>
          <a:lstStyle/>
          <a:p>
            <a:pPr rtl="0"/>
            <a:r>
              <a:rPr lang="pt-BR" dirty="0"/>
              <a:t>Adicionar um rodapé</a:t>
            </a:r>
          </a:p>
        </p:txBody>
      </p:sp>
      <p:sp>
        <p:nvSpPr>
          <p:cNvPr id="2" name="Espaço reservado para data 1"/>
          <p:cNvSpPr>
            <a:spLocks noGrp="1"/>
          </p:cNvSpPr>
          <p:nvPr>
            <p:ph type="dt" sz="half" idx="10"/>
          </p:nvPr>
        </p:nvSpPr>
        <p:spPr/>
        <p:txBody>
          <a:bodyPr rtlCol="0"/>
          <a:lstStyle/>
          <a:p>
            <a:pPr rtl="0"/>
            <a:fld id="{82CADEF9-CDF5-45B7-9A07-B919418F5DCD}" type="datetime1">
              <a:rPr lang="pt-BR" smtClean="0"/>
              <a:t>27/11/2020</a:t>
            </a:fld>
            <a:endParaRPr lang="pt-BR" dirty="0"/>
          </a:p>
        </p:txBody>
      </p:sp>
      <p:sp>
        <p:nvSpPr>
          <p:cNvPr id="4" name="Espaço reservado para o número do slide 3"/>
          <p:cNvSpPr>
            <a:spLocks noGrp="1"/>
          </p:cNvSpPr>
          <p:nvPr>
            <p:ph type="sldNum" sz="quarter" idx="12"/>
          </p:nvPr>
        </p:nvSpPr>
        <p:spPr/>
        <p:txBody>
          <a:bodyPr rtlCol="0"/>
          <a:lstStyle/>
          <a:p>
            <a:pPr rtl="0"/>
            <a:fld id="{AAEAE4A8-A6E5-453E-B946-FB774B73F48C}" type="slidenum">
              <a:rPr lang="pt-BR" smtClean="0"/>
              <a:t>‹nº›</a:t>
            </a:fld>
            <a:endParaRPr lang="pt-BR" dirty="0"/>
          </a:p>
        </p:txBody>
      </p:sp>
    </p:spTree>
    <p:extLst>
      <p:ext uri="{BB962C8B-B14F-4D97-AF65-F5344CB8AC3E}">
        <p14:creationId xmlns:p14="http://schemas.microsoft.com/office/powerpoint/2010/main" val="2441531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065213" y="533400"/>
            <a:ext cx="4114800" cy="1524000"/>
          </a:xfrm>
        </p:spPr>
        <p:txBody>
          <a:bodyPr rtlCol="0" anchor="b">
            <a:normAutofit/>
          </a:bodyPr>
          <a:lstStyle>
            <a:lvl1pPr algn="l">
              <a:defRPr sz="3600" b="1"/>
            </a:lvl1pPr>
          </a:lstStyle>
          <a:p>
            <a:pPr rtl="0"/>
            <a:r>
              <a:rPr lang="pt-BR"/>
              <a:t>Clique para editar o título mestre</a:t>
            </a:r>
            <a:endParaRPr lang="pt-BR" dirty="0"/>
          </a:p>
        </p:txBody>
      </p:sp>
      <p:sp>
        <p:nvSpPr>
          <p:cNvPr id="3" name="Espaço reservado para conteúdo 2"/>
          <p:cNvSpPr>
            <a:spLocks noGrp="1"/>
          </p:cNvSpPr>
          <p:nvPr>
            <p:ph idx="1"/>
          </p:nvPr>
        </p:nvSpPr>
        <p:spPr>
          <a:xfrm>
            <a:off x="5865813" y="533400"/>
            <a:ext cx="5867400" cy="5486400"/>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t-BR"/>
              <a:t>Editar estilos de texto Mestre</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4" name="Espaço reservado para texto 3"/>
          <p:cNvSpPr>
            <a:spLocks noGrp="1"/>
          </p:cNvSpPr>
          <p:nvPr>
            <p:ph type="body" sz="half" idx="2"/>
          </p:nvPr>
        </p:nvSpPr>
        <p:spPr>
          <a:xfrm>
            <a:off x="1065213" y="2209800"/>
            <a:ext cx="4114800" cy="3810000"/>
          </a:xfrm>
        </p:spPr>
        <p:txBody>
          <a:bodyPr rtlCol="0">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Editar estilos de texto Mestre</a:t>
            </a:r>
          </a:p>
        </p:txBody>
      </p:sp>
      <p:sp>
        <p:nvSpPr>
          <p:cNvPr id="6" name="Espaço reservado para rodapé 5"/>
          <p:cNvSpPr>
            <a:spLocks noGrp="1"/>
          </p:cNvSpPr>
          <p:nvPr>
            <p:ph type="ftr" sz="quarter" idx="11"/>
          </p:nvPr>
        </p:nvSpPr>
        <p:spPr/>
        <p:txBody>
          <a:bodyPr rtlCol="0"/>
          <a:lstStyle/>
          <a:p>
            <a:pPr rtl="0"/>
            <a:r>
              <a:rPr lang="pt-BR" dirty="0"/>
              <a:t>Adicionar um rodapé</a:t>
            </a:r>
          </a:p>
        </p:txBody>
      </p:sp>
      <p:sp>
        <p:nvSpPr>
          <p:cNvPr id="5" name="Espaço reservado para data 4"/>
          <p:cNvSpPr>
            <a:spLocks noGrp="1"/>
          </p:cNvSpPr>
          <p:nvPr>
            <p:ph type="dt" sz="half" idx="10"/>
          </p:nvPr>
        </p:nvSpPr>
        <p:spPr/>
        <p:txBody>
          <a:bodyPr rtlCol="0"/>
          <a:lstStyle/>
          <a:p>
            <a:pPr rtl="0"/>
            <a:fld id="{C38476C0-8285-4BB6-9CBF-B23779CB86FF}" type="datetime1">
              <a:rPr lang="pt-BR" smtClean="0"/>
              <a:t>27/11/2020</a:t>
            </a:fld>
            <a:endParaRPr lang="pt-BR" dirty="0"/>
          </a:p>
        </p:txBody>
      </p:sp>
      <p:sp>
        <p:nvSpPr>
          <p:cNvPr id="7" name="Espaço reservado para o número do slide 6"/>
          <p:cNvSpPr>
            <a:spLocks noGrp="1"/>
          </p:cNvSpPr>
          <p:nvPr>
            <p:ph type="sldNum" sz="quarter" idx="12"/>
          </p:nvPr>
        </p:nvSpPr>
        <p:spPr/>
        <p:txBody>
          <a:bodyPr rtlCol="0"/>
          <a:lstStyle/>
          <a:p>
            <a:pPr rtl="0"/>
            <a:fld id="{AAEAE4A8-A6E5-453E-B946-FB774B73F48C}" type="slidenum">
              <a:rPr lang="pt-BR" smtClean="0"/>
              <a:t>‹nº›</a:t>
            </a:fld>
            <a:endParaRPr lang="pt-BR" dirty="0"/>
          </a:p>
        </p:txBody>
      </p:sp>
    </p:spTree>
    <p:extLst>
      <p:ext uri="{BB962C8B-B14F-4D97-AF65-F5344CB8AC3E}">
        <p14:creationId xmlns:p14="http://schemas.microsoft.com/office/powerpoint/2010/main" val="2101711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065213" y="533400"/>
            <a:ext cx="4114800" cy="1524000"/>
          </a:xfrm>
        </p:spPr>
        <p:txBody>
          <a:bodyPr rtlCol="0" anchor="b">
            <a:noAutofit/>
          </a:bodyPr>
          <a:lstStyle>
            <a:lvl1pPr algn="l">
              <a:defRPr sz="3600" b="1"/>
            </a:lvl1pPr>
          </a:lstStyle>
          <a:p>
            <a:pPr rtl="0"/>
            <a:r>
              <a:rPr lang="pt-BR"/>
              <a:t>Clique para editar o título mestre</a:t>
            </a:r>
            <a:endParaRPr lang="pt-BR" dirty="0"/>
          </a:p>
        </p:txBody>
      </p:sp>
      <p:sp>
        <p:nvSpPr>
          <p:cNvPr id="3" name="Espaço reservado para imagem 2" descr="Um espaço reservado vazio para adicionar uma imagem. Clique no espaço reservado e selecione a imagem que você deseja adicionar"/>
          <p:cNvSpPr>
            <a:spLocks noGrp="1"/>
          </p:cNvSpPr>
          <p:nvPr>
            <p:ph type="pic" idx="1"/>
          </p:nvPr>
        </p:nvSpPr>
        <p:spPr>
          <a:xfrm>
            <a:off x="5865812" y="533400"/>
            <a:ext cx="5780173" cy="5791200"/>
          </a:xfrm>
          <a:ln w="50800">
            <a:solidFill>
              <a:schemeClr val="tx1">
                <a:lumMod val="65000"/>
                <a:lumOff val="35000"/>
              </a:schemeClr>
            </a:solidFill>
            <a:miter lim="800000"/>
          </a:ln>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a:t>Clique no ícone para adicionar uma imagem</a:t>
            </a:r>
            <a:endParaRPr lang="pt-BR" dirty="0"/>
          </a:p>
        </p:txBody>
      </p:sp>
      <p:sp>
        <p:nvSpPr>
          <p:cNvPr id="4" name="Espaço reservado para texto 3"/>
          <p:cNvSpPr>
            <a:spLocks noGrp="1"/>
          </p:cNvSpPr>
          <p:nvPr>
            <p:ph type="body" sz="half" idx="2"/>
          </p:nvPr>
        </p:nvSpPr>
        <p:spPr>
          <a:xfrm>
            <a:off x="1065213" y="2209800"/>
            <a:ext cx="4114800" cy="3810000"/>
          </a:xfrm>
        </p:spPr>
        <p:txBody>
          <a:bodyPr rtlCol="0">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Editar estilos de texto Mestre</a:t>
            </a:r>
          </a:p>
        </p:txBody>
      </p:sp>
    </p:spTree>
    <p:extLst>
      <p:ext uri="{BB962C8B-B14F-4D97-AF65-F5344CB8AC3E}">
        <p14:creationId xmlns:p14="http://schemas.microsoft.com/office/powerpoint/2010/main" val="1419608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065212" y="533400"/>
            <a:ext cx="8686801" cy="1066800"/>
          </a:xfrm>
          <a:prstGeom prst="rect">
            <a:avLst/>
          </a:prstGeom>
        </p:spPr>
        <p:txBody>
          <a:bodyPr vert="horz" lIns="91440" tIns="45720" rIns="91440" bIns="45720" rtlCol="0" anchor="b">
            <a:normAutofit/>
          </a:bodyPr>
          <a:lstStyle/>
          <a:p>
            <a:pPr rtl="0"/>
            <a:r>
              <a:rPr lang="pt-BR" dirty="0"/>
              <a:t>Clique para editar o título Mestre</a:t>
            </a:r>
          </a:p>
        </p:txBody>
      </p:sp>
      <p:sp>
        <p:nvSpPr>
          <p:cNvPr id="3" name="Espaço reservado para texto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rtl="0"/>
            <a:r>
              <a:rPr lang="pt-BR" dirty="0"/>
              <a:t>Clique para editar o texto Mestre</a:t>
            </a:r>
          </a:p>
          <a:p>
            <a:pPr lvl="1" rtl="0"/>
            <a:r>
              <a:rPr lang="pt-BR" dirty="0"/>
              <a:t>Segundo nível</a:t>
            </a:r>
          </a:p>
          <a:p>
            <a:pPr lvl="2" rtl="0"/>
            <a:r>
              <a:rPr lang="pt-BR" dirty="0"/>
              <a:t>Terceiro nível</a:t>
            </a:r>
          </a:p>
          <a:p>
            <a:pPr lvl="3" rtl="0"/>
            <a:r>
              <a:rPr lang="pt-BR" dirty="0"/>
              <a:t>Quarto nível</a:t>
            </a:r>
          </a:p>
          <a:p>
            <a:pPr lvl="4" rtl="0"/>
            <a:r>
              <a:rPr lang="pt-BR" dirty="0"/>
              <a:t>Quinto nível</a:t>
            </a:r>
          </a:p>
        </p:txBody>
      </p:sp>
      <p:sp>
        <p:nvSpPr>
          <p:cNvPr id="5" name="Espaço reservado para rodapé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pPr rtl="0"/>
            <a:r>
              <a:rPr lang="pt-BR" dirty="0"/>
              <a:t>Adicionar um rodapé</a:t>
            </a:r>
          </a:p>
        </p:txBody>
      </p:sp>
      <p:sp>
        <p:nvSpPr>
          <p:cNvPr id="4" name="Espaço reservado para data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pPr rtl="0"/>
            <a:fld id="{217F9E02-120C-4ADB-9177-C70530F1F4D1}" type="datetime1">
              <a:rPr lang="pt-BR" smtClean="0"/>
              <a:t>27/11/2020</a:t>
            </a:fld>
            <a:endParaRPr lang="pt-BR" dirty="0"/>
          </a:p>
        </p:txBody>
      </p:sp>
      <p:sp>
        <p:nvSpPr>
          <p:cNvPr id="6" name="Espaço reservado para o número do slide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pPr rtl="0"/>
            <a:fld id="{AAEAE4A8-A6E5-453E-B946-FB774B73F48C}" type="slidenum">
              <a:rPr lang="pt-BR" smtClean="0"/>
              <a:pPr rtl="0"/>
              <a:t>‹nº›</a:t>
            </a:fld>
            <a:endParaRPr lang="pt-BR" dirty="0"/>
          </a:p>
        </p:txBody>
      </p:sp>
    </p:spTree>
    <p:extLst>
      <p:ext uri="{BB962C8B-B14F-4D97-AF65-F5344CB8AC3E}">
        <p14:creationId xmlns:p14="http://schemas.microsoft.com/office/powerpoint/2010/main" val="1597054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80000"/>
        </a:lnSpc>
        <a:spcBef>
          <a:spcPct val="0"/>
        </a:spcBef>
        <a:buNone/>
        <a:defRPr sz="3600" b="1" kern="1200">
          <a:solidFill>
            <a:schemeClr val="accent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mn-lt"/>
          <a:ea typeface="+mn-ea"/>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mn-lt"/>
          <a:ea typeface="+mn-ea"/>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mn-lt"/>
          <a:ea typeface="+mn-ea"/>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65212" y="4192240"/>
            <a:ext cx="6325344" cy="1397000"/>
          </a:xfrm>
        </p:spPr>
        <p:txBody>
          <a:bodyPr rtlCol="0">
            <a:normAutofit/>
          </a:bodyPr>
          <a:lstStyle/>
          <a:p>
            <a:pPr rtl="0"/>
            <a:r>
              <a:rPr lang="pt-BR" sz="3800" b="1" dirty="0"/>
              <a:t>Gustavo Machado Gonzalez</a:t>
            </a:r>
          </a:p>
        </p:txBody>
      </p:sp>
      <p:sp>
        <p:nvSpPr>
          <p:cNvPr id="4" name="Título 1"/>
          <p:cNvSpPr txBox="1">
            <a:spLocks/>
          </p:cNvSpPr>
          <p:nvPr/>
        </p:nvSpPr>
        <p:spPr>
          <a:xfrm>
            <a:off x="621804" y="1052736"/>
            <a:ext cx="8197550" cy="2448272"/>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5400" b="1" kern="1200">
                <a:solidFill>
                  <a:schemeClr val="accent1">
                    <a:lumMod val="75000"/>
                  </a:schemeClr>
                </a:solidFill>
                <a:latin typeface="+mj-lt"/>
                <a:ea typeface="+mj-ea"/>
                <a:cs typeface="+mj-cs"/>
              </a:defRPr>
            </a:lvl1pPr>
          </a:lstStyle>
          <a:p>
            <a:pPr>
              <a:lnSpc>
                <a:spcPct val="100000"/>
              </a:lnSpc>
              <a:spcBef>
                <a:spcPts val="1800"/>
              </a:spcBef>
            </a:pPr>
            <a:r>
              <a:rPr lang="pt-BR" sz="5500" dirty="0"/>
              <a:t/>
            </a:r>
            <a:br>
              <a:rPr lang="pt-BR" sz="5500" dirty="0"/>
            </a:br>
            <a:endParaRPr lang="pt-BR" sz="3600" b="0" dirty="0"/>
          </a:p>
        </p:txBody>
      </p:sp>
      <p:sp>
        <p:nvSpPr>
          <p:cNvPr id="5" name="Título 1"/>
          <p:cNvSpPr txBox="1">
            <a:spLocks/>
          </p:cNvSpPr>
          <p:nvPr/>
        </p:nvSpPr>
        <p:spPr>
          <a:xfrm>
            <a:off x="1053852" y="2204864"/>
            <a:ext cx="8352928" cy="1656184"/>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5400" b="1" kern="1200">
                <a:solidFill>
                  <a:schemeClr val="accent1">
                    <a:lumMod val="75000"/>
                  </a:schemeClr>
                </a:solidFill>
                <a:latin typeface="+mj-lt"/>
                <a:ea typeface="+mj-ea"/>
                <a:cs typeface="+mj-cs"/>
              </a:defRPr>
            </a:lvl1pPr>
          </a:lstStyle>
          <a:p>
            <a:pPr>
              <a:lnSpc>
                <a:spcPct val="100000"/>
              </a:lnSpc>
              <a:spcBef>
                <a:spcPts val="1800"/>
              </a:spcBef>
            </a:pPr>
            <a:r>
              <a:rPr lang="pt-BR" sz="5000" dirty="0" smtClean="0"/>
              <a:t>Companhias </a:t>
            </a:r>
            <a:r>
              <a:rPr lang="pt-BR" sz="5000" dirty="0"/>
              <a:t>abertas em </a:t>
            </a:r>
            <a:r>
              <a:rPr lang="pt-BR" sz="5000" dirty="0" smtClean="0"/>
              <a:t>recuperação judicial: </a:t>
            </a:r>
            <a:r>
              <a:rPr lang="pt-BR" sz="5000" i="1" dirty="0" err="1" smtClean="0"/>
              <a:t>disclosure</a:t>
            </a:r>
            <a:r>
              <a:rPr lang="pt-BR" sz="5000" dirty="0" smtClean="0"/>
              <a:t> </a:t>
            </a:r>
            <a:r>
              <a:rPr lang="pt-BR" sz="5000" dirty="0"/>
              <a:t>e interfaces </a:t>
            </a:r>
            <a:r>
              <a:rPr lang="pt-BR" sz="5000" dirty="0" smtClean="0"/>
              <a:t>regulatórias</a:t>
            </a:r>
            <a:endParaRPr lang="pt-BR" sz="5000" b="0" dirty="0"/>
          </a:p>
        </p:txBody>
      </p:sp>
    </p:spTree>
    <p:extLst>
      <p:ext uri="{BB962C8B-B14F-4D97-AF65-F5344CB8AC3E}">
        <p14:creationId xmlns:p14="http://schemas.microsoft.com/office/powerpoint/2010/main" val="149325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44624"/>
            <a:ext cx="9061648" cy="1152128"/>
          </a:xfrm>
        </p:spPr>
        <p:txBody>
          <a:bodyPr rtlCol="0">
            <a:noAutofit/>
          </a:bodyPr>
          <a:lstStyle/>
          <a:p>
            <a:pPr>
              <a:lnSpc>
                <a:spcPct val="100000"/>
              </a:lnSpc>
            </a:pPr>
            <a:r>
              <a:rPr lang="pt-BR" sz="4000" dirty="0"/>
              <a:t>Companhias abertas em RJ: </a:t>
            </a:r>
            <a:r>
              <a:rPr lang="pt-BR" sz="4000" i="1" dirty="0" err="1"/>
              <a:t>Disclosure</a:t>
            </a:r>
            <a:endParaRPr lang="pt-BR" sz="4000" dirty="0"/>
          </a:p>
        </p:txBody>
      </p:sp>
      <p:sp>
        <p:nvSpPr>
          <p:cNvPr id="4" name="Espaço reservado para conteúdo 3"/>
          <p:cNvSpPr>
            <a:spLocks noGrp="1"/>
          </p:cNvSpPr>
          <p:nvPr>
            <p:ph sz="half" idx="2"/>
          </p:nvPr>
        </p:nvSpPr>
        <p:spPr>
          <a:xfrm>
            <a:off x="1125860" y="1412776"/>
            <a:ext cx="9289032" cy="5040560"/>
          </a:xfrm>
        </p:spPr>
        <p:txBody>
          <a:bodyPr rtlCol="0">
            <a:normAutofit lnSpcReduction="10000"/>
          </a:bodyPr>
          <a:lstStyle/>
          <a:p>
            <a:pPr algn="just">
              <a:lnSpc>
                <a:spcPct val="100000"/>
              </a:lnSpc>
              <a:spcBef>
                <a:spcPts val="0"/>
              </a:spcBef>
              <a:spcAft>
                <a:spcPts val="600"/>
              </a:spcAft>
            </a:pPr>
            <a:r>
              <a:rPr lang="pt-BR" sz="2400" b="1" dirty="0" smtClean="0"/>
              <a:t>Descontos regulatórios</a:t>
            </a:r>
            <a:r>
              <a:rPr lang="pt-BR" sz="2400" b="1" dirty="0" smtClean="0"/>
              <a:t> para empresas em crise</a:t>
            </a:r>
            <a:endParaRPr lang="pt-BR" sz="2200" dirty="0"/>
          </a:p>
          <a:p>
            <a:pPr marL="628650" algn="just">
              <a:lnSpc>
                <a:spcPct val="100000"/>
              </a:lnSpc>
              <a:spcBef>
                <a:spcPts val="600"/>
              </a:spcBef>
              <a:spcAft>
                <a:spcPts val="600"/>
              </a:spcAft>
            </a:pPr>
            <a:r>
              <a:rPr lang="pt-BR" sz="2200" dirty="0" smtClean="0"/>
              <a:t>Emissor em recuperação </a:t>
            </a:r>
            <a:r>
              <a:rPr lang="pt-BR" sz="2200" dirty="0" smtClean="0"/>
              <a:t>judicial </a:t>
            </a:r>
            <a:r>
              <a:rPr lang="pt-BR" sz="2200" dirty="0"/>
              <a:t>é dispensado de entregar o formulário de referência </a:t>
            </a:r>
            <a:r>
              <a:rPr lang="pt-BR" sz="2200" dirty="0"/>
              <a:t>até a </a:t>
            </a:r>
            <a:r>
              <a:rPr lang="pt-BR" sz="2200" dirty="0"/>
              <a:t>entrega em juízo do relatório circunstanciado ao final do processo de </a:t>
            </a:r>
            <a:r>
              <a:rPr lang="pt-BR" sz="2200" dirty="0" smtClean="0"/>
              <a:t>recuperação (art. 36)</a:t>
            </a:r>
          </a:p>
          <a:p>
            <a:pPr marL="990600" algn="just">
              <a:lnSpc>
                <a:spcPct val="100000"/>
              </a:lnSpc>
              <a:spcBef>
                <a:spcPts val="0"/>
              </a:spcBef>
              <a:spcAft>
                <a:spcPts val="600"/>
              </a:spcAft>
            </a:pPr>
            <a:r>
              <a:rPr lang="pt-BR" dirty="0"/>
              <a:t>Se for emissor categoria com ações admitidas à negociação em mercado organizado </a:t>
            </a:r>
            <a:r>
              <a:rPr lang="pt-BR" dirty="0"/>
              <a:t>deve entregar o formulário de referência preenchido com as seções 1, 4, 10 e 13 e com </a:t>
            </a:r>
            <a:r>
              <a:rPr lang="pt-BR" dirty="0"/>
              <a:t>os itens </a:t>
            </a:r>
            <a:r>
              <a:rPr lang="pt-BR" dirty="0"/>
              <a:t>12.5, 12.7, 15.1 e 15.2, até a entrega em juízo do relatório circunstanciado ao final do processo </a:t>
            </a:r>
            <a:r>
              <a:rPr lang="pt-BR" dirty="0"/>
              <a:t>de recuperação</a:t>
            </a:r>
            <a:r>
              <a:rPr lang="pt-BR" dirty="0"/>
              <a:t>, observado o disposto no § 3º do art. 24 desta Instrução</a:t>
            </a:r>
            <a:r>
              <a:rPr lang="pt-BR" dirty="0"/>
              <a:t> </a:t>
            </a:r>
          </a:p>
          <a:p>
            <a:pPr marL="628650" algn="just">
              <a:lnSpc>
                <a:spcPct val="100000"/>
              </a:lnSpc>
              <a:spcBef>
                <a:spcPts val="600"/>
              </a:spcBef>
              <a:spcAft>
                <a:spcPts val="600"/>
              </a:spcAft>
            </a:pPr>
            <a:r>
              <a:rPr lang="pt-BR" sz="2400" dirty="0" smtClean="0"/>
              <a:t>Emissor </a:t>
            </a:r>
            <a:r>
              <a:rPr lang="pt-BR" sz="2400" dirty="0"/>
              <a:t>em falência é dispensado de prestar informações periódicas, exceto quanto ao formulário cadastral</a:t>
            </a:r>
            <a:endParaRPr lang="pt-BR" sz="2800" dirty="0"/>
          </a:p>
          <a:p>
            <a:pPr algn="just">
              <a:lnSpc>
                <a:spcPct val="110000"/>
              </a:lnSpc>
              <a:spcBef>
                <a:spcPts val="0"/>
              </a:spcBef>
              <a:spcAft>
                <a:spcPts val="600"/>
              </a:spcAft>
            </a:pPr>
            <a:r>
              <a:rPr lang="pt-BR" sz="2400" b="1" dirty="0"/>
              <a:t>Exceto por essas dispensas, o emissor em crise continua obrigado a divulgar informações periódicas e eventuais nos prazos e condições fixados na regulamentação da CVM</a:t>
            </a:r>
            <a:endParaRPr lang="pt-BR" sz="2400" b="1" dirty="0"/>
          </a:p>
          <a:p>
            <a:pPr rtl="0">
              <a:spcBef>
                <a:spcPts val="2400"/>
              </a:spcBef>
            </a:pPr>
            <a:endParaRPr lang="pt-BR" sz="2800" dirty="0"/>
          </a:p>
        </p:txBody>
      </p:sp>
    </p:spTree>
    <p:extLst>
      <p:ext uri="{BB962C8B-B14F-4D97-AF65-F5344CB8AC3E}">
        <p14:creationId xmlns:p14="http://schemas.microsoft.com/office/powerpoint/2010/main" val="3594714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476672"/>
            <a:ext cx="9061648" cy="1152128"/>
          </a:xfrm>
        </p:spPr>
        <p:txBody>
          <a:bodyPr rtlCol="0">
            <a:noAutofit/>
          </a:bodyPr>
          <a:lstStyle/>
          <a:p>
            <a:pPr>
              <a:lnSpc>
                <a:spcPct val="100000"/>
              </a:lnSpc>
            </a:pPr>
            <a:r>
              <a:rPr lang="pt-BR" sz="4000" dirty="0"/>
              <a:t>Companhias abertas em RJ: </a:t>
            </a:r>
            <a:r>
              <a:rPr lang="pt-BR" sz="4000" dirty="0" smtClean="0"/>
              <a:t>Responsabilidade pelas divulgações</a:t>
            </a:r>
            <a:endParaRPr lang="pt-BR" sz="4000" dirty="0"/>
          </a:p>
        </p:txBody>
      </p:sp>
      <p:sp>
        <p:nvSpPr>
          <p:cNvPr id="4" name="Espaço reservado para conteúdo 3"/>
          <p:cNvSpPr>
            <a:spLocks noGrp="1"/>
          </p:cNvSpPr>
          <p:nvPr>
            <p:ph sz="half" idx="2"/>
          </p:nvPr>
        </p:nvSpPr>
        <p:spPr>
          <a:xfrm>
            <a:off x="1125860" y="1772817"/>
            <a:ext cx="9289032" cy="4752527"/>
          </a:xfrm>
        </p:spPr>
        <p:txBody>
          <a:bodyPr rtlCol="0">
            <a:normAutofit/>
          </a:bodyPr>
          <a:lstStyle/>
          <a:p>
            <a:pPr algn="just">
              <a:lnSpc>
                <a:spcPct val="100000"/>
              </a:lnSpc>
              <a:spcBef>
                <a:spcPts val="600"/>
              </a:spcBef>
            </a:pPr>
            <a:r>
              <a:rPr lang="pt-BR" sz="2400" b="1" dirty="0" smtClean="0"/>
              <a:t>Instrução CVM nº 480/2009</a:t>
            </a:r>
          </a:p>
          <a:p>
            <a:pPr marL="266700" indent="0" algn="just">
              <a:lnSpc>
                <a:spcPct val="100000"/>
              </a:lnSpc>
              <a:buNone/>
            </a:pPr>
            <a:r>
              <a:rPr lang="pt-BR" sz="2200" dirty="0"/>
              <a:t>Art. 44. O emissor deve atribuir a um diretor estatutário a função de relações com investidores.</a:t>
            </a:r>
          </a:p>
          <a:p>
            <a:pPr marL="266700" indent="0" algn="just">
              <a:lnSpc>
                <a:spcPct val="100000"/>
              </a:lnSpc>
              <a:buNone/>
            </a:pPr>
            <a:r>
              <a:rPr lang="pt-BR" sz="2200" dirty="0"/>
              <a:t>§ 3º Sempre que um emissor em situação especial tiver seus administradores substituídos por um liquidante, administrador judicial, gestor judicial, interventor ou figura semelhante, essa pessoa será equiparada ao diretor de relações com investidores para todos os fins previstos na legislação e regulamentação do mercado de valores mobiliários</a:t>
            </a:r>
            <a:r>
              <a:rPr lang="pt-BR" sz="2200" dirty="0" smtClean="0"/>
              <a:t>.</a:t>
            </a:r>
          </a:p>
          <a:p>
            <a:pPr marL="266700" indent="0" algn="just">
              <a:lnSpc>
                <a:spcPct val="100000"/>
              </a:lnSpc>
              <a:buNone/>
            </a:pPr>
            <a:endParaRPr lang="pt-BR" sz="2200" dirty="0"/>
          </a:p>
          <a:p>
            <a:pPr rtl="0">
              <a:spcBef>
                <a:spcPts val="2400"/>
              </a:spcBef>
            </a:pPr>
            <a:endParaRPr lang="pt-BR" sz="2800" dirty="0"/>
          </a:p>
        </p:txBody>
      </p:sp>
    </p:spTree>
    <p:extLst>
      <p:ext uri="{BB962C8B-B14F-4D97-AF65-F5344CB8AC3E}">
        <p14:creationId xmlns:p14="http://schemas.microsoft.com/office/powerpoint/2010/main" val="3291994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332656"/>
            <a:ext cx="9061648" cy="1152128"/>
          </a:xfrm>
        </p:spPr>
        <p:txBody>
          <a:bodyPr rtlCol="0">
            <a:noAutofit/>
          </a:bodyPr>
          <a:lstStyle/>
          <a:p>
            <a:pPr>
              <a:lnSpc>
                <a:spcPct val="100000"/>
              </a:lnSpc>
            </a:pPr>
            <a:r>
              <a:rPr lang="pt-BR" sz="4000" dirty="0" smtClean="0"/>
              <a:t>Companhias abertas em RJ: Acesso ao mercado de capitais</a:t>
            </a:r>
            <a:endParaRPr lang="pt-BR" sz="4000" dirty="0"/>
          </a:p>
        </p:txBody>
      </p:sp>
      <p:sp>
        <p:nvSpPr>
          <p:cNvPr id="4" name="Espaço reservado para conteúdo 3"/>
          <p:cNvSpPr>
            <a:spLocks noGrp="1"/>
          </p:cNvSpPr>
          <p:nvPr>
            <p:ph sz="half" idx="2"/>
          </p:nvPr>
        </p:nvSpPr>
        <p:spPr>
          <a:xfrm>
            <a:off x="1125860" y="1700808"/>
            <a:ext cx="9289032" cy="4752527"/>
          </a:xfrm>
        </p:spPr>
        <p:txBody>
          <a:bodyPr rtlCol="0">
            <a:normAutofit lnSpcReduction="10000"/>
          </a:bodyPr>
          <a:lstStyle/>
          <a:p>
            <a:pPr algn="just">
              <a:lnSpc>
                <a:spcPct val="100000"/>
              </a:lnSpc>
              <a:spcBef>
                <a:spcPts val="0"/>
              </a:spcBef>
              <a:spcAft>
                <a:spcPts val="600"/>
              </a:spcAft>
            </a:pPr>
            <a:r>
              <a:rPr lang="pt-BR" sz="2400" b="1" dirty="0" smtClean="0"/>
              <a:t>Desafios para a obtenção de registro de companhia aberta</a:t>
            </a:r>
          </a:p>
          <a:p>
            <a:pPr marL="628650" lvl="1" algn="just">
              <a:lnSpc>
                <a:spcPct val="100000"/>
              </a:lnSpc>
              <a:spcBef>
                <a:spcPts val="0"/>
              </a:spcBef>
              <a:spcAft>
                <a:spcPts val="600"/>
              </a:spcAft>
            </a:pPr>
            <a:r>
              <a:rPr lang="pt-BR" sz="2200" dirty="0"/>
              <a:t>Processo CVM nº RJ2014/4068, j. em </a:t>
            </a:r>
            <a:r>
              <a:rPr lang="pt-BR" sz="2200" dirty="0"/>
              <a:t>29.05.2014</a:t>
            </a:r>
          </a:p>
          <a:p>
            <a:pPr marL="628650" lvl="1" algn="just">
              <a:lnSpc>
                <a:spcPct val="100000"/>
              </a:lnSpc>
              <a:spcBef>
                <a:spcPts val="0"/>
              </a:spcBef>
              <a:spcAft>
                <a:spcPts val="600"/>
              </a:spcAft>
            </a:pPr>
            <a:r>
              <a:rPr lang="pt-BR" sz="2200" dirty="0"/>
              <a:t>Parágrafo único do artigo 1º, do Anexo 3 à Instrução CVM nº 480/2009</a:t>
            </a:r>
            <a:endParaRPr lang="pt-BR" sz="2200" dirty="0"/>
          </a:p>
          <a:p>
            <a:pPr algn="just">
              <a:lnSpc>
                <a:spcPct val="100000"/>
              </a:lnSpc>
              <a:spcBef>
                <a:spcPts val="1200"/>
              </a:spcBef>
              <a:spcAft>
                <a:spcPts val="600"/>
              </a:spcAft>
            </a:pPr>
            <a:r>
              <a:rPr lang="pt-BR" sz="2400" b="1" dirty="0" smtClean="0"/>
              <a:t>Possibilidade de oferta pública de valores mobiliários no contexto da RJ</a:t>
            </a:r>
          </a:p>
          <a:p>
            <a:pPr marL="628650" lvl="1" algn="just">
              <a:lnSpc>
                <a:spcPct val="100000"/>
              </a:lnSpc>
              <a:spcBef>
                <a:spcPts val="0"/>
              </a:spcBef>
              <a:spcAft>
                <a:spcPts val="600"/>
              </a:spcAft>
            </a:pPr>
            <a:r>
              <a:rPr lang="pt-BR" sz="2200" dirty="0" smtClean="0"/>
              <a:t>Proc</a:t>
            </a:r>
            <a:r>
              <a:rPr lang="pt-BR" sz="2200" dirty="0"/>
              <a:t>. </a:t>
            </a:r>
            <a:r>
              <a:rPr lang="pt-BR" sz="2200" dirty="0"/>
              <a:t>SEI </a:t>
            </a:r>
            <a:r>
              <a:rPr lang="pt-BR" sz="2200" dirty="0"/>
              <a:t>19957.004749/2018-92, j. </a:t>
            </a:r>
            <a:r>
              <a:rPr lang="pt-BR" sz="2200" dirty="0"/>
              <a:t>em </a:t>
            </a:r>
            <a:r>
              <a:rPr lang="pt-BR" sz="2200" dirty="0" smtClean="0"/>
              <a:t>26.06.2018</a:t>
            </a:r>
          </a:p>
          <a:p>
            <a:pPr marL="628650" lvl="1" algn="just">
              <a:lnSpc>
                <a:spcPct val="100000"/>
              </a:lnSpc>
              <a:spcBef>
                <a:spcPts val="0"/>
              </a:spcBef>
              <a:spcAft>
                <a:spcPts val="600"/>
              </a:spcAft>
            </a:pPr>
            <a:r>
              <a:rPr lang="pt-BR" sz="2200" dirty="0" smtClean="0"/>
              <a:t>Oferta pública ou oferta privada?</a:t>
            </a:r>
          </a:p>
          <a:p>
            <a:pPr marL="274320" lvl="1" algn="just">
              <a:lnSpc>
                <a:spcPct val="100000"/>
              </a:lnSpc>
              <a:spcBef>
                <a:spcPts val="1200"/>
              </a:spcBef>
              <a:spcAft>
                <a:spcPts val="600"/>
              </a:spcAft>
            </a:pPr>
            <a:r>
              <a:rPr lang="pt-BR" sz="2400" b="1" dirty="0"/>
              <a:t>Pedido de dispensa de requisitos da ICVM nº </a:t>
            </a:r>
            <a:r>
              <a:rPr lang="pt-BR" sz="2400" b="1" dirty="0" smtClean="0"/>
              <a:t>555</a:t>
            </a:r>
          </a:p>
          <a:p>
            <a:pPr marL="628650" lvl="1" algn="just">
              <a:lnSpc>
                <a:spcPct val="100000"/>
              </a:lnSpc>
              <a:spcBef>
                <a:spcPts val="0"/>
              </a:spcBef>
              <a:spcAft>
                <a:spcPts val="600"/>
              </a:spcAft>
            </a:pPr>
            <a:r>
              <a:rPr lang="pt-BR" sz="2200" dirty="0"/>
              <a:t>Renegociação de debêntures</a:t>
            </a:r>
          </a:p>
          <a:p>
            <a:pPr marL="628650" lvl="1" algn="just">
              <a:lnSpc>
                <a:spcPct val="100000"/>
              </a:lnSpc>
              <a:spcBef>
                <a:spcPts val="0"/>
              </a:spcBef>
              <a:spcAft>
                <a:spcPts val="600"/>
              </a:spcAft>
            </a:pPr>
            <a:r>
              <a:rPr lang="pt-BR" sz="2200" dirty="0"/>
              <a:t>Autorização para integralização das cotas em ativos financeiros/ dispensa dos limites de concentração por emissor e ativo financeiro</a:t>
            </a:r>
            <a:endParaRPr lang="pt-BR" sz="2200" dirty="0"/>
          </a:p>
        </p:txBody>
      </p:sp>
    </p:spTree>
    <p:extLst>
      <p:ext uri="{BB962C8B-B14F-4D97-AF65-F5344CB8AC3E}">
        <p14:creationId xmlns:p14="http://schemas.microsoft.com/office/powerpoint/2010/main" val="1327630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56400" y="5035227"/>
            <a:ext cx="401508" cy="261113"/>
          </a:xfrm>
          <a:prstGeom prst="rect">
            <a:avLst/>
          </a:prstGeom>
        </p:spPr>
      </p:pic>
      <p:sp>
        <p:nvSpPr>
          <p:cNvPr id="6" name="CaixaDeTexto 5"/>
          <p:cNvSpPr txBox="1"/>
          <p:nvPr/>
        </p:nvSpPr>
        <p:spPr>
          <a:xfrm>
            <a:off x="1764913" y="4974267"/>
            <a:ext cx="4677687" cy="369332"/>
          </a:xfrm>
          <a:prstGeom prst="rect">
            <a:avLst/>
          </a:prstGeom>
          <a:noFill/>
        </p:spPr>
        <p:txBody>
          <a:bodyPr wrap="square" rtlCol="0">
            <a:spAutoFit/>
          </a:bodyPr>
          <a:lstStyle/>
          <a:p>
            <a:r>
              <a:rPr lang="pt-BR" b="1" dirty="0">
                <a:latin typeface="Arial" panose="020B0604020202020204" pitchFamily="34" charset="0"/>
                <a:cs typeface="Arial" panose="020B0604020202020204" pitchFamily="34" charset="0"/>
              </a:rPr>
              <a:t>gustavo.machado.gonzalez@gmail.com</a:t>
            </a:r>
          </a:p>
        </p:txBody>
      </p:sp>
      <p:sp>
        <p:nvSpPr>
          <p:cNvPr id="8" name="CaixaDeTexto 7"/>
          <p:cNvSpPr txBox="1"/>
          <p:nvPr/>
        </p:nvSpPr>
        <p:spPr>
          <a:xfrm>
            <a:off x="1057914" y="4454314"/>
            <a:ext cx="4532442" cy="1134926"/>
          </a:xfrm>
          <a:prstGeom prst="rect">
            <a:avLst/>
          </a:prstGeom>
          <a:noFill/>
        </p:spPr>
        <p:txBody>
          <a:bodyPr wrap="square" rtlCol="0">
            <a:spAutoFit/>
          </a:bodyPr>
          <a:lstStyle/>
          <a:p>
            <a:r>
              <a:rPr lang="pt-BR" sz="2400" b="1" dirty="0">
                <a:latin typeface="Arial" panose="020B0604020202020204" pitchFamily="34" charset="0"/>
                <a:cs typeface="Arial" panose="020B0604020202020204" pitchFamily="34" charset="0"/>
              </a:rPr>
              <a:t>Gustavo Machado Gonzalez</a:t>
            </a:r>
            <a:endParaRPr lang="pt-BR" sz="2400" dirty="0">
              <a:latin typeface="Arial" panose="020B0604020202020204" pitchFamily="34" charset="0"/>
              <a:cs typeface="Arial" panose="020B0604020202020204" pitchFamily="34" charset="0"/>
            </a:endParaRPr>
          </a:p>
          <a:p>
            <a:endParaRPr lang="pt-BR" sz="1050" dirty="0">
              <a:latin typeface="Arial" panose="020B0604020202020204" pitchFamily="34" charset="0"/>
              <a:cs typeface="Arial" panose="020B0604020202020204" pitchFamily="34" charset="0"/>
            </a:endParaRPr>
          </a:p>
          <a:p>
            <a:endParaRPr lang="pt-BR" sz="2200" dirty="0">
              <a:latin typeface="Arial" panose="020B0604020202020204" pitchFamily="34" charset="0"/>
              <a:cs typeface="Arial" panose="020B0604020202020204" pitchFamily="34" charset="0"/>
            </a:endParaRPr>
          </a:p>
          <a:p>
            <a:endParaRPr lang="pt-BR" sz="1125" dirty="0">
              <a:latin typeface="Arial" panose="020B0604020202020204" pitchFamily="34" charset="0"/>
              <a:cs typeface="Arial" panose="020B0604020202020204" pitchFamily="34" charset="0"/>
            </a:endParaRPr>
          </a:p>
        </p:txBody>
      </p:sp>
      <p:sp>
        <p:nvSpPr>
          <p:cNvPr id="9" name="Título 12"/>
          <p:cNvSpPr txBox="1">
            <a:spLocks/>
          </p:cNvSpPr>
          <p:nvPr/>
        </p:nvSpPr>
        <p:spPr>
          <a:xfrm>
            <a:off x="1065212" y="2002160"/>
            <a:ext cx="8686801" cy="1066800"/>
          </a:xfrm>
          <a:prstGeom prst="rect">
            <a:avLst/>
          </a:prstGeom>
        </p:spPr>
        <p:txBody>
          <a:bodyPr rtlCol="0"/>
          <a:lstStyle>
            <a:lvl1pPr algn="l" defTabSz="914400" rtl="0" eaLnBrk="1" latinLnBrk="0" hangingPunct="1">
              <a:lnSpc>
                <a:spcPct val="80000"/>
              </a:lnSpc>
              <a:spcBef>
                <a:spcPct val="0"/>
              </a:spcBef>
              <a:buNone/>
              <a:defRPr sz="3600" b="1" kern="1200">
                <a:solidFill>
                  <a:schemeClr val="accent1">
                    <a:lumMod val="75000"/>
                  </a:schemeClr>
                </a:solidFill>
                <a:latin typeface="+mj-lt"/>
                <a:ea typeface="+mj-ea"/>
                <a:cs typeface="+mj-cs"/>
              </a:defRPr>
            </a:lvl1pPr>
          </a:lstStyle>
          <a:p>
            <a:pPr algn="ctr"/>
            <a:r>
              <a:rPr lang="pt-BR" sz="6000" dirty="0"/>
              <a:t>Obrigado!</a:t>
            </a:r>
          </a:p>
        </p:txBody>
      </p:sp>
    </p:spTree>
    <p:extLst>
      <p:ext uri="{BB962C8B-B14F-4D97-AF65-F5344CB8AC3E}">
        <p14:creationId xmlns:p14="http://schemas.microsoft.com/office/powerpoint/2010/main" val="1641407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489992"/>
            <a:ext cx="8686801" cy="778768"/>
          </a:xfrm>
        </p:spPr>
        <p:txBody>
          <a:bodyPr rtlCol="0">
            <a:normAutofit/>
          </a:bodyPr>
          <a:lstStyle/>
          <a:p>
            <a:pPr rtl="0"/>
            <a:r>
              <a:rPr lang="pt-BR" sz="4400" dirty="0" smtClean="0"/>
              <a:t>Roteiro</a:t>
            </a:r>
            <a:endParaRPr lang="pt-BR" sz="4400" dirty="0"/>
          </a:p>
        </p:txBody>
      </p:sp>
      <p:sp>
        <p:nvSpPr>
          <p:cNvPr id="4" name="Espaço reservado para conteúdo 3"/>
          <p:cNvSpPr>
            <a:spLocks noGrp="1"/>
          </p:cNvSpPr>
          <p:nvPr>
            <p:ph sz="half" idx="2"/>
          </p:nvPr>
        </p:nvSpPr>
        <p:spPr>
          <a:xfrm>
            <a:off x="1125860" y="1556793"/>
            <a:ext cx="9433048" cy="4463008"/>
          </a:xfrm>
        </p:spPr>
        <p:txBody>
          <a:bodyPr rtlCol="0">
            <a:normAutofit fontScale="92500"/>
          </a:bodyPr>
          <a:lstStyle/>
          <a:p>
            <a:pPr algn="just">
              <a:lnSpc>
                <a:spcPct val="100000"/>
              </a:lnSpc>
              <a:spcBef>
                <a:spcPts val="0"/>
              </a:spcBef>
              <a:spcAft>
                <a:spcPts val="1200"/>
              </a:spcAft>
            </a:pPr>
            <a:r>
              <a:rPr lang="pt-BR" sz="2800" dirty="0"/>
              <a:t>Conceitos introdutórios</a:t>
            </a:r>
          </a:p>
          <a:p>
            <a:pPr algn="just">
              <a:lnSpc>
                <a:spcPct val="100000"/>
              </a:lnSpc>
              <a:spcBef>
                <a:spcPts val="0"/>
              </a:spcBef>
              <a:spcAft>
                <a:spcPts val="1200"/>
              </a:spcAft>
            </a:pPr>
            <a:r>
              <a:rPr lang="pt-BR" sz="2800" dirty="0"/>
              <a:t>Normas especiais da LSA aplicáveis às companhias abertas e potencialmente relevantes no contexto de uma RJ</a:t>
            </a:r>
          </a:p>
          <a:p>
            <a:pPr algn="just">
              <a:lnSpc>
                <a:spcPct val="100000"/>
              </a:lnSpc>
              <a:spcBef>
                <a:spcPts val="0"/>
              </a:spcBef>
              <a:spcAft>
                <a:spcPts val="1200"/>
              </a:spcAft>
            </a:pPr>
            <a:r>
              <a:rPr lang="pt-BR" sz="2800" dirty="0"/>
              <a:t>Normativos da CVM aplicáveis às companhias abertas e potencialmente relevantes no contexto de uma </a:t>
            </a:r>
            <a:r>
              <a:rPr lang="pt-BR" sz="2800" dirty="0" smtClean="0"/>
              <a:t>RJ</a:t>
            </a:r>
          </a:p>
          <a:p>
            <a:pPr algn="just">
              <a:lnSpc>
                <a:spcPct val="100000"/>
              </a:lnSpc>
              <a:spcBef>
                <a:spcPts val="0"/>
              </a:spcBef>
              <a:spcAft>
                <a:spcPts val="1200"/>
              </a:spcAft>
            </a:pPr>
            <a:r>
              <a:rPr lang="pt-BR" sz="2800" dirty="0" smtClean="0"/>
              <a:t>Regras de </a:t>
            </a:r>
            <a:r>
              <a:rPr lang="pt-BR" sz="2800" i="1" dirty="0" err="1" smtClean="0"/>
              <a:t>disclosure</a:t>
            </a:r>
            <a:r>
              <a:rPr lang="pt-BR" sz="2800" dirty="0" smtClean="0"/>
              <a:t> </a:t>
            </a:r>
            <a:r>
              <a:rPr lang="pt-BR" sz="2800" dirty="0"/>
              <a:t>relevantes no contexto de uma RJ</a:t>
            </a:r>
          </a:p>
          <a:p>
            <a:pPr algn="just">
              <a:lnSpc>
                <a:spcPct val="100000"/>
              </a:lnSpc>
              <a:spcBef>
                <a:spcPts val="0"/>
              </a:spcBef>
              <a:spcAft>
                <a:spcPts val="1200"/>
              </a:spcAft>
            </a:pPr>
            <a:r>
              <a:rPr lang="pt-BR" sz="2800" dirty="0" smtClean="0"/>
              <a:t>Acesso </a:t>
            </a:r>
            <a:r>
              <a:rPr lang="pt-BR" sz="2800" dirty="0"/>
              <a:t>ao mercado por companhias em RJ, saída do mercado por companhias em crise e outros assuntos de competência da CVM</a:t>
            </a:r>
          </a:p>
          <a:p>
            <a:pPr algn="just">
              <a:spcBef>
                <a:spcPts val="0"/>
              </a:spcBef>
            </a:pPr>
            <a:endParaRPr lang="pt-BR" sz="2800" dirty="0"/>
          </a:p>
          <a:p>
            <a:pPr algn="just">
              <a:spcBef>
                <a:spcPts val="0"/>
              </a:spcBef>
            </a:pPr>
            <a:endParaRPr lang="pt-BR" sz="2800" dirty="0"/>
          </a:p>
          <a:p>
            <a:pPr algn="just">
              <a:spcBef>
                <a:spcPts val="0"/>
              </a:spcBef>
            </a:pPr>
            <a:endParaRPr lang="pt-BR" sz="2800" dirty="0"/>
          </a:p>
        </p:txBody>
      </p:sp>
    </p:spTree>
    <p:extLst>
      <p:ext uri="{BB962C8B-B14F-4D97-AF65-F5344CB8AC3E}">
        <p14:creationId xmlns:p14="http://schemas.microsoft.com/office/powerpoint/2010/main" val="3673005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489992"/>
            <a:ext cx="8686801" cy="778768"/>
          </a:xfrm>
        </p:spPr>
        <p:txBody>
          <a:bodyPr rtlCol="0">
            <a:normAutofit/>
          </a:bodyPr>
          <a:lstStyle/>
          <a:p>
            <a:pPr rtl="0"/>
            <a:r>
              <a:rPr lang="pt-BR" sz="4400" dirty="0"/>
              <a:t>Conceitos introdutórios</a:t>
            </a:r>
          </a:p>
        </p:txBody>
      </p:sp>
      <p:sp>
        <p:nvSpPr>
          <p:cNvPr id="4" name="Espaço reservado para conteúdo 3"/>
          <p:cNvSpPr>
            <a:spLocks noGrp="1"/>
          </p:cNvSpPr>
          <p:nvPr>
            <p:ph sz="half" idx="2"/>
          </p:nvPr>
        </p:nvSpPr>
        <p:spPr>
          <a:xfrm>
            <a:off x="1125860" y="1556792"/>
            <a:ext cx="9433048" cy="4680519"/>
          </a:xfrm>
        </p:spPr>
        <p:txBody>
          <a:bodyPr rtlCol="0">
            <a:normAutofit/>
          </a:bodyPr>
          <a:lstStyle/>
          <a:p>
            <a:pPr algn="just">
              <a:lnSpc>
                <a:spcPct val="100000"/>
              </a:lnSpc>
              <a:spcBef>
                <a:spcPts val="600"/>
              </a:spcBef>
              <a:spcAft>
                <a:spcPts val="600"/>
              </a:spcAft>
            </a:pPr>
            <a:r>
              <a:rPr lang="pt-BR" sz="2400" b="1" dirty="0"/>
              <a:t>A “batalha das filosofias” e a regulação baseada no princípio do </a:t>
            </a:r>
            <a:r>
              <a:rPr lang="pt-BR" sz="2400" b="1" i="1" dirty="0" err="1"/>
              <a:t>full</a:t>
            </a:r>
            <a:r>
              <a:rPr lang="pt-BR" sz="2400" b="1" i="1" dirty="0"/>
              <a:t> and fair </a:t>
            </a:r>
            <a:r>
              <a:rPr lang="pt-BR" sz="2400" b="1" i="1" dirty="0" err="1"/>
              <a:t>disclosure</a:t>
            </a:r>
            <a:endParaRPr lang="pt-BR" sz="2400" b="1" i="1" dirty="0"/>
          </a:p>
          <a:p>
            <a:pPr algn="just">
              <a:lnSpc>
                <a:spcPct val="100000"/>
              </a:lnSpc>
              <a:spcBef>
                <a:spcPts val="1200"/>
              </a:spcBef>
            </a:pPr>
            <a:r>
              <a:rPr lang="pt-BR" sz="2400" b="1" dirty="0"/>
              <a:t>Companhia Aberta</a:t>
            </a:r>
          </a:p>
          <a:p>
            <a:pPr marL="800100" lvl="2" indent="-400050" algn="just">
              <a:lnSpc>
                <a:spcPct val="100000"/>
              </a:lnSpc>
            </a:pPr>
            <a:r>
              <a:rPr lang="pt-BR" sz="2400" dirty="0"/>
              <a:t>Categoria A x Categoria B</a:t>
            </a:r>
          </a:p>
          <a:p>
            <a:pPr marL="1262063" lvl="3" indent="-400050" algn="just">
              <a:lnSpc>
                <a:spcPct val="100000"/>
              </a:lnSpc>
            </a:pPr>
            <a:r>
              <a:rPr lang="pt-BR" sz="2200" dirty="0"/>
              <a:t>Os “regimes diferenciados” dentro da categoria A</a:t>
            </a:r>
          </a:p>
          <a:p>
            <a:pPr algn="just">
              <a:lnSpc>
                <a:spcPct val="100000"/>
              </a:lnSpc>
              <a:spcBef>
                <a:spcPts val="1200"/>
              </a:spcBef>
              <a:spcAft>
                <a:spcPts val="600"/>
              </a:spcAft>
            </a:pPr>
            <a:r>
              <a:rPr lang="pt-BR" sz="2400" b="1" dirty="0" smtClean="0"/>
              <a:t>Informações periódicas e </a:t>
            </a:r>
            <a:r>
              <a:rPr lang="pt-BR" sz="2400" b="1" dirty="0" smtClean="0"/>
              <a:t>eventuais</a:t>
            </a:r>
          </a:p>
          <a:p>
            <a:pPr algn="just">
              <a:lnSpc>
                <a:spcPct val="100000"/>
              </a:lnSpc>
              <a:spcBef>
                <a:spcPts val="1200"/>
              </a:spcBef>
              <a:spcAft>
                <a:spcPts val="600"/>
              </a:spcAft>
            </a:pPr>
            <a:r>
              <a:rPr lang="pt-BR" sz="2400" b="1" dirty="0" smtClean="0"/>
              <a:t>Normas especiais para as companhias em situação especial: preocupações de duas ordens</a:t>
            </a:r>
            <a:endParaRPr lang="pt-BR" sz="2400" b="1" dirty="0" smtClean="0"/>
          </a:p>
          <a:p>
            <a:pPr lvl="2" algn="just">
              <a:spcBef>
                <a:spcPts val="0"/>
              </a:spcBef>
            </a:pPr>
            <a:endParaRPr lang="pt-BR" sz="600" dirty="0"/>
          </a:p>
        </p:txBody>
      </p:sp>
    </p:spTree>
    <p:extLst>
      <p:ext uri="{BB962C8B-B14F-4D97-AF65-F5344CB8AC3E}">
        <p14:creationId xmlns:p14="http://schemas.microsoft.com/office/powerpoint/2010/main" val="420798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332656"/>
            <a:ext cx="9061648" cy="1152128"/>
          </a:xfrm>
        </p:spPr>
        <p:txBody>
          <a:bodyPr rtlCol="0">
            <a:noAutofit/>
          </a:bodyPr>
          <a:lstStyle/>
          <a:p>
            <a:pPr>
              <a:lnSpc>
                <a:spcPct val="100000"/>
              </a:lnSpc>
            </a:pPr>
            <a:r>
              <a:rPr lang="pt-BR" sz="4000" dirty="0"/>
              <a:t>Normas especiais da Lei nº 6.404/1976 sobre companhia aberta</a:t>
            </a:r>
          </a:p>
        </p:txBody>
      </p:sp>
      <p:sp>
        <p:nvSpPr>
          <p:cNvPr id="4" name="Espaço reservado para conteúdo 3"/>
          <p:cNvSpPr>
            <a:spLocks noGrp="1"/>
          </p:cNvSpPr>
          <p:nvPr>
            <p:ph sz="half" idx="2"/>
          </p:nvPr>
        </p:nvSpPr>
        <p:spPr>
          <a:xfrm>
            <a:off x="1125860" y="1556792"/>
            <a:ext cx="9289032" cy="5040560"/>
          </a:xfrm>
        </p:spPr>
        <p:txBody>
          <a:bodyPr rtlCol="0">
            <a:normAutofit fontScale="85000" lnSpcReduction="20000"/>
          </a:bodyPr>
          <a:lstStyle/>
          <a:p>
            <a:pPr marL="45720" indent="0" algn="just">
              <a:lnSpc>
                <a:spcPct val="120000"/>
              </a:lnSpc>
              <a:spcBef>
                <a:spcPts val="0"/>
              </a:spcBef>
              <a:buNone/>
            </a:pPr>
            <a:r>
              <a:rPr lang="pt-BR" sz="2600" b="1" dirty="0"/>
              <a:t>Partes Beneficiárias e Debêntures  </a:t>
            </a:r>
            <a:endParaRPr lang="pt-BR" sz="2600" dirty="0"/>
          </a:p>
          <a:p>
            <a:pPr algn="just">
              <a:lnSpc>
                <a:spcPct val="120000"/>
              </a:lnSpc>
              <a:spcBef>
                <a:spcPts val="1200"/>
              </a:spcBef>
            </a:pPr>
            <a:r>
              <a:rPr lang="pt-BR" sz="2300" b="1" dirty="0" smtClean="0"/>
              <a:t>Art</a:t>
            </a:r>
            <a:r>
              <a:rPr lang="pt-BR" sz="2300" b="1" dirty="0"/>
              <a:t>. 59, §1°: </a:t>
            </a:r>
            <a:r>
              <a:rPr lang="pt-BR" sz="2300" dirty="0"/>
              <a:t>O conselho de administração pode deliberar sobre a emissão de debêntures não conversíveis em ações, salvo disposição estatutária em </a:t>
            </a:r>
            <a:r>
              <a:rPr lang="pt-BR" sz="2300" dirty="0" smtClean="0"/>
              <a:t>contrário.</a:t>
            </a:r>
            <a:endParaRPr lang="pt-BR" sz="2300" dirty="0"/>
          </a:p>
          <a:p>
            <a:pPr marL="45720" indent="0" algn="just">
              <a:lnSpc>
                <a:spcPct val="120000"/>
              </a:lnSpc>
              <a:buNone/>
            </a:pPr>
            <a:r>
              <a:rPr lang="pt-BR" sz="2600" b="1" dirty="0"/>
              <a:t>Assembleia geral</a:t>
            </a:r>
            <a:endParaRPr lang="pt-BR" sz="2600" dirty="0"/>
          </a:p>
          <a:p>
            <a:pPr algn="just">
              <a:lnSpc>
                <a:spcPct val="120000"/>
              </a:lnSpc>
              <a:spcBef>
                <a:spcPts val="1200"/>
              </a:spcBef>
            </a:pPr>
            <a:r>
              <a:rPr lang="pt-BR" sz="2300" b="1" dirty="0"/>
              <a:t>Art. 124, §1°, II: </a:t>
            </a:r>
            <a:r>
              <a:rPr lang="pt-BR" sz="2300" dirty="0"/>
              <a:t>O prazo de antecedência da primeira convocação da assembleia geral é de 15 dias e o da segunda convocação de 8 dias. </a:t>
            </a:r>
          </a:p>
          <a:p>
            <a:pPr algn="just">
              <a:lnSpc>
                <a:spcPct val="120000"/>
              </a:lnSpc>
              <a:spcBef>
                <a:spcPts val="600"/>
              </a:spcBef>
            </a:pPr>
            <a:r>
              <a:rPr lang="pt-BR" sz="2300" b="1" dirty="0"/>
              <a:t>Art. 124, §5°, I e II: </a:t>
            </a:r>
            <a:r>
              <a:rPr lang="pt-BR" sz="2300" dirty="0"/>
              <a:t>Permitem a CVM (i) aumentar para 30 dias o prazo de convocação da assembleia que tiver por objeto operações complexas (</a:t>
            </a:r>
            <a:r>
              <a:rPr lang="pt-BR" sz="2300" dirty="0" err="1"/>
              <a:t>ii</a:t>
            </a:r>
            <a:r>
              <a:rPr lang="pt-BR" sz="2300" dirty="0"/>
              <a:t>) e interromper o curso do prazo de antecedência da convocação de AGE a fim de conhecer e analisar as propostas a serem submetidas à assembleia e, se for o caso, informar à companhia, até o término da interrupção, as razões pelas quais entende que a deliberação proposta à assembleia viola dispositivos legais ou regulamentares.</a:t>
            </a:r>
          </a:p>
          <a:p>
            <a:pPr marL="45720" indent="0" algn="just">
              <a:lnSpc>
                <a:spcPct val="120000"/>
              </a:lnSpc>
              <a:spcBef>
                <a:spcPts val="600"/>
              </a:spcBef>
              <a:buNone/>
            </a:pPr>
            <a:endParaRPr lang="pt-BR" sz="2400" b="1" dirty="0"/>
          </a:p>
          <a:p>
            <a:pPr rtl="0">
              <a:spcBef>
                <a:spcPts val="2400"/>
              </a:spcBef>
            </a:pPr>
            <a:endParaRPr lang="pt-BR" sz="2800" dirty="0"/>
          </a:p>
        </p:txBody>
      </p:sp>
    </p:spTree>
    <p:extLst>
      <p:ext uri="{BB962C8B-B14F-4D97-AF65-F5344CB8AC3E}">
        <p14:creationId xmlns:p14="http://schemas.microsoft.com/office/powerpoint/2010/main" val="132954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332656"/>
            <a:ext cx="9061648" cy="1152128"/>
          </a:xfrm>
        </p:spPr>
        <p:txBody>
          <a:bodyPr rtlCol="0">
            <a:noAutofit/>
          </a:bodyPr>
          <a:lstStyle/>
          <a:p>
            <a:pPr>
              <a:lnSpc>
                <a:spcPct val="100000"/>
              </a:lnSpc>
            </a:pPr>
            <a:r>
              <a:rPr lang="pt-BR" sz="4000" dirty="0"/>
              <a:t>Normas especiais da Lei nº 6.404/1976 sobre companhia aberta</a:t>
            </a:r>
          </a:p>
        </p:txBody>
      </p:sp>
      <p:sp>
        <p:nvSpPr>
          <p:cNvPr id="4" name="Espaço reservado para conteúdo 3"/>
          <p:cNvSpPr>
            <a:spLocks noGrp="1"/>
          </p:cNvSpPr>
          <p:nvPr>
            <p:ph sz="half" idx="2"/>
          </p:nvPr>
        </p:nvSpPr>
        <p:spPr>
          <a:xfrm>
            <a:off x="1125860" y="1556792"/>
            <a:ext cx="9289032" cy="4968552"/>
          </a:xfrm>
        </p:spPr>
        <p:txBody>
          <a:bodyPr rtlCol="0">
            <a:normAutofit/>
          </a:bodyPr>
          <a:lstStyle/>
          <a:p>
            <a:pPr marL="45720" indent="0" algn="just">
              <a:lnSpc>
                <a:spcPct val="100000"/>
              </a:lnSpc>
              <a:buNone/>
            </a:pPr>
            <a:r>
              <a:rPr lang="pt-BR" sz="2400" b="1" dirty="0" smtClean="0"/>
              <a:t>Administradores</a:t>
            </a:r>
          </a:p>
          <a:p>
            <a:pPr algn="just">
              <a:lnSpc>
                <a:spcPct val="100000"/>
              </a:lnSpc>
              <a:spcBef>
                <a:spcPts val="600"/>
              </a:spcBef>
            </a:pPr>
            <a:r>
              <a:rPr lang="pt-BR" b="1" dirty="0" smtClean="0"/>
              <a:t>Art. 157, §§4° e 5°: </a:t>
            </a:r>
            <a:r>
              <a:rPr lang="pt-BR" dirty="0" smtClean="0"/>
              <a:t>Dever de divulgar fato relevante e hipóteses em que a divulgação pode ser postergada.</a:t>
            </a:r>
          </a:p>
          <a:p>
            <a:pPr marL="45720" indent="0" algn="just">
              <a:lnSpc>
                <a:spcPct val="100000"/>
              </a:lnSpc>
              <a:spcBef>
                <a:spcPts val="2400"/>
              </a:spcBef>
              <a:buNone/>
            </a:pPr>
            <a:r>
              <a:rPr lang="pt-BR" sz="2200" b="1" dirty="0"/>
              <a:t>Incorporação, Fusão e Cisão </a:t>
            </a:r>
            <a:endParaRPr lang="pt-BR" sz="2200" dirty="0"/>
          </a:p>
          <a:p>
            <a:pPr algn="just">
              <a:lnSpc>
                <a:spcPct val="100000"/>
              </a:lnSpc>
              <a:spcBef>
                <a:spcPts val="1200"/>
              </a:spcBef>
            </a:pPr>
            <a:r>
              <a:rPr lang="pt-BR" b="1" dirty="0"/>
              <a:t>Art. 223, §3º e 4º: </a:t>
            </a:r>
            <a:r>
              <a:rPr lang="pt-BR" dirty="0"/>
              <a:t>Na incorporação, fusão e cisão que envolverem companhia aberta, as sociedades que a sucederem serão também abertas, devendo obter o respectivo registro e, se for o caso, promover a admissão de negociação das novas ações no mercado secundário, no prazo máximo de 120 dias, contados da data da assembleia geral que aprovou a operação. O descumprimento dessa exigência dá direito ao acionista de retirar-se da sociedade.</a:t>
            </a:r>
          </a:p>
          <a:p>
            <a:pPr marL="45720" indent="0">
              <a:lnSpc>
                <a:spcPct val="100000"/>
              </a:lnSpc>
              <a:spcBef>
                <a:spcPts val="600"/>
              </a:spcBef>
              <a:buNone/>
            </a:pPr>
            <a:endParaRPr lang="pt-BR" dirty="0"/>
          </a:p>
        </p:txBody>
      </p:sp>
    </p:spTree>
    <p:extLst>
      <p:ext uri="{BB962C8B-B14F-4D97-AF65-F5344CB8AC3E}">
        <p14:creationId xmlns:p14="http://schemas.microsoft.com/office/powerpoint/2010/main" val="529374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561999"/>
            <a:ext cx="8701608" cy="1066801"/>
          </a:xfrm>
        </p:spPr>
        <p:txBody>
          <a:bodyPr rtlCol="0">
            <a:normAutofit fontScale="90000"/>
          </a:bodyPr>
          <a:lstStyle/>
          <a:p>
            <a:pPr algn="just" rtl="0">
              <a:lnSpc>
                <a:spcPct val="100000"/>
              </a:lnSpc>
            </a:pPr>
            <a:r>
              <a:rPr lang="pt-BR" sz="4400" dirty="0"/>
              <a:t>Normativos da CVM aplicáveis às companhias abertas</a:t>
            </a:r>
          </a:p>
        </p:txBody>
      </p:sp>
      <p:sp>
        <p:nvSpPr>
          <p:cNvPr id="4" name="Espaço reservado para conteúdo 3"/>
          <p:cNvSpPr>
            <a:spLocks noGrp="1"/>
          </p:cNvSpPr>
          <p:nvPr>
            <p:ph sz="half" idx="2"/>
          </p:nvPr>
        </p:nvSpPr>
        <p:spPr>
          <a:xfrm>
            <a:off x="1125860" y="1772816"/>
            <a:ext cx="9289032" cy="4679032"/>
          </a:xfrm>
        </p:spPr>
        <p:txBody>
          <a:bodyPr rtlCol="0">
            <a:normAutofit/>
          </a:bodyPr>
          <a:lstStyle/>
          <a:p>
            <a:pPr algn="just">
              <a:lnSpc>
                <a:spcPct val="100000"/>
              </a:lnSpc>
              <a:spcBef>
                <a:spcPts val="1200"/>
              </a:spcBef>
            </a:pPr>
            <a:r>
              <a:rPr lang="pt-BR" b="1" dirty="0"/>
              <a:t>Instrução CVM nº 358/2002. </a:t>
            </a:r>
            <a:r>
              <a:rPr lang="pt-BR" dirty="0"/>
              <a:t>Dispõe sobre a divulgação e uso de informações sobre ato ou fato relevante relativo às companhias abertas.</a:t>
            </a:r>
          </a:p>
          <a:p>
            <a:pPr algn="just">
              <a:lnSpc>
                <a:spcPct val="100000"/>
              </a:lnSpc>
              <a:spcBef>
                <a:spcPts val="1200"/>
              </a:spcBef>
            </a:pPr>
            <a:r>
              <a:rPr lang="pt-BR" b="1" dirty="0" smtClean="0"/>
              <a:t>Instrução </a:t>
            </a:r>
            <a:r>
              <a:rPr lang="pt-BR" b="1" dirty="0"/>
              <a:t>CVM nº 372/2002. </a:t>
            </a:r>
            <a:r>
              <a:rPr lang="pt-BR" dirty="0"/>
              <a:t>Dispõe sobre o adiamento de Assembleia Geral e a interrupção da fluência do prazo de sua convocação.</a:t>
            </a:r>
          </a:p>
          <a:p>
            <a:pPr algn="just">
              <a:lnSpc>
                <a:spcPct val="100000"/>
              </a:lnSpc>
              <a:spcBef>
                <a:spcPts val="1200"/>
              </a:spcBef>
            </a:pPr>
            <a:r>
              <a:rPr lang="pt-BR" b="1" dirty="0"/>
              <a:t>Instrução CVM nº 480/2009. </a:t>
            </a:r>
            <a:r>
              <a:rPr lang="pt-BR" dirty="0"/>
              <a:t>Dispõe sobre o registro de emissores de valores mobiliários admitidos à negociação em mercados regulamentados de valores mobiliários.</a:t>
            </a:r>
          </a:p>
          <a:p>
            <a:pPr algn="just">
              <a:lnSpc>
                <a:spcPct val="100000"/>
              </a:lnSpc>
              <a:spcBef>
                <a:spcPts val="1200"/>
              </a:spcBef>
            </a:pPr>
            <a:r>
              <a:rPr lang="pt-BR" b="1" dirty="0"/>
              <a:t>Instrução CVM nº 481/2009. </a:t>
            </a:r>
            <a:r>
              <a:rPr lang="pt-BR" dirty="0"/>
              <a:t>Dispõe sobre informações e pedidos públicos de procuração para exercício do direito de voto em assembleias de acionistas</a:t>
            </a:r>
            <a:r>
              <a:rPr lang="pt-BR" dirty="0" smtClean="0"/>
              <a:t>.</a:t>
            </a:r>
          </a:p>
          <a:p>
            <a:pPr algn="just">
              <a:lnSpc>
                <a:spcPct val="100000"/>
              </a:lnSpc>
              <a:spcBef>
                <a:spcPts val="1200"/>
              </a:spcBef>
            </a:pPr>
            <a:r>
              <a:rPr lang="pt-BR" b="1" dirty="0"/>
              <a:t>Instrução CVM nº 625/2020. </a:t>
            </a:r>
            <a:r>
              <a:rPr lang="pt-BR" dirty="0"/>
              <a:t>Dispõe sobre participação e votação a distância em assembleias de debenturistas.</a:t>
            </a:r>
          </a:p>
          <a:p>
            <a:pPr algn="just">
              <a:lnSpc>
                <a:spcPct val="100000"/>
              </a:lnSpc>
              <a:spcBef>
                <a:spcPts val="1200"/>
              </a:spcBef>
            </a:pPr>
            <a:endParaRPr lang="pt-BR" dirty="0"/>
          </a:p>
          <a:p>
            <a:pPr rtl="0">
              <a:spcBef>
                <a:spcPts val="2400"/>
              </a:spcBef>
            </a:pPr>
            <a:endParaRPr lang="pt-BR" sz="2800" dirty="0"/>
          </a:p>
        </p:txBody>
      </p:sp>
    </p:spTree>
    <p:extLst>
      <p:ext uri="{BB962C8B-B14F-4D97-AF65-F5344CB8AC3E}">
        <p14:creationId xmlns:p14="http://schemas.microsoft.com/office/powerpoint/2010/main" val="3139035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489992"/>
            <a:ext cx="9349680" cy="778768"/>
          </a:xfrm>
        </p:spPr>
        <p:txBody>
          <a:bodyPr rtlCol="0">
            <a:normAutofit fontScale="90000"/>
          </a:bodyPr>
          <a:lstStyle/>
          <a:p>
            <a:pPr rtl="0"/>
            <a:r>
              <a:rPr lang="pt-BR" sz="4400" dirty="0" smtClean="0"/>
              <a:t>Companhias abertas em RJ: </a:t>
            </a:r>
            <a:r>
              <a:rPr lang="pt-BR" sz="4400" i="1" dirty="0" err="1" smtClean="0"/>
              <a:t>Disclosure</a:t>
            </a:r>
            <a:endParaRPr lang="pt-BR" sz="4400" i="1" dirty="0"/>
          </a:p>
        </p:txBody>
      </p:sp>
      <p:sp>
        <p:nvSpPr>
          <p:cNvPr id="4" name="Espaço reservado para conteúdo 3"/>
          <p:cNvSpPr>
            <a:spLocks noGrp="1"/>
          </p:cNvSpPr>
          <p:nvPr>
            <p:ph sz="half" idx="2"/>
          </p:nvPr>
        </p:nvSpPr>
        <p:spPr>
          <a:xfrm>
            <a:off x="1125860" y="1484784"/>
            <a:ext cx="9433048" cy="4968552"/>
          </a:xfrm>
        </p:spPr>
        <p:txBody>
          <a:bodyPr rtlCol="0">
            <a:normAutofit lnSpcReduction="10000"/>
          </a:bodyPr>
          <a:lstStyle/>
          <a:p>
            <a:pPr algn="just">
              <a:lnSpc>
                <a:spcPct val="100000"/>
              </a:lnSpc>
              <a:spcBef>
                <a:spcPts val="600"/>
              </a:spcBef>
              <a:spcAft>
                <a:spcPts val="600"/>
              </a:spcAft>
            </a:pPr>
            <a:r>
              <a:rPr lang="pt-BR" sz="2400" b="1" dirty="0" smtClean="0"/>
              <a:t>Formulário Cadastral e Formulário </a:t>
            </a:r>
            <a:r>
              <a:rPr lang="pt-BR" sz="2400" b="1" dirty="0" smtClean="0"/>
              <a:t>de </a:t>
            </a:r>
            <a:r>
              <a:rPr lang="pt-BR" sz="2400" b="1" dirty="0" smtClean="0"/>
              <a:t>Referência</a:t>
            </a:r>
          </a:p>
          <a:p>
            <a:pPr lvl="1" algn="just">
              <a:lnSpc>
                <a:spcPct val="100000"/>
              </a:lnSpc>
              <a:spcBef>
                <a:spcPts val="600"/>
              </a:spcBef>
              <a:spcAft>
                <a:spcPts val="600"/>
              </a:spcAft>
            </a:pPr>
            <a:r>
              <a:rPr lang="pt-BR" sz="2200" dirty="0" smtClean="0"/>
              <a:t>Conceito</a:t>
            </a:r>
          </a:p>
          <a:p>
            <a:pPr lvl="1" algn="just">
              <a:lnSpc>
                <a:spcPct val="100000"/>
              </a:lnSpc>
              <a:spcBef>
                <a:spcPts val="600"/>
              </a:spcBef>
              <a:spcAft>
                <a:spcPts val="600"/>
              </a:spcAft>
            </a:pPr>
            <a:r>
              <a:rPr lang="pt-BR" sz="2200" dirty="0" smtClean="0"/>
              <a:t>Periodicidade</a:t>
            </a:r>
          </a:p>
          <a:p>
            <a:pPr lvl="1" algn="just">
              <a:lnSpc>
                <a:spcPct val="100000"/>
              </a:lnSpc>
              <a:spcBef>
                <a:spcPts val="600"/>
              </a:spcBef>
              <a:spcAft>
                <a:spcPts val="600"/>
              </a:spcAft>
            </a:pPr>
            <a:r>
              <a:rPr lang="pt-BR" sz="2200" dirty="0" smtClean="0"/>
              <a:t>Dever de atualização no contexto de RJ</a:t>
            </a:r>
            <a:endParaRPr lang="pt-BR" sz="2200" dirty="0" smtClean="0"/>
          </a:p>
          <a:p>
            <a:pPr algn="just">
              <a:lnSpc>
                <a:spcPct val="100000"/>
              </a:lnSpc>
              <a:spcAft>
                <a:spcPts val="600"/>
              </a:spcAft>
            </a:pPr>
            <a:r>
              <a:rPr lang="pt-BR" sz="2400" b="1" dirty="0" smtClean="0"/>
              <a:t>Fato Relevante</a:t>
            </a:r>
          </a:p>
          <a:p>
            <a:pPr lvl="1" algn="just">
              <a:lnSpc>
                <a:spcPct val="100000"/>
              </a:lnSpc>
              <a:spcBef>
                <a:spcPts val="600"/>
              </a:spcBef>
              <a:spcAft>
                <a:spcPts val="600"/>
              </a:spcAft>
            </a:pPr>
            <a:r>
              <a:rPr lang="pt-BR" sz="2200" dirty="0" smtClean="0"/>
              <a:t>Conceito</a:t>
            </a:r>
          </a:p>
          <a:p>
            <a:pPr lvl="1" algn="just">
              <a:lnSpc>
                <a:spcPct val="100000"/>
              </a:lnSpc>
              <a:spcBef>
                <a:spcPts val="600"/>
              </a:spcBef>
              <a:spcAft>
                <a:spcPts val="600"/>
              </a:spcAft>
            </a:pPr>
            <a:r>
              <a:rPr lang="pt-BR" sz="2200" dirty="0" smtClean="0"/>
              <a:t>O caráter preciso da informação relevante</a:t>
            </a:r>
            <a:endParaRPr lang="pt-BR" sz="2200" dirty="0" smtClean="0"/>
          </a:p>
          <a:p>
            <a:pPr lvl="1" algn="just">
              <a:lnSpc>
                <a:spcPct val="100000"/>
              </a:lnSpc>
              <a:spcBef>
                <a:spcPts val="600"/>
              </a:spcBef>
              <a:spcAft>
                <a:spcPts val="600"/>
              </a:spcAft>
            </a:pPr>
            <a:r>
              <a:rPr lang="pt-BR" sz="2200" dirty="0" smtClean="0"/>
              <a:t>Tripla função</a:t>
            </a:r>
          </a:p>
          <a:p>
            <a:pPr lvl="1" algn="just">
              <a:lnSpc>
                <a:spcPct val="100000"/>
              </a:lnSpc>
              <a:spcBef>
                <a:spcPts val="600"/>
              </a:spcBef>
              <a:spcAft>
                <a:spcPts val="600"/>
              </a:spcAft>
            </a:pPr>
            <a:r>
              <a:rPr lang="pt-BR" sz="2200" dirty="0" smtClean="0"/>
              <a:t>Regra geral – divulgação imediata</a:t>
            </a:r>
          </a:p>
          <a:p>
            <a:pPr lvl="1" algn="just">
              <a:lnSpc>
                <a:spcPct val="100000"/>
              </a:lnSpc>
              <a:spcBef>
                <a:spcPts val="600"/>
              </a:spcBef>
              <a:spcAft>
                <a:spcPts val="600"/>
              </a:spcAft>
            </a:pPr>
            <a:r>
              <a:rPr lang="pt-BR" sz="2200" dirty="0" smtClean="0"/>
              <a:t>Exceções à regra geral</a:t>
            </a:r>
            <a:endParaRPr lang="pt-BR" sz="2200" dirty="0" smtClean="0"/>
          </a:p>
          <a:p>
            <a:pPr lvl="2" algn="just">
              <a:spcBef>
                <a:spcPts val="0"/>
              </a:spcBef>
            </a:pPr>
            <a:endParaRPr lang="pt-BR" sz="600" dirty="0"/>
          </a:p>
        </p:txBody>
      </p:sp>
    </p:spTree>
    <p:extLst>
      <p:ext uri="{BB962C8B-B14F-4D97-AF65-F5344CB8AC3E}">
        <p14:creationId xmlns:p14="http://schemas.microsoft.com/office/powerpoint/2010/main" val="3603308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44624"/>
            <a:ext cx="9061648" cy="1152128"/>
          </a:xfrm>
        </p:spPr>
        <p:txBody>
          <a:bodyPr rtlCol="0">
            <a:noAutofit/>
          </a:bodyPr>
          <a:lstStyle/>
          <a:p>
            <a:pPr>
              <a:lnSpc>
                <a:spcPct val="100000"/>
              </a:lnSpc>
            </a:pPr>
            <a:r>
              <a:rPr lang="pt-BR" sz="4000" dirty="0"/>
              <a:t>Companhias abertas em RJ: </a:t>
            </a:r>
            <a:r>
              <a:rPr lang="pt-BR" sz="4000" i="1" dirty="0" err="1"/>
              <a:t>Disclosure</a:t>
            </a:r>
            <a:endParaRPr lang="pt-BR" sz="4000" dirty="0"/>
          </a:p>
        </p:txBody>
      </p:sp>
      <p:sp>
        <p:nvSpPr>
          <p:cNvPr id="4" name="Espaço reservado para conteúdo 3"/>
          <p:cNvSpPr>
            <a:spLocks noGrp="1"/>
          </p:cNvSpPr>
          <p:nvPr>
            <p:ph sz="half" idx="2"/>
          </p:nvPr>
        </p:nvSpPr>
        <p:spPr>
          <a:xfrm>
            <a:off x="1125860" y="1412776"/>
            <a:ext cx="9289032" cy="4752527"/>
          </a:xfrm>
        </p:spPr>
        <p:txBody>
          <a:bodyPr rtlCol="0">
            <a:normAutofit/>
          </a:bodyPr>
          <a:lstStyle/>
          <a:p>
            <a:pPr algn="just">
              <a:lnSpc>
                <a:spcPct val="110000"/>
              </a:lnSpc>
              <a:spcBef>
                <a:spcPts val="0"/>
              </a:spcBef>
              <a:spcAft>
                <a:spcPts val="600"/>
              </a:spcAft>
            </a:pPr>
            <a:r>
              <a:rPr lang="pt-BR" sz="2400" b="1" dirty="0" smtClean="0"/>
              <a:t>Obrigações especiais de divulgação para empresas em crise (categorias A e B)</a:t>
            </a:r>
          </a:p>
          <a:p>
            <a:pPr marL="628650" algn="just">
              <a:lnSpc>
                <a:spcPct val="110000"/>
              </a:lnSpc>
              <a:spcBef>
                <a:spcPts val="0"/>
              </a:spcBef>
              <a:spcAft>
                <a:spcPts val="600"/>
              </a:spcAft>
            </a:pPr>
            <a:r>
              <a:rPr lang="pt-BR" sz="2200" dirty="0" smtClean="0"/>
              <a:t>petição </a:t>
            </a:r>
            <a:r>
              <a:rPr lang="pt-BR" sz="2200" dirty="0"/>
              <a:t>inicial de recuperação judicial, com todos os documentos que a instruem, no mesmo dia do protocolo em </a:t>
            </a:r>
            <a:r>
              <a:rPr lang="pt-BR" sz="2200" dirty="0" smtClean="0"/>
              <a:t>juízo</a:t>
            </a:r>
            <a:endParaRPr lang="pt-BR" sz="2200" dirty="0"/>
          </a:p>
          <a:p>
            <a:pPr marL="628650" algn="just">
              <a:lnSpc>
                <a:spcPct val="110000"/>
              </a:lnSpc>
              <a:spcBef>
                <a:spcPts val="0"/>
              </a:spcBef>
              <a:spcAft>
                <a:spcPts val="600"/>
              </a:spcAft>
            </a:pPr>
            <a:r>
              <a:rPr lang="pt-BR" sz="2200" dirty="0" smtClean="0"/>
              <a:t>plano </a:t>
            </a:r>
            <a:r>
              <a:rPr lang="pt-BR" sz="2200" dirty="0"/>
              <a:t>de recuperação judicial, no mesmo dia do protocolo em </a:t>
            </a:r>
            <a:r>
              <a:rPr lang="pt-BR" sz="2200" dirty="0" smtClean="0"/>
              <a:t>juízo</a:t>
            </a:r>
            <a:endParaRPr lang="pt-BR" sz="2200" dirty="0"/>
          </a:p>
          <a:p>
            <a:pPr marL="628650" algn="just">
              <a:lnSpc>
                <a:spcPct val="110000"/>
              </a:lnSpc>
              <a:spcBef>
                <a:spcPts val="0"/>
              </a:spcBef>
              <a:spcAft>
                <a:spcPts val="600"/>
              </a:spcAft>
            </a:pPr>
            <a:r>
              <a:rPr lang="pt-BR" sz="2200" dirty="0" smtClean="0"/>
              <a:t>sentença </a:t>
            </a:r>
            <a:r>
              <a:rPr lang="pt-BR" sz="2200" dirty="0"/>
              <a:t>denegatória ou concessiva do pedido de recuperação judicial, com a indicação, neste último caso, do administrador judicial nomeado pelo juiz, no mesmo dia de sua ciência pelo </a:t>
            </a:r>
            <a:r>
              <a:rPr lang="pt-BR" sz="2200" dirty="0" smtClean="0"/>
              <a:t>emissor</a:t>
            </a:r>
          </a:p>
          <a:p>
            <a:pPr marL="628650" algn="just">
              <a:lnSpc>
                <a:spcPct val="110000"/>
              </a:lnSpc>
              <a:spcBef>
                <a:spcPts val="0"/>
              </a:spcBef>
              <a:spcAft>
                <a:spcPts val="600"/>
              </a:spcAft>
            </a:pPr>
            <a:r>
              <a:rPr lang="pt-BR" sz="2200" dirty="0"/>
              <a:t>pedido de homologação do plano de recuperação extrajudicial, com as demonstrações contábeis levantadas especialmente para instruir o pedido, no mesmo dia do protocolo em juízo</a:t>
            </a:r>
          </a:p>
          <a:p>
            <a:pPr marL="628650" algn="just">
              <a:lnSpc>
                <a:spcPct val="110000"/>
              </a:lnSpc>
              <a:spcBef>
                <a:spcPts val="0"/>
              </a:spcBef>
              <a:spcAft>
                <a:spcPts val="600"/>
              </a:spcAft>
            </a:pPr>
            <a:endParaRPr lang="pt-BR" sz="2200" b="1" dirty="0"/>
          </a:p>
          <a:p>
            <a:pPr algn="just">
              <a:lnSpc>
                <a:spcPct val="100000"/>
              </a:lnSpc>
              <a:spcBef>
                <a:spcPts val="0"/>
              </a:spcBef>
            </a:pPr>
            <a:endParaRPr lang="pt-BR" sz="2400" b="1" dirty="0"/>
          </a:p>
          <a:p>
            <a:pPr rtl="0">
              <a:spcBef>
                <a:spcPts val="2400"/>
              </a:spcBef>
            </a:pPr>
            <a:endParaRPr lang="pt-BR" sz="2800" dirty="0"/>
          </a:p>
        </p:txBody>
      </p:sp>
    </p:spTree>
    <p:extLst>
      <p:ext uri="{BB962C8B-B14F-4D97-AF65-F5344CB8AC3E}">
        <p14:creationId xmlns:p14="http://schemas.microsoft.com/office/powerpoint/2010/main" val="874936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44624"/>
            <a:ext cx="9061648" cy="1152128"/>
          </a:xfrm>
        </p:spPr>
        <p:txBody>
          <a:bodyPr rtlCol="0">
            <a:noAutofit/>
          </a:bodyPr>
          <a:lstStyle/>
          <a:p>
            <a:pPr>
              <a:lnSpc>
                <a:spcPct val="100000"/>
              </a:lnSpc>
            </a:pPr>
            <a:r>
              <a:rPr lang="pt-BR" sz="4000" dirty="0"/>
              <a:t>Companhias abertas em RJ: </a:t>
            </a:r>
            <a:r>
              <a:rPr lang="pt-BR" sz="4000" i="1" dirty="0" err="1"/>
              <a:t>Disclosure</a:t>
            </a:r>
            <a:endParaRPr lang="pt-BR" sz="4000" dirty="0"/>
          </a:p>
        </p:txBody>
      </p:sp>
      <p:sp>
        <p:nvSpPr>
          <p:cNvPr id="4" name="Espaço reservado para conteúdo 3"/>
          <p:cNvSpPr>
            <a:spLocks noGrp="1"/>
          </p:cNvSpPr>
          <p:nvPr>
            <p:ph sz="half" idx="2"/>
          </p:nvPr>
        </p:nvSpPr>
        <p:spPr>
          <a:xfrm>
            <a:off x="1125860" y="1412776"/>
            <a:ext cx="9289032" cy="4752527"/>
          </a:xfrm>
        </p:spPr>
        <p:txBody>
          <a:bodyPr rtlCol="0">
            <a:normAutofit lnSpcReduction="10000"/>
          </a:bodyPr>
          <a:lstStyle/>
          <a:p>
            <a:pPr algn="just">
              <a:lnSpc>
                <a:spcPct val="120000"/>
              </a:lnSpc>
              <a:spcBef>
                <a:spcPts val="600"/>
              </a:spcBef>
            </a:pPr>
            <a:r>
              <a:rPr lang="pt-BR" sz="2400" b="1" dirty="0" smtClean="0"/>
              <a:t>Obrigações especiais de divulgação para empresas em crise (cont.)</a:t>
            </a:r>
          </a:p>
          <a:p>
            <a:pPr marL="628650" algn="just">
              <a:lnSpc>
                <a:spcPct val="120000"/>
              </a:lnSpc>
              <a:spcBef>
                <a:spcPts val="600"/>
              </a:spcBef>
            </a:pPr>
            <a:r>
              <a:rPr lang="pt-BR" sz="2200" dirty="0" smtClean="0"/>
              <a:t>sentença </a:t>
            </a:r>
            <a:r>
              <a:rPr lang="pt-BR" sz="2200" dirty="0"/>
              <a:t>denegatória ou concessiva da homologação do plano de recuperação extrajudicial, no mesmo dia de sua ciência pelo </a:t>
            </a:r>
            <a:r>
              <a:rPr lang="pt-BR" sz="2200" dirty="0" smtClean="0"/>
              <a:t>emissor</a:t>
            </a:r>
            <a:endParaRPr lang="pt-BR" sz="2200" dirty="0"/>
          </a:p>
          <a:p>
            <a:pPr marL="628650" algn="just">
              <a:lnSpc>
                <a:spcPct val="120000"/>
              </a:lnSpc>
              <a:spcBef>
                <a:spcPts val="600"/>
              </a:spcBef>
            </a:pPr>
            <a:r>
              <a:rPr lang="pt-BR" sz="2200" dirty="0" smtClean="0"/>
              <a:t>pedido </a:t>
            </a:r>
            <a:r>
              <a:rPr lang="pt-BR" sz="2200" dirty="0"/>
              <a:t>de falência, desde que fundado em valor relevante, no mesmo dia de sua ciência pelo </a:t>
            </a:r>
            <a:r>
              <a:rPr lang="pt-BR" sz="2200" dirty="0" smtClean="0"/>
              <a:t>emissor</a:t>
            </a:r>
            <a:endParaRPr lang="pt-BR" sz="2200" dirty="0"/>
          </a:p>
          <a:p>
            <a:pPr marL="628650" algn="just">
              <a:lnSpc>
                <a:spcPct val="120000"/>
              </a:lnSpc>
              <a:spcBef>
                <a:spcPts val="600"/>
              </a:spcBef>
            </a:pPr>
            <a:r>
              <a:rPr lang="pt-BR" sz="2200" dirty="0" smtClean="0"/>
              <a:t>sentença </a:t>
            </a:r>
            <a:r>
              <a:rPr lang="pt-BR" sz="2200" dirty="0"/>
              <a:t>denegatória ou concessiva do pedido de falência, no mesmo dia de sua ciência pelo </a:t>
            </a:r>
            <a:r>
              <a:rPr lang="pt-BR" sz="2200" dirty="0" smtClean="0"/>
              <a:t>emissor</a:t>
            </a:r>
          </a:p>
          <a:p>
            <a:pPr marL="628650" algn="just">
              <a:lnSpc>
                <a:spcPct val="130000"/>
              </a:lnSpc>
              <a:spcBef>
                <a:spcPts val="600"/>
              </a:spcBef>
            </a:pPr>
            <a:r>
              <a:rPr lang="pt-BR" sz="2200" dirty="0"/>
              <a:t>as </a:t>
            </a:r>
            <a:r>
              <a:rPr lang="pt-BR" sz="2200" dirty="0"/>
              <a:t>contas demonstrativas mensais, acompanhadas do relatório do administrador judicial, </a:t>
            </a:r>
            <a:r>
              <a:rPr lang="pt-BR" sz="2200" dirty="0"/>
              <a:t>no mesmo </a:t>
            </a:r>
            <a:r>
              <a:rPr lang="pt-BR" sz="2200" dirty="0"/>
              <a:t>dia de sua apresentação ao </a:t>
            </a:r>
            <a:r>
              <a:rPr lang="pt-BR" sz="2200" dirty="0"/>
              <a:t>juízo</a:t>
            </a:r>
          </a:p>
          <a:p>
            <a:pPr marL="628650" algn="just">
              <a:lnSpc>
                <a:spcPct val="130000"/>
              </a:lnSpc>
              <a:spcBef>
                <a:spcPts val="600"/>
              </a:spcBef>
            </a:pPr>
            <a:r>
              <a:rPr lang="pt-BR" sz="2200" dirty="0"/>
              <a:t>relatório </a:t>
            </a:r>
            <a:r>
              <a:rPr lang="pt-BR" sz="2200" dirty="0"/>
              <a:t>circunstanciado apresentado pelo administrador judicial ao final da recuperação, </a:t>
            </a:r>
            <a:r>
              <a:rPr lang="pt-BR" sz="2200" dirty="0"/>
              <a:t>no mesmo </a:t>
            </a:r>
            <a:r>
              <a:rPr lang="pt-BR" sz="2200" dirty="0"/>
              <a:t>dia de sua apresentação ao juízo.</a:t>
            </a:r>
          </a:p>
          <a:p>
            <a:pPr algn="just">
              <a:lnSpc>
                <a:spcPct val="100000"/>
              </a:lnSpc>
              <a:spcBef>
                <a:spcPts val="0"/>
              </a:spcBef>
            </a:pPr>
            <a:endParaRPr lang="pt-BR" sz="2400" b="1" dirty="0"/>
          </a:p>
          <a:p>
            <a:pPr rtl="0">
              <a:spcBef>
                <a:spcPts val="2400"/>
              </a:spcBef>
            </a:pPr>
            <a:endParaRPr lang="pt-BR" sz="2800" dirty="0"/>
          </a:p>
        </p:txBody>
      </p:sp>
    </p:spTree>
    <p:extLst>
      <p:ext uri="{BB962C8B-B14F-4D97-AF65-F5344CB8AC3E}">
        <p14:creationId xmlns:p14="http://schemas.microsoft.com/office/powerpoint/2010/main" val="2623935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ontraste empresarial 16x9">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5870128_TF02895266.potx" id="{1C3F158D-4492-4D82-B195-9F73B8823907}" vid="{4EC28420-27F1-4724-807D-CEE1DBBB320C}"/>
    </a:ext>
  </a:extLst>
</a:theme>
</file>

<file path=ppt/theme/theme2.xml><?xml version="1.0" encoding="utf-8"?>
<a:theme xmlns:a="http://schemas.openxmlformats.org/drawingml/2006/main" name="Tema do Offic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o Offic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220E13-D325-4A9E-AA7A-0D1409275EB9}">
  <ds:schemaRefs>
    <ds:schemaRef ds:uri="http://schemas.openxmlformats.org/package/2006/metadata/core-properties"/>
    <ds:schemaRef ds:uri="http://purl.org/dc/dcmitype/"/>
    <ds:schemaRef ds:uri="http://schemas.microsoft.com/office/2006/metadata/properties"/>
    <ds:schemaRef ds:uri="http://purl.org/dc/elements/1.1/"/>
    <ds:schemaRef ds:uri="http://schemas.microsoft.com/office/2006/documentManagement/types"/>
    <ds:schemaRef ds:uri="40262f94-9f35-4ac3-9a90-690165a166b7"/>
    <ds:schemaRef ds:uri="a4f35948-e619-41b3-aa29-22878b09cfd2"/>
    <ds:schemaRef ds:uri="http://www.w3.org/XML/1998/namespace"/>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7C80FAF7-F941-4D3E-A3C3-283A611079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F2BE50-DDB3-465B-A26E-975A276D43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Apresentação do contraste empresarial (widescreen)</Template>
  <TotalTime>6242</TotalTime>
  <Words>1074</Words>
  <Application>Microsoft Office PowerPoint</Application>
  <PresentationFormat>Personalizar</PresentationFormat>
  <Paragraphs>96</Paragraphs>
  <Slides>13</Slides>
  <Notes>13</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13</vt:i4>
      </vt:variant>
    </vt:vector>
  </HeadingPairs>
  <TitlesOfParts>
    <vt:vector size="16" baseType="lpstr">
      <vt:lpstr>Arial</vt:lpstr>
      <vt:lpstr>Franklin Gothic Medium</vt:lpstr>
      <vt:lpstr>Contraste empresarial 16x9</vt:lpstr>
      <vt:lpstr>Apresentação do PowerPoint</vt:lpstr>
      <vt:lpstr>Roteiro</vt:lpstr>
      <vt:lpstr>Conceitos introdutórios</vt:lpstr>
      <vt:lpstr>Normas especiais da Lei nº 6.404/1976 sobre companhia aberta</vt:lpstr>
      <vt:lpstr>Normas especiais da Lei nº 6.404/1976 sobre companhia aberta</vt:lpstr>
      <vt:lpstr>Normativos da CVM aplicáveis às companhias abertas</vt:lpstr>
      <vt:lpstr>Companhias abertas em RJ: Disclosure</vt:lpstr>
      <vt:lpstr>Companhias abertas em RJ: Disclosure</vt:lpstr>
      <vt:lpstr>Companhias abertas em RJ: Disclosure</vt:lpstr>
      <vt:lpstr>Companhias abertas em RJ: Disclosure</vt:lpstr>
      <vt:lpstr>Companhias abertas em RJ: Responsabilidade pelas divulgações</vt:lpstr>
      <vt:lpstr>Companhias abertas em RJ: Acesso ao mercado de capitais</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Conflitos de interesses na indústria de fundos</dc:title>
  <dc:creator>Gustavo Gonzalez</dc:creator>
  <cp:lastModifiedBy>Gustavo Gonzalez</cp:lastModifiedBy>
  <cp:revision>134</cp:revision>
  <dcterms:created xsi:type="dcterms:W3CDTF">2020-06-09T19:59:22Z</dcterms:created>
  <dcterms:modified xsi:type="dcterms:W3CDTF">2020-11-28T18:52:05Z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