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0" r:id="rId1"/>
  </p:sldMasterIdLst>
  <p:notesMasterIdLst>
    <p:notesMasterId r:id="rId20"/>
  </p:notesMasterIdLst>
  <p:sldIdLst>
    <p:sldId id="256" r:id="rId2"/>
    <p:sldId id="442" r:id="rId3"/>
    <p:sldId id="271" r:id="rId4"/>
    <p:sldId id="441" r:id="rId5"/>
    <p:sldId id="279" r:id="rId6"/>
    <p:sldId id="265" r:id="rId7"/>
    <p:sldId id="269" r:id="rId8"/>
    <p:sldId id="432" r:id="rId9"/>
    <p:sldId id="433" r:id="rId10"/>
    <p:sldId id="429" r:id="rId11"/>
    <p:sldId id="430" r:id="rId12"/>
    <p:sldId id="434" r:id="rId13"/>
    <p:sldId id="435" r:id="rId14"/>
    <p:sldId id="436" r:id="rId15"/>
    <p:sldId id="437" r:id="rId16"/>
    <p:sldId id="438" r:id="rId17"/>
    <p:sldId id="439" r:id="rId18"/>
    <p:sldId id="44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9D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4" autoAdjust="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6089443-1E7B-4DDB-9A63-D41F7D41C5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34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0304F1-158E-40C8-8E3C-7ADBEED6A240}" type="slidenum">
              <a:rPr lang="pt-BR" altLang="pt-BR"/>
              <a:pPr eaLnBrk="1" hangingPunct="1">
                <a:spcBef>
                  <a:spcPct val="0"/>
                </a:spcBef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10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83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160F-6602-4587-ACC8-0274861BDB5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092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anos 90 foram um período muito importante para a transformação das políticas sociais e do acesso aos direitos no Brasil, após o fim da ditadura. Portanto, os terapeutas ocupacionais se viram convidados pelas novas situações históricas a se engajarem na construção desse novo sistema. As práticas de terapia ocupacional necessitaram ser revisadas para se integrarem às novas diretrizes políticas.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Assim, a revisão da literatura revelou esforços para criar práticas emancipatórias inicialmente em saúde mental, reabilitação e terapia ocupacional social. Os artigos propunham práticas emancipatórias para pessoas com deficiência, em sofrimento mental, em condições de doença e vulnerabilidade.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literatura também mostra que, apesar de alguns esforços para publicar reflexões conjuntas dos diferentes campos da prática, os terapeutas brasileiros não desenvolveram ou afirmaram um arcabouço teórico-crítico em geral para a profissão</a:t>
            </a:r>
            <a:r>
              <a:rPr lang="pt-BR" sz="1200" dirty="0"/>
              <a:t> nem uma proposta crítica articulada para os diversos campos da terapia ocupacional brasileira.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Isso acabou trazendo repercussões importantes para a compreensão do que é crítico, como se certos campos de atuação pudessem ser mais críticos do que outros, como por exemplo a TO social e a Saúde mental.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39599-DAD3-4658-B9D7-37041840FE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9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5740D8-E698-49CA-98A7-4FF50B9D7F94}" type="slidenum">
              <a:rPr lang="pt-BR" altLang="es-AR"/>
              <a:pPr eaLnBrk="1" hangingPunct="1">
                <a:spcBef>
                  <a:spcPct val="0"/>
                </a:spcBef>
              </a:pPr>
              <a:t>10</a:t>
            </a:fld>
            <a:endParaRPr lang="pt-BR" altLang="es-A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63806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79068C-AA3F-4C24-B65F-829E1A72B9EC}" type="slidenum">
              <a:rPr lang="pt-BR" altLang="es-AR"/>
              <a:pPr eaLnBrk="1" hangingPunct="1">
                <a:spcBef>
                  <a:spcPct val="0"/>
                </a:spcBef>
              </a:pPr>
              <a:t>11</a:t>
            </a:fld>
            <a:endParaRPr lang="pt-BR" altLang="es-A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17945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7FF3-36FF-49BD-B286-42810D21BF83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CAC3-D877-4B64-A2D1-52315B323D8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0CF5-C44E-4F3B-865D-3022FE01F734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1F30-54FA-4173-B9CA-5AAE49B86BF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73C6-B57B-48BF-935B-F087D9497FB0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97FC-0594-442D-A708-CEEFFFCA744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MFT0703 - 2010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FCB7A8-A79A-4695-A084-29867CFB89B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ctrTitle"/>
          </p:nvPr>
        </p:nvSpPr>
        <p:spPr bwMode="auto">
          <a:xfrm>
            <a:off x="755576" y="1484784"/>
            <a:ext cx="7703219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r>
              <a:rPr lang="pt-BR" altLang="pt-BR" sz="1800" cap="none" dirty="0">
                <a:ln>
                  <a:noFill/>
                </a:ln>
                <a:solidFill>
                  <a:schemeClr val="folHlink"/>
                </a:solidFill>
              </a:rPr>
              <a:t>Terceiro Movimento:</a:t>
            </a:r>
            <a:br>
              <a:rPr lang="pt-BR" altLang="pt-BR" sz="1800" cap="none" dirty="0">
                <a:ln>
                  <a:noFill/>
                </a:ln>
                <a:solidFill>
                  <a:schemeClr val="folHlink"/>
                </a:solidFill>
              </a:rPr>
            </a:br>
            <a:r>
              <a:rPr lang="pt-PT" sz="1800" b="1" dirty="0">
                <a:effectLst/>
              </a:rPr>
              <a:t>Constituição dos campos de saber e prática da terapia ocupacional:</a:t>
            </a:r>
            <a:br>
              <a:rPr lang="pt-PT" sz="1800" dirty="0"/>
            </a:br>
            <a:r>
              <a:rPr lang="pt-PT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contextualização sócio-política</a:t>
            </a:r>
            <a:r>
              <a:rPr lang="pt-PT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pt-PT" sz="1800" b="0" dirty="0">
                <a:effectLst/>
              </a:rPr>
              <a:t> </a:t>
            </a:r>
            <a:r>
              <a:rPr lang="pt-PT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problematização teórico-conceitual e</a:t>
            </a:r>
            <a:r>
              <a:rPr lang="pt-PT" sz="1800" b="0" dirty="0">
                <a:effectLst/>
              </a:rPr>
              <a:t> </a:t>
            </a:r>
            <a:r>
              <a:rPr lang="pt-PT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proposição de práticas emancipatórias</a:t>
            </a:r>
            <a:br>
              <a:rPr lang="pt-BR" sz="1800" dirty="0">
                <a:effectLst/>
              </a:rPr>
            </a:br>
            <a:endParaRPr lang="pt-BR" altLang="pt-BR" sz="1800" cap="none" dirty="0">
              <a:ln>
                <a:noFill/>
              </a:ln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886200"/>
            <a:ext cx="4784725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pt-BR" altLang="pt-BR" sz="1400" b="1" dirty="0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pt-BR" altLang="pt-BR" sz="1400" b="1" dirty="0">
                <a:solidFill>
                  <a:schemeClr val="folHlink"/>
                </a:solidFill>
              </a:rPr>
              <a:t>MFTO703 – Constituição do Campo: perspectivas teórico-metodológicas  em terapia ocupacional</a:t>
            </a:r>
          </a:p>
          <a:p>
            <a:pPr algn="ctr">
              <a:lnSpc>
                <a:spcPct val="80000"/>
              </a:lnSpc>
            </a:pPr>
            <a:r>
              <a:rPr lang="pt-BR" altLang="pt-BR" sz="1400" b="1" dirty="0">
                <a:solidFill>
                  <a:schemeClr val="folHlink"/>
                </a:solidFill>
              </a:rPr>
              <a:t>Profa. Dra. Sandra Maria </a:t>
            </a:r>
            <a:r>
              <a:rPr lang="pt-BR" altLang="pt-BR" sz="1400" b="1" dirty="0" err="1">
                <a:solidFill>
                  <a:schemeClr val="folHlink"/>
                </a:solidFill>
              </a:rPr>
              <a:t>Galheigo</a:t>
            </a:r>
            <a:endParaRPr lang="en-GB" altLang="pt-BR" sz="14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altLang="pt-BR" sz="14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altLang="pt-BR" sz="1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t-BR" altLang="pt-B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Campos de saber e prática </a:t>
            </a:r>
            <a:br>
              <a:rPr lang="pt-BR" sz="3200" dirty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</a:br>
            <a:r>
              <a:rPr lang="pt-BR" sz="3200" dirty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e seus planos </a:t>
            </a:r>
            <a:r>
              <a:rPr lang="pt-B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</a:t>
            </a:r>
            <a:r>
              <a:rPr lang="pt-BR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Galheigo</a:t>
            </a:r>
            <a:r>
              <a:rPr lang="pt-B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1999) </a:t>
            </a:r>
            <a:r>
              <a:rPr lang="pt-BR" sz="3200" dirty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8196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AR" sz="1000">
                <a:solidFill>
                  <a:schemeClr val="tx2"/>
                </a:solidFill>
                <a:latin typeface="Verdana" panose="020B0604030504040204" pitchFamily="34" charset="0"/>
              </a:rPr>
              <a:t>Sandra Maria Galheigo</a:t>
            </a:r>
          </a:p>
        </p:txBody>
      </p:sp>
      <p:sp>
        <p:nvSpPr>
          <p:cNvPr id="8197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15D0EE-5D82-42FE-934B-C10222697D34}" type="slidenum">
              <a:rPr lang="en-GB" altLang="es-AR" sz="1100">
                <a:solidFill>
                  <a:schemeClr val="tx2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s-AR" sz="11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7174" name="AutoShape 3"/>
          <p:cNvSpPr>
            <a:spLocks noChangeArrowheads="1"/>
          </p:cNvSpPr>
          <p:nvPr/>
        </p:nvSpPr>
        <p:spPr bwMode="auto">
          <a:xfrm>
            <a:off x="928688" y="1785938"/>
            <a:ext cx="6286500" cy="1714500"/>
          </a:xfrm>
          <a:prstGeom prst="downArrowCallout">
            <a:avLst>
              <a:gd name="adj1" fmla="val 134615"/>
              <a:gd name="adj2" fmla="val 134615"/>
              <a:gd name="adj3" fmla="val 16667"/>
              <a:gd name="adj4" fmla="val 6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dirty="0">
                <a:solidFill>
                  <a:schemeClr val="bg2"/>
                </a:solidFill>
                <a:latin typeface="Arial Rounded MT Bold" pitchFamily="34" charset="0"/>
              </a:rPr>
              <a:t>Contexto macro-social e macro-político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chemeClr val="bg2"/>
                </a:solidFill>
                <a:latin typeface="Arial Rounded MT Bold" pitchFamily="34" charset="0"/>
              </a:rPr>
              <a:t> Debates filosóficos principais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chemeClr val="bg2"/>
                </a:solidFill>
                <a:latin typeface="Arial Rounded MT Bold" pitchFamily="34" charset="0"/>
              </a:rPr>
              <a:t> Conceitos norteadores</a:t>
            </a:r>
          </a:p>
        </p:txBody>
      </p:sp>
      <p:sp>
        <p:nvSpPr>
          <p:cNvPr id="7175" name="AutoShape 4"/>
          <p:cNvSpPr>
            <a:spLocks noChangeArrowheads="1"/>
          </p:cNvSpPr>
          <p:nvPr/>
        </p:nvSpPr>
        <p:spPr bwMode="auto">
          <a:xfrm>
            <a:off x="928688" y="3638550"/>
            <a:ext cx="6215062" cy="1219200"/>
          </a:xfrm>
          <a:prstGeom prst="upDownArrowCallout">
            <a:avLst>
              <a:gd name="adj1" fmla="val 109375"/>
              <a:gd name="adj2" fmla="val 109375"/>
              <a:gd name="adj3" fmla="val 12500"/>
              <a:gd name="adj4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GB" dirty="0" err="1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Político-Operacional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176" name="AutoShape 5"/>
          <p:cNvSpPr>
            <a:spLocks noChangeArrowheads="1"/>
          </p:cNvSpPr>
          <p:nvPr/>
        </p:nvSpPr>
        <p:spPr bwMode="auto">
          <a:xfrm>
            <a:off x="881063" y="4938713"/>
            <a:ext cx="6191250" cy="990600"/>
          </a:xfrm>
          <a:prstGeom prst="upArrowCallout">
            <a:avLst>
              <a:gd name="adj1" fmla="val 134615"/>
              <a:gd name="adj2" fmla="val 134615"/>
              <a:gd name="adj3" fmla="val 16667"/>
              <a:gd name="adj4" fmla="val 6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GB" b="1" dirty="0" err="1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Intervenção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2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2976" y="620688"/>
            <a:ext cx="81980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Campos de saber e prática e seus diversos referenciais</a:t>
            </a:r>
            <a:b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pt-B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(Galheigo 1999)</a:t>
            </a:r>
          </a:p>
        </p:txBody>
      </p:sp>
      <p:sp>
        <p:nvSpPr>
          <p:cNvPr id="9220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s-AR" sz="1000">
                <a:solidFill>
                  <a:schemeClr val="tx2"/>
                </a:solidFill>
                <a:latin typeface="Verdana" panose="020B0604030504040204" pitchFamily="34" charset="0"/>
              </a:rPr>
              <a:t>Sandra Maria Galheigo</a:t>
            </a:r>
          </a:p>
        </p:txBody>
      </p:sp>
      <p:sp>
        <p:nvSpPr>
          <p:cNvPr id="9221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E5FBB0C-F0F4-4AD2-8810-427C23877E31}" type="slidenum">
              <a:rPr lang="en-GB" altLang="es-AR" sz="1100">
                <a:solidFill>
                  <a:schemeClr val="tx2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s-AR" sz="11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8198" name="AutoShape 4"/>
          <p:cNvSpPr>
            <a:spLocks noChangeArrowheads="1"/>
          </p:cNvSpPr>
          <p:nvPr/>
        </p:nvSpPr>
        <p:spPr bwMode="auto">
          <a:xfrm>
            <a:off x="500063" y="3709988"/>
            <a:ext cx="6572250" cy="1219200"/>
          </a:xfrm>
          <a:prstGeom prst="upDownArrowCallout">
            <a:avLst>
              <a:gd name="adj1" fmla="val 129688"/>
              <a:gd name="adj2" fmla="val 129688"/>
              <a:gd name="adj3" fmla="val 12500"/>
              <a:gd name="adj4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Formulação e Gestão de Políticas. Organização Social </a:t>
            </a:r>
          </a:p>
          <a:p>
            <a:pPr algn="ctr" eaLnBrk="0" hangingPunct="0"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e Participação Coletiva</a:t>
            </a:r>
          </a:p>
        </p:txBody>
      </p:sp>
      <p:sp>
        <p:nvSpPr>
          <p:cNvPr id="8199" name="AutoShape 5"/>
          <p:cNvSpPr>
            <a:spLocks noChangeArrowheads="1"/>
          </p:cNvSpPr>
          <p:nvPr/>
        </p:nvSpPr>
        <p:spPr bwMode="auto">
          <a:xfrm>
            <a:off x="500063" y="5081588"/>
            <a:ext cx="6572250" cy="990600"/>
          </a:xfrm>
          <a:prstGeom prst="upArrowCallout">
            <a:avLst>
              <a:gd name="adj1" fmla="val 175000"/>
              <a:gd name="adj2" fmla="val 175000"/>
              <a:gd name="adj3" fmla="val 16667"/>
              <a:gd name="adj4" fmla="val 71954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pt-BR" sz="18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Metodologias de Ações: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intervenção frente às dinâmicas pessoais,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grupais, institucionais e coletivas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pt-BR" sz="18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>
            <a:off x="500063" y="2312988"/>
            <a:ext cx="6629400" cy="1187450"/>
          </a:xfrm>
          <a:prstGeom prst="downArrowCallout">
            <a:avLst>
              <a:gd name="adj1" fmla="val 181250"/>
              <a:gd name="adj2" fmla="val 189071"/>
              <a:gd name="adj3" fmla="val 15449"/>
              <a:gd name="adj4" fmla="val 76389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pt-BR" sz="2000" dirty="0">
                <a:solidFill>
                  <a:schemeClr val="bg2"/>
                </a:solidFill>
                <a:latin typeface="Arial Rounded MT Bold" pitchFamily="34" charset="0"/>
              </a:rPr>
              <a:t>Domínios: cultural, social, econômico e político</a:t>
            </a:r>
          </a:p>
          <a:p>
            <a:pPr algn="ctr" eaLnBrk="0" hangingPunct="0">
              <a:defRPr/>
            </a:pPr>
            <a:r>
              <a:rPr lang="pt-BR" sz="2000" dirty="0">
                <a:solidFill>
                  <a:schemeClr val="bg2"/>
                </a:solidFill>
                <a:latin typeface="Arial Rounded MT Bold" pitchFamily="34" charset="0"/>
              </a:rPr>
              <a:t>Conceitos essenciais que fundamentam o campo</a:t>
            </a:r>
          </a:p>
        </p:txBody>
      </p:sp>
    </p:spTree>
    <p:extLst>
      <p:ext uri="{BB962C8B-B14F-4D97-AF65-F5344CB8AC3E}">
        <p14:creationId xmlns:p14="http://schemas.microsoft.com/office/powerpoint/2010/main" val="378115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dirty="0"/>
              <a:t>Ideias centrais à construção</a:t>
            </a:r>
            <a:r>
              <a:rPr lang="es-ES_tradnl" sz="2400" dirty="0"/>
              <a:t> de </a:t>
            </a:r>
            <a:r>
              <a:rPr lang="pt-BR" sz="2400" dirty="0"/>
              <a:t>práticas </a:t>
            </a:r>
            <a:r>
              <a:rPr lang="pt-PT" sz="2400" dirty="0"/>
              <a:t>críticas e emancipatórias</a:t>
            </a:r>
            <a:endParaRPr lang="pt-BR" sz="24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romanLcParenBoth"/>
            </a:pPr>
            <a:r>
              <a:rPr lang="pt-PT" sz="2000" dirty="0">
                <a:latin typeface="Calibri" panose="020F0502020204030204" pitchFamily="34" charset="0"/>
              </a:rPr>
              <a:t>a construçã</a:t>
            </a:r>
            <a:r>
              <a:rPr lang="es-ES_tradnl" sz="2000" dirty="0">
                <a:latin typeface="Calibri" panose="020F0502020204030204" pitchFamily="34" charset="0"/>
              </a:rPr>
              <a:t>o de </a:t>
            </a:r>
            <a:r>
              <a:rPr lang="pt-BR" sz="2000" dirty="0">
                <a:latin typeface="Calibri" panose="020F0502020204030204" pitchFamily="34" charset="0"/>
              </a:rPr>
              <a:t>práticas </a:t>
            </a:r>
            <a:r>
              <a:rPr lang="pt-PT" sz="2000" dirty="0">
                <a:latin typeface="Calibri" panose="020F0502020204030204" pitchFamily="34" charset="0"/>
              </a:rPr>
              <a:t>desde, para e com o contexto local e territorial; </a:t>
            </a:r>
          </a:p>
          <a:p>
            <a:pPr marL="514350" indent="-514350">
              <a:buAutoNum type="romanLcParenBoth"/>
            </a:pPr>
            <a:endParaRPr lang="pt-PT" sz="2000" dirty="0">
              <a:latin typeface="Calibri" panose="020F0502020204030204" pitchFamily="34" charset="0"/>
            </a:endParaRPr>
          </a:p>
          <a:p>
            <a:pPr marL="514350" indent="-514350">
              <a:buAutoNum type="romanLcParenBoth"/>
            </a:pPr>
            <a:r>
              <a:rPr lang="pt-PT" sz="2000" dirty="0">
                <a:latin typeface="Calibri" panose="020F0502020204030204" pitchFamily="34" charset="0"/>
              </a:rPr>
              <a:t>a construçã</a:t>
            </a:r>
            <a:r>
              <a:rPr lang="es-ES_tradnl" sz="2000" dirty="0">
                <a:latin typeface="Calibri" panose="020F0502020204030204" pitchFamily="34" charset="0"/>
              </a:rPr>
              <a:t>o de </a:t>
            </a:r>
            <a:r>
              <a:rPr lang="pt-BR" sz="2000" dirty="0">
                <a:latin typeface="Calibri" panose="020F0502020204030204" pitchFamily="34" charset="0"/>
              </a:rPr>
              <a:t>práticas </a:t>
            </a:r>
            <a:r>
              <a:rPr lang="pt-PT" sz="2000" dirty="0">
                <a:latin typeface="Calibri" panose="020F0502020204030204" pitchFamily="34" charset="0"/>
              </a:rPr>
              <a:t>desde, para e com o mundo da vida cotidiana; </a:t>
            </a:r>
          </a:p>
          <a:p>
            <a:pPr marL="514350" indent="-514350">
              <a:buAutoNum type="romanLcParenBoth"/>
            </a:pPr>
            <a:endParaRPr lang="pt-PT" sz="2000" dirty="0">
              <a:latin typeface="Calibri" panose="020F0502020204030204" pitchFamily="34" charset="0"/>
            </a:endParaRPr>
          </a:p>
          <a:p>
            <a:pPr marL="514350" indent="-514350">
              <a:buAutoNum type="romanLcParenBoth"/>
            </a:pPr>
            <a:r>
              <a:rPr lang="pt-PT" sz="2000" dirty="0">
                <a:latin typeface="Calibri" panose="020F0502020204030204" pitchFamily="34" charset="0"/>
              </a:rPr>
              <a:t>a construçã</a:t>
            </a:r>
            <a:r>
              <a:rPr lang="es-ES_tradnl" sz="2000" dirty="0">
                <a:latin typeface="Calibri" panose="020F0502020204030204" pitchFamily="34" charset="0"/>
              </a:rPr>
              <a:t>o de </a:t>
            </a:r>
            <a:r>
              <a:rPr lang="pt-BR" sz="2000" dirty="0">
                <a:latin typeface="Calibri" panose="020F0502020204030204" pitchFamily="34" charset="0"/>
              </a:rPr>
              <a:t>práticas </a:t>
            </a:r>
            <a:r>
              <a:rPr lang="pt-PT" sz="2000" dirty="0">
                <a:latin typeface="Calibri" panose="020F0502020204030204" pitchFamily="34" charset="0"/>
              </a:rPr>
              <a:t>desde, para e com a experiência subjetiva e coletiva; </a:t>
            </a:r>
          </a:p>
          <a:p>
            <a:pPr marL="514350" indent="-514350">
              <a:buAutoNum type="romanLcParenBoth"/>
            </a:pPr>
            <a:endParaRPr lang="pt-PT" sz="2000" dirty="0">
              <a:latin typeface="Calibri" panose="020F0502020204030204" pitchFamily="34" charset="0"/>
            </a:endParaRPr>
          </a:p>
          <a:p>
            <a:pPr marL="514350" indent="-514350">
              <a:buAutoNum type="romanLcParenBoth"/>
            </a:pPr>
            <a:r>
              <a:rPr lang="pt-PT" sz="2000" dirty="0">
                <a:latin typeface="Calibri" panose="020F0502020204030204" pitchFamily="34" charset="0"/>
              </a:rPr>
              <a:t> a construçã</a:t>
            </a:r>
            <a:r>
              <a:rPr lang="es-ES_tradnl" sz="2000" dirty="0">
                <a:latin typeface="Calibri" panose="020F0502020204030204" pitchFamily="34" charset="0"/>
              </a:rPr>
              <a:t>o de </a:t>
            </a:r>
            <a:r>
              <a:rPr lang="es-ES_tradnl" sz="2000" dirty="0" err="1">
                <a:latin typeface="Calibri" panose="020F0502020204030204" pitchFamily="34" charset="0"/>
              </a:rPr>
              <a:t>pr</a:t>
            </a:r>
            <a:r>
              <a:rPr lang="pt-PT" sz="2000" dirty="0">
                <a:latin typeface="Calibri" panose="020F0502020204030204" pitchFamily="34" charset="0"/>
              </a:rPr>
              <a:t>áticas a partir do reconhecimento das relações de poder como inerentes às trocas sociais em um processo dialético de afirmaçã</a:t>
            </a:r>
            <a:r>
              <a:rPr lang="it-IT" sz="2000" dirty="0">
                <a:latin typeface="Calibri" panose="020F0502020204030204" pitchFamily="34" charset="0"/>
              </a:rPr>
              <a:t>o, resist</a:t>
            </a:r>
            <a:r>
              <a:rPr lang="pt-PT" sz="2000" dirty="0">
                <a:latin typeface="Calibri" panose="020F0502020204030204" pitchFamily="34" charset="0"/>
              </a:rPr>
              <a:t>ência e transformaçã</a:t>
            </a:r>
            <a:r>
              <a:rPr lang="it-IT" sz="2000" dirty="0">
                <a:latin typeface="Calibri" panose="020F0502020204030204" pitchFamily="34" charset="0"/>
              </a:rPr>
              <a:t>o.</a:t>
            </a:r>
            <a:endParaRPr lang="pt-BR" sz="2000" dirty="0">
              <a:latin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124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dirty="0"/>
              <a:t>a construçã</a:t>
            </a:r>
            <a:r>
              <a:rPr lang="es-ES_tradnl" sz="2400" dirty="0"/>
              <a:t>o de </a:t>
            </a:r>
            <a:r>
              <a:rPr lang="pt-BR" sz="2400" dirty="0"/>
              <a:t>práticas </a:t>
            </a:r>
            <a:r>
              <a:rPr lang="pt-PT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desde, para e com </a:t>
            </a:r>
            <a:r>
              <a:rPr lang="pt-PT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contexto local e territorial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latin typeface="Calibri" panose="020F0502020204030204" pitchFamily="34" charset="0"/>
              </a:rPr>
              <a:t>Práticas que possibilitassem criar territórios de ser e de pertencer em liberdade; territórios, construídos socio-histórica e culturalmente, que transcendessem à geografia e servissem para se observar e criar “formas de existir, sonhar, viver, trabalhar e fazer todas as trocas sociais possíveis” (OLIVER et al, 1999, p. 5). </a:t>
            </a:r>
            <a:endParaRPr lang="pt-BR" sz="2000" dirty="0">
              <a:latin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1721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dirty="0"/>
              <a:t>a construçã</a:t>
            </a:r>
            <a:r>
              <a:rPr lang="es-ES_tradnl" sz="2400" dirty="0"/>
              <a:t>o de </a:t>
            </a:r>
            <a:r>
              <a:rPr lang="pt-BR" sz="2400" dirty="0"/>
              <a:t>práticas </a:t>
            </a:r>
            <a:r>
              <a:rPr lang="pt-PT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desde, para e com</a:t>
            </a:r>
            <a:r>
              <a:rPr lang="pt-PT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o mundo da vida cotidiana</a:t>
            </a:r>
            <a:endParaRPr lang="pt-BR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Um deslocamento para o mundo da vida que passou a afirmar a necessidade do terapeuta ocupacional se preocupar com as condições concretas de existência de sujeitos e coletivos, pois entendia que: </a:t>
            </a:r>
          </a:p>
          <a:p>
            <a:pPr lvl="1"/>
            <a:r>
              <a:rPr lang="pt-PT" dirty="0">
                <a:latin typeface="Calibri" panose="020F0502020204030204" pitchFamily="34" charset="0"/>
              </a:rPr>
              <a:t>“</a:t>
            </a:r>
            <a:r>
              <a:rPr lang="pt-BR" dirty="0">
                <a:latin typeface="Calibri" panose="020F0502020204030204" pitchFamily="34" charset="0"/>
              </a:rPr>
              <a:t>A construção </a:t>
            </a:r>
            <a:r>
              <a:rPr lang="pt-PT" dirty="0">
                <a:latin typeface="Calibri" panose="020F0502020204030204" pitchFamily="34" charset="0"/>
              </a:rPr>
              <a:t>da qualidade da vida cotidiana refere-se à </a:t>
            </a:r>
            <a:r>
              <a:rPr lang="pt-BR" dirty="0">
                <a:latin typeface="Calibri" panose="020F0502020204030204" pitchFamily="34" charset="0"/>
              </a:rPr>
              <a:t>construção </a:t>
            </a:r>
            <a:r>
              <a:rPr lang="pt-PT" dirty="0">
                <a:latin typeface="Calibri" panose="020F0502020204030204" pitchFamily="34" charset="0"/>
              </a:rPr>
              <a:t>concreta da realidade (...). A vida cotidiana é vista como o pano de fundo, a linha de referência pela qual podemos nos orientar” </a:t>
            </a:r>
            <a:r>
              <a:rPr lang="pt-BR" dirty="0">
                <a:latin typeface="Calibri" panose="020F0502020204030204" pitchFamily="34" charset="0"/>
              </a:rPr>
              <a:t>(</a:t>
            </a:r>
            <a:r>
              <a:rPr lang="es-ES_tradnl" dirty="0">
                <a:latin typeface="Calibri" panose="020F0502020204030204" pitchFamily="34" charset="0"/>
              </a:rPr>
              <a:t>CASTRO; LIMA; BRUNELLO, 2001, p. 48). </a:t>
            </a:r>
          </a:p>
          <a:p>
            <a:endParaRPr lang="es-ES_tradnl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Assim, as produções do período produziram argumentos para que o cotidiano fosse compreendido na confluência 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Calibri" panose="020F0502020204030204" pitchFamily="34" charset="0"/>
              </a:rPr>
              <a:t>sujeito-cotidiano-história-sociedade</a:t>
            </a:r>
            <a:r>
              <a:rPr lang="pt-PT" dirty="0">
                <a:latin typeface="Calibri" panose="020F0502020204030204" pitchFamily="34" charset="0"/>
              </a:rPr>
              <a:t>, isto é</a:t>
            </a:r>
            <a:r>
              <a:rPr lang="es-ES_tradnl" dirty="0">
                <a:latin typeface="Calibri" panose="020F0502020204030204" pitchFamily="34" charset="0"/>
              </a:rPr>
              <a:t>, como centro real de a </a:t>
            </a:r>
            <a:r>
              <a:rPr lang="es-ES_tradnl" dirty="0" err="1">
                <a:latin typeface="Calibri" panose="020F0502020204030204" pitchFamily="34" charset="0"/>
              </a:rPr>
              <a:t>pr</a:t>
            </a:r>
            <a:r>
              <a:rPr lang="pt-PT" dirty="0">
                <a:latin typeface="Calibri" panose="020F0502020204030204" pitchFamily="34" charset="0"/>
              </a:rPr>
              <a:t>áxis, onde tanto a 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repetição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 </a:t>
            </a:r>
            <a:r>
              <a:rPr lang="pt-PT" dirty="0">
                <a:latin typeface="Calibri" panose="020F0502020204030204" pitchFamily="34" charset="0"/>
              </a:rPr>
              <a:t>como a 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transformação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 </a:t>
            </a:r>
            <a:r>
              <a:rPr lang="pt-PT" dirty="0">
                <a:latin typeface="Calibri" panose="020F0502020204030204" pitchFamily="34" charset="0"/>
              </a:rPr>
              <a:t>poderiam acontecer (</a:t>
            </a:r>
            <a:r>
              <a:rPr lang="de-DE" dirty="0">
                <a:latin typeface="Calibri" panose="020F0502020204030204" pitchFamily="34" charset="0"/>
              </a:rPr>
              <a:t>ALMEIDA, 1997; CASTRO; LIMA; BRUNELLO, 2001; GALHEIGO, 2003b).</a:t>
            </a:r>
            <a:endParaRPr lang="pt-BR" dirty="0">
              <a:latin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4493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a construçã</a:t>
            </a:r>
            <a:r>
              <a:rPr lang="es-ES_tradnl" sz="2800" dirty="0"/>
              <a:t>o de </a:t>
            </a:r>
            <a:r>
              <a:rPr lang="pt-BR" sz="2800" dirty="0"/>
              <a:t>práticas </a:t>
            </a:r>
            <a:r>
              <a:rPr lang="pt-PT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desde, para e com </a:t>
            </a:r>
            <a:r>
              <a:rPr lang="pt-PT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 experiência subjetiva e coletiva</a:t>
            </a:r>
            <a:endParaRPr lang="pt-BR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PT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Defesa de se conhecer e compreender a singularidade e a complexidade das condições de vida de pessoas e coletivos, por meio da escuta e </a:t>
            </a:r>
            <a:r>
              <a:rPr lang="pt-BR" dirty="0">
                <a:latin typeface="Calibri" panose="020F0502020204030204" pitchFamily="34" charset="0"/>
              </a:rPr>
              <a:t>v</a:t>
            </a:r>
            <a:r>
              <a:rPr lang="pt-PT" dirty="0">
                <a:latin typeface="Calibri" panose="020F0502020204030204" pitchFamily="34" charset="0"/>
              </a:rPr>
              <a:t>alidação de seus saberes, recursos e potencialidades. </a:t>
            </a:r>
          </a:p>
          <a:p>
            <a:pPr lvl="1"/>
            <a:r>
              <a:rPr lang="pt-PT" dirty="0">
                <a:latin typeface="Calibri" panose="020F0502020204030204" pitchFamily="34" charset="0"/>
              </a:rPr>
              <a:t>construçã</a:t>
            </a:r>
            <a:r>
              <a:rPr lang="es-ES_tradnl" dirty="0">
                <a:latin typeface="Calibri" panose="020F0502020204030204" pitchFamily="34" charset="0"/>
              </a:rPr>
              <a:t>o de </a:t>
            </a:r>
            <a:r>
              <a:rPr lang="es-ES_tradnl" dirty="0" err="1">
                <a:latin typeface="Calibri" panose="020F0502020204030204" pitchFamily="34" charset="0"/>
              </a:rPr>
              <a:t>rela</a:t>
            </a:r>
            <a:r>
              <a:rPr lang="pt-PT" dirty="0">
                <a:latin typeface="Calibri" panose="020F0502020204030204" pitchFamily="34" charset="0"/>
              </a:rPr>
              <a:t>ções horizontais que reconhecem a diferença da qualidade de saberes de que dispõem tanto os profissionais como os usuários - 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o terapeuta ocupacional tem o saber profissional</a:t>
            </a:r>
            <a:r>
              <a:rPr lang="pt-PT" dirty="0">
                <a:latin typeface="Calibri" panose="020F0502020204030204" pitchFamily="34" charset="0"/>
              </a:rPr>
              <a:t>, mas é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 a pessoa detém o saber da experiência de sua condição singular de vida. </a:t>
            </a:r>
          </a:p>
          <a:p>
            <a:pPr lvl="1"/>
            <a:endParaRPr lang="pt-PT" dirty="0">
              <a:latin typeface="Calibri" panose="020F0502020204030204" pitchFamily="34" charset="0"/>
            </a:endParaRPr>
          </a:p>
          <a:p>
            <a:pPr lvl="1"/>
            <a:r>
              <a:rPr lang="pt-PT" dirty="0">
                <a:latin typeface="Calibri" panose="020F0502020204030204" pitchFamily="34" charset="0"/>
              </a:rPr>
              <a:t>Experiencia: da deficiência, do sofrimento, do adoecimento, da vulnerabilidade, da pobreza ou da exclusão, como as experiências derivadas das trocas afetivas e sociais, e dos modos de expressão no mundo, de resistência e de afirmaçã</a:t>
            </a:r>
            <a:r>
              <a:rPr lang="it-IT" dirty="0">
                <a:latin typeface="Calibri" panose="020F0502020204030204" pitchFamily="34" charset="0"/>
              </a:rPr>
              <a:t>o. </a:t>
            </a:r>
          </a:p>
          <a:p>
            <a:pPr lvl="1"/>
            <a:endParaRPr lang="it-IT" dirty="0">
              <a:latin typeface="Calibri" panose="020F0502020204030204" pitchFamily="34" charset="0"/>
            </a:endParaRPr>
          </a:p>
          <a:p>
            <a:pPr lvl="1"/>
            <a:r>
              <a:rPr lang="pt-BR" dirty="0">
                <a:latin typeface="Calibri" panose="020F0502020204030204" pitchFamily="34" charset="0"/>
              </a:rPr>
              <a:t>Uso</a:t>
            </a:r>
            <a:r>
              <a:rPr lang="en-US" dirty="0">
                <a:latin typeface="Calibri" panose="020F0502020204030204" pitchFamily="34" charset="0"/>
              </a:rPr>
              <a:t> de </a:t>
            </a:r>
            <a:r>
              <a:rPr lang="pt-BR" dirty="0">
                <a:latin typeface="Calibri" panose="020F0502020204030204" pitchFamily="34" charset="0"/>
              </a:rPr>
              <a:t>histórias </a:t>
            </a:r>
            <a:r>
              <a:rPr lang="pt-PT" dirty="0">
                <a:latin typeface="Calibri" panose="020F0502020204030204" pitchFamily="34" charset="0"/>
              </a:rPr>
              <a:t>de vida, narrativas e biografias – compreensão subjetiva e a relações intersubjetivas em um coletivo – passaram </a:t>
            </a:r>
            <a:r>
              <a:rPr lang="pt-BR" dirty="0">
                <a:latin typeface="Calibri" panose="020F0502020204030204" pitchFamily="34" charset="0"/>
              </a:rPr>
              <a:t>a</a:t>
            </a:r>
            <a:r>
              <a:rPr lang="pt-PT" dirty="0">
                <a:latin typeface="Calibri" panose="020F0502020204030204" pitchFamily="34" charset="0"/>
              </a:rPr>
              <a:t> incorporar pesquisas e o desenvolvimento de práticas emancipatórias em terapia ocupacional.</a:t>
            </a:r>
          </a:p>
          <a:p>
            <a:pPr lvl="1"/>
            <a:endParaRPr lang="pt-PT" dirty="0">
              <a:latin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pt-PT" dirty="0">
                <a:latin typeface="Calibri" panose="020F0502020204030204" pitchFamily="34" charset="0"/>
              </a:rPr>
              <a:t>(BRUNELLO, 1997; MEDEIROS, 1997; BARROS; GHIRARDI; LOPES, 1999; MANGIA, 2000; OLIVER et al, 2001; LOPES; BORBA; REIS, 2003; </a:t>
            </a:r>
            <a:r>
              <a:rPr lang="pt-BR" dirty="0">
                <a:latin typeface="Calibri" panose="020F0502020204030204" pitchFamily="34" charset="0"/>
              </a:rPr>
              <a:t>BARROS, 2004).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333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000" dirty="0"/>
              <a:t>a construçã</a:t>
            </a:r>
            <a:r>
              <a:rPr lang="es-ES_tradnl" sz="2000" dirty="0"/>
              <a:t>o de </a:t>
            </a:r>
            <a:r>
              <a:rPr lang="pt-BR" sz="2000" dirty="0"/>
              <a:t>práticas </a:t>
            </a:r>
            <a:r>
              <a:rPr lang="pt-PT" sz="2000" dirty="0"/>
              <a:t>a partir </a:t>
            </a:r>
            <a:r>
              <a:rPr lang="pt-PT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 reconhecimento das relações de poder como inerentes às trocas sociais em um processo dialético de afirmaçã</a:t>
            </a:r>
            <a:r>
              <a:rPr lang="it-IT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o, resist</a:t>
            </a:r>
            <a:r>
              <a:rPr lang="pt-PT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ência e transformaçã</a:t>
            </a:r>
            <a:r>
              <a:rPr lang="it-IT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000" dirty="0">
                <a:latin typeface="Calibri" panose="020F0502020204030204" pitchFamily="34" charset="0"/>
              </a:rPr>
              <a:t>A importância da compreensão crítica do papel do Estado e das instituições bem como da consciência da capilaridade e da desigualdade das relações de poder, inclusive entre os técnicos e os usuários dos serviços. 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latin typeface="Calibri" panose="020F0502020204030204" pitchFamily="34" charset="0"/>
              </a:rPr>
              <a:t>Necessidade de refletir criticamente sobre o poder concedido aos técnicos por instituições e sistemas e considerar se eles não estão meramente reproduzindo os mesmos mecanismos de poder que tanto criticaram. 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latin typeface="Calibri" panose="020F0502020204030204" pitchFamily="34" charset="0"/>
              </a:rPr>
              <a:t>Fomentar o poder contratual de pessoas, grupos e comunidades e tomar posição sempre que em situações de opressão e violência</a:t>
            </a:r>
            <a:r>
              <a:rPr lang="de-DE" sz="2000" dirty="0">
                <a:latin typeface="Calibri" panose="020F0502020204030204" pitchFamily="34" charset="0"/>
              </a:rPr>
              <a:t> 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alibri" panose="020F0502020204030204" pitchFamily="34" charset="0"/>
              </a:rPr>
              <a:t>(MANGIA, 2000; OLIVER et al, 2001; GALHEIGO, 2003; BARROS, 2004)</a:t>
            </a:r>
            <a:endParaRPr lang="pt-BR" sz="1600" dirty="0">
              <a:latin typeface="Calibri" panose="020F0502020204030204" pitchFamily="34" charset="0"/>
            </a:endParaRPr>
          </a:p>
          <a:p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5731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/>
              <a:t>Horizonte:  a emancipação dos sujeitos e coletivos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latin typeface="Calibri" panose="020F0502020204030204" pitchFamily="34" charset="0"/>
              </a:rPr>
              <a:t>Produção </a:t>
            </a:r>
            <a:r>
              <a:rPr lang="it-IT" dirty="0">
                <a:latin typeface="Calibri" panose="020F0502020204030204" pitchFamily="34" charset="0"/>
              </a:rPr>
              <a:t>de autonomia e participa</a:t>
            </a:r>
            <a:r>
              <a:rPr lang="pt-PT" dirty="0">
                <a:latin typeface="Calibri" panose="020F0502020204030204" pitchFamily="34" charset="0"/>
              </a:rPr>
              <a:t>çã</a:t>
            </a:r>
            <a:r>
              <a:rPr lang="pt-BR" dirty="0">
                <a:latin typeface="Calibri" panose="020F0502020204030204" pitchFamily="34" charset="0"/>
              </a:rPr>
              <a:t>o social; </a:t>
            </a:r>
          </a:p>
          <a:p>
            <a:r>
              <a:rPr lang="pt-BR" dirty="0">
                <a:latin typeface="Calibri" panose="020F0502020204030204" pitchFamily="34" charset="0"/>
              </a:rPr>
              <a:t>amplia</a:t>
            </a:r>
            <a:r>
              <a:rPr lang="pt-PT" dirty="0">
                <a:latin typeface="Calibri" panose="020F0502020204030204" pitchFamily="34" charset="0"/>
              </a:rPr>
              <a:t>ção e fortalecimento de poder contratual e de redes sociais de suporte; </a:t>
            </a:r>
          </a:p>
          <a:p>
            <a:r>
              <a:rPr lang="pt-PT" dirty="0">
                <a:latin typeface="Calibri" panose="020F0502020204030204" pitchFamily="34" charset="0"/>
              </a:rPr>
              <a:t>favorecimento da criatividade, do lúdico, da convivência; </a:t>
            </a:r>
          </a:p>
          <a:p>
            <a:r>
              <a:rPr lang="pt-PT" dirty="0">
                <a:latin typeface="Calibri" panose="020F0502020204030204" pitchFamily="34" charset="0"/>
              </a:rPr>
              <a:t>reconhecimento das necessidades singulares e coletivas, de desejos, sonhos e projetualidades. </a:t>
            </a:r>
          </a:p>
          <a:p>
            <a:r>
              <a:rPr lang="pt-PT" dirty="0">
                <a:latin typeface="Calibri" panose="020F0502020204030204" pitchFamily="34" charset="0"/>
              </a:rPr>
              <a:t>favorecimento do acesso a direitos</a:t>
            </a:r>
          </a:p>
          <a:p>
            <a:endParaRPr lang="pt-PT" dirty="0">
              <a:latin typeface="Calibri" panose="020F0502020204030204" pitchFamily="34" charset="0"/>
            </a:endParaRPr>
          </a:p>
          <a:p>
            <a:endParaRPr lang="pt-PT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as produções que introduzem este cará</a:t>
            </a:r>
            <a:r>
              <a:rPr lang="pt-BR" dirty="0">
                <a:latin typeface="Calibri" panose="020F0502020204030204" pitchFamily="34" charset="0"/>
              </a:rPr>
              <a:t>ter crítico </a:t>
            </a:r>
            <a:r>
              <a:rPr lang="pt-PT" dirty="0">
                <a:latin typeface="Calibri" panose="020F0502020204030204" pitchFamily="34" charset="0"/>
              </a:rPr>
              <a:t>apontaram que a interdisciplinaridade e a transdisciplinaridade são recursos centrais para lidar com a complexidade e dimensão das problemáticas por elas abordadas.</a:t>
            </a:r>
            <a:endParaRPr lang="pt-BR" dirty="0">
              <a:latin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0503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Referências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>
            <a:noAutofit/>
          </a:bodyPr>
          <a:lstStyle/>
          <a:p>
            <a:r>
              <a:rPr lang="de-DE" sz="800" dirty="0"/>
              <a:t>ALMEIDA, M. C. DE. Defici</a:t>
            </a:r>
            <a:r>
              <a:rPr lang="pt-PT" sz="800" dirty="0"/>
              <a:t>ê</a:t>
            </a:r>
            <a:r>
              <a:rPr lang="it-IT" sz="800" dirty="0"/>
              <a:t>ncia e cotidiano: reflex</a:t>
            </a:r>
            <a:r>
              <a:rPr lang="pt-PT" sz="800" dirty="0"/>
              <a:t>ões sobre reabilitaçã</a:t>
            </a:r>
            <a:r>
              <a:rPr lang="it-IT" sz="800" dirty="0"/>
              <a:t>o.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</a:t>
            </a:r>
            <a:r>
              <a:rPr lang="pt-BR" sz="800" dirty="0"/>
              <a:t>o Paulo, v. 8, n. 2/3, p. 81-86, 1997.</a:t>
            </a:r>
          </a:p>
          <a:p>
            <a:r>
              <a:rPr lang="de-DE" sz="800" dirty="0"/>
              <a:t>BARROS, D. D.; GHIRARDI, M. I. G.; LOPES, R. E. </a:t>
            </a:r>
            <a:r>
              <a:rPr lang="es-ES_tradnl" sz="800" dirty="0"/>
              <a:t>Terapia ocupacional social.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</a:t>
            </a:r>
            <a:r>
              <a:rPr lang="pt-BR" sz="800" dirty="0"/>
              <a:t>v. 13, n. 3, p. 95-103, 2002.</a:t>
            </a:r>
          </a:p>
          <a:p>
            <a:r>
              <a:rPr lang="en-US" sz="800" dirty="0"/>
              <a:t>BRUNELLO, M. I. B. </a:t>
            </a:r>
            <a:r>
              <a:rPr lang="en-US" sz="800" dirty="0" err="1"/>
              <a:t>Hist</a:t>
            </a:r>
            <a:r>
              <a:rPr lang="pt-PT" sz="800" dirty="0"/>
              <a:t>ória de vida: uma técnica de aproximação da realidade.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8, n. 2/3, 1997.</a:t>
            </a:r>
            <a:endParaRPr lang="pt-BR" sz="800" dirty="0"/>
          </a:p>
          <a:p>
            <a:r>
              <a:rPr lang="pt-PT" sz="800" dirty="0"/>
              <a:t>CASTRO E. D. Arte, corpo e Terapia ocupacional: aproximaçõ</a:t>
            </a:r>
            <a:r>
              <a:rPr lang="de-DE" sz="800" dirty="0"/>
              <a:t>es, intersec</a:t>
            </a:r>
            <a:r>
              <a:rPr lang="pt-PT" sz="800" dirty="0"/>
              <a:t>ções e desdobramentos.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11, n. 1, p. 7-12, 2000.</a:t>
            </a:r>
            <a:endParaRPr lang="pt-BR" sz="800" dirty="0"/>
          </a:p>
          <a:p>
            <a:r>
              <a:rPr lang="pt-BR" sz="800" dirty="0"/>
              <a:t>CASTRO, E. D. A </a:t>
            </a:r>
            <a:r>
              <a:rPr lang="pt-BR" sz="800" dirty="0" err="1"/>
              <a:t>dan</a:t>
            </a:r>
            <a:r>
              <a:rPr lang="pt-PT" sz="800" dirty="0"/>
              <a:t>ça, o trabalho corporal e a apropriação de si mesmo.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v.3, n.1/2, p. 224-32, 1992.</a:t>
            </a:r>
            <a:endParaRPr lang="pt-BR" sz="800" dirty="0"/>
          </a:p>
          <a:p>
            <a:r>
              <a:rPr lang="pt-PT" sz="800" dirty="0"/>
              <a:t>GALHEIGO, S. M. A Transdisciplinaridade enquanto Princípio e Realidade das Ações de Saú</a:t>
            </a:r>
            <a:r>
              <a:rPr lang="pt-BR" sz="800" dirty="0"/>
              <a:t>de,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</a:t>
            </a:r>
            <a:r>
              <a:rPr lang="pt-BR" sz="800" i="1" dirty="0"/>
              <a:t>, </a:t>
            </a:r>
            <a:r>
              <a:rPr lang="pt-BR" sz="800" dirty="0"/>
              <a:t>v. 10, n. 2/3, p. 49-54, 1999. </a:t>
            </a:r>
          </a:p>
          <a:p>
            <a:r>
              <a:rPr lang="de-DE" sz="800" dirty="0"/>
              <a:t>GALHEIGO, S. M. Da Adapta</a:t>
            </a:r>
            <a:r>
              <a:rPr lang="pt-PT" sz="800" dirty="0"/>
              <a:t>ção Psicossocial à </a:t>
            </a:r>
            <a:r>
              <a:rPr lang="pt-BR" sz="800" dirty="0" err="1"/>
              <a:t>Constru</a:t>
            </a:r>
            <a:r>
              <a:rPr lang="pt-PT" sz="800" dirty="0"/>
              <a:t>ção do Coletivo: a cidadania enquanto eixo. </a:t>
            </a:r>
            <a:r>
              <a:rPr lang="es-ES_tradnl" sz="800" i="1" dirty="0"/>
              <a:t>Revista de Ci</a:t>
            </a:r>
            <a:r>
              <a:rPr lang="pt-PT" sz="800" i="1" dirty="0"/>
              <a:t>ências Médicas PUCCAMP</a:t>
            </a:r>
            <a:r>
              <a:rPr lang="it-IT" sz="800" dirty="0"/>
              <a:t>, Campinas, v. 6, p. 105-8, 1997.</a:t>
            </a:r>
            <a:endParaRPr lang="pt-BR" sz="800" dirty="0"/>
          </a:p>
          <a:p>
            <a:r>
              <a:rPr lang="pt-PT" sz="800" dirty="0"/>
              <a:t>GALHEIGO, S. M. O Cotidiano na terapia ocupacional: cultura, subjetividade e contexto histó</a:t>
            </a:r>
            <a:r>
              <a:rPr lang="it-IT" sz="800" dirty="0"/>
              <a:t>rico-social, </a:t>
            </a:r>
            <a:r>
              <a:rPr lang="pt-PT" sz="800" i="1" dirty="0"/>
              <a:t>Revista de Terapia ocupacional da USP, </a:t>
            </a:r>
            <a:r>
              <a:rPr lang="pt-BR" sz="800" dirty="0"/>
              <a:t>S</a:t>
            </a:r>
            <a:r>
              <a:rPr lang="pt-PT" sz="800" dirty="0"/>
              <a:t>ão Paulo, v. 14, n. 3, p.104-09, 2003b.</a:t>
            </a:r>
            <a:endParaRPr lang="pt-BR" sz="800" dirty="0"/>
          </a:p>
          <a:p>
            <a:r>
              <a:rPr lang="de-DE" sz="800" dirty="0"/>
              <a:t>GALHEIGO, S. M.</a:t>
            </a:r>
            <a:r>
              <a:rPr lang="pt-PT" sz="800" dirty="0"/>
              <a:t> O social: idas e vindas de um campo de ação em Terapia Ocupacional. In: PADUA, E. M. M.; MAGALHÃ</a:t>
            </a:r>
            <a:r>
              <a:rPr lang="pt-BR" sz="800" dirty="0"/>
              <a:t>ES, L. </a:t>
            </a:r>
            <a:r>
              <a:rPr lang="pt-PT" sz="800" i="1" dirty="0"/>
              <a:t>Terapia Ocupacional: teoria e prá</a:t>
            </a:r>
            <a:r>
              <a:rPr lang="pt-BR" sz="800" i="1" dirty="0"/>
              <a:t>tica.</a:t>
            </a:r>
            <a:r>
              <a:rPr lang="it-IT" sz="800" dirty="0"/>
              <a:t> Campinas: Papirus, 2003a. p. 29-46.</a:t>
            </a:r>
            <a:endParaRPr lang="pt-BR" sz="800" dirty="0"/>
          </a:p>
          <a:p>
            <a:r>
              <a:rPr lang="pt-PT" sz="800" dirty="0"/>
              <a:t>KINKER, F.S. Trabalho como produçã</a:t>
            </a:r>
            <a:r>
              <a:rPr lang="es-ES_tradnl" sz="800" dirty="0"/>
              <a:t>o de vida.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v.8, n.1, p. 42-8, 1997.</a:t>
            </a:r>
            <a:endParaRPr lang="pt-BR" sz="800" dirty="0"/>
          </a:p>
          <a:p>
            <a:r>
              <a:rPr lang="pt-PT" sz="800" dirty="0"/>
              <a:t>LIMA, E. M. F. A. Desejando a diferença: considerações acerca das relações entre os terapeutas ocupacionais e as populações tradicionalmente atendidas por estes profissionais.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14, n. 2, p. 64-71, 2003.</a:t>
            </a:r>
            <a:endParaRPr lang="pt-BR" sz="800" dirty="0"/>
          </a:p>
          <a:p>
            <a:r>
              <a:rPr lang="es-ES_tradnl" sz="800" dirty="0"/>
              <a:t>LOPES, R. E.; BARROS, D. D.; MALFITANO, A. P. S.; GALVANI, D.; GALLUZI, A. M. Terapia ocupacional no </a:t>
            </a:r>
            <a:r>
              <a:rPr lang="es-ES_tradnl" sz="800" dirty="0" err="1"/>
              <a:t>territ</a:t>
            </a:r>
            <a:r>
              <a:rPr lang="pt-PT" sz="800" dirty="0"/>
              <a:t>ório: as crianças e os adolescentes da unidade do Brá</a:t>
            </a:r>
            <a:r>
              <a:rPr lang="pt-BR" sz="800" dirty="0"/>
              <a:t>s </a:t>
            </a:r>
            <a:r>
              <a:rPr lang="pt-PT" sz="800" dirty="0"/>
              <a:t>— movimento de luta por moradia urbana. </a:t>
            </a:r>
            <a:r>
              <a:rPr lang="pt-PT" sz="800" i="1" dirty="0"/>
              <a:t>Cadernos de Terapia Ocupacional da UFSCar</a:t>
            </a:r>
            <a:r>
              <a:rPr lang="pt-BR" sz="800" dirty="0"/>
              <a:t>, S</a:t>
            </a:r>
            <a:r>
              <a:rPr lang="pt-PT" sz="800" dirty="0"/>
              <a:t>ã</a:t>
            </a:r>
            <a:r>
              <a:rPr lang="pt-BR" sz="800" dirty="0"/>
              <a:t>o Carlos, v. 9, n. 1, p. 30-49, 2001.</a:t>
            </a:r>
          </a:p>
          <a:p>
            <a:r>
              <a:rPr lang="pt-PT" sz="800" dirty="0"/>
              <a:t>LOPES, R. E.; BORBA, P. L. O.; REIS, T. A. M. Um olhar sobre as trajetórias, percursos e histórias de mulheres em situaçã</a:t>
            </a:r>
            <a:r>
              <a:rPr lang="es-ES_tradnl" sz="800" dirty="0"/>
              <a:t>o de </a:t>
            </a:r>
            <a:r>
              <a:rPr lang="es-ES_tradnl" sz="800" dirty="0" err="1"/>
              <a:t>rua</a:t>
            </a:r>
            <a:r>
              <a:rPr lang="es-ES_tradnl" sz="800" dirty="0"/>
              <a:t>. </a:t>
            </a:r>
            <a:r>
              <a:rPr lang="pt-PT" sz="800" i="1" dirty="0"/>
              <a:t>Cadernos de Terapia Ocupacional da UFSCar</a:t>
            </a:r>
            <a:r>
              <a:rPr lang="pt-BR" sz="800" dirty="0"/>
              <a:t>, S</a:t>
            </a:r>
            <a:r>
              <a:rPr lang="pt-PT" sz="800" dirty="0"/>
              <a:t>ão Carlos, v. 11, n. 1, p. 38-53, 2003.</a:t>
            </a:r>
            <a:endParaRPr lang="pt-BR" sz="800" dirty="0"/>
          </a:p>
          <a:p>
            <a:r>
              <a:rPr lang="pt-BR" sz="800" dirty="0"/>
              <a:t>M</a:t>
            </a:r>
            <a:r>
              <a:rPr lang="pt-PT" sz="800" dirty="0"/>
              <a:t>ÂNGIA, E. F. Apontamentos sobre o campo da Terapia ocupacional, </a:t>
            </a:r>
            <a:r>
              <a:rPr lang="pt-PT" sz="800" i="1" dirty="0"/>
              <a:t>Revista de Terapia ocupacional da Universidade de São Paulo, São Paulo</a:t>
            </a:r>
            <a:r>
              <a:rPr lang="pt-BR" sz="800" dirty="0"/>
              <a:t>, v. 9, n. 1, p. 5-13, 1998.</a:t>
            </a:r>
          </a:p>
          <a:p>
            <a:r>
              <a:rPr lang="pt-BR" sz="800" dirty="0"/>
              <a:t>M</a:t>
            </a:r>
            <a:r>
              <a:rPr lang="pt-PT" sz="800" dirty="0"/>
              <a:t>Â</a:t>
            </a:r>
            <a:r>
              <a:rPr lang="pt-BR" sz="800" dirty="0"/>
              <a:t>NGIA, E. F. A </a:t>
            </a:r>
            <a:r>
              <a:rPr lang="pt-BR" sz="800" dirty="0" err="1"/>
              <a:t>trajet</a:t>
            </a:r>
            <a:r>
              <a:rPr lang="pt-PT" sz="800" dirty="0"/>
              <a:t>ória da Terapia ocupacional da psiquiatria às novas instituições e estratégias de promoçã</a:t>
            </a:r>
            <a:r>
              <a:rPr lang="es-ES_tradnl" sz="800" dirty="0"/>
              <a:t>o de </a:t>
            </a:r>
            <a:r>
              <a:rPr lang="es-ES_tradnl" sz="800" dirty="0" err="1"/>
              <a:t>sa</a:t>
            </a:r>
            <a:r>
              <a:rPr lang="pt-PT" sz="800" dirty="0"/>
              <a:t>ú</a:t>
            </a:r>
            <a:r>
              <a:rPr lang="pt-BR" sz="800" dirty="0"/>
              <a:t>de mental, </a:t>
            </a:r>
            <a:r>
              <a:rPr lang="pt-PT" sz="800" i="1" dirty="0"/>
              <a:t>Revista de Terapia ocupacional da Universidade de São Paulo, São Paulo</a:t>
            </a:r>
            <a:r>
              <a:rPr lang="pt-BR" sz="800" dirty="0"/>
              <a:t>, v. 11, n. 1, p. 28-32, 2000.</a:t>
            </a:r>
          </a:p>
          <a:p>
            <a:r>
              <a:rPr lang="pt-PT" sz="800" dirty="0"/>
              <a:t>MEDEIROS, M. H. R. A reforma da assistê</a:t>
            </a:r>
            <a:r>
              <a:rPr lang="es-ES_tradnl" sz="800" dirty="0" err="1"/>
              <a:t>ncia</a:t>
            </a:r>
            <a:r>
              <a:rPr lang="es-ES_tradnl" sz="800" dirty="0"/>
              <a:t> </a:t>
            </a:r>
            <a:r>
              <a:rPr lang="es-ES_tradnl" sz="800" dirty="0" err="1"/>
              <a:t>ao</a:t>
            </a:r>
            <a:r>
              <a:rPr lang="es-ES_tradnl" sz="800" dirty="0"/>
              <a:t> </a:t>
            </a:r>
            <a:r>
              <a:rPr lang="es-ES_tradnl" sz="800" dirty="0" err="1"/>
              <a:t>doente</a:t>
            </a:r>
            <a:r>
              <a:rPr lang="es-ES_tradnl" sz="800" dirty="0"/>
              <a:t> mental </a:t>
            </a:r>
            <a:r>
              <a:rPr lang="es-ES_tradnl" sz="800" dirty="0" err="1"/>
              <a:t>em</a:t>
            </a:r>
            <a:r>
              <a:rPr lang="es-ES_tradnl" sz="800" dirty="0"/>
              <a:t> </a:t>
            </a:r>
            <a:r>
              <a:rPr lang="es-ES_tradnl" sz="800" dirty="0" err="1"/>
              <a:t>Campinas</a:t>
            </a:r>
            <a:r>
              <a:rPr lang="es-ES_tradnl" sz="800" dirty="0"/>
              <a:t>: indicando </a:t>
            </a:r>
            <a:r>
              <a:rPr lang="es-ES_tradnl" sz="800" dirty="0" err="1"/>
              <a:t>espa</a:t>
            </a:r>
            <a:r>
              <a:rPr lang="pt-PT" sz="800" dirty="0"/>
              <a:t>ços para a terapia ocupacional. </a:t>
            </a:r>
            <a:r>
              <a:rPr lang="pt-PT" sz="800" i="1" dirty="0"/>
              <a:t>Cadernos de Terapia Ocupacional da UFSCar,</a:t>
            </a:r>
            <a:r>
              <a:rPr lang="pt-BR" sz="800" dirty="0"/>
              <a:t> S</a:t>
            </a:r>
            <a:r>
              <a:rPr lang="pt-PT" sz="800" dirty="0"/>
              <a:t>ã</a:t>
            </a:r>
            <a:r>
              <a:rPr lang="pt-BR" sz="800" dirty="0"/>
              <a:t>o Carlos, v.6, n.1: p. 1-6, 1997..</a:t>
            </a:r>
          </a:p>
          <a:p>
            <a:r>
              <a:rPr lang="pt-BR" sz="800" dirty="0"/>
              <a:t>MEDEIROS, M. H. R. Sa</a:t>
            </a:r>
            <a:r>
              <a:rPr lang="pt-PT" sz="800" dirty="0"/>
              <a:t>úde mental e terapia ocupacional: contexto atual. </a:t>
            </a:r>
            <a:r>
              <a:rPr lang="pt-PT" sz="800" i="1" dirty="0"/>
              <a:t>Cadernos de Terapia ocupacional da UFSCar,</a:t>
            </a:r>
            <a:r>
              <a:rPr lang="pt-BR" sz="800" dirty="0"/>
              <a:t> S</a:t>
            </a:r>
            <a:r>
              <a:rPr lang="pt-PT" sz="800" dirty="0"/>
              <a:t>ã</a:t>
            </a:r>
            <a:r>
              <a:rPr lang="it-IT" sz="800" dirty="0"/>
              <a:t>o Carlos, v.5, n.1: p. 5-16, 1996.</a:t>
            </a:r>
            <a:endParaRPr lang="pt-BR" sz="800" dirty="0"/>
          </a:p>
          <a:p>
            <a:r>
              <a:rPr lang="pt-PT" sz="800" dirty="0"/>
              <a:t>MULATI, D. Os Centros de convivência e cooperativas: desejos e ações compartilhadas. </a:t>
            </a:r>
            <a:r>
              <a:rPr lang="de-DE" sz="800" dirty="0"/>
              <a:t>In: PADUA, E. M. M.; MAGALH</a:t>
            </a:r>
            <a:r>
              <a:rPr lang="pt-PT" sz="800" dirty="0"/>
              <a:t>Ã</a:t>
            </a:r>
            <a:r>
              <a:rPr lang="pt-BR" sz="800" dirty="0"/>
              <a:t>ES, L. </a:t>
            </a:r>
            <a:r>
              <a:rPr lang="pt-PT" sz="800" i="1" dirty="0"/>
              <a:t>Terapia Ocupacional: teoria e prá</a:t>
            </a:r>
            <a:r>
              <a:rPr lang="pt-BR" sz="800" i="1" dirty="0"/>
              <a:t>tica.</a:t>
            </a:r>
            <a:r>
              <a:rPr lang="it-IT" sz="800" dirty="0"/>
              <a:t> Campinas: Papirus, 2003. p. 95-109.</a:t>
            </a:r>
            <a:endParaRPr lang="pt-BR" sz="800" dirty="0"/>
          </a:p>
          <a:p>
            <a:r>
              <a:rPr lang="pt-BR" sz="800" dirty="0"/>
              <a:t>NIC</a:t>
            </a:r>
            <a:r>
              <a:rPr lang="pt-PT" sz="800" dirty="0"/>
              <a:t>ÁCIO, F.; MANGIA, E. F.; GHIRARDI, M I G. Projetos de inclusão no trabalho e emancipação de pessoas em situação de desvantagem: uma discussão de perspectivas.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16, n. 2, p. 62-68-77, 2005.</a:t>
            </a:r>
            <a:endParaRPr lang="pt-BR" sz="800" dirty="0"/>
          </a:p>
          <a:p>
            <a:r>
              <a:rPr lang="de-DE" sz="800" dirty="0"/>
              <a:t>OLIVER, F. C.; NIC</a:t>
            </a:r>
            <a:r>
              <a:rPr lang="pt-PT" sz="800" dirty="0"/>
              <a:t>ÁCIO, F. Da instituição asilar ao território: caminhos para a produção de sentido nas intervenções em saú</a:t>
            </a:r>
            <a:r>
              <a:rPr lang="pt-BR" sz="800" dirty="0"/>
              <a:t>de.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10, n.2/3, p. 60-8, 1999</a:t>
            </a:r>
            <a:r>
              <a:rPr lang="pt-BR" sz="800" dirty="0"/>
              <a:t>.</a:t>
            </a:r>
          </a:p>
          <a:p>
            <a:r>
              <a:rPr lang="es-ES_tradnl" sz="800" dirty="0"/>
              <a:t>TASSARA, E. T. Terapia ocupacional: ci</a:t>
            </a:r>
            <a:r>
              <a:rPr lang="pt-PT" sz="800" dirty="0"/>
              <a:t>ê</a:t>
            </a:r>
            <a:r>
              <a:rPr lang="it-IT" sz="800" dirty="0"/>
              <a:t>ncia e tecnologia?. </a:t>
            </a:r>
            <a:r>
              <a:rPr lang="pt-PT" sz="800" i="1" dirty="0"/>
              <a:t>Revista de Terapia Ocupacional da USP</a:t>
            </a:r>
            <a:r>
              <a:rPr lang="pt-BR" sz="800" dirty="0"/>
              <a:t>, S</a:t>
            </a:r>
            <a:r>
              <a:rPr lang="pt-PT" sz="800" dirty="0"/>
              <a:t>ão Paulo, v. 4/7, p. 43-52, 1993/6.</a:t>
            </a:r>
            <a:endParaRPr lang="pt-BR" sz="800" dirty="0"/>
          </a:p>
          <a:p>
            <a:endParaRPr lang="pt-BR" sz="8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694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10DF9-F9C1-456F-BCBC-6CE5A257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BC80AF-C3EA-43D3-BE6C-807A5A4C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Calibri" panose="020F0502020204030204" pitchFamily="34" charset="0"/>
              </a:rPr>
              <a:t>Apresentar o terceiro movimento com seus marcos sócio-históricos, os marcos da Terapia Ocupacional , os norteadores acadêmicos.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Apresentar a constituição dos campos de saber e prática na terapia ocupacional brasileira. 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Apresentar as i</a:t>
            </a:r>
            <a:r>
              <a:rPr lang="pt-PT" dirty="0">
                <a:latin typeface="Calibri" panose="020F0502020204030204" pitchFamily="34" charset="0"/>
              </a:rPr>
              <a:t>deias centrais para a construção</a:t>
            </a:r>
            <a:r>
              <a:rPr lang="es-ES_tradnl" dirty="0">
                <a:latin typeface="Calibri" panose="020F0502020204030204" pitchFamily="34" charset="0"/>
              </a:rPr>
              <a:t> de </a:t>
            </a:r>
            <a:r>
              <a:rPr lang="pt-BR" dirty="0">
                <a:latin typeface="Calibri" panose="020F0502020204030204" pitchFamily="34" charset="0"/>
              </a:rPr>
              <a:t>práticas </a:t>
            </a:r>
            <a:r>
              <a:rPr lang="pt-PT" dirty="0">
                <a:latin typeface="Calibri" panose="020F0502020204030204" pitchFamily="34" charset="0"/>
              </a:rPr>
              <a:t>críticas e emancipatórias </a:t>
            </a:r>
            <a:r>
              <a:rPr lang="pt-BR" dirty="0">
                <a:latin typeface="Calibri" panose="020F0502020204030204" pitchFamily="34" charset="0"/>
              </a:rPr>
              <a:t>em saúde mental, reabilitação e terapia social ocupacional.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Apresentar a emancipação social como uma ideia-objetivo para a terapia ocupacional.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01F566-FE60-4482-8B01-2D2152C7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89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Constituição dos campos de saber e prática da terapia ocupacional por meio de contextualização sócio-política, problematização teórico-conceitual e proposição de práticas emancipatórias: </a:t>
            </a:r>
            <a:r>
              <a:rPr lang="pt-BR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marcos sócio-históricos</a:t>
            </a:r>
            <a:endParaRPr lang="pt-BR" sz="1800" b="1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74B9A1F-6F6F-46E6-9DC7-9538F012D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" indent="0">
              <a:lnSpc>
                <a:spcPct val="115000"/>
              </a:lnSpc>
              <a:buNone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Internacionais: </a:t>
            </a:r>
          </a:p>
          <a:p>
            <a:pPr marL="314325" indent="-285750">
              <a:lnSpc>
                <a:spcPct val="115000"/>
              </a:lnSpc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Criação da rede mundial de computadores  e as mudanças no intercâmbio  internacional;</a:t>
            </a:r>
          </a:p>
          <a:p>
            <a:pPr marL="314325" indent="-285750">
              <a:lnSpc>
                <a:spcPct val="115000"/>
              </a:lnSpc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" indent="0">
              <a:lnSpc>
                <a:spcPct val="115000"/>
              </a:lnSpc>
              <a:buNone/>
            </a:pPr>
            <a:r>
              <a:rPr lang="pt-BR" b="1" dirty="0">
                <a:solidFill>
                  <a:schemeClr val="dk1"/>
                </a:solidFill>
                <a:latin typeface="Calibri" panose="020F0502020204030204" pitchFamily="34" charset="0"/>
              </a:rPr>
              <a:t>Nacionais: </a:t>
            </a:r>
          </a:p>
          <a:p>
            <a:pPr marL="371475" indent="-342900">
              <a:lnSpc>
                <a:spcPct val="115000"/>
              </a:lnSpc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Implementação das políticas sociais pós-constitucionais tais como a Lei Orgânica da Saúde, a Lei Orgânica da Assistência Social, a lei das Diretrizes e Bases da Educação, o Estatuto da Criança e do Adolescente, dentre outras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.</a:t>
            </a:r>
          </a:p>
          <a:p>
            <a:pPr marL="28575" indent="0">
              <a:lnSpc>
                <a:spcPct val="115000"/>
              </a:lnSpc>
              <a:buNone/>
            </a:pPr>
            <a:endParaRPr lang="pt-BR" sz="2000" dirty="0">
              <a:solidFill>
                <a:schemeClr val="dk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71475" indent="-342900">
              <a:lnSpc>
                <a:spcPct val="115000"/>
              </a:lnSpc>
            </a:pPr>
            <a:r>
              <a:rPr lang="pt-PT" dirty="0">
                <a:solidFill>
                  <a:schemeClr val="dk1"/>
                </a:solidFill>
                <a:latin typeface="Calibri" panose="020F0502020204030204" pitchFamily="34" charset="0"/>
              </a:rPr>
              <a:t>Contexto: redemocratização e de luta pela cidadania, de reestruturação das políticas sociais e de construçã</a:t>
            </a:r>
            <a:r>
              <a:rPr lang="it-IT" dirty="0">
                <a:solidFill>
                  <a:schemeClr val="dk1"/>
                </a:solidFill>
                <a:latin typeface="Calibri" panose="020F0502020204030204" pitchFamily="34" charset="0"/>
              </a:rPr>
              <a:t>o e implementa</a:t>
            </a:r>
            <a:r>
              <a:rPr lang="pt-PT" dirty="0">
                <a:solidFill>
                  <a:schemeClr val="dk1"/>
                </a:solidFill>
                <a:latin typeface="Calibri" panose="020F0502020204030204" pitchFamily="34" charset="0"/>
              </a:rPr>
              <a:t>ção de novas políticas setoriais, equipamentos e serviços nos 1990s (</a:t>
            </a:r>
            <a:r>
              <a:rPr lang="de-DE" dirty="0">
                <a:solidFill>
                  <a:schemeClr val="dk1"/>
                </a:solidFill>
                <a:latin typeface="Calibri" panose="020F0502020204030204" pitchFamily="34" charset="0"/>
              </a:rPr>
              <a:t>GALHEIGO, 1997)</a:t>
            </a:r>
            <a:endParaRPr lang="pt-PT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" indent="0">
              <a:lnSpc>
                <a:spcPct val="115000"/>
              </a:lnSpc>
              <a:buNone/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82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Constituição dos campos de saber e prática da terapia ocupacional por meio de contextualização sócio-política, problematização teórico-conceitual e proposição de práticas emancipatórias: </a:t>
            </a:r>
            <a:r>
              <a:rPr lang="pt-BR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marcos  históricos da Terapia Ocupacional brasileira</a:t>
            </a:r>
            <a:b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1800" b="1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351D74-A1EA-4D4A-88AF-76D11E661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Criação em 1990 da Revista de Terapia Ocupacional da USP, dos Cadernos de Terapia Ocupacional da UFSCar e da Revista do CETO. </a:t>
            </a:r>
          </a:p>
          <a:p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Inserção de terapeutas ocupacionais em serviços implementados no âmbito das políticas sociais pós-constitucionais.</a:t>
            </a:r>
          </a:p>
          <a:p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Ampliação dos cursos privados de Terapia Ocupacional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Brasil se torna membro permanente da WFOT (1994).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 Congresso Mundial de Terapia Ocupacional em Londres - 1994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5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1800" dirty="0"/>
              <a:t>Constituição dos campos de saber e prática da terapia ocupacional por meio de contextualização sócio-política, problematização teórico-conceitual e proposição de práticas emancipatórias: </a:t>
            </a:r>
            <a:r>
              <a:rPr lang="pt-BR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condicionantes acadêmicos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FF921F-5897-4CB1-91E3-11D7E87A8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Ampliação dos cursos de Terapia Ocupacional no Brasil.</a:t>
            </a:r>
          </a:p>
          <a:p>
            <a:endParaRPr lang="pt-BR" sz="11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Ampliação do número de terapeutas ocupacionais com mestrado e primeiros com doutorado.</a:t>
            </a:r>
          </a:p>
          <a:p>
            <a:endParaRPr lang="pt-BR" sz="20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Criação de grupos e linhas de pesquisa (CNPq).</a:t>
            </a:r>
          </a:p>
          <a:p>
            <a:endParaRPr lang="pt-BR" sz="105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Participação de terapeutas ocupacionais em eventos internacionais e vinda de palestrantes internacionais (</a:t>
            </a:r>
            <a:r>
              <a:rPr lang="pt-BR" sz="2000" dirty="0" err="1">
                <a:solidFill>
                  <a:schemeClr val="dk1"/>
                </a:solidFill>
                <a:latin typeface="Calibri" panose="020F0502020204030204" pitchFamily="34" charset="0"/>
              </a:rPr>
              <a:t>Kielhofner</a:t>
            </a: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, 1997 – abertura do CBTO)</a:t>
            </a:r>
          </a:p>
          <a:p>
            <a:endParaRPr lang="pt-BR" sz="11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</a:rPr>
              <a:t>Criação das Comissões de Especialistas de Terapia Ocupacional e avaliação dos cursos realizadas por Terapia Ocupacional.</a:t>
            </a:r>
            <a:endParaRPr lang="pt-B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4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4FDA8-7F7B-48B5-ACB3-398104F7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43482"/>
            <a:ext cx="7058585" cy="1213310"/>
          </a:xfrm>
        </p:spPr>
        <p:txBody>
          <a:bodyPr/>
          <a:lstStyle/>
          <a:p>
            <a:pPr defTabSz="685800">
              <a:spcBef>
                <a:spcPts val="0"/>
              </a:spcBef>
              <a:defRPr/>
            </a:pPr>
            <a:r>
              <a:rPr lang="pt-BR" sz="1800" dirty="0">
                <a:solidFill>
                  <a:schemeClr val="tx1"/>
                </a:solidFill>
                <a:latin typeface="+mn-lt"/>
              </a:rPr>
              <a:t>Constituição dos campos de saber e prática da terapia ocupacional por meio de contextualização sócio-política, problematização teórico-conceitual e proposição de práticas emancipatórias: </a:t>
            </a:r>
            <a:r>
              <a:rPr lang="pt-BR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síntese </a:t>
            </a:r>
            <a:endParaRPr lang="pt-BR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31C17D-B439-4CDA-AF35-3743C973D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14" y="1628800"/>
            <a:ext cx="8026265" cy="4968552"/>
          </a:xfrm>
        </p:spPr>
        <p:txBody>
          <a:bodyPr>
            <a:noAutofit/>
          </a:bodyPr>
          <a:lstStyle/>
          <a:p>
            <a:r>
              <a:rPr lang="pt-PT" sz="1800" dirty="0">
                <a:latin typeface="Calibri" panose="020F0502020204030204" pitchFamily="34" charset="0"/>
              </a:rPr>
              <a:t>Mudança: deslocamento da crítica </a:t>
            </a:r>
            <a:r>
              <a:rPr lang="pt-BR" sz="1800" dirty="0">
                <a:latin typeface="Calibri" panose="020F0502020204030204" pitchFamily="34" charset="0"/>
              </a:rPr>
              <a:t>epistemológica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pt-BR" sz="1800" dirty="0">
                <a:latin typeface="Calibri" panose="020F0502020204030204" pitchFamily="34" charset="0"/>
              </a:rPr>
              <a:t>de cunho mais teórico para </a:t>
            </a:r>
            <a:r>
              <a:rPr lang="en-US" sz="1800" dirty="0">
                <a:latin typeface="Calibri" panose="020F0502020204030204" pitchFamily="34" charset="0"/>
              </a:rPr>
              <a:t>a </a:t>
            </a:r>
            <a:r>
              <a:rPr lang="pt-BR" sz="1800" dirty="0">
                <a:latin typeface="Calibri" panose="020F0502020204030204" pitchFamily="34" charset="0"/>
              </a:rPr>
              <a:t>proposição</a:t>
            </a:r>
            <a:r>
              <a:rPr lang="en-US" sz="1800" dirty="0">
                <a:latin typeface="Calibri" panose="020F0502020204030204" pitchFamily="34" charset="0"/>
              </a:rPr>
              <a:t> de </a:t>
            </a:r>
            <a:r>
              <a:rPr lang="pt-BR" sz="1800" dirty="0">
                <a:latin typeface="Calibri" panose="020F0502020204030204" pitchFamily="34" charset="0"/>
              </a:rPr>
              <a:t>práticas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pt-BR" sz="1800" dirty="0">
                <a:latin typeface="Calibri" panose="020F0502020204030204" pitchFamily="34" charset="0"/>
              </a:rPr>
              <a:t>emancipatórias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pt-BR" sz="1800" dirty="0">
                <a:latin typeface="Calibri" panose="020F0502020204030204" pitchFamily="34" charset="0"/>
              </a:rPr>
              <a:t>junto aos diferentes grupos populacionais.</a:t>
            </a:r>
            <a:r>
              <a:rPr lang="it-IT" sz="1800" dirty="0">
                <a:latin typeface="Calibri" panose="020F0502020204030204" pitchFamily="34" charset="0"/>
              </a:rPr>
              <a:t> </a:t>
            </a:r>
            <a:endParaRPr lang="pt-BR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</a:rPr>
              <a:t>Os anos 90 - importante período de formulação de políticas no Brasil: uma nova Constituição (1988) e a implementação de novas políticas sociais.</a:t>
            </a:r>
          </a:p>
          <a:p>
            <a:endParaRPr lang="pt-BR" sz="1800" dirty="0">
              <a:latin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</a:rPr>
              <a:t>Esforços para desenvolver práticas emancipatórias em saúde mental, reabilitação e terapia social ocupacional.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</a:rPr>
              <a:t>Pessoas com deficiência, no contexto da reabilitação comunitária.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</a:rPr>
              <a:t>Pessoas em sofrimento mental, no contexto de serviços territoriais.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</a:rPr>
              <a:t>Pessoas que vivem em condições vulneráveis, no contexto de projetos, escolas, abrigos e programas para jovens em situação de rua.</a:t>
            </a:r>
          </a:p>
          <a:p>
            <a:endParaRPr lang="pt-BR" sz="1800" dirty="0">
              <a:latin typeface="Calibri" panose="020F0502020204030204" pitchFamily="34" charset="0"/>
            </a:endParaRPr>
          </a:p>
          <a:p>
            <a:r>
              <a:rPr lang="pt-BR" sz="1800" dirty="0">
                <a:latin typeface="Calibri" panose="020F0502020204030204" pitchFamily="34" charset="0"/>
              </a:rPr>
              <a:t>Terapeutas brasileiros que propuseram práticas emancipatórias conversaram entre si; mas eles não formularão uma proposta crítica articulada para os diversos campos da terapia ocupacional brasileira.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571E92-2FD5-485B-9225-6F32E420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3745506-6667-492B-AF6D-3F97D9F2895B}"/>
              </a:ext>
            </a:extLst>
          </p:cNvPr>
          <p:cNvSpPr/>
          <p:nvPr/>
        </p:nvSpPr>
        <p:spPr>
          <a:xfrm flipH="1">
            <a:off x="164205" y="2587594"/>
            <a:ext cx="225381" cy="260840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t-BR" sz="1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3º MOVI MENTO</a:t>
            </a:r>
          </a:p>
        </p:txBody>
      </p:sp>
    </p:spTree>
    <p:extLst>
      <p:ext uri="{BB962C8B-B14F-4D97-AF65-F5344CB8AC3E}">
        <p14:creationId xmlns:p14="http://schemas.microsoft.com/office/powerpoint/2010/main" val="309880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1800" dirty="0"/>
              <a:t>Constituição dos campos de saber e prática da terapia ocupacional por meio de contextualização sócio-política, problematização teórico-conceitual e proposição de práticas emancipatórias: </a:t>
            </a:r>
            <a:r>
              <a:rPr lang="pt-BR" sz="1800" b="1" spc="0" dirty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descrição</a:t>
            </a:r>
            <a:r>
              <a:rPr lang="pt-BR" sz="1800" dirty="0"/>
              <a:t> </a:t>
            </a:r>
            <a:endParaRPr lang="pt-BR" sz="1800" b="1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4AA1817-170E-48DE-A217-28A26F06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ClrTx/>
              <a:buSzTx/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Aprofundamento teórico-conceitual e político-operacional da Terapia Ocupacional em seus diferentes campos (TO junto à pessoa com deficiência, TO em saúde mental, TO Social, TO em saúde do trabalhador, TO junto à população idosa, TO na atenção primária, secundária e terciária, educação inclusiva). 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Reflexão sobre o entendimento do TO como um ator político e social de modo propositivo, a partir da crítica ao mandato social da Terapia Ocupacional. TO como articulador social.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Construção de novas práticas baseadas na concepção de cidadania na perspectiva do acesso a direitos. 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Crítica à propriedade terapêutica da atividade e deslocamento da ação do TO para o mundo da vida e para o cotidiano.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endParaRPr lang="pt-B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pt-BR" dirty="0">
                <a:solidFill>
                  <a:schemeClr val="dk1"/>
                </a:solidFill>
                <a:latin typeface="Calibri" panose="020F0502020204030204" pitchFamily="34" charset="0"/>
              </a:rPr>
              <a:t>Ao final da década, recolocação da questão da identidade profissional, que passa a ser entendida em sua pluralidade e complexidade. Discussão conceitual acerca da transdisciplinaridade e da TO em territórios de fronteira.</a:t>
            </a:r>
            <a:endParaRPr lang="pt-BR" sz="2800" dirty="0">
              <a:latin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3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Campos de legitimidade e complexidade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latin typeface="Calibri" panose="020F0502020204030204" pitchFamily="34" charset="0"/>
              </a:rPr>
              <a:t>A discuss</a:t>
            </a:r>
            <a:r>
              <a:rPr lang="pt-PT" dirty="0">
                <a:latin typeface="Calibri" panose="020F0502020204030204" pitchFamily="34" charset="0"/>
              </a:rPr>
              <a:t>ão dos modelos filosóficos entra em desuso, e dá lugar à </a:t>
            </a:r>
            <a:r>
              <a:rPr lang="pt-BR" dirty="0">
                <a:latin typeface="Calibri" panose="020F0502020204030204" pitchFamily="34" charset="0"/>
              </a:rPr>
              <a:t>construção </a:t>
            </a:r>
            <a:r>
              <a:rPr lang="es-ES_tradnl" dirty="0">
                <a:latin typeface="Calibri" panose="020F0502020204030204" pitchFamily="34" charset="0"/>
              </a:rPr>
              <a:t>de </a:t>
            </a:r>
            <a:r>
              <a:rPr lang="pt-PT" dirty="0">
                <a:latin typeface="Calibri" panose="020F0502020204030204" pitchFamily="34" charset="0"/>
              </a:rPr>
              <a:t>“campos de legitimidade”</a:t>
            </a:r>
            <a:r>
              <a:rPr lang="pt-BR" dirty="0">
                <a:latin typeface="Calibri" panose="020F0502020204030204" pitchFamily="34" charset="0"/>
              </a:rPr>
              <a:t> (M</a:t>
            </a:r>
            <a:r>
              <a:rPr lang="pt-PT" dirty="0">
                <a:latin typeface="Calibri" panose="020F0502020204030204" pitchFamily="34" charset="0"/>
              </a:rPr>
              <a:t>ÂNGIA, 1998, p.8) que se organizavam a partir da identificação das necessidades das diferentes populações e da elaboraçã</a:t>
            </a:r>
            <a:r>
              <a:rPr lang="es-ES_tradnl" dirty="0">
                <a:latin typeface="Calibri" panose="020F0502020204030204" pitchFamily="34" charset="0"/>
              </a:rPr>
              <a:t>o de </a:t>
            </a:r>
            <a:r>
              <a:rPr lang="es-ES_tradnl" dirty="0" err="1">
                <a:latin typeface="Calibri" panose="020F0502020204030204" pitchFamily="34" charset="0"/>
              </a:rPr>
              <a:t>estrat</a:t>
            </a:r>
            <a:r>
              <a:rPr lang="pt-PT" dirty="0">
                <a:latin typeface="Calibri" panose="020F0502020204030204" pitchFamily="34" charset="0"/>
              </a:rPr>
              <a:t>égias de açã</a:t>
            </a:r>
            <a:r>
              <a:rPr lang="es-ES_tradnl" dirty="0">
                <a:latin typeface="Calibri" panose="020F0502020204030204" pitchFamily="34" charset="0"/>
              </a:rPr>
              <a:t>o de car</a:t>
            </a:r>
            <a:r>
              <a:rPr lang="pt-PT" dirty="0">
                <a:latin typeface="Calibri" panose="020F0502020204030204" pitchFamily="34" charset="0"/>
              </a:rPr>
              <a:t>áter inter e transdisciplinar que apresentassem consonância com as políticas do setor (</a:t>
            </a:r>
            <a:r>
              <a:rPr lang="pt-BR" dirty="0">
                <a:latin typeface="Calibri" panose="020F0502020204030204" pitchFamily="34" charset="0"/>
              </a:rPr>
              <a:t>GALHEIGO, 1999). </a:t>
            </a:r>
          </a:p>
          <a:p>
            <a:endParaRPr lang="pt-BR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Esse deslocamento só </a:t>
            </a:r>
            <a:r>
              <a:rPr lang="it-IT" dirty="0">
                <a:latin typeface="Calibri" panose="020F0502020204030204" pitchFamily="34" charset="0"/>
              </a:rPr>
              <a:t>seria poss</a:t>
            </a:r>
            <a:r>
              <a:rPr lang="pt-PT" dirty="0">
                <a:latin typeface="Calibri" panose="020F0502020204030204" pitchFamily="34" charset="0"/>
              </a:rPr>
              <a:t>ível por meio da compreensão complexa das diferentes problemáticas contemporâneas, isto é, por meio de um pensamento complexo (LIMA, 1999) e plural </a:t>
            </a:r>
            <a:r>
              <a:rPr lang="pt-BR" dirty="0">
                <a:latin typeface="Calibri" panose="020F0502020204030204" pitchFamily="34" charset="0"/>
              </a:rPr>
              <a:t>(GALHEIGO, 1999), </a:t>
            </a:r>
            <a:r>
              <a:rPr lang="pt-PT" dirty="0">
                <a:latin typeface="Calibri" panose="020F0502020204030204" pitchFamily="34" charset="0"/>
              </a:rPr>
              <a:t>que se nutre das leituras polioculares e multirreferenciais. </a:t>
            </a:r>
          </a:p>
          <a:p>
            <a:endParaRPr lang="pt-PT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Assim, a discussão acerca da identidade da terapia ocupacional ganhou outro contorno - a identidade profissional entendida em sua pluralidade e complexidade, uma “identidade feita de diferenç</a:t>
            </a:r>
            <a:r>
              <a:rPr lang="pt-BR" dirty="0">
                <a:latin typeface="Calibri" panose="020F0502020204030204" pitchFamily="34" charset="0"/>
              </a:rPr>
              <a:t>as</a:t>
            </a:r>
            <a:r>
              <a:rPr lang="pt-PT" dirty="0">
                <a:latin typeface="Calibri" panose="020F0502020204030204" pitchFamily="34" charset="0"/>
              </a:rPr>
              <a:t>”</a:t>
            </a:r>
            <a:r>
              <a:rPr lang="pt-BR" dirty="0">
                <a:latin typeface="Calibri" panose="020F0502020204030204" pitchFamily="34" charset="0"/>
              </a:rPr>
              <a:t> (LIMA, 1999, p.45).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503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Campos de saber e prática da 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>
                <a:latin typeface="Calibri" panose="020F0502020204030204" pitchFamily="34" charset="0"/>
              </a:rPr>
              <a:t>Momento da profissão no Brasil em que cada campo começou a se produzir enquanto campo de saber e prática que compreendia:</a:t>
            </a:r>
          </a:p>
          <a:p>
            <a:pPr lvl="1"/>
            <a:r>
              <a:rPr lang="pt-PT" dirty="0">
                <a:latin typeface="Calibri" panose="020F0502020204030204" pitchFamily="34" charset="0"/>
              </a:rPr>
              <a:t> um recorte macroestrutural, histórico e conceitual, </a:t>
            </a:r>
          </a:p>
          <a:p>
            <a:pPr lvl="1"/>
            <a:r>
              <a:rPr lang="pt-PT" dirty="0">
                <a:latin typeface="Calibri" panose="020F0502020204030204" pitchFamily="34" charset="0"/>
              </a:rPr>
              <a:t>um plano político-operacional e </a:t>
            </a:r>
          </a:p>
          <a:p>
            <a:pPr lvl="1"/>
            <a:r>
              <a:rPr lang="pt-PT" dirty="0">
                <a:latin typeface="Calibri" panose="020F0502020204030204" pitchFamily="34" charset="0"/>
              </a:rPr>
              <a:t>um conjunto de açõ</a:t>
            </a:r>
            <a:r>
              <a:rPr lang="es-ES_tradnl" dirty="0">
                <a:latin typeface="Calibri" panose="020F0502020204030204" pitchFamily="34" charset="0"/>
              </a:rPr>
              <a:t>es relacionadas </a:t>
            </a:r>
            <a:r>
              <a:rPr lang="pt-PT" dirty="0">
                <a:latin typeface="Calibri" panose="020F0502020204030204" pitchFamily="34" charset="0"/>
              </a:rPr>
              <a:t>às necessidades sociais e de saúde dos sujeitos e dos coletivos. </a:t>
            </a:r>
          </a:p>
          <a:p>
            <a:pPr lvl="1"/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Um processo marcado por uma busca de elaboração de um saber-fazer interdisciplinar e crí</a:t>
            </a:r>
            <a:r>
              <a:rPr lang="it-I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tico </a:t>
            </a:r>
            <a:r>
              <a:rPr lang="it-IT" sz="1500" dirty="0">
                <a:latin typeface="Calibri" panose="020F0502020204030204" pitchFamily="34" charset="0"/>
              </a:rPr>
              <a:t>(GALHEIGO, 1999)</a:t>
            </a:r>
            <a:r>
              <a:rPr lang="it-IT" dirty="0">
                <a:latin typeface="Calibri" panose="020F0502020204030204" pitchFamily="34" charset="0"/>
              </a:rPr>
              <a:t>. </a:t>
            </a:r>
          </a:p>
          <a:p>
            <a:endParaRPr lang="it-IT" dirty="0">
              <a:latin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</a:rPr>
              <a:t>Ações </a:t>
            </a:r>
            <a:r>
              <a:rPr lang="pt-PT" dirty="0">
                <a:latin typeface="Calibri" panose="020F0502020204030204" pitchFamily="34" charset="0"/>
              </a:rPr>
              <a:t>relativas aos campos da terapia ocupacional junto à pessoa com deficiência, terapia ocupacional em saúde mental, terapia ocupacional social, terapia ocupacional em saúde do trabalhador, terapia ocupacional junto à </a:t>
            </a:r>
            <a:r>
              <a:rPr lang="pt-BR" dirty="0" err="1">
                <a:latin typeface="Calibri" panose="020F0502020204030204" pitchFamily="34" charset="0"/>
              </a:rPr>
              <a:t>popula</a:t>
            </a:r>
            <a:r>
              <a:rPr lang="pt-PT" dirty="0">
                <a:latin typeface="Calibri" panose="020F0502020204030204" pitchFamily="34" charset="0"/>
              </a:rPr>
              <a:t>ção idosa, dentre outros. </a:t>
            </a:r>
          </a:p>
          <a:p>
            <a:endParaRPr lang="pt-PT" dirty="0">
              <a:latin typeface="Calibri" panose="020F0502020204030204" pitchFamily="34" charset="0"/>
            </a:endParaRPr>
          </a:p>
          <a:p>
            <a:r>
              <a:rPr lang="pt-PT" dirty="0">
                <a:latin typeface="Calibri" panose="020F0502020204030204" pitchFamily="34" charset="0"/>
              </a:rPr>
              <a:t>A 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cidadania</a:t>
            </a:r>
            <a:r>
              <a:rPr 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</a:rPr>
              <a:t> </a:t>
            </a:r>
            <a:r>
              <a:rPr lang="pt-PT" dirty="0">
                <a:latin typeface="Calibri" panose="020F0502020204030204" pitchFamily="34" charset="0"/>
              </a:rPr>
              <a:t>passou a ser o eixo norteador de novas práticas em terapia ocupacional, no sentido da produção do acesso e garantia de direitos para os sujeitos e coletivos tradicionalmente atendidos pela profissã</a:t>
            </a:r>
            <a:r>
              <a:rPr lang="pt-BR" dirty="0">
                <a:latin typeface="Calibri" panose="020F0502020204030204" pitchFamily="34" charset="0"/>
              </a:rPr>
              <a:t>o </a:t>
            </a:r>
          </a:p>
          <a:p>
            <a:pPr marL="358775" indent="0">
              <a:buNone/>
            </a:pPr>
            <a:r>
              <a:rPr lang="de-DE" sz="1800" dirty="0">
                <a:latin typeface="Calibri" panose="020F0502020204030204" pitchFamily="34" charset="0"/>
              </a:rPr>
              <a:t>(MEDEIROS, 1996, 1997; GALHEIGO, 1997, 2003a; ALMEIDA, 1997; BARROS, GHIRARDI; LOPES, 1999; OLIVER; NIC</a:t>
            </a:r>
            <a:r>
              <a:rPr lang="pt-PT" sz="1800" dirty="0">
                <a:latin typeface="Calibri" panose="020F0502020204030204" pitchFamily="34" charset="0"/>
              </a:rPr>
              <a:t>Á</a:t>
            </a:r>
            <a:r>
              <a:rPr lang="pt-BR" sz="1800" dirty="0">
                <a:latin typeface="Calibri" panose="020F0502020204030204" pitchFamily="34" charset="0"/>
              </a:rPr>
              <a:t>CIO, 1999; LOPES; LE</a:t>
            </a:r>
            <a:r>
              <a:rPr lang="pt-PT" sz="1800" dirty="0">
                <a:latin typeface="Calibri" panose="020F0502020204030204" pitchFamily="34" charset="0"/>
              </a:rPr>
              <a:t>Ã</a:t>
            </a:r>
            <a:r>
              <a:rPr lang="pt-BR" sz="1800" dirty="0">
                <a:latin typeface="Calibri" panose="020F0502020204030204" pitchFamily="34" charset="0"/>
              </a:rPr>
              <a:t>O, 2002; LIMA, 2003; BARROS, 2004). </a:t>
            </a:r>
          </a:p>
          <a:p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B7A8-A79A-4695-A084-29867CFB89B5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995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1273</TotalTime>
  <Words>3252</Words>
  <Application>Microsoft Office PowerPoint</Application>
  <PresentationFormat>Apresentação na tela (4:3)</PresentationFormat>
  <Paragraphs>191</Paragraphs>
  <Slides>18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Calibri</vt:lpstr>
      <vt:lpstr>Times New Roman</vt:lpstr>
      <vt:lpstr>Verdana</vt:lpstr>
      <vt:lpstr>Brilho</vt:lpstr>
      <vt:lpstr>Terceiro Movimento: Constituição dos campos de saber e prática da terapia ocupacional: contextualização sócio-política, problematização teórico-conceitual e proposição de práticas emancipatórias </vt:lpstr>
      <vt:lpstr>Objetivos </vt:lpstr>
      <vt:lpstr>Constituição dos campos de saber e prática da terapia ocupacional por meio de contextualização sócio-política, problematização teórico-conceitual e proposição de práticas emancipatórias: marcos sócio-históricos</vt:lpstr>
      <vt:lpstr>Constituição dos campos de saber e prática da terapia ocupacional por meio de contextualização sócio-política, problematização teórico-conceitual e proposição de práticas emancipatórias: marcos  históricos da Terapia Ocupacional brasileira </vt:lpstr>
      <vt:lpstr>Constituição dos campos de saber e prática da terapia ocupacional por meio de contextualização sócio-política, problematização teórico-conceitual e proposição de práticas emancipatórias: condicionantes acadêmicos</vt:lpstr>
      <vt:lpstr>Constituição dos campos de saber e prática da terapia ocupacional por meio de contextualização sócio-política, problematização teórico-conceitual e proposição de práticas emancipatórias: síntese </vt:lpstr>
      <vt:lpstr>Constituição dos campos de saber e prática da terapia ocupacional por meio de contextualização sócio-política, problematização teórico-conceitual e proposição de práticas emancipatórias: descrição </vt:lpstr>
      <vt:lpstr>Campos de legitimidade e complexidade</vt:lpstr>
      <vt:lpstr>Campos de saber e prática da TO</vt:lpstr>
      <vt:lpstr>Campos de saber e prática  e seus planos (Galheigo 1999)  </vt:lpstr>
      <vt:lpstr>Campos de saber e prática e seus diversos referenciais (Galheigo 1999)</vt:lpstr>
      <vt:lpstr>Ideias centrais à construção de práticas críticas e emancipatórias</vt:lpstr>
      <vt:lpstr>a construção de práticas desde, para e com o contexto local e territorial</vt:lpstr>
      <vt:lpstr>a construção de práticas desde, para e com o mundo da vida cotidiana</vt:lpstr>
      <vt:lpstr>a construção de práticas desde, para e com a experiência subjetiva e coletiva</vt:lpstr>
      <vt:lpstr>a construção de práticas a partir do reconhecimento das relações de poder como inerentes às trocas sociais em um processo dialético de afirmação, resistência e transformação.</vt:lpstr>
      <vt:lpstr>Horizonte:  a emancipação dos sujeitos e coletivos</vt:lpstr>
      <vt:lpstr>Referências </vt:lpstr>
    </vt:vector>
  </TitlesOfParts>
  <Company>airu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modelo1</dc:title>
  <dc:creator>yadene</dc:creator>
  <cp:lastModifiedBy>Sandra</cp:lastModifiedBy>
  <cp:revision>112</cp:revision>
  <dcterms:created xsi:type="dcterms:W3CDTF">2006-08-25T20:32:48Z</dcterms:created>
  <dcterms:modified xsi:type="dcterms:W3CDTF">2020-10-05T16:25:18Z</dcterms:modified>
</cp:coreProperties>
</file>