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E8B423B-7270-438E-BEB0-66717F0E9154}">
  <a:tblStyle styleId="{9E8B423B-7270-438E-BEB0-66717F0E91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-952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2110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9199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9199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5286c4649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5286c4649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5286c4649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5286c4649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5286c4649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5286c4649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5286c4649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5286c4649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a5286c4649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a5286c4649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5286c4649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5286c4649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5286c4649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a5286c4649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4dd4f5a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4dd4f5a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56d2d935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a56d2d935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5286c4649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5286c4649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a5286c4649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a5286c4649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f0cb43b1d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f0cb43b1d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5286c4649_3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5286c4649_3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5286c464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5286c464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f1a171b3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f1a171b3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5286c4649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5286c4649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5286c4649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5286c4649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https://www.fleury.com.br/medico/exames/bordetella-pertussis-e-parapertussis-deteccao-do-dna-por-pcr-varios-materiais" TargetMode="External"/><Relationship Id="rId5" Type="http://schemas.openxmlformats.org/officeDocument/2006/relationships/hyperlink" Target="https://www.msdmanuals.com/pt-pt/profissional/doen%C3%A7as-infecciosas/bacilos-gram-negativos/coqueluche" TargetMode="External"/><Relationship Id="rId6" Type="http://schemas.openxmlformats.org/officeDocument/2006/relationships/hyperlink" Target="https://www.nature.com/articles/nrmicro3235" TargetMode="External"/><Relationship Id="rId7" Type="http://schemas.openxmlformats.org/officeDocument/2006/relationships/hyperlink" Target="https://www.nature.com/articles/mi201254" TargetMode="External"/><Relationship Id="rId8" Type="http://schemas.openxmlformats.org/officeDocument/2006/relationships/hyperlink" Target="https://www.scielo.br/scielo.php?pid=S0103-05822019000300351&amp;script=sci_arttext%23B1" TargetMode="External"/><Relationship Id="rId9" Type="http://schemas.openxmlformats.org/officeDocument/2006/relationships/hyperlink" Target="https://www.youtube.com/watch?v=jQsKhha8rcY&amp;feature=youtu.be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2047150" y="1109275"/>
            <a:ext cx="4995000" cy="933600"/>
          </a:xfrm>
          <a:prstGeom prst="rect">
            <a:avLst/>
          </a:prstGeom>
          <a:ln>
            <a:noFill/>
          </a:ln>
          <a:effectLst>
            <a:outerShdw blurRad="57150" dist="114300" dir="702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Bordetella pertussis</a:t>
            </a:r>
            <a:endParaRPr i="1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Sintomas e Fases da Doença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161125" y="1099450"/>
            <a:ext cx="87996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247875" y="1059750"/>
            <a:ext cx="22734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 u="sng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Catarral </a:t>
            </a:r>
            <a:endParaRPr sz="1500" b="1" u="sng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 u="sng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Paroxística</a:t>
            </a:r>
            <a:endParaRPr sz="1500" b="1" u="sng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 u="sng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Convalescente</a:t>
            </a:r>
            <a:endParaRPr sz="1500" b="1" u="sng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375" y="2039025"/>
            <a:ext cx="5902835" cy="27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247875" y="1182225"/>
            <a:ext cx="87129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De modo geral, a coqueluche dura cerca de 3 semanas, com período de incubação de 7~10 dias e seus sintomas podem ocorrer em 3 fases distintas: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>
            <a:spLocks noGrp="1"/>
          </p:cNvSpPr>
          <p:nvPr>
            <p:ph type="title" idx="4294967295"/>
          </p:nvPr>
        </p:nvSpPr>
        <p:spPr>
          <a:xfrm>
            <a:off x="161125" y="185900"/>
            <a:ext cx="82221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Diagnóstico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161125" y="1099450"/>
            <a:ext cx="87996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2252275" y="1099450"/>
            <a:ext cx="67086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O diagnóstico da Coqueluche pode ser feito por: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Culturas de espécimes nasofaríngeas, testes de anticorpos por fluorescência direta e PCR;</a:t>
            </a:r>
            <a:endParaRPr sz="1500" b="1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Exames sorológicos.</a:t>
            </a:r>
            <a:endParaRPr sz="1500" b="1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Culturas de espécimes nasofaríngeas são positivas para </a:t>
            </a:r>
            <a:r>
              <a:rPr lang="pt-BR" sz="1500" b="1" i="1">
                <a:latin typeface="Comfortaa"/>
                <a:ea typeface="Comfortaa"/>
                <a:cs typeface="Comfortaa"/>
                <a:sym typeface="Comfortaa"/>
              </a:rPr>
              <a:t>B. pertussis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em 80 a 90% dos casos nas fases catarrais e paroxísticas iniciais. Testes com anticorpos fluorescentes em amostras de nasofaringe fazem diagnóstico preciso de coqueluche, mas não são tão sensíveis quanto a cultura.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Sorologias de fase aguda e convalescente pareadas podem ser úteis. Testes de reação em cadeia de polimerase (PCR) feitos com amostras nasofaríngeas são os testes mais sensíveis e preferidos.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25" y="1174191"/>
            <a:ext cx="1077386" cy="10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5199" y="1847675"/>
            <a:ext cx="1077375" cy="97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828" y="2530550"/>
            <a:ext cx="1077375" cy="96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      Prevenção e Vacinação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161125" y="987400"/>
            <a:ext cx="5212800" cy="25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 vacina contra a coqueluche está sempre combinada àquelas contra o tétano e a difteria, chamada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tríplice bacteriana, DTP (difteria, tétano e pertussis)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. Existem 2 tipos de vacina contra Coqueluche: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pt-BR" sz="1500" b="1" u="sng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Vacina Inativada: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utiliza suspensões de </a:t>
            </a:r>
            <a:r>
              <a:rPr lang="pt-BR" sz="1500" b="1" i="1">
                <a:latin typeface="Comfortaa"/>
                <a:ea typeface="Comfortaa"/>
                <a:cs typeface="Comfortaa"/>
                <a:sym typeface="Comfortaa"/>
              </a:rPr>
              <a:t>B. pertussis mortas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por tratamento químico ou por aquecimento. Mantém os componentes celulares.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182" y="1148675"/>
            <a:ext cx="3349543" cy="39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 txBox="1"/>
          <p:nvPr/>
        </p:nvSpPr>
        <p:spPr>
          <a:xfrm>
            <a:off x="161125" y="3738800"/>
            <a:ext cx="47964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pt-BR" sz="1500" b="1" u="sng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Vacina Acelular: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utiliza componentes antigênicos do </a:t>
            </a:r>
            <a:r>
              <a:rPr lang="pt-BR" sz="1500" b="1" i="1">
                <a:latin typeface="Comfortaa"/>
                <a:ea typeface="Comfortaa"/>
                <a:cs typeface="Comfortaa"/>
                <a:sym typeface="Comfortaa"/>
              </a:rPr>
              <a:t>B. pertussis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. Remoção de componentes tóxicos (ex. LOS)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237363" y="-4247688"/>
            <a:ext cx="669275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5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      Imunização e Vacinação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17350" y="1099450"/>
            <a:ext cx="51435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3817400" y="756025"/>
            <a:ext cx="5143500" cy="4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 vacinação e/ou doença não confere imunidade protetora pela vida toda. A Imunidade tende a diminuir de 5 a 10 anos após a administração da última dose da vacina.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As apresentações possíveis são: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Comfortaa Regular"/>
              <a:buAutoNum type="arabicPeriod"/>
            </a:pPr>
            <a:r>
              <a:rPr lang="pt-BR" sz="1500" b="1" u="sng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Pediátrica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Tríplice Bacteriana de células inteiras (DTPw) e Tríplice Bacteriana acelular (DTPa);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Comfortaa Regular"/>
              <a:buAutoNum type="arabicPeriod"/>
            </a:pPr>
            <a:r>
              <a:rPr lang="pt-BR" sz="1500" b="1" u="sng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Adulta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Tríplice 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Bacteriana acelular 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(dTpa).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11" y="669175"/>
            <a:ext cx="3595789" cy="44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7725" y="3242529"/>
            <a:ext cx="2433129" cy="161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Tratamento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4294967295"/>
          </p:nvPr>
        </p:nvSpPr>
        <p:spPr>
          <a:xfrm>
            <a:off x="3995475" y="1272975"/>
            <a:ext cx="4965300" cy="30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 tratamento é feito por administração de antibióticos, sendo os mais indicados os macrolídeos:</a:t>
            </a:r>
            <a:endParaRPr sz="15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-323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mfortaa"/>
              <a:buChar char="●"/>
            </a:pPr>
            <a:r>
              <a:rPr lang="pt-BR" sz="1500" b="1">
                <a:solidFill>
                  <a:srgbClr val="000000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Eritromicina;</a:t>
            </a:r>
            <a:endParaRPr sz="1500" b="1">
              <a:solidFill>
                <a:srgbClr val="000000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13716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00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-323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mfortaa"/>
              <a:buChar char="●"/>
            </a:pPr>
            <a:r>
              <a:rPr lang="pt-BR" sz="1500" b="1">
                <a:solidFill>
                  <a:srgbClr val="000000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Azitromicina;</a:t>
            </a:r>
            <a:endParaRPr sz="1500" b="1">
              <a:solidFill>
                <a:srgbClr val="000000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13716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00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-3238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mfortaa"/>
              <a:buChar char="●"/>
            </a:pPr>
            <a:r>
              <a:rPr lang="pt-BR" sz="1500" b="1">
                <a:solidFill>
                  <a:srgbClr val="000000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Claritromicina.</a:t>
            </a:r>
            <a:endParaRPr sz="15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75" y="1726501"/>
            <a:ext cx="3588974" cy="187110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330075" y="3904100"/>
            <a:ext cx="86307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azitromicina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é a utilizada principalmente para crianças menores de um mês de vida, por ser um pouco menos tóxica; 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claritromicina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não é recomendada para crianças desta faixa etária.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      Antibioticoterapia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3817350" y="1099450"/>
            <a:ext cx="51435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4294967295"/>
          </p:nvPr>
        </p:nvSpPr>
        <p:spPr>
          <a:xfrm>
            <a:off x="161125" y="1627150"/>
            <a:ext cx="4958700" cy="2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mfortaa"/>
              <a:buChar char="●"/>
            </a:pPr>
            <a:r>
              <a:rPr lang="pt-BR" sz="15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Uso de </a:t>
            </a:r>
            <a:r>
              <a:rPr lang="pt-BR" sz="1500" b="1">
                <a:solidFill>
                  <a:srgbClr val="000000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bacteriostático</a:t>
            </a:r>
            <a:r>
              <a:rPr lang="pt-BR" sz="15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5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mfortaa"/>
              <a:buChar char="●"/>
            </a:pPr>
            <a:r>
              <a:rPr lang="pt-BR" sz="1500" b="1">
                <a:solidFill>
                  <a:srgbClr val="000000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Eritromicina</a:t>
            </a:r>
            <a:r>
              <a:rPr lang="pt-BR" sz="15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liga-se à subunidade ribossomal 50S e gera um descontrole generalizado no proteoma da bactéria, levando a sua inibição.</a:t>
            </a:r>
            <a:endParaRPr sz="15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t-BR" sz="15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Só é eficaz se administrado na fase</a:t>
            </a:r>
            <a:r>
              <a:rPr lang="pt-BR" sz="1500" b="1">
                <a:solidFill>
                  <a:srgbClr val="000000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 catarral</a:t>
            </a:r>
            <a:r>
              <a:rPr lang="pt-BR" sz="15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ou início da fase </a:t>
            </a:r>
            <a:r>
              <a:rPr lang="pt-BR" sz="1500" b="1">
                <a:solidFill>
                  <a:srgbClr val="000000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paroxística</a:t>
            </a:r>
            <a:r>
              <a:rPr lang="pt-BR" sz="15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350" y="1872188"/>
            <a:ext cx="3719250" cy="285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      Epidemiologia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4226525" y="1175250"/>
            <a:ext cx="4917300" cy="3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Anualmente, ocorrem, aproximadamente: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16 milhões de casos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de coqueluche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➔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200 mil mortes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pela doença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ource Code Pro"/>
              <a:buChar char="●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5ª maior causa de óbitos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em crianças abaixo de 5 anos de idade;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Populações aglomeradas: Incidência maior na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primavera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e no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verão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Coqueluche tem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períodos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de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ressurgimento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25" y="1655750"/>
            <a:ext cx="4065400" cy="25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/>
        </p:nvSpPr>
        <p:spPr>
          <a:xfrm>
            <a:off x="-178725" y="1655750"/>
            <a:ext cx="47451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Roboto"/>
                <a:ea typeface="Roboto"/>
                <a:cs typeface="Roboto"/>
                <a:sym typeface="Roboto"/>
              </a:rPr>
              <a:t>Pertussis’ coefficient of incidence and vaccine coverage 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Roboto"/>
                <a:ea typeface="Roboto"/>
                <a:cs typeface="Roboto"/>
                <a:sym typeface="Roboto"/>
              </a:rPr>
              <a:t>Brazil, 1990 to 2016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ctrTitle"/>
          </p:nvPr>
        </p:nvSpPr>
        <p:spPr>
          <a:xfrm>
            <a:off x="460950" y="1380800"/>
            <a:ext cx="8222100" cy="35787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dist="114300" dir="702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MADIGAN, M. T. MARTINKO, J. M. BENDER, K. S. BUCKLEY, D. H. STAHL, D. A. Microbiologia de Brock. 14. ed. Porto Alegre: Artmed, 2016. p. 48, 209, 858-859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ALTERTHUM, F. Microbiologia. 6. ed. São Paulo: Atheneu, 2015. p. 275-280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Fleury - Medicina e Saúde. Disponível em: &lt;</a:t>
            </a:r>
            <a:r>
              <a:rPr lang="pt-BR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https://www.fleury.com.br/medico/exames/bordetella-pertussis-e-parapertussis-deteccao-do-dna-por-pcr-varios-materiais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&gt;. Acesso em 27 out. 2020.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MSD - Versão para Profissionais de Saúde. Disponível em: &lt;</a:t>
            </a:r>
            <a:r>
              <a:rPr lang="pt-BR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https://www.msdmanuals.com/pt-pt/profissional/doen%C3%A7as-infecciosas/bacilos-gram-negativos/coqueluche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&gt;. Acesso em 27 out. 2020.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MELVIN, J. A. SCHELLER, E. V. MILLER, J. F. COTTER, P. A. </a:t>
            </a:r>
            <a:r>
              <a:rPr lang="pt-BR" sz="12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Bordetella pertussis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pathogenesis: current and future challenges. Nature Reviews Microbiology: 2004. Disponível em: &lt;</a:t>
            </a:r>
            <a:r>
              <a:rPr lang="pt-BR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https://www.nature.com/articles/nrmicro3235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&gt;. Acesso em 25 out. 2020.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HIGGS, R. HIGGINS, S. C. ROSS, P. J. MILLS, K. H. G. Immunity to the respiratory pathogen </a:t>
            </a:r>
            <a:r>
              <a:rPr lang="pt-BR" sz="12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Bordetella pertussis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Mucosal Immunology: 2012. Disponível em: &lt;</a:t>
            </a:r>
            <a:r>
              <a:rPr lang="pt-BR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https://www.nature.com/articles/mi201254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&gt;. Acesso em 26 out. 2020.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MACHADO, B. M. PASSOS, S. D. Severe Pertussis in Childhood: Update and Controversy - Systematic Review. Revista Paulista de Pediatria: 2019. Disponível em: &lt;</a:t>
            </a:r>
            <a:r>
              <a:rPr lang="pt-BR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https://www.scielo.br/scielo.php?pid=S0103-05822019000300351&amp;script=sci_arttext#B1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&gt;. Acesso em 26 out. 2020.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AutoNum type="arabicPeriod"/>
            </a:pP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Pertussis (Whooping Cough) - Osmosis Study Video. Disponível em: &lt;</a:t>
            </a:r>
            <a:r>
              <a:rPr lang="pt-BR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https://www.youtube.com/watch?v=jQsKhha8rcY&amp;feature=youtu.be</a:t>
            </a:r>
            <a:r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&gt;. Acesso em 27 out. 2020.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/>
          <p:cNvSpPr txBox="1">
            <a:spLocks noGrp="1"/>
          </p:cNvSpPr>
          <p:nvPr>
            <p:ph type="ctrTitle"/>
          </p:nvPr>
        </p:nvSpPr>
        <p:spPr>
          <a:xfrm>
            <a:off x="3046800" y="312900"/>
            <a:ext cx="3811200" cy="933600"/>
          </a:xfrm>
          <a:prstGeom prst="rect">
            <a:avLst/>
          </a:prstGeom>
          <a:ln>
            <a:noFill/>
          </a:ln>
          <a:effectLst>
            <a:outerShdw blurRad="57150" dist="114300" dir="702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Referências</a:t>
            </a:r>
            <a:endParaRPr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ctrTitle"/>
          </p:nvPr>
        </p:nvSpPr>
        <p:spPr>
          <a:xfrm>
            <a:off x="3111950" y="292350"/>
            <a:ext cx="3050400" cy="933600"/>
          </a:xfrm>
          <a:prstGeom prst="rect">
            <a:avLst/>
          </a:prstGeom>
          <a:ln>
            <a:noFill/>
          </a:ln>
          <a:effectLst>
            <a:outerShdw blurRad="57150" dist="114300" dir="702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Obrigado!</a:t>
            </a:r>
            <a:endParaRPr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425750" y="1495875"/>
            <a:ext cx="8284800" cy="3348300"/>
          </a:xfrm>
          <a:prstGeom prst="rect">
            <a:avLst/>
          </a:prstGeom>
          <a:noFill/>
          <a:ln>
            <a:noFill/>
          </a:ln>
          <a:effectLst>
            <a:outerShdw blurRad="57150" dist="114300" dir="702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30"/>
          <p:cNvSpPr txBox="1">
            <a:spLocks noGrp="1"/>
          </p:cNvSpPr>
          <p:nvPr>
            <p:ph type="ctrTitle"/>
          </p:nvPr>
        </p:nvSpPr>
        <p:spPr>
          <a:xfrm>
            <a:off x="701900" y="1319425"/>
            <a:ext cx="7870500" cy="3210300"/>
          </a:xfrm>
          <a:prstGeom prst="rect">
            <a:avLst/>
          </a:prstGeom>
          <a:solidFill>
            <a:srgbClr val="EAD1DC"/>
          </a:solidFill>
          <a:ln>
            <a:noFill/>
          </a:ln>
          <a:effectLst>
            <a:outerShdw blurRad="57150" dist="114300" dir="702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								</a:t>
            </a:r>
            <a:r>
              <a:rPr lang="pt-BR" sz="1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endParaRPr sz="1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Daniel Amaro Maciel, 10876862</a:t>
            </a:r>
            <a:endParaRPr sz="18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Gabriel Lourenço Bispo, 11283230</a:t>
            </a:r>
            <a:endParaRPr sz="18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Hanxi Xu, 11245838</a:t>
            </a:r>
            <a:endParaRPr sz="18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Vinicius Santos de Amorim, 11220802</a:t>
            </a:r>
            <a:endParaRPr sz="1800"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      Características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161125" y="1205775"/>
            <a:ext cx="65829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lang="pt-BR" sz="1500" b="1" i="1">
                <a:latin typeface="Comfortaa"/>
                <a:ea typeface="Comfortaa"/>
                <a:cs typeface="Comfortaa"/>
                <a:sym typeface="Comfortaa"/>
              </a:rPr>
              <a:t>Bordetella pertussis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é uma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Betaproteobacteria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Cocobacilo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Gram-negativo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Aeróbio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Não apresenta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Flagelo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(imóvel) nem é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Esporulada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Meios de cultura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Ágar Regan-Lowe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Bordet-Gengou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Agente causador da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Coqueluche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4">
            <a:alphaModFix/>
          </a:blip>
          <a:srcRect t="1806"/>
          <a:stretch/>
        </p:blipFill>
        <p:spPr>
          <a:xfrm>
            <a:off x="6252000" y="2571750"/>
            <a:ext cx="2633624" cy="23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300" y="3125825"/>
            <a:ext cx="2093391" cy="17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5064" y="3128300"/>
            <a:ext cx="2180026" cy="17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4013" y="1285875"/>
            <a:ext cx="1600043" cy="10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Fatores de virulência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975" y="1428585"/>
            <a:ext cx="3052025" cy="34345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6" name="Google Shape;86;p15"/>
          <p:cNvGraphicFramePr/>
          <p:nvPr/>
        </p:nvGraphicFramePr>
        <p:xfrm>
          <a:off x="235475" y="1427647"/>
          <a:ext cx="2878775" cy="2696600"/>
        </p:xfrm>
        <a:graphic>
          <a:graphicData uri="http://schemas.openxmlformats.org/drawingml/2006/table">
            <a:tbl>
              <a:tblPr>
                <a:noFill/>
                <a:tableStyleId>{9E8B423B-7270-438E-BEB0-66717F0E9154}</a:tableStyleId>
              </a:tblPr>
              <a:tblGrid>
                <a:gridCol w="1123550"/>
                <a:gridCol w="1755225"/>
              </a:tblGrid>
              <a:tr h="5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Fatores de Virulência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Funções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</a:tr>
              <a:tr h="924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Hemaglutinina filamentosa (FHA)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Adesão, invasão,fixação ao epitélio. Forma biofilme.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</a:tr>
              <a:tr h="685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Pertactina (PRN)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Adesão ao epitélio, invasão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</a:tr>
              <a:tr h="543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Fímbrias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Adesão, fixação, estimula resp. imune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sp>
        <p:nvSpPr>
          <p:cNvPr id="87" name="Google Shape;87;p15"/>
          <p:cNvSpPr txBox="1"/>
          <p:nvPr/>
        </p:nvSpPr>
        <p:spPr>
          <a:xfrm>
            <a:off x="292350" y="1099450"/>
            <a:ext cx="18603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E69138"/>
                </a:solidFill>
                <a:latin typeface="Comfortaa"/>
                <a:ea typeface="Comfortaa"/>
                <a:cs typeface="Comfortaa"/>
                <a:sym typeface="Comfortaa"/>
              </a:rPr>
              <a:t>Adesinas</a:t>
            </a:r>
            <a:endParaRPr sz="1500">
              <a:solidFill>
                <a:srgbClr val="E6913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88" name="Google Shape;88;p15"/>
          <p:cNvGraphicFramePr/>
          <p:nvPr/>
        </p:nvGraphicFramePr>
        <p:xfrm>
          <a:off x="3250350" y="1427647"/>
          <a:ext cx="2841625" cy="3581250"/>
        </p:xfrm>
        <a:graphic>
          <a:graphicData uri="http://schemas.openxmlformats.org/drawingml/2006/table">
            <a:tbl>
              <a:tblPr>
                <a:noFill/>
                <a:tableStyleId>{9E8B423B-7270-438E-BEB0-66717F0E9154}</a:tableStyleId>
              </a:tblPr>
              <a:tblGrid>
                <a:gridCol w="1109050"/>
                <a:gridCol w="1732575"/>
              </a:tblGrid>
              <a:tr h="424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Fatores de Virulência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Funções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</a:tr>
              <a:tr h="927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Toxina Pertussis (PT)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Adesão, invasão, toxicidade, linfocitose, inibição da função fagocitica leucocitária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</a:tr>
              <a:tr h="567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Adenilato Ciclase (ACT)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Inibição da função fagocitária, indução de apoptose em macrófagos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</a:tr>
              <a:tr h="3701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/>
                        <a:t>Citotoxina Traqueal (TCT)</a:t>
                      </a:r>
                      <a:endParaRPr sz="1000" b="1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Ciliostase, efeitos citopático na mucosa traqueal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</a:tr>
              <a:tr h="298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Toxina Dermonecrótica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/>
                        <a:t>Vasoconstrição</a:t>
                      </a:r>
                      <a:endParaRPr sz="10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sp>
        <p:nvSpPr>
          <p:cNvPr id="89" name="Google Shape;89;p15"/>
          <p:cNvSpPr txBox="1"/>
          <p:nvPr/>
        </p:nvSpPr>
        <p:spPr>
          <a:xfrm>
            <a:off x="3250350" y="1099450"/>
            <a:ext cx="18603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Toxinas</a:t>
            </a:r>
            <a:endParaRPr sz="15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Mecanismo da Toxina Pertussis (PT/Ptx)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579350" y="1201800"/>
            <a:ext cx="4524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Subunidade A</a:t>
            </a:r>
            <a:r>
              <a:rPr lang="pt-BR" sz="1500">
                <a:latin typeface="Comfortaa"/>
                <a:ea typeface="Comfortaa"/>
                <a:cs typeface="Comfortaa"/>
                <a:sym typeface="Comfortaa"/>
              </a:rPr>
              <a:t>: Catalítica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Subunidade B</a:t>
            </a:r>
            <a:r>
              <a:rPr lang="pt-BR" sz="1500">
                <a:latin typeface="Comfortaa"/>
                <a:ea typeface="Comfortaa"/>
                <a:cs typeface="Comfortaa"/>
                <a:sym typeface="Comfortaa"/>
              </a:rPr>
              <a:t>: Adesão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4">
            <a:alphaModFix/>
          </a:blip>
          <a:srcRect l="51073" b="51983"/>
          <a:stretch/>
        </p:blipFill>
        <p:spPr>
          <a:xfrm>
            <a:off x="5103950" y="1201810"/>
            <a:ext cx="3924202" cy="395803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/>
          <p:nvPr/>
        </p:nvSpPr>
        <p:spPr>
          <a:xfrm>
            <a:off x="5103950" y="1201800"/>
            <a:ext cx="355800" cy="191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161125" y="3891700"/>
            <a:ext cx="4942800" cy="12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Inibição da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Proteína G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inibitória → Acúmulo de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cAMP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→ Desregula 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resposta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imune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→ Inibe migração de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neutrófilos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monócitos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linfócitos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e reduz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citocinas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pró-inflamatórias.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5">
            <a:alphaModFix/>
          </a:blip>
          <a:srcRect l="3208" t="9041" r="55605" b="56331"/>
          <a:stretch/>
        </p:blipFill>
        <p:spPr>
          <a:xfrm>
            <a:off x="1278975" y="1859100"/>
            <a:ext cx="2312815" cy="19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7275" y="1136625"/>
            <a:ext cx="3516000" cy="38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5650" y="2459800"/>
            <a:ext cx="3401156" cy="247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-10325" y="1266150"/>
            <a:ext cx="5364600" cy="1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Aumento da concentração de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cAMP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Estimulada por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Calmodulina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;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Inibe a formação de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superóxidos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,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quimiotaxia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de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células T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fagocitose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e estimula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apoptose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8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 idx="4294967295"/>
          </p:nvPr>
        </p:nvSpPr>
        <p:spPr>
          <a:xfrm>
            <a:off x="212250" y="244550"/>
            <a:ext cx="87075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Mecanismo da Adenilato Ciclase (CyaA/ACT)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74" y="3631474"/>
            <a:ext cx="1919000" cy="13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r="25969"/>
          <a:stretch/>
        </p:blipFill>
        <p:spPr>
          <a:xfrm>
            <a:off x="3631675" y="1199075"/>
            <a:ext cx="5512325" cy="371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 idx="4294967295"/>
          </p:nvPr>
        </p:nvSpPr>
        <p:spPr>
          <a:xfrm>
            <a:off x="0" y="244550"/>
            <a:ext cx="92706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Mecanismo da Citotoxina Traqueal (TCT)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-10325" y="1199075"/>
            <a:ext cx="3397500" cy="3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Citotoxina Traqueal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(TCT)</a:t>
            </a:r>
            <a:r>
              <a:rPr lang="pt-BR" sz="1500">
                <a:latin typeface="Comfortaa"/>
                <a:ea typeface="Comfortaa"/>
                <a:cs typeface="Comfortaa"/>
                <a:sym typeface="Comfortaa"/>
              </a:rPr>
              <a:t> age em conjunto com o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Lipooligossacarídeo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(LOS)</a:t>
            </a:r>
            <a:r>
              <a:rPr lang="pt-BR" sz="1500">
                <a:latin typeface="Comfortaa"/>
                <a:ea typeface="Comfortaa"/>
                <a:cs typeface="Comfortaa"/>
                <a:sym typeface="Comfortaa"/>
              </a:rPr>
              <a:t> sob as células epiteliais;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>
                <a:latin typeface="Comfortaa"/>
                <a:ea typeface="Comfortaa"/>
                <a:cs typeface="Comfortaa"/>
                <a:sym typeface="Comfortaa"/>
              </a:rPr>
              <a:t>Produção de citocinas pró-inflamatória e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Óxido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Nítrico (NO)</a:t>
            </a:r>
            <a:r>
              <a:rPr lang="pt-BR" sz="1500">
                <a:latin typeface="Comfortaa"/>
                <a:ea typeface="Comfortaa"/>
                <a:cs typeface="Comfortaa"/>
                <a:sym typeface="Comfortaa"/>
              </a:rPr>
              <a:t>: Causa danos nas células ciliadas;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pt-BR" sz="1500">
                <a:latin typeface="Comfortaa"/>
                <a:ea typeface="Comfortaa"/>
                <a:cs typeface="Comfortaa"/>
                <a:sym typeface="Comfortaa"/>
              </a:rPr>
              <a:t>Mecanismo de eliminação de muco: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Tosse comprida</a:t>
            </a:r>
            <a:r>
              <a:rPr lang="pt-BR" sz="1500">
                <a:latin typeface="Comfortaa"/>
                <a:ea typeface="Comfortaa"/>
                <a:cs typeface="Comfortaa"/>
                <a:sym typeface="Comfortaa"/>
              </a:rPr>
              <a:t> da doença.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5" y="0"/>
            <a:ext cx="90559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      Coqueluche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3952225" y="1228200"/>
            <a:ext cx="50460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Segundo a definição pelo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Manual Merck de Diagnóstico e Tratamento de Doenças (MSD)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800" b="1" i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4">
            <a:alphaModFix/>
          </a:blip>
          <a:srcRect t="32225" b="29660"/>
          <a:stretch/>
        </p:blipFill>
        <p:spPr>
          <a:xfrm>
            <a:off x="854050" y="1589637"/>
            <a:ext cx="2466400" cy="9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376" y="3019885"/>
            <a:ext cx="3463750" cy="188931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4050925" y="2277866"/>
            <a:ext cx="48486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1">
                <a:latin typeface="Comfortaa"/>
                <a:ea typeface="Comfortaa"/>
                <a:cs typeface="Comfortaa"/>
                <a:sym typeface="Comfortaa"/>
              </a:rPr>
              <a:t>“</a:t>
            </a:r>
            <a:r>
              <a:rPr lang="pt-BR" sz="1200" b="1" i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Coqueluche</a:t>
            </a:r>
            <a:r>
              <a:rPr lang="pt-BR" sz="1200" b="1" i="1">
                <a:latin typeface="Comfortaa"/>
                <a:ea typeface="Comfortaa"/>
                <a:cs typeface="Comfortaa"/>
                <a:sym typeface="Comfortaa"/>
              </a:rPr>
              <a:t> é uma doença altamente contagiosa, que ocorre principalmente em crianças e adolescentes, causada por bactérias Gram-negativas Bordetella pertussis. Os sintomas são inicialmente os de uma infecção das vias respiratórias superiores (IVAS) inespecífica, seguidas de tosse paroxística ou espasmódica que geralmente termina com inspiração prolongada, forçada e estridente (respiração ruidosa). O diagnóstico é feito por cultura de nasofaringe, PCR  e testes sorológicos. O tratamento é feito com alguns antibióticos macrolídeos.”</a:t>
            </a:r>
            <a:endParaRPr sz="12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l="58532" r="13302"/>
          <a:stretch/>
        </p:blipFill>
        <p:spPr>
          <a:xfrm rot="5400000">
            <a:off x="4022275" y="-4032600"/>
            <a:ext cx="1099450" cy="91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>
            <a:spLocks noGrp="1"/>
          </p:cNvSpPr>
          <p:nvPr>
            <p:ph type="title" idx="4294967295"/>
          </p:nvPr>
        </p:nvSpPr>
        <p:spPr>
          <a:xfrm>
            <a:off x="161125" y="70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Transmissão e Propagação</a:t>
            </a:r>
            <a:endParaRPr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161125" y="1099450"/>
            <a:ext cx="87996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 rotWithShape="1">
          <a:blip r:embed="rId4">
            <a:alphaModFix/>
          </a:blip>
          <a:srcRect t="5069"/>
          <a:stretch/>
        </p:blipFill>
        <p:spPr>
          <a:xfrm>
            <a:off x="2601001" y="1855950"/>
            <a:ext cx="3632875" cy="26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354900" y="1214600"/>
            <a:ext cx="87996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Principal local de infecção: </a:t>
            </a: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cílios da mucosa respiratória</a:t>
            </a:r>
            <a:r>
              <a:rPr lang="pt-BR" sz="1500" b="1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61500" y="1810250"/>
            <a:ext cx="25395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Penetração das bactérias</a:t>
            </a:r>
            <a:endParaRPr sz="1500" b="1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⬇️</a:t>
            </a:r>
            <a:endParaRPr sz="15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Adesão às células epiteliais ciliadas</a:t>
            </a:r>
            <a:endParaRPr sz="1500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⬇️</a:t>
            </a:r>
            <a:endParaRPr sz="15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Toxinas danificam o epitélio</a:t>
            </a:r>
            <a:endParaRPr sz="1500" b="1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⬇️</a:t>
            </a:r>
            <a:endParaRPr sz="15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Ciliostase e secreção de muco viscoso</a:t>
            </a:r>
            <a:endParaRPr sz="1500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1137" y="2367848"/>
            <a:ext cx="2379600" cy="1585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1278</Words>
  <Application>Microsoft Macintosh PowerPoint</Application>
  <PresentationFormat>Presentación en pantalla (16:9)</PresentationFormat>
  <Paragraphs>155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Roboto</vt:lpstr>
      <vt:lpstr>Lobster</vt:lpstr>
      <vt:lpstr>Comfortaa</vt:lpstr>
      <vt:lpstr>Material</vt:lpstr>
      <vt:lpstr>Bordetella pertussis</vt:lpstr>
      <vt:lpstr>      Características</vt:lpstr>
      <vt:lpstr>Fatores de virulência</vt:lpstr>
      <vt:lpstr>Mecanismo da Toxina Pertussis (PT/Ptx)</vt:lpstr>
      <vt:lpstr>Mecanismo da Adenilato Ciclase (CyaA/ACT)</vt:lpstr>
      <vt:lpstr>Mecanismo da Citotoxina Traqueal (TCT)</vt:lpstr>
      <vt:lpstr>Presentación de PowerPoint</vt:lpstr>
      <vt:lpstr>      Coqueluche</vt:lpstr>
      <vt:lpstr>Transmissão e Propagação</vt:lpstr>
      <vt:lpstr>Sintomas e Fases da Doença</vt:lpstr>
      <vt:lpstr>Diagnóstico</vt:lpstr>
      <vt:lpstr>      Prevenção e Vacinação</vt:lpstr>
      <vt:lpstr>      Imunização e Vacinação</vt:lpstr>
      <vt:lpstr>Tratamento</vt:lpstr>
      <vt:lpstr>      Antibioticoterapia</vt:lpstr>
      <vt:lpstr>      Epidemiologia</vt:lpstr>
      <vt:lpstr> MADIGAN, M. T. MARTINKO, J. M. BENDER, K. S. BUCKLEY, D. H. STAHL, D. A. Microbiologia de Brock. 14. ed. Porto Alegre: Artmed, 2016. p. 48, 209, 858-859 ALTERTHUM, F. Microbiologia. 6. ed. São Paulo: Atheneu, 2015. p. 275-280 Fleury - Medicina e Saúde. Disponível em: &lt;https://www.fleury.com.br/medico/exames/bordetella-pertussis-e-parapertussis-deteccao-do-dna-por-pcr-varios-materiais&gt;. Acesso em 27 out. 2020. MANUAL MSD - Versão para Profissionais de Saúde. Disponível em: &lt;https://www.msdmanuals.com/pt-pt/profissional/doen%C3%A7as-infecciosas/bacilos-gram-negativos/coqueluche&gt;. Acesso em 27 out. 2020. MELVIN, J. A. SCHELLER, E. V. MILLER, J. F. COTTER, P. A. Bordetella pertussis pathogenesis: current and future challenges. Nature Reviews Microbiology: 2004. Disponível em: &lt;https://www.nature.com/articles/nrmicro3235&gt;. Acesso em 25 out. 2020. HIGGS, R. HIGGINS, S. C. ROSS, P. J. MILLS, K. H. G. Immunity to the respiratory pathogen Bordetella pertussis. Mucosal Immunology: 2012. Disponível em: &lt;https://www.nature.com/articles/mi201254&gt;. Acesso em 26 out. 2020. MACHADO, B. M. PASSOS, S. D. Severe Pertussis in Childhood: Update and Controversy - Systematic Review. Revista Paulista de Pediatria: 2019. Disponível em: &lt;https://www.scielo.br/scielo.php?pid=S0103-05822019000300351&amp;script=sci_arttext#B1&gt;. Acesso em 26 out. 2020. Pertussis (Whooping Cough) - Osmosis Study Video. Disponível em: &lt;https://www.youtube.com/watch?v=jQsKhha8rcY&amp;feature=youtu.be&gt;. Acesso em 27 out. 2020.</vt:lpstr>
      <vt:lpstr>Obrigado!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Bordetella pertussis</dc:title>
  <cp:lastModifiedBy>Gabriel Padilla</cp:lastModifiedBy>
  <cp:revision>1</cp:revision>
  <dcterms:modified xsi:type="dcterms:W3CDTF">2020-10-30T19:26:53Z</dcterms:modified>
</cp:coreProperties>
</file>