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6"/>
  </p:notesMasterIdLst>
  <p:handoutMasterIdLst>
    <p:handoutMasterId r:id="rId47"/>
  </p:handoutMasterIdLst>
  <p:sldIdLst>
    <p:sldId id="282" r:id="rId2"/>
    <p:sldId id="314" r:id="rId3"/>
    <p:sldId id="283" r:id="rId4"/>
    <p:sldId id="284" r:id="rId5"/>
    <p:sldId id="285" r:id="rId6"/>
    <p:sldId id="286" r:id="rId7"/>
    <p:sldId id="288" r:id="rId8"/>
    <p:sldId id="257" r:id="rId9"/>
    <p:sldId id="258" r:id="rId10"/>
    <p:sldId id="287" r:id="rId11"/>
    <p:sldId id="259" r:id="rId12"/>
    <p:sldId id="261" r:id="rId13"/>
    <p:sldId id="315" r:id="rId14"/>
    <p:sldId id="317" r:id="rId15"/>
    <p:sldId id="319" r:id="rId16"/>
    <p:sldId id="320" r:id="rId17"/>
    <p:sldId id="260" r:id="rId18"/>
    <p:sldId id="262" r:id="rId19"/>
    <p:sldId id="316" r:id="rId20"/>
    <p:sldId id="298" r:id="rId21"/>
    <p:sldId id="300" r:id="rId22"/>
    <p:sldId id="297" r:id="rId23"/>
    <p:sldId id="301" r:id="rId24"/>
    <p:sldId id="289" r:id="rId25"/>
    <p:sldId id="291" r:id="rId26"/>
    <p:sldId id="292" r:id="rId27"/>
    <p:sldId id="293" r:id="rId28"/>
    <p:sldId id="290" r:id="rId29"/>
    <p:sldId id="294" r:id="rId30"/>
    <p:sldId id="302" r:id="rId31"/>
    <p:sldId id="267" r:id="rId32"/>
    <p:sldId id="268" r:id="rId33"/>
    <p:sldId id="303" r:id="rId34"/>
    <p:sldId id="304" r:id="rId35"/>
    <p:sldId id="305" r:id="rId36"/>
    <p:sldId id="310" r:id="rId37"/>
    <p:sldId id="306" r:id="rId38"/>
    <p:sldId id="307" r:id="rId39"/>
    <p:sldId id="308" r:id="rId40"/>
    <p:sldId id="309" r:id="rId41"/>
    <p:sldId id="270" r:id="rId42"/>
    <p:sldId id="296" r:id="rId43"/>
    <p:sldId id="311" r:id="rId44"/>
    <p:sldId id="312" r:id="rId4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FF3300"/>
    <a:srgbClr val="99CC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3908" autoAdjust="0"/>
  </p:normalViewPr>
  <p:slideViewPr>
    <p:cSldViewPr>
      <p:cViewPr varScale="1">
        <p:scale>
          <a:sx n="62" d="100"/>
          <a:sy n="62" d="100"/>
        </p:scale>
        <p:origin x="-84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C8704C-FECF-4F36-9835-7735988C9A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E7721A-8DA1-46C6-BEA7-F43EE20196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C36304-40DF-4767-888C-AAE1195EBBE3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3013" name="Espaço Reservado para Data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C8D30C-5E98-4514-B858-8AA7B14614A6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44037" name="Espaço Reservado para Data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Clique para editar o estilo do título mestre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DFE23-EED5-4881-AE99-0FDD7CD8B5C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8A10-3CF5-4183-99E1-72EBF143D43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F025F-DEAF-4117-8E8A-15A70D2ADEF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CC15A-C196-4378-81F6-01907B0DDF4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E32F8-1A13-4BE6-A030-A638DD9DC6B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AB4A2-4400-45EC-8E8F-E4BAC64CD3F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8BA2-8D8C-4CD6-B55A-58FE05C32C1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4742B-427D-4246-BC8E-C3C11F196CB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81F5-B14C-464E-A6CD-55D6696E5B4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BEF7F-666A-4421-ACF2-DD414D83477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9EFA-FE1E-45AF-8377-8539C35F1E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6394-00E5-4456-8978-BA4553E4DA4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AC945-A993-4ECD-8A8A-7EDEB76E824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 estilo do título mestre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os estilos do texto mestre</a:t>
            </a:r>
          </a:p>
          <a:p>
            <a:pPr lvl="1"/>
            <a:r>
              <a:rPr lang="en-US" altLang="en-US" smtClean="0"/>
              <a:t>Segundo nível</a:t>
            </a:r>
          </a:p>
          <a:p>
            <a:pPr lvl="2"/>
            <a:r>
              <a:rPr lang="en-US" altLang="en-US" smtClean="0"/>
              <a:t>Terceiro nível</a:t>
            </a:r>
          </a:p>
          <a:p>
            <a:pPr lvl="3"/>
            <a:r>
              <a:rPr lang="en-US" altLang="en-US" smtClean="0"/>
              <a:t>Quarto nível</a:t>
            </a:r>
          </a:p>
          <a:p>
            <a:pPr lvl="4"/>
            <a:r>
              <a:rPr lang="en-US" altLang="en-US" smtClean="0"/>
              <a:t>Quinto nível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9825E4F-EA99-4F5C-AEDB-4F39534E2F0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2.jpeg"/><Relationship Id="rId4" Type="http://schemas.openxmlformats.org/officeDocument/2006/relationships/oleObject" Target="../embeddings/oleObject16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1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Análise de Variância (ANOVA) de 1 via</a:t>
            </a:r>
            <a:endParaRPr lang="en-US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Comparação de </a:t>
            </a:r>
            <a:r>
              <a:rPr lang="pt-BR" i="1" smtClean="0"/>
              <a:t>k</a:t>
            </a:r>
            <a:r>
              <a:rPr lang="pt-BR" smtClean="0"/>
              <a:t> médias (</a:t>
            </a:r>
            <a:r>
              <a:rPr lang="pt-BR" i="1" smtClean="0"/>
              <a:t>k</a:t>
            </a:r>
            <a:r>
              <a:rPr lang="pt-BR" smtClean="0"/>
              <a:t> &gt; 2)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Comparações 2 a 2</a:t>
            </a:r>
            <a:endParaRPr lang="en-US" smtClean="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1 comparação:</a:t>
            </a:r>
          </a:p>
          <a:p>
            <a:pPr lvl="1" eaLnBrk="1" hangingPunct="1"/>
            <a:r>
              <a:rPr lang="pt-BR" smtClean="0"/>
              <a:t>Probabilidade de rejeitar H</a:t>
            </a:r>
            <a:r>
              <a:rPr lang="pt-BR" baseline="-25000" smtClean="0"/>
              <a:t>0</a:t>
            </a:r>
            <a:r>
              <a:rPr lang="pt-BR" smtClean="0"/>
              <a:t> quando H</a:t>
            </a:r>
            <a:r>
              <a:rPr lang="pt-BR" baseline="-25000" smtClean="0"/>
              <a:t>0 </a:t>
            </a:r>
            <a:r>
              <a:rPr lang="pt-BR" smtClean="0"/>
              <a:t>é verdadeira (Erro tipo I) 5%</a:t>
            </a:r>
          </a:p>
          <a:p>
            <a:pPr eaLnBrk="1" hangingPunct="1"/>
            <a:r>
              <a:rPr lang="pt-BR" smtClean="0"/>
              <a:t>3 comparações (3 grupos)</a:t>
            </a:r>
          </a:p>
          <a:p>
            <a:pPr lvl="1" eaLnBrk="1" hangingPunct="1"/>
            <a:r>
              <a:rPr lang="pt-BR" smtClean="0"/>
              <a:t>Probabilidade de rejeitar H</a:t>
            </a:r>
            <a:r>
              <a:rPr lang="pt-BR" baseline="-25000" smtClean="0"/>
              <a:t>0</a:t>
            </a:r>
            <a:r>
              <a:rPr lang="pt-BR" smtClean="0"/>
              <a:t> quando H</a:t>
            </a:r>
            <a:r>
              <a:rPr lang="pt-BR" baseline="-25000" smtClean="0"/>
              <a:t>0 </a:t>
            </a:r>
            <a:r>
              <a:rPr lang="pt-BR" smtClean="0"/>
              <a:t>é verdadeira (Erro tipo I) (1-0,95</a:t>
            </a:r>
            <a:r>
              <a:rPr lang="pt-BR" baseline="30000" smtClean="0"/>
              <a:t>3 </a:t>
            </a:r>
            <a:r>
              <a:rPr lang="pt-BR" smtClean="0"/>
              <a:t>)=0,14</a:t>
            </a:r>
          </a:p>
          <a:p>
            <a:pPr eaLnBrk="1" hangingPunct="1"/>
            <a:r>
              <a:rPr lang="pt-BR" smtClean="0"/>
              <a:t>15 comparações (6 grupos)</a:t>
            </a:r>
          </a:p>
          <a:p>
            <a:pPr lvl="1" eaLnBrk="1" hangingPunct="1"/>
            <a:r>
              <a:rPr lang="pt-BR" smtClean="0"/>
              <a:t>Probabilidade de rejeitar H</a:t>
            </a:r>
            <a:r>
              <a:rPr lang="pt-BR" baseline="-25000" smtClean="0"/>
              <a:t>0</a:t>
            </a:r>
            <a:r>
              <a:rPr lang="pt-BR" smtClean="0"/>
              <a:t> quando H</a:t>
            </a:r>
            <a:r>
              <a:rPr lang="pt-BR" baseline="-25000" smtClean="0"/>
              <a:t>0 </a:t>
            </a:r>
            <a:r>
              <a:rPr lang="pt-BR" smtClean="0"/>
              <a:t>é verdadeira (Erro tipo I) (1-0,95</a:t>
            </a:r>
            <a:r>
              <a:rPr lang="pt-BR" baseline="30000" smtClean="0"/>
              <a:t>15 </a:t>
            </a:r>
            <a:r>
              <a:rPr lang="pt-BR" smtClean="0"/>
              <a:t>)=0,54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Princípio da Análise de Variância</a:t>
            </a:r>
            <a:endParaRPr lang="pt-B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Consiste em comparar a variabilidade entre as médias dos grupos e a variabilidade dentro dos grupos</a:t>
            </a:r>
          </a:p>
          <a:p>
            <a:pPr eaLnBrk="1" hangingPunct="1"/>
            <a:r>
              <a:rPr lang="en-US" sz="2600" smtClean="0"/>
              <a:t>Se a variabilidade entre as médias dos grupos for muito maior que a variabilidade dentro dos grupos temos elementos para supor que as médias  dos grupos não são iguais</a:t>
            </a:r>
          </a:p>
          <a:p>
            <a:pPr eaLnBrk="1" hangingPunct="1"/>
            <a:r>
              <a:rPr lang="en-US" sz="2600" smtClean="0"/>
              <a:t>Comparação das variâncias é realizada por meio da razão das variâncias que segue a distribuição F</a:t>
            </a:r>
            <a:endParaRPr lang="pt-B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Pressuposições da ANOVA de 1via</a:t>
            </a:r>
            <a:endParaRPr lang="pt-B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distribuições populacionais devem ser normais</a:t>
            </a:r>
          </a:p>
          <a:p>
            <a:pPr eaLnBrk="1" hangingPunct="1"/>
            <a:r>
              <a:rPr lang="en-US" smtClean="0"/>
              <a:t>As variâncias devem ser iguais (homocedasticidade)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Funcionamento do ANOVA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possível estimar a variância populacional de duas maneiras:</a:t>
            </a:r>
          </a:p>
          <a:p>
            <a:pPr lvl="1"/>
            <a:r>
              <a:rPr lang="pt-BR" dirty="0" smtClean="0"/>
              <a:t>Estimativa 1 = Média entre as variâncias das amostras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Estimativa 2 = Utilizando o Teorema do Limite Central</a:t>
            </a:r>
            <a:endParaRPr lang="pt-BR" dirty="0"/>
          </a:p>
        </p:txBody>
      </p:sp>
      <p:graphicFrame>
        <p:nvGraphicFramePr>
          <p:cNvPr id="61443" name="Object 4"/>
          <p:cNvGraphicFramePr>
            <a:graphicFrameLocks noChangeAspect="1"/>
          </p:cNvGraphicFramePr>
          <p:nvPr/>
        </p:nvGraphicFramePr>
        <p:xfrm>
          <a:off x="3491880" y="3284984"/>
          <a:ext cx="2486198" cy="1195388"/>
        </p:xfrm>
        <a:graphic>
          <a:graphicData uri="http://schemas.openxmlformats.org/presentationml/2006/ole">
            <p:oleObj spid="_x0000_s61443" name="Equação" r:id="rId3" imgW="1269720" imgH="62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Estimativa da Variância entre as Amostras</a:t>
            </a:r>
            <a:endParaRPr lang="en-US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67544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pt-BR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H0 for verdadeira,</a:t>
            </a:r>
            <a:r>
              <a:rPr kumimoji="0" lang="pt-BR" sz="3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possível estimar a variância populacional pelo Teorema do Limite Central:</a:t>
            </a: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idx="1"/>
          </p:nvPr>
        </p:nvGraphicFramePr>
        <p:xfrm>
          <a:off x="3592388" y="2708920"/>
          <a:ext cx="5372100" cy="3946525"/>
        </p:xfrm>
        <a:graphic>
          <a:graphicData uri="http://schemas.openxmlformats.org/presentationml/2006/ole">
            <p:oleObj spid="_x0000_s59394" name="Equação" r:id="rId3" imgW="2489040" imgH="182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Funcionamento do ANOVA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possível estimar a variância populacional de duas maneiras:</a:t>
            </a:r>
          </a:p>
          <a:p>
            <a:pPr lvl="1"/>
            <a:r>
              <a:rPr lang="pt-BR" dirty="0" smtClean="0"/>
              <a:t>Estimativa 1 = Média entre as variâncias das amostras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Estimativa 2 = Utilizando o Teorema do Limite Central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 H0 for verdadeira, as duas estimativas devem ser estatisticamente iguais</a:t>
            </a:r>
            <a:endParaRPr lang="pt-BR" dirty="0"/>
          </a:p>
        </p:txBody>
      </p:sp>
      <p:graphicFrame>
        <p:nvGraphicFramePr>
          <p:cNvPr id="61442" name="Object 4"/>
          <p:cNvGraphicFramePr>
            <a:graphicFrameLocks noChangeAspect="1"/>
          </p:cNvGraphicFramePr>
          <p:nvPr/>
        </p:nvGraphicFramePr>
        <p:xfrm>
          <a:off x="3419872" y="5157192"/>
          <a:ext cx="3589337" cy="688975"/>
        </p:xfrm>
        <a:graphic>
          <a:graphicData uri="http://schemas.openxmlformats.org/presentationml/2006/ole">
            <p:oleObj spid="_x0000_s62466" name="Equação" r:id="rId3" imgW="2247840" imgH="431640" progId="Equation.3">
              <p:embed/>
            </p:oleObj>
          </a:graphicData>
        </a:graphic>
      </p:graphicFrame>
      <p:graphicFrame>
        <p:nvGraphicFramePr>
          <p:cNvPr id="61443" name="Object 4"/>
          <p:cNvGraphicFramePr>
            <a:graphicFrameLocks noChangeAspect="1"/>
          </p:cNvGraphicFramePr>
          <p:nvPr/>
        </p:nvGraphicFramePr>
        <p:xfrm>
          <a:off x="3491880" y="3284984"/>
          <a:ext cx="2486198" cy="1195388"/>
        </p:xfrm>
        <a:graphic>
          <a:graphicData uri="http://schemas.openxmlformats.org/presentationml/2006/ole">
            <p:oleObj spid="_x0000_s62467" name="Equação" r:id="rId4" imgW="1269720" imgH="62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Funcionamento do ANOVA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possível estimar a variância populacional de duas maneiras:</a:t>
            </a:r>
          </a:p>
          <a:p>
            <a:pPr lvl="1"/>
            <a:r>
              <a:rPr lang="pt-BR" dirty="0" smtClean="0"/>
              <a:t>Estimativa 1 = Média entre as variâncias das amostras</a:t>
            </a:r>
          </a:p>
          <a:p>
            <a:pPr lvl="1"/>
            <a:r>
              <a:rPr lang="pt-BR" dirty="0" smtClean="0"/>
              <a:t>Estimativa 2 = Utilizando o Teorema do Limite Central</a:t>
            </a:r>
            <a:endParaRPr lang="pt-BR" dirty="0" smtClean="0"/>
          </a:p>
          <a:p>
            <a:pPr lvl="1"/>
            <a:r>
              <a:rPr lang="pt-BR" dirty="0" smtClean="0"/>
              <a:t>Se H0 for verdadeira, as duas estimativas devem ser estatisticamente iguais</a:t>
            </a:r>
          </a:p>
          <a:p>
            <a:pPr lvl="1"/>
            <a:r>
              <a:rPr lang="pt-BR" dirty="0" smtClean="0"/>
              <a:t>É possível fazer um teste F (teste entre variâncias), para testar se as variâncias são iguais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Exemplo</a:t>
            </a:r>
            <a:endParaRPr lang="pt-B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884237"/>
          </a:xfrm>
        </p:spPr>
        <p:txBody>
          <a:bodyPr/>
          <a:lstStyle/>
          <a:p>
            <a:pPr eaLnBrk="1" hangingPunct="1"/>
            <a:r>
              <a:rPr lang="en-US" sz="2100" smtClean="0"/>
              <a:t>Considere o volume de fertilizante produzido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100" smtClean="0"/>
              <a:t>	em 4 linhas de produção (plantas) durante 7 semanas </a:t>
            </a:r>
            <a:endParaRPr lang="pt-BR" sz="2100" smtClean="0"/>
          </a:p>
        </p:txBody>
      </p:sp>
      <p:graphicFrame>
        <p:nvGraphicFramePr>
          <p:cNvPr id="7413" name="Group 245"/>
          <p:cNvGraphicFramePr>
            <a:graphicFrameLocks noGrp="1"/>
          </p:cNvGraphicFramePr>
          <p:nvPr/>
        </p:nvGraphicFramePr>
        <p:xfrm>
          <a:off x="1619250" y="2349500"/>
          <a:ext cx="6096000" cy="43200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Planta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Produção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Semanal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574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566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580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578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576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569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577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569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568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571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575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577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572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576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577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575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579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577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569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567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571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569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Média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571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575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Variância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14,0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15,0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15,0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13,67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Boxplot</a:t>
            </a:r>
            <a:endParaRPr lang="pt-BR" smtClean="0"/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989138"/>
            <a:ext cx="623093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Checando as premissas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Normalidade</a:t>
            </a:r>
          </a:p>
          <a:p>
            <a:r>
              <a:rPr lang="pt-BR" dirty="0" smtClean="0"/>
              <a:t>Variâncias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/>
          <a:lstStyle/>
          <a:p>
            <a:r>
              <a:rPr lang="pt-BR" dirty="0" smtClean="0"/>
              <a:t>Aula de hoje</a:t>
            </a:r>
            <a:endParaRPr lang="pt-BR" dirty="0"/>
          </a:p>
        </p:txBody>
      </p:sp>
      <p:pic>
        <p:nvPicPr>
          <p:cNvPr id="52226" name="Picture 2" descr="C:\Users\ze\Downloads\tabela_trech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393386" cy="4876749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395536" y="3573016"/>
            <a:ext cx="8424936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Teste de Normalidade</a:t>
            </a:r>
            <a:endParaRPr lang="en-US" smtClean="0"/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484313"/>
            <a:ext cx="4154487" cy="2771775"/>
          </a:xfrm>
          <a:noFill/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484313"/>
            <a:ext cx="41544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CaixaDeTexto 6"/>
          <p:cNvSpPr txBox="1">
            <a:spLocks noChangeArrowheads="1"/>
          </p:cNvSpPr>
          <p:nvPr/>
        </p:nvSpPr>
        <p:spPr bwMode="auto">
          <a:xfrm>
            <a:off x="1331913" y="4365625"/>
            <a:ext cx="7056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Teste de Normalidade de Anderson-Darling:</a:t>
            </a:r>
          </a:p>
          <a:p>
            <a:r>
              <a:rPr lang="pt-BR"/>
              <a:t>H</a:t>
            </a:r>
            <a:r>
              <a:rPr lang="pt-BR" baseline="-25000"/>
              <a:t>0</a:t>
            </a:r>
            <a:r>
              <a:rPr lang="pt-BR"/>
              <a:t>: Dados seguem a distribuição Normal</a:t>
            </a:r>
          </a:p>
          <a:p>
            <a:r>
              <a:rPr lang="pt-BR"/>
              <a:t>H</a:t>
            </a:r>
            <a:r>
              <a:rPr lang="pt-BR" baseline="-25000"/>
              <a:t>1</a:t>
            </a:r>
            <a:r>
              <a:rPr lang="pt-BR"/>
              <a:t>: Dados não seguem a distribuição Normal</a:t>
            </a:r>
          </a:p>
          <a:p>
            <a:endParaRPr lang="pt-BR"/>
          </a:p>
          <a:p>
            <a:r>
              <a:rPr lang="pt-BR"/>
              <a:t>Planta 1: p=0,814</a:t>
            </a:r>
          </a:p>
          <a:p>
            <a:r>
              <a:rPr lang="pt-BR"/>
              <a:t>Planta 2: p=0,796</a:t>
            </a:r>
          </a:p>
          <a:p>
            <a:endParaRPr lang="pt-BR"/>
          </a:p>
          <a:p>
            <a:r>
              <a:rPr lang="pt-BR"/>
              <a:t>p&gt;5%: Dados das plantas 1 e 2 seguem a distribuição Normal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Teste de Normalidade</a:t>
            </a:r>
            <a:endParaRPr lang="en-US" smtClean="0"/>
          </a:p>
        </p:txBody>
      </p:sp>
      <p:sp>
        <p:nvSpPr>
          <p:cNvPr id="25603" name="CaixaDeTexto 6"/>
          <p:cNvSpPr txBox="1">
            <a:spLocks noChangeArrowheads="1"/>
          </p:cNvSpPr>
          <p:nvPr/>
        </p:nvSpPr>
        <p:spPr bwMode="auto">
          <a:xfrm>
            <a:off x="1331913" y="4365625"/>
            <a:ext cx="705643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  <a:p>
            <a:r>
              <a:rPr lang="pt-BR"/>
              <a:t>Planta 3: p=0,796</a:t>
            </a:r>
          </a:p>
          <a:p>
            <a:r>
              <a:rPr lang="pt-BR"/>
              <a:t>Planta 4: p=0,127</a:t>
            </a:r>
          </a:p>
          <a:p>
            <a:endParaRPr lang="pt-BR"/>
          </a:p>
          <a:p>
            <a:r>
              <a:rPr lang="pt-BR"/>
              <a:t>p&gt;5%: Dados das plantas 3 e 4 seguem a distribuição Normal</a:t>
            </a:r>
            <a:endParaRPr lang="en-US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557338"/>
            <a:ext cx="41544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0563" y="1557338"/>
            <a:ext cx="4154487" cy="2771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179388" y="122238"/>
            <a:ext cx="7821612" cy="1295400"/>
          </a:xfrm>
        </p:spPr>
        <p:txBody>
          <a:bodyPr/>
          <a:lstStyle/>
          <a:p>
            <a:pPr eaLnBrk="1" hangingPunct="1"/>
            <a:r>
              <a:rPr lang="en-US" smtClean="0"/>
              <a:t>Teste de comparação de variâncias (mais de 2 amostras)</a:t>
            </a:r>
            <a:endParaRPr lang="pt-BR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042988" y="1916113"/>
            <a:ext cx="7200900" cy="2524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+mj-lt"/>
                <a:cs typeface="Courier New" pitchFamily="49" charset="0"/>
              </a:rPr>
              <a:t>Teste</a:t>
            </a:r>
            <a:r>
              <a:rPr lang="en-US" sz="2800" dirty="0">
                <a:latin typeface="+mj-lt"/>
                <a:cs typeface="Courier New" pitchFamily="49" charset="0"/>
              </a:rPr>
              <a:t> de </a:t>
            </a:r>
            <a:r>
              <a:rPr lang="en-US" sz="2800" dirty="0" err="1">
                <a:latin typeface="+mj-lt"/>
                <a:cs typeface="Courier New" pitchFamily="49" charset="0"/>
              </a:rPr>
              <a:t>comparação</a:t>
            </a:r>
            <a:r>
              <a:rPr lang="en-US" sz="2800" dirty="0">
                <a:latin typeface="+mj-lt"/>
                <a:cs typeface="Courier New" pitchFamily="49" charset="0"/>
              </a:rPr>
              <a:t> de </a:t>
            </a:r>
            <a:r>
              <a:rPr lang="en-US" sz="2800" dirty="0" err="1">
                <a:latin typeface="+mj-lt"/>
                <a:cs typeface="Courier New" pitchFamily="49" charset="0"/>
              </a:rPr>
              <a:t>variâncias</a:t>
            </a:r>
            <a:r>
              <a:rPr lang="en-US" sz="2800" dirty="0">
                <a:latin typeface="+mj-lt"/>
                <a:cs typeface="Courier New" pitchFamily="49" charset="0"/>
              </a:rPr>
              <a:t> </a:t>
            </a:r>
          </a:p>
          <a:p>
            <a:pPr>
              <a:defRPr/>
            </a:pPr>
            <a:r>
              <a:rPr lang="en-US" sz="2800" dirty="0">
                <a:latin typeface="+mj-lt"/>
                <a:cs typeface="Courier New" pitchFamily="49" charset="0"/>
              </a:rPr>
              <a:t>(</a:t>
            </a:r>
            <a:r>
              <a:rPr lang="en-US" sz="2800" dirty="0" err="1">
                <a:latin typeface="+mj-lt"/>
                <a:cs typeface="Courier New" pitchFamily="49" charset="0"/>
              </a:rPr>
              <a:t>teste</a:t>
            </a:r>
            <a:r>
              <a:rPr lang="en-US" sz="2800" dirty="0">
                <a:latin typeface="+mj-lt"/>
                <a:cs typeface="Courier New" pitchFamily="49" charset="0"/>
              </a:rPr>
              <a:t> de Bartlett)</a:t>
            </a:r>
          </a:p>
          <a:p>
            <a:pPr>
              <a:defRPr/>
            </a:pPr>
            <a:endParaRPr lang="en-US" sz="2800" dirty="0">
              <a:latin typeface="+mj-lt"/>
              <a:cs typeface="Courier New" pitchFamily="49" charset="0"/>
            </a:endParaRPr>
          </a:p>
          <a:p>
            <a:pPr>
              <a:defRPr/>
            </a:pPr>
            <a:r>
              <a:rPr lang="pt-BR" sz="2800" dirty="0">
                <a:latin typeface="+mj-lt"/>
                <a:cs typeface="Courier New" pitchFamily="49" charset="0"/>
              </a:rPr>
              <a:t>H</a:t>
            </a:r>
            <a:r>
              <a:rPr lang="pt-BR" sz="2800" baseline="-25000" dirty="0">
                <a:latin typeface="+mj-lt"/>
                <a:cs typeface="Courier New" pitchFamily="49" charset="0"/>
              </a:rPr>
              <a:t>0</a:t>
            </a:r>
            <a:r>
              <a:rPr lang="pt-BR" sz="2800" dirty="0">
                <a:latin typeface="+mj-lt"/>
                <a:cs typeface="Courier New" pitchFamily="49" charset="0"/>
              </a:rPr>
              <a:t>: As variâncias são iguais</a:t>
            </a:r>
          </a:p>
          <a:p>
            <a:pPr>
              <a:defRPr/>
            </a:pPr>
            <a:r>
              <a:rPr lang="pt-BR" sz="2800" dirty="0">
                <a:latin typeface="+mj-lt"/>
                <a:cs typeface="Courier New" pitchFamily="49" charset="0"/>
              </a:rPr>
              <a:t>H</a:t>
            </a:r>
            <a:r>
              <a:rPr lang="pt-BR" sz="2800" baseline="-25000" dirty="0">
                <a:latin typeface="+mj-lt"/>
                <a:cs typeface="Courier New" pitchFamily="49" charset="0"/>
              </a:rPr>
              <a:t>1</a:t>
            </a:r>
            <a:r>
              <a:rPr lang="pt-BR" sz="2800" dirty="0">
                <a:latin typeface="+mj-lt"/>
                <a:cs typeface="Courier New" pitchFamily="49" charset="0"/>
              </a:rPr>
              <a:t>: As variâncias não são iguais</a:t>
            </a:r>
          </a:p>
          <a:p>
            <a:pPr>
              <a:defRPr/>
            </a:pPr>
            <a:endParaRPr lang="en-US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Teste de comparação de variâncias</a:t>
            </a:r>
            <a:endParaRPr lang="pt-BR" smtClean="0"/>
          </a:p>
        </p:txBody>
      </p:sp>
      <p:sp>
        <p:nvSpPr>
          <p:cNvPr id="27651" name="CaixaDeTexto 4"/>
          <p:cNvSpPr txBox="1">
            <a:spLocks noChangeArrowheads="1"/>
          </p:cNvSpPr>
          <p:nvPr/>
        </p:nvSpPr>
        <p:spPr bwMode="auto">
          <a:xfrm>
            <a:off x="1042988" y="1916113"/>
            <a:ext cx="7200900" cy="355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for Equal Variances: volume versus planta 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95% Bonferroni confidence intervals for standard deviations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sv-SE" sz="1500" b="1">
                <a:latin typeface="Courier New" pitchFamily="49" charset="0"/>
                <a:cs typeface="Courier New" pitchFamily="49" charset="0"/>
              </a:rPr>
              <a:t>planta  N    Lower    StDev    Upper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1  7  2,16067  3,74166  10,7047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2  7  2,23651  3,87298  11,0804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3  7  2,23651  3,87298  11,0804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4  7  2,13480  3,69685  10,5765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Bartlett's Test (Normal Distribution)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statistic = 0,02; p-value = 0,999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Levene's Test (Any Continuous Distribution)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statistic = 0,04; p-value = 0,988</a:t>
            </a:r>
          </a:p>
        </p:txBody>
      </p:sp>
      <p:sp>
        <p:nvSpPr>
          <p:cNvPr id="27652" name="Elipse 5"/>
          <p:cNvSpPr>
            <a:spLocks noChangeArrowheads="1"/>
          </p:cNvSpPr>
          <p:nvPr/>
        </p:nvSpPr>
        <p:spPr bwMode="auto">
          <a:xfrm>
            <a:off x="539750" y="4076700"/>
            <a:ext cx="5183188" cy="792163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3" name="CaixaDeTexto 6"/>
          <p:cNvSpPr txBox="1">
            <a:spLocks noChangeArrowheads="1"/>
          </p:cNvSpPr>
          <p:nvPr/>
        </p:nvSpPr>
        <p:spPr bwMode="auto">
          <a:xfrm>
            <a:off x="1042988" y="5661025"/>
            <a:ext cx="4897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99"/>
                </a:solidFill>
              </a:rPr>
              <a:t>Teste de Bartlett (p=99,9%): p&gt;5%, podemos considerar as variâncias iguais.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Amostras de Mesmo Tamanho</a:t>
            </a:r>
            <a:endParaRPr lang="pt-BR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7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Estimativa 1 (Variância dentro das amostras)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As 4 variâncias podem ser consideradas como estimativas de uma variância comum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997075" y="3352800"/>
          <a:ext cx="5607050" cy="2392363"/>
        </p:xfrm>
        <a:graphic>
          <a:graphicData uri="http://schemas.openxmlformats.org/presentationml/2006/ole">
            <p:oleObj spid="_x0000_s6146" name="Equação" r:id="rId3" imgW="190476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Estimativa da Variância entre as Amostras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Considere, por um momento, que a H</a:t>
            </a:r>
            <a:r>
              <a:rPr lang="pt-BR" baseline="-25000" smtClean="0"/>
              <a:t>0</a:t>
            </a:r>
            <a:r>
              <a:rPr lang="pt-BR" smtClean="0"/>
              <a:t> é verdadeira. Podemos então pensar as 4 plantas como sendo amostras de tamanho 7 de uma mesma população. As quatro médias amostrais são 4 valores da variável aleatória x . Lembrando do Teorema do Limite Central temos:</a:t>
            </a:r>
            <a:endParaRPr lang="en-US" smtClean="0"/>
          </a:p>
        </p:txBody>
      </p:sp>
      <p:sp>
        <p:nvSpPr>
          <p:cNvPr id="28676" name="Line 9"/>
          <p:cNvSpPr>
            <a:spLocks noChangeShapeType="1"/>
          </p:cNvSpPr>
          <p:nvPr/>
        </p:nvSpPr>
        <p:spPr bwMode="auto">
          <a:xfrm>
            <a:off x="900113" y="41497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Estimativa da Variância entre as Amostras</a:t>
            </a:r>
            <a:endParaRPr lang="en-US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idx="1"/>
          </p:nvPr>
        </p:nvGraphicFramePr>
        <p:xfrm>
          <a:off x="1814513" y="1989138"/>
          <a:ext cx="5372100" cy="3946525"/>
        </p:xfrm>
        <a:graphic>
          <a:graphicData uri="http://schemas.openxmlformats.org/presentationml/2006/ole">
            <p:oleObj spid="_x0000_s7170" name="Equação" r:id="rId3" imgW="2489040" imgH="182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Estimativa da Variância entre as Amostras</a:t>
            </a:r>
            <a:endParaRPr lang="en-US" smtClean="0"/>
          </a:p>
        </p:txBody>
      </p:sp>
      <p:graphicFrame>
        <p:nvGraphicFramePr>
          <p:cNvPr id="60521" name="Group 105"/>
          <p:cNvGraphicFramePr>
            <a:graphicFrameLocks noGrp="1"/>
          </p:cNvGraphicFramePr>
          <p:nvPr>
            <p:ph sz="half" idx="1"/>
          </p:nvPr>
        </p:nvGraphicFramePr>
        <p:xfrm>
          <a:off x="971550" y="1844675"/>
          <a:ext cx="6408738" cy="2895600"/>
        </p:xfrm>
        <a:graphic>
          <a:graphicData uri="http://schemas.openxmlformats.org/drawingml/2006/table">
            <a:tbl>
              <a:tblPr/>
              <a:tblGrid>
                <a:gridCol w="2136775"/>
                <a:gridCol w="2135188"/>
                <a:gridCol w="2136775"/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Média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Média-média das médias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(Média-média das médias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575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94" name="Object 106"/>
          <p:cNvGraphicFramePr>
            <a:graphicFrameLocks noChangeAspect="1"/>
          </p:cNvGraphicFramePr>
          <p:nvPr>
            <p:ph sz="half" idx="2"/>
          </p:nvPr>
        </p:nvGraphicFramePr>
        <p:xfrm>
          <a:off x="1116013" y="5105400"/>
          <a:ext cx="6110287" cy="1425575"/>
        </p:xfrm>
        <a:graphic>
          <a:graphicData uri="http://schemas.openxmlformats.org/presentationml/2006/ole">
            <p:oleObj spid="_x0000_s8194" name="Equação" r:id="rId3" imgW="38098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Amostras de Mesmo Tamanho</a:t>
            </a:r>
            <a:endParaRPr lang="pt-BR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801687"/>
          </a:xfrm>
        </p:spPr>
        <p:txBody>
          <a:bodyPr/>
          <a:lstStyle/>
          <a:p>
            <a:pPr eaLnBrk="1" hangingPunct="1"/>
            <a:r>
              <a:rPr lang="en-US" smtClean="0"/>
              <a:t>Estimativa 2 (Variância entre as amostras)</a:t>
            </a:r>
            <a:endParaRPr lang="pt-BR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951038" y="2847975"/>
          <a:ext cx="5740400" cy="730250"/>
        </p:xfrm>
        <a:graphic>
          <a:graphicData uri="http://schemas.openxmlformats.org/presentationml/2006/ole">
            <p:oleObj spid="_x0000_s9218" name="Equação" r:id="rId3" imgW="3593880" imgH="457200" progId="Equation.3">
              <p:embed/>
            </p:oleObj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68313" y="4005263"/>
            <a:ext cx="82296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endParaRPr lang="pt-BR" sz="3000"/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1066800" y="3933825"/>
          <a:ext cx="7240588" cy="1284288"/>
        </p:xfrm>
        <a:graphic>
          <a:graphicData uri="http://schemas.openxmlformats.org/presentationml/2006/ole">
            <p:oleObj spid="_x0000_s9219" name="Equação" r:id="rId4" imgW="3225600" imgH="571320" progId="Equation.3">
              <p:embed/>
            </p:oleObj>
          </a:graphicData>
        </a:graphic>
      </p:graphicFrame>
      <p:pic>
        <p:nvPicPr>
          <p:cNvPr id="9223" name="Picture 2" descr="Fdistr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8400" y="5300663"/>
            <a:ext cx="20843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Saída do Minitab</a:t>
            </a:r>
            <a:endParaRPr lang="en-US" smtClean="0"/>
          </a:p>
        </p:txBody>
      </p:sp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395288" y="1744663"/>
            <a:ext cx="8208962" cy="4708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One-way ANOVA: volume versus planta 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Source  DF     SS    MS     F      P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planta   3   56,0  18,7  1,29  0,299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Error   24  346,0  14,4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Total   27  402,0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pt-BR" sz="1500" b="1">
                <a:latin typeface="Courier New" pitchFamily="49" charset="0"/>
                <a:cs typeface="Courier New" pitchFamily="49" charset="0"/>
              </a:rPr>
              <a:t>S = 3,797   R-Sq = 13,93%   R-Sq(adj) = 3,17%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Individual 95% CIs For Mean Based on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Pooled StDev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Level  N    Mean  StDev  --------+---------+---------+---------+-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1      7  573,00   3,74          (-----------*-----------)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2      7  571,00   3,87  (-----------*-----------)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3      7  575,00   3,87                  (-----------*-----------)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4      7  573,00   3,70          (-----------*-----------)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--------+---------+---------+---------+-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    570,0     572,5     575,0     577,5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Pooled StDev = 3,80</a:t>
            </a:r>
          </a:p>
        </p:txBody>
      </p:sp>
      <p:sp>
        <p:nvSpPr>
          <p:cNvPr id="29700" name="Elipse 3"/>
          <p:cNvSpPr>
            <a:spLocks noChangeArrowheads="1"/>
          </p:cNvSpPr>
          <p:nvPr/>
        </p:nvSpPr>
        <p:spPr bwMode="auto">
          <a:xfrm>
            <a:off x="3203575" y="2133600"/>
            <a:ext cx="1800225" cy="790575"/>
          </a:xfrm>
          <a:prstGeom prst="ellips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Fluxogr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1650"/>
            <a:ext cx="91440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Oval 5"/>
          <p:cNvSpPr>
            <a:spLocks noChangeArrowheads="1"/>
          </p:cNvSpPr>
          <p:nvPr/>
        </p:nvSpPr>
        <p:spPr bwMode="auto">
          <a:xfrm rot="-1617043">
            <a:off x="-36513" y="2420938"/>
            <a:ext cx="3421063" cy="244951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 flipH="1" flipV="1">
            <a:off x="1042988" y="1557338"/>
            <a:ext cx="73025" cy="10080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611188" y="105251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3300"/>
                </a:solidFill>
              </a:rPr>
              <a:t>1 Amostra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17414" name="Oval 9"/>
          <p:cNvSpPr>
            <a:spLocks noChangeArrowheads="1"/>
          </p:cNvSpPr>
          <p:nvPr/>
        </p:nvSpPr>
        <p:spPr bwMode="auto">
          <a:xfrm>
            <a:off x="1692275" y="4149725"/>
            <a:ext cx="4824413" cy="2708275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 flipH="1" flipV="1">
            <a:off x="3348038" y="1125538"/>
            <a:ext cx="1008062" cy="30241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2916238" y="6921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0000FF"/>
                </a:solidFill>
              </a:rPr>
              <a:t>2 Amostras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7417" name="Oval 13"/>
          <p:cNvSpPr>
            <a:spLocks noChangeArrowheads="1"/>
          </p:cNvSpPr>
          <p:nvPr/>
        </p:nvSpPr>
        <p:spPr bwMode="auto">
          <a:xfrm>
            <a:off x="4859338" y="2492375"/>
            <a:ext cx="4319587" cy="2376488"/>
          </a:xfrm>
          <a:prstGeom prst="ellips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4"/>
          <p:cNvSpPr>
            <a:spLocks noChangeShapeType="1"/>
          </p:cNvSpPr>
          <p:nvPr/>
        </p:nvSpPr>
        <p:spPr bwMode="auto">
          <a:xfrm flipH="1" flipV="1">
            <a:off x="6372225" y="1268413"/>
            <a:ext cx="647700" cy="1223962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5416550" y="63976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99CC00"/>
                </a:solidFill>
              </a:rPr>
              <a:t>k Amostras</a:t>
            </a:r>
            <a:endParaRPr lang="en-US">
              <a:solidFill>
                <a:srgbClr val="99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Tomada de decisão</a:t>
            </a:r>
            <a:endParaRPr lang="en-US" smtClean="0"/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p=0,299=29,9%. Para um nível de significância de 5%, não rejeitamos a hipótese nula de médias iguais. Assim, não foi observada uma diferença estatística significativa  entre os volumes médios de fertilizante produzidos nas 4 linhas de produção.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Amostras de Mesmo Tamanho</a:t>
            </a:r>
            <a:endParaRPr lang="pt-BR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754188" y="3665538"/>
          <a:ext cx="5437187" cy="1311275"/>
        </p:xfrm>
        <a:graphic>
          <a:graphicData uri="http://schemas.openxmlformats.org/presentationml/2006/ole">
            <p:oleObj spid="_x0000_s10242" name="Equação" r:id="rId4" imgW="2400120" imgH="571320" progId="Equation.3">
              <p:embed/>
            </p:oleObj>
          </a:graphicData>
        </a:graphic>
      </p:graphicFrame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1062038" y="1766888"/>
            <a:ext cx="7769225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sz="2400">
                <a:latin typeface="Times New Roman" pitchFamily="18" charset="0"/>
              </a:rPr>
              <a:t>Suponha que temos amostras aleatórias de tamanho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de cada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>
                <a:latin typeface="Times New Roman" pitchFamily="18" charset="0"/>
              </a:rPr>
              <a:t> população normal que tenham a mesma variância. Então, se a hipótese de nulidade de médias iguais estiver correta, a variável aleatória</a:t>
            </a:r>
            <a:r>
              <a:rPr lang="en-US" sz="3200">
                <a:latin typeface="Times New Roman" pitchFamily="18" charset="0"/>
              </a:rPr>
              <a:t> </a:t>
            </a:r>
            <a:endParaRPr lang="pt-BR" sz="3200">
              <a:latin typeface="Times New Roman" pitchFamily="18" charset="0"/>
            </a:endParaRP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1066800" y="4953000"/>
            <a:ext cx="776922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	tem uma distribuição F. O número de graus de liberdade do numerador é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>
                <a:latin typeface="Times New Roman" pitchFamily="18" charset="0"/>
              </a:rPr>
              <a:t>-1 e do denominador é </a:t>
            </a:r>
            <a:r>
              <a:rPr lang="en-US" sz="2400" i="1">
                <a:latin typeface="Times New Roman" pitchFamily="18" charset="0"/>
              </a:rPr>
              <a:t>N-k, </a:t>
            </a:r>
            <a:r>
              <a:rPr lang="en-US" sz="2400">
                <a:latin typeface="Times New Roman" pitchFamily="18" charset="0"/>
              </a:rPr>
              <a:t>onde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é o número total de observações em todas as amostras </a:t>
            </a:r>
            <a:endParaRPr lang="en-US" sz="24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Amostras de Tamanhos Diferentes</a:t>
            </a:r>
            <a:endParaRPr lang="pt-BR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095375" y="2581275"/>
          <a:ext cx="6875463" cy="3222625"/>
        </p:xfrm>
        <a:graphic>
          <a:graphicData uri="http://schemas.openxmlformats.org/presentationml/2006/ole">
            <p:oleObj spid="_x0000_s11266" name="Equação" r:id="rId3" imgW="243828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Tabela de ANOVA</a:t>
            </a:r>
            <a:endParaRPr lang="pt-BR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07950" y="1758950"/>
          <a:ext cx="4078288" cy="2317750"/>
        </p:xfrm>
        <a:graphic>
          <a:graphicData uri="http://schemas.openxmlformats.org/presentationml/2006/ole">
            <p:oleObj spid="_x0000_s12290" name="Equação" r:id="rId3" imgW="2323800" imgH="132048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700588" y="1773238"/>
          <a:ext cx="4443412" cy="2760662"/>
        </p:xfrm>
        <a:graphic>
          <a:graphicData uri="http://schemas.openxmlformats.org/presentationml/2006/ole">
            <p:oleObj spid="_x0000_s12291" name="Equação" r:id="rId4" imgW="2476440" imgH="153648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744663" y="4584700"/>
          <a:ext cx="5259387" cy="2058988"/>
        </p:xfrm>
        <a:graphic>
          <a:graphicData uri="http://schemas.openxmlformats.org/presentationml/2006/ole">
            <p:oleObj spid="_x0000_s12292" name="Equação" r:id="rId5" imgW="295884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Tabela de ANOVA</a:t>
            </a:r>
            <a:endParaRPr lang="pt-BR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650" y="2205038"/>
          <a:ext cx="7416825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365"/>
                <a:gridCol w="1483365"/>
                <a:gridCol w="1483365"/>
                <a:gridCol w="1483365"/>
                <a:gridCol w="148336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Fonte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Graus de liberdade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Soma dos quadrados</a:t>
                      </a:r>
                    </a:p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(SQ)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Quadrados médios</a:t>
                      </a:r>
                    </a:p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(QM)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Entre grupos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k-1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SQE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QME/QMD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Dentro dos grupos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N-k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SQD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QMD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SQE+SQD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 com amostras de tamanhos diferentes</a:t>
            </a:r>
            <a:endParaRPr lang="en-US" smtClean="0"/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200" smtClean="0"/>
              <a:t>Cães foram alimentados com ração cujos peletes estavam recobertos com agentes que, acredita-se, tenham efeito na formação do tártaro. O acúmulo de cálculo foi medido por um índice que combinou estimativas da proporção coberta do dente e espessura do depósito. Vinte e seis animais foram aleatoriamente alocados em um de três grupos. O primeiro grupo é o controle (</a:t>
            </a:r>
            <a:r>
              <a:rPr lang="pt-BR" sz="2200" i="1" smtClean="0"/>
              <a:t>n</a:t>
            </a:r>
            <a:r>
              <a:rPr lang="pt-BR" sz="2200" i="1" baseline="-25000" smtClean="0"/>
              <a:t>1</a:t>
            </a:r>
            <a:r>
              <a:rPr lang="pt-BR" sz="2200" smtClean="0"/>
              <a:t>=9), que receberia ração sem adição de qualquer agente, o segundo (</a:t>
            </a:r>
            <a:r>
              <a:rPr lang="pt-BR" sz="2200" i="1" smtClean="0"/>
              <a:t>n</a:t>
            </a:r>
            <a:r>
              <a:rPr lang="pt-BR" sz="2200" i="1" baseline="-25000" smtClean="0"/>
              <a:t>2</a:t>
            </a:r>
            <a:r>
              <a:rPr lang="pt-BR" sz="2200" smtClean="0"/>
              <a:t>=9) receberia ração com pirofosfato (P</a:t>
            </a:r>
            <a:r>
              <a:rPr lang="pt-BR" sz="2200" baseline="-25000" smtClean="0"/>
              <a:t>2</a:t>
            </a:r>
            <a:r>
              <a:rPr lang="pt-BR" sz="2200" smtClean="0"/>
              <a:t>O</a:t>
            </a:r>
            <a:r>
              <a:rPr lang="pt-BR" sz="2200" baseline="-25000" smtClean="0"/>
              <a:t>7</a:t>
            </a:r>
            <a:r>
              <a:rPr lang="pt-BR" sz="2200" smtClean="0"/>
              <a:t>) e o terceiro (</a:t>
            </a:r>
            <a:r>
              <a:rPr lang="pt-BR" sz="2200" i="1" smtClean="0"/>
              <a:t>n</a:t>
            </a:r>
            <a:r>
              <a:rPr lang="pt-BR" sz="2200" i="1" baseline="-25000" smtClean="0"/>
              <a:t>3</a:t>
            </a:r>
            <a:r>
              <a:rPr lang="pt-BR" sz="2200" smtClean="0"/>
              <a:t>=8) hexametafosfato de sódio (HMP). O índice de acúmulo de tártaro foi medido em cada animal após 4 semanas do início do tratamento. Pergunta-se se há diferença na intensidade de formação de tártaro entre os grupos (Petri e Watson, 1999).</a:t>
            </a:r>
            <a:endParaRPr lang="en-US" sz="22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Teste de hipóteses</a:t>
            </a:r>
            <a:endParaRPr lang="en-US" smtClean="0"/>
          </a:p>
        </p:txBody>
      </p:sp>
      <p:sp>
        <p:nvSpPr>
          <p:cNvPr id="1331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1835150" y="3141663"/>
          <a:ext cx="5245100" cy="1403350"/>
        </p:xfrm>
        <a:graphic>
          <a:graphicData uri="http://schemas.openxmlformats.org/presentationml/2006/ole">
            <p:oleObj spid="_x0000_s13314" name="Equação" r:id="rId3" imgW="18032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Índice de cálculo nos 3 grupos</a:t>
            </a:r>
            <a:endParaRPr lang="en-US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00213"/>
            <a:ext cx="727075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Verificando a Normalidade</a:t>
            </a:r>
            <a:endParaRPr lang="en-US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341438"/>
            <a:ext cx="415448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3863" y="1341438"/>
            <a:ext cx="41544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4086225"/>
            <a:ext cx="415448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CaixaDeTexto 6"/>
          <p:cNvSpPr txBox="1">
            <a:spLocks noChangeArrowheads="1"/>
          </p:cNvSpPr>
          <p:nvPr/>
        </p:nvSpPr>
        <p:spPr bwMode="auto">
          <a:xfrm>
            <a:off x="4284663" y="4271963"/>
            <a:ext cx="48593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Teste de Normalidade de Anderson-Darling</a:t>
            </a:r>
          </a:p>
          <a:p>
            <a:endParaRPr lang="pt-BR"/>
          </a:p>
          <a:p>
            <a:r>
              <a:rPr lang="pt-BR"/>
              <a:t>controle: p=0,690</a:t>
            </a:r>
          </a:p>
          <a:p>
            <a:r>
              <a:rPr lang="pt-BR"/>
              <a:t>P</a:t>
            </a:r>
            <a:r>
              <a:rPr lang="pt-BR" baseline="-25000"/>
              <a:t>2</a:t>
            </a:r>
            <a:r>
              <a:rPr lang="pt-BR"/>
              <a:t>0</a:t>
            </a:r>
            <a:r>
              <a:rPr lang="pt-BR" baseline="-25000"/>
              <a:t>7</a:t>
            </a:r>
            <a:r>
              <a:rPr lang="pt-BR"/>
              <a:t>: p=0,947</a:t>
            </a:r>
          </a:p>
          <a:p>
            <a:r>
              <a:rPr lang="pt-BR"/>
              <a:t>HMP: p=0,908</a:t>
            </a:r>
          </a:p>
          <a:p>
            <a:endParaRPr lang="pt-BR"/>
          </a:p>
          <a:p>
            <a:r>
              <a:rPr lang="pt-BR"/>
              <a:t>p&gt;5%: Dados seguem a distribuição Normal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Teste de comparação de variâncias</a:t>
            </a:r>
            <a:endParaRPr lang="pt-BR" smtClean="0"/>
          </a:p>
        </p:txBody>
      </p:sp>
      <p:sp>
        <p:nvSpPr>
          <p:cNvPr id="35843" name="CaixaDeTexto 4"/>
          <p:cNvSpPr txBox="1">
            <a:spLocks noChangeArrowheads="1"/>
          </p:cNvSpPr>
          <p:nvPr/>
        </p:nvSpPr>
        <p:spPr bwMode="auto">
          <a:xfrm>
            <a:off x="755650" y="1773238"/>
            <a:ext cx="7200900" cy="378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for Equal Variances: tártaro versus grupo 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95% Bonferroni confidence intervals for standard deviations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grupo  N     Lower     StDev     Upper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1  9  0,263406  0,422535  0,956864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2  9  0,230361  0,369527  0,836822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3  8  0,176634  0,290652  0,711843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Bartlett's Test (Normal Distribution)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statistic = 0,95; p-value = 0,622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Levene's Test (Any Continuous Distribution)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statistic = 0,74; p-value = 0,486</a:t>
            </a:r>
            <a:endParaRPr lang="en-US" sz="15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4" name="Elipse 5"/>
          <p:cNvSpPr>
            <a:spLocks noChangeArrowheads="1"/>
          </p:cNvSpPr>
          <p:nvPr/>
        </p:nvSpPr>
        <p:spPr bwMode="auto">
          <a:xfrm>
            <a:off x="395288" y="3933825"/>
            <a:ext cx="5183187" cy="7905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5" name="CaixaDeTexto 6"/>
          <p:cNvSpPr txBox="1">
            <a:spLocks noChangeArrowheads="1"/>
          </p:cNvSpPr>
          <p:nvPr/>
        </p:nvSpPr>
        <p:spPr bwMode="auto">
          <a:xfrm>
            <a:off x="1042988" y="5661025"/>
            <a:ext cx="4897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99"/>
                </a:solidFill>
              </a:rPr>
              <a:t>Teste de Bartlett (p=62,2%): p&gt;5%, podemos considerar as variâncias iguais.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-900113" y="452438"/>
          <a:ext cx="10801351" cy="6289675"/>
        </p:xfrm>
        <a:graphic>
          <a:graphicData uri="http://schemas.openxmlformats.org/presentationml/2006/ole">
            <p:oleObj spid="_x0000_s1026" name="Visio" r:id="rId3" imgW="9129370" imgH="5014570" progId="Visio.Drawing.6">
              <p:embed/>
            </p:oleObj>
          </a:graphicData>
        </a:graphic>
      </p:graphicFrame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1 Amostra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Teste de ANOVA</a:t>
            </a:r>
            <a:endParaRPr lang="en-US" smtClean="0"/>
          </a:p>
        </p:txBody>
      </p:sp>
      <p:sp>
        <p:nvSpPr>
          <p:cNvPr id="36867" name="Rectangle 8"/>
          <p:cNvSpPr>
            <a:spLocks noChangeArrowheads="1"/>
          </p:cNvSpPr>
          <p:nvPr/>
        </p:nvSpPr>
        <p:spPr bwMode="auto">
          <a:xfrm>
            <a:off x="395288" y="1744663"/>
            <a:ext cx="8208962" cy="4246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One-way ANOVA: tártaro versus grupo 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Source  DF     SS     MS     F      P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grupo    2  1,805  0,902  6,67  0,005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Error   23  3,112  0,135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Total   25  4,917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S = 0,3678   R-Sq = 36,70%   R-Sq(adj) = 31,20%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 Individual 95% CIs For Mean Based on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 Pooled StDev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Level  N    Mean   StDev  ----+---------+---------+---------+-----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1      9  1,0889  0,4225                        (-------*--------)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2      9  0,7467  0,3695            (--------*-------)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3      8  0,4375  0,2907  (--------*--------)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 ----+---------+---------+---------+-----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   0,30      0,60      0,90      1,20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Pooled StDev = 0,3678</a:t>
            </a:r>
          </a:p>
        </p:txBody>
      </p:sp>
      <p:sp>
        <p:nvSpPr>
          <p:cNvPr id="36868" name="Elipse 3"/>
          <p:cNvSpPr>
            <a:spLocks noChangeArrowheads="1"/>
          </p:cNvSpPr>
          <p:nvPr/>
        </p:nvSpPr>
        <p:spPr bwMode="auto">
          <a:xfrm>
            <a:off x="3276600" y="2133600"/>
            <a:ext cx="1800225" cy="790575"/>
          </a:xfrm>
          <a:prstGeom prst="ellips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69" name="CaixaDeTexto 4"/>
          <p:cNvSpPr txBox="1">
            <a:spLocks noChangeArrowheads="1"/>
          </p:cNvSpPr>
          <p:nvPr/>
        </p:nvSpPr>
        <p:spPr bwMode="auto">
          <a:xfrm>
            <a:off x="1331913" y="6165850"/>
            <a:ext cx="6192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99"/>
                </a:solidFill>
              </a:rPr>
              <a:t>p=0,005=0,5%. Portanto, como p&lt;5%, rejeitamos a hipótese nula de médias iguais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smtClean="0"/>
              <a:t>Comparações Múltiplas (testes post hoc). Quem é diferente de quem?</a:t>
            </a:r>
            <a:endParaRPr lang="pt-BR" sz="36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4411663"/>
          </a:xfrm>
        </p:spPr>
        <p:txBody>
          <a:bodyPr/>
          <a:lstStyle/>
          <a:p>
            <a:pPr eaLnBrk="1" hangingPunct="1"/>
            <a:r>
              <a:rPr lang="en-US" smtClean="0"/>
              <a:t>Teste de Tukey (nível de significância para o conjunto de comparações)</a:t>
            </a:r>
          </a:p>
          <a:p>
            <a:pPr eaLnBrk="1" hangingPunct="1"/>
            <a:r>
              <a:rPr lang="en-US" smtClean="0"/>
              <a:t>Fisher (nível de significância para cada comparação individual)</a:t>
            </a:r>
          </a:p>
          <a:p>
            <a:pPr eaLnBrk="1" hangingPunct="1"/>
            <a:r>
              <a:rPr lang="pt-BR" smtClean="0"/>
              <a:t>Dunnett (Contra grupo controle; nível de significância para o conjunto de comparações)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7543800" cy="674688"/>
          </a:xfrm>
        </p:spPr>
        <p:txBody>
          <a:bodyPr/>
          <a:lstStyle/>
          <a:p>
            <a:pPr eaLnBrk="1" hangingPunct="1"/>
            <a:r>
              <a:rPr lang="pt-BR" smtClean="0"/>
              <a:t>Teste Post Hoc</a:t>
            </a:r>
            <a:endParaRPr lang="en-US" smtClean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50825" y="1125538"/>
            <a:ext cx="8208963" cy="5692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Grouping Information Using Tukey Method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grupo  N    Mean  Grouping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1      9  1,0889  A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2      9  0,7467  A B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3      8  0,4375    B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Means that do not share a letter are significantly different.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Tukey 95% Simultaneous Confidence Intervals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All Pairwise Comparisons among Levels of grupo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Individual confidence level = 98,01%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grupo = 1 subtracted from: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grupo    Lower   Center    Upper   --+---------+---------+---------+-------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2      -0,7763  -0,3422   0,0918         (--------*--------)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3      -1,0988  -0,6514  -0,2040   (--------*--------)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                                --+---------+---------+---------+-------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                               -1,00     -0,50      0,00      0,50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grupo = 2 subtracted from: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grupo    Lower   Center   Upper   --+---------+---------+---------+-------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3      -0,7566  -0,3092  0,1382          (--------*--------)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                               --+---------+---------+---------+-------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                              -1,00     -0,50      0,00      0,50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Tomada de decisão</a:t>
            </a:r>
            <a:endParaRPr lang="en-US" smtClean="0"/>
          </a:p>
        </p:txBody>
      </p:sp>
      <p:sp>
        <p:nvSpPr>
          <p:cNvPr id="399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Pelo teste de ANOVA, há uma diferença significativa entre as médias (p=0,005=0,5%).</a:t>
            </a:r>
          </a:p>
          <a:p>
            <a:r>
              <a:rPr lang="pt-BR" smtClean="0"/>
              <a:t>No teste de comparações múltiplas, foi identificada uma diferença entre o grupo 1 (controle) e o grupo 3 (HMP), indicando que o índice de cálculo é significativamente maior no grupo controle do que no grupo que recebeu HMP.</a:t>
            </a: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Referências</a:t>
            </a:r>
            <a:endParaRPr lang="en-US" smtClean="0"/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Petrie A, Watson P. Statistics for Veterinary and Animal Science. Blackwell Science, Oxford, 1999.</a:t>
            </a:r>
          </a:p>
          <a:p>
            <a:r>
              <a:rPr lang="en-US" smtClean="0"/>
              <a:t>Chase W, Bown F. General Statistics. 2.ed., Wiley, New York, 1992.</a:t>
            </a:r>
          </a:p>
          <a:p>
            <a:r>
              <a:rPr lang="pt-BR" smtClean="0"/>
              <a:t>Shott S. Statistics for Health Professionals. Saunders, Philadelphia, 1990. 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2 Amostras</a:t>
            </a:r>
            <a:endParaRPr lang="en-US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ph idx="1"/>
          </p:nvPr>
        </p:nvGraphicFramePr>
        <p:xfrm>
          <a:off x="0" y="1298575"/>
          <a:ext cx="9144000" cy="5586413"/>
        </p:xfrm>
        <a:graphic>
          <a:graphicData uri="http://schemas.openxmlformats.org/presentationml/2006/ole">
            <p:oleObj spid="_x0000_s2050" name="Visio" r:id="rId3" imgW="11588191" imgH="7080199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K Amostras</a:t>
            </a:r>
            <a:endParaRPr lang="en-US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0" y="1206500"/>
          <a:ext cx="9144000" cy="5678488"/>
        </p:xfrm>
        <a:graphic>
          <a:graphicData uri="http://schemas.openxmlformats.org/presentationml/2006/ole">
            <p:oleObj spid="_x0000_s3074" name="Visio" r:id="rId3" imgW="8363102" imgH="5193487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Princípios</a:t>
            </a:r>
            <a:endParaRPr lang="en-US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BR" sz="2600" smtClean="0"/>
              <a:t>1 Amostra</a:t>
            </a:r>
          </a:p>
          <a:p>
            <a:pPr eaLnBrk="1" hangingPunct="1"/>
            <a:endParaRPr lang="pt-BR" sz="2600" smtClean="0"/>
          </a:p>
          <a:p>
            <a:pPr eaLnBrk="1" hangingPunct="1"/>
            <a:endParaRPr lang="pt-BR" sz="2600" smtClean="0"/>
          </a:p>
          <a:p>
            <a:pPr eaLnBrk="1" hangingPunct="1"/>
            <a:endParaRPr lang="pt-BR" sz="2600" smtClean="0"/>
          </a:p>
          <a:p>
            <a:pPr eaLnBrk="1" hangingPunct="1"/>
            <a:endParaRPr lang="pt-BR" sz="2600" smtClean="0"/>
          </a:p>
          <a:p>
            <a:pPr eaLnBrk="1" hangingPunct="1"/>
            <a:r>
              <a:rPr lang="pt-BR" sz="2600" smtClean="0"/>
              <a:t>2 Amostras</a:t>
            </a:r>
            <a:endParaRPr lang="en-US" sz="26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674938"/>
          <a:ext cx="114300" cy="215900"/>
        </p:xfrm>
        <a:graphic>
          <a:graphicData uri="http://schemas.openxmlformats.org/presentationml/2006/ole">
            <p:oleObj spid="_x0000_s4098" name="Equation" r:id="rId3" imgW="114120" imgH="21564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427538" y="1052513"/>
          <a:ext cx="1735137" cy="2130425"/>
        </p:xfrm>
        <a:graphic>
          <a:graphicData uri="http://schemas.openxmlformats.org/presentationml/2006/ole">
            <p:oleObj spid="_x0000_s4099" name="Equation" r:id="rId4" imgW="723600" imgH="888840" progId="Equation.3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4137025" y="3825875"/>
          <a:ext cx="2306638" cy="2916238"/>
        </p:xfrm>
        <a:graphic>
          <a:graphicData uri="http://schemas.openxmlformats.org/presentationml/2006/ole">
            <p:oleObj spid="_x0000_s4100" name="Equação" r:id="rId5" imgW="110484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Análise de Variância</a:t>
            </a:r>
            <a:endParaRPr lang="pt-BR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82762"/>
          </a:xfrm>
        </p:spPr>
        <p:txBody>
          <a:bodyPr/>
          <a:lstStyle/>
          <a:p>
            <a:pPr eaLnBrk="1" hangingPunct="1"/>
            <a:r>
              <a:rPr lang="en-US" smtClean="0"/>
              <a:t>Considere que há </a:t>
            </a:r>
            <a:r>
              <a:rPr lang="en-US" i="1" smtClean="0"/>
              <a:t>k</a:t>
            </a:r>
            <a:r>
              <a:rPr lang="en-US" smtClean="0"/>
              <a:t> populações de interesse. O método de análise de variância permite testar a hipótese</a:t>
            </a:r>
            <a:endParaRPr lang="pt-BR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411413" y="3644900"/>
          <a:ext cx="5245100" cy="1328738"/>
        </p:xfrm>
        <a:graphic>
          <a:graphicData uri="http://schemas.openxmlformats.org/presentationml/2006/ole">
            <p:oleObj spid="_x0000_s5122" name="Equação" r:id="rId3" imgW="18032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 que não comparar as médias 2 a 2?</a:t>
            </a:r>
            <a:endParaRPr lang="pt-B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cada comparação temos a possibilidade de cometer um erro. A chance de cometer pelo menos um erro quando conduzimos todos os testes é normalmente inaceitavelmente grande.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3556</TotalTime>
  <Words>1646</Words>
  <Application>Microsoft Office PowerPoint</Application>
  <PresentationFormat>Apresentação na tela (4:3)</PresentationFormat>
  <Paragraphs>309</Paragraphs>
  <Slides>44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44</vt:i4>
      </vt:variant>
    </vt:vector>
  </HeadingPairs>
  <TitlesOfParts>
    <vt:vector size="52" baseType="lpstr">
      <vt:lpstr>Arial</vt:lpstr>
      <vt:lpstr>Wingdings</vt:lpstr>
      <vt:lpstr>Calibri</vt:lpstr>
      <vt:lpstr>Courier New</vt:lpstr>
      <vt:lpstr>Times New Roman</vt:lpstr>
      <vt:lpstr>Rede</vt:lpstr>
      <vt:lpstr>Microsoft Visio Drawing</vt:lpstr>
      <vt:lpstr>Microsoft Equation 3.0</vt:lpstr>
      <vt:lpstr>Análise de Variância (ANOVA) de 1 via</vt:lpstr>
      <vt:lpstr>Aula de hoje</vt:lpstr>
      <vt:lpstr>Slide 3</vt:lpstr>
      <vt:lpstr>1 Amostra</vt:lpstr>
      <vt:lpstr>2 Amostras</vt:lpstr>
      <vt:lpstr>K Amostras</vt:lpstr>
      <vt:lpstr>Princípios</vt:lpstr>
      <vt:lpstr>Análise de Variância</vt:lpstr>
      <vt:lpstr>Por que não comparar as médias 2 a 2?</vt:lpstr>
      <vt:lpstr>Comparações 2 a 2</vt:lpstr>
      <vt:lpstr>Princípio da Análise de Variância</vt:lpstr>
      <vt:lpstr>Pressuposições da ANOVA de 1via</vt:lpstr>
      <vt:lpstr>Funcionamento do ANOVA</vt:lpstr>
      <vt:lpstr>Estimativa da Variância entre as Amostras</vt:lpstr>
      <vt:lpstr>Funcionamento do ANOVA</vt:lpstr>
      <vt:lpstr>Funcionamento do ANOVA</vt:lpstr>
      <vt:lpstr>Exemplo</vt:lpstr>
      <vt:lpstr>Boxplot</vt:lpstr>
      <vt:lpstr>Checando as premissas</vt:lpstr>
      <vt:lpstr>Teste de Normalidade</vt:lpstr>
      <vt:lpstr>Teste de Normalidade</vt:lpstr>
      <vt:lpstr>Teste de comparação de variâncias (mais de 2 amostras)</vt:lpstr>
      <vt:lpstr>Teste de comparação de variâncias</vt:lpstr>
      <vt:lpstr>Amostras de Mesmo Tamanho</vt:lpstr>
      <vt:lpstr>Estimativa da Variância entre as Amostras</vt:lpstr>
      <vt:lpstr>Estimativa da Variância entre as Amostras</vt:lpstr>
      <vt:lpstr>Estimativa da Variância entre as Amostras</vt:lpstr>
      <vt:lpstr>Amostras de Mesmo Tamanho</vt:lpstr>
      <vt:lpstr>Saída do Minitab</vt:lpstr>
      <vt:lpstr>Tomada de decisão</vt:lpstr>
      <vt:lpstr>Amostras de Mesmo Tamanho</vt:lpstr>
      <vt:lpstr>Amostras de Tamanhos Diferentes</vt:lpstr>
      <vt:lpstr>Tabela de ANOVA</vt:lpstr>
      <vt:lpstr>Tabela de ANOVA</vt:lpstr>
      <vt:lpstr>Exemplo com amostras de tamanhos diferentes</vt:lpstr>
      <vt:lpstr>Teste de hipóteses</vt:lpstr>
      <vt:lpstr>Índice de cálculo nos 3 grupos</vt:lpstr>
      <vt:lpstr>Verificando a Normalidade</vt:lpstr>
      <vt:lpstr>Teste de comparação de variâncias</vt:lpstr>
      <vt:lpstr>Teste de ANOVA</vt:lpstr>
      <vt:lpstr>Comparações Múltiplas (testes post hoc). Quem é diferente de quem?</vt:lpstr>
      <vt:lpstr>Teste Post Hoc</vt:lpstr>
      <vt:lpstr>Tomada de decisão</vt:lpstr>
      <vt:lpstr>Referências</vt:lpstr>
    </vt:vector>
  </TitlesOfParts>
  <Company>FMVZ - 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Variância</dc:title>
  <dc:creator>Fernando Ferreira</dc:creator>
  <cp:lastModifiedBy>ze</cp:lastModifiedBy>
  <cp:revision>143</cp:revision>
  <dcterms:created xsi:type="dcterms:W3CDTF">1999-11-01T13:17:23Z</dcterms:created>
  <dcterms:modified xsi:type="dcterms:W3CDTF">2016-09-30T22:58:26Z</dcterms:modified>
</cp:coreProperties>
</file>