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8" r:id="rId2"/>
    <p:sldId id="256" r:id="rId3"/>
    <p:sldId id="290" r:id="rId4"/>
    <p:sldId id="260" r:id="rId5"/>
    <p:sldId id="259" r:id="rId6"/>
    <p:sldId id="291" r:id="rId7"/>
    <p:sldId id="294" r:id="rId8"/>
    <p:sldId id="264" r:id="rId9"/>
    <p:sldId id="296" r:id="rId10"/>
    <p:sldId id="297" r:id="rId11"/>
    <p:sldId id="298" r:id="rId12"/>
    <p:sldId id="262" r:id="rId13"/>
    <p:sldId id="286" r:id="rId14"/>
    <p:sldId id="288" r:id="rId15"/>
    <p:sldId id="263" r:id="rId16"/>
    <p:sldId id="261" r:id="rId17"/>
    <p:sldId id="287" r:id="rId18"/>
    <p:sldId id="266" r:id="rId19"/>
    <p:sldId id="257" r:id="rId20"/>
    <p:sldId id="292" r:id="rId21"/>
    <p:sldId id="300" r:id="rId22"/>
    <p:sldId id="301" r:id="rId23"/>
    <p:sldId id="293" r:id="rId24"/>
    <p:sldId id="299" r:id="rId25"/>
    <p:sldId id="295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766"/>
    <p:restoredTop sz="96327"/>
  </p:normalViewPr>
  <p:slideViewPr>
    <p:cSldViewPr snapToGrid="0" snapToObjects="1" showGuides="1">
      <p:cViewPr varScale="1">
        <p:scale>
          <a:sx n="100" d="100"/>
          <a:sy n="100" d="100"/>
        </p:scale>
        <p:origin x="176" y="13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5C759-553F-3F44-8C90-980E853AF80F}" type="datetimeFigureOut">
              <a:rPr lang="en-BR" smtClean="0"/>
              <a:t>31/05/22</a:t>
            </a:fld>
            <a:endParaRPr lang="en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FAD1F-B16F-9542-8C28-56D1F2862754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500874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5C759-553F-3F44-8C90-980E853AF80F}" type="datetimeFigureOut">
              <a:rPr lang="en-BR" smtClean="0"/>
              <a:t>31/05/22</a:t>
            </a:fld>
            <a:endParaRPr lang="en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FAD1F-B16F-9542-8C28-56D1F2862754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902269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5C759-553F-3F44-8C90-980E853AF80F}" type="datetimeFigureOut">
              <a:rPr lang="en-BR" smtClean="0"/>
              <a:t>31/05/22</a:t>
            </a:fld>
            <a:endParaRPr lang="en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FAD1F-B16F-9542-8C28-56D1F2862754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948167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5C759-553F-3F44-8C90-980E853AF80F}" type="datetimeFigureOut">
              <a:rPr lang="en-BR" smtClean="0"/>
              <a:t>31/05/22</a:t>
            </a:fld>
            <a:endParaRPr lang="en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FAD1F-B16F-9542-8C28-56D1F2862754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741885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5C759-553F-3F44-8C90-980E853AF80F}" type="datetimeFigureOut">
              <a:rPr lang="en-BR" smtClean="0"/>
              <a:t>31/05/22</a:t>
            </a:fld>
            <a:endParaRPr lang="en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FAD1F-B16F-9542-8C28-56D1F2862754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665712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5C759-553F-3F44-8C90-980E853AF80F}" type="datetimeFigureOut">
              <a:rPr lang="en-BR" smtClean="0"/>
              <a:t>31/05/22</a:t>
            </a:fld>
            <a:endParaRPr lang="en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FAD1F-B16F-9542-8C28-56D1F2862754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860015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5C759-553F-3F44-8C90-980E853AF80F}" type="datetimeFigureOut">
              <a:rPr lang="en-BR" smtClean="0"/>
              <a:t>31/05/22</a:t>
            </a:fld>
            <a:endParaRPr lang="en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FAD1F-B16F-9542-8C28-56D1F2862754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574023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5C759-553F-3F44-8C90-980E853AF80F}" type="datetimeFigureOut">
              <a:rPr lang="en-BR" smtClean="0"/>
              <a:t>31/05/22</a:t>
            </a:fld>
            <a:endParaRPr lang="en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FAD1F-B16F-9542-8C28-56D1F2862754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938486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5C759-553F-3F44-8C90-980E853AF80F}" type="datetimeFigureOut">
              <a:rPr lang="en-BR" smtClean="0"/>
              <a:t>31/05/22</a:t>
            </a:fld>
            <a:endParaRPr lang="en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FAD1F-B16F-9542-8C28-56D1F2862754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516248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5C759-553F-3F44-8C90-980E853AF80F}" type="datetimeFigureOut">
              <a:rPr lang="en-BR" smtClean="0"/>
              <a:t>31/05/22</a:t>
            </a:fld>
            <a:endParaRPr lang="en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FAD1F-B16F-9542-8C28-56D1F2862754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611147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5C759-553F-3F44-8C90-980E853AF80F}" type="datetimeFigureOut">
              <a:rPr lang="en-BR" smtClean="0"/>
              <a:t>31/05/22</a:t>
            </a:fld>
            <a:endParaRPr lang="en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FAD1F-B16F-9542-8C28-56D1F2862754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945105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5C759-553F-3F44-8C90-980E853AF80F}" type="datetimeFigureOut">
              <a:rPr lang="en-BR" smtClean="0"/>
              <a:t>31/05/22</a:t>
            </a:fld>
            <a:endParaRPr lang="en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FAD1F-B16F-9542-8C28-56D1F2862754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184061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92FD90-D049-7B51-5A3F-67117EDBCA79}"/>
              </a:ext>
            </a:extLst>
          </p:cNvPr>
          <p:cNvSpPr txBox="1"/>
          <p:nvPr/>
        </p:nvSpPr>
        <p:spPr>
          <a:xfrm>
            <a:off x="2808761" y="1448656"/>
            <a:ext cx="35264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/>
              <a:t>Doenças </a:t>
            </a:r>
            <a:r>
              <a:rPr lang="pt-BR" sz="2400" dirty="0" err="1"/>
              <a:t>autoinflamatórias</a:t>
            </a:r>
            <a:endParaRPr lang="pt-BR" sz="2400" dirty="0"/>
          </a:p>
          <a:p>
            <a:pPr algn="ctr"/>
            <a:endParaRPr lang="pt-BR" sz="2400" dirty="0"/>
          </a:p>
          <a:p>
            <a:pPr algn="ctr"/>
            <a:r>
              <a:rPr lang="pt-BR" sz="2400" dirty="0"/>
              <a:t>BMI102</a:t>
            </a:r>
          </a:p>
        </p:txBody>
      </p:sp>
    </p:spTree>
    <p:extLst>
      <p:ext uri="{BB962C8B-B14F-4D97-AF65-F5344CB8AC3E}">
        <p14:creationId xmlns:p14="http://schemas.microsoft.com/office/powerpoint/2010/main" val="3520305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79CB89-B494-587A-19C6-740B5FD4A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575"/>
            <a:ext cx="9144000" cy="1851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F3753B-3EBA-41FD-3716-A0F007B0D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87283"/>
            <a:ext cx="9144000" cy="437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085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7AC2A8-D205-FCD5-F851-88C9CCA99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4045"/>
            <a:ext cx="9144000" cy="292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515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AD558D-1D0D-3D0E-EB35-52C877C1853A}"/>
              </a:ext>
            </a:extLst>
          </p:cNvPr>
          <p:cNvSpPr txBox="1"/>
          <p:nvPr/>
        </p:nvSpPr>
        <p:spPr>
          <a:xfrm>
            <a:off x="1165619" y="1490948"/>
            <a:ext cx="681276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Classificação</a:t>
            </a:r>
          </a:p>
          <a:p>
            <a:endParaRPr lang="pt-BR" dirty="0"/>
          </a:p>
          <a:p>
            <a:r>
              <a:rPr lang="pt-BR" dirty="0"/>
              <a:t>Doenças relacionadas à </a:t>
            </a:r>
            <a:r>
              <a:rPr lang="pt-BR" dirty="0" err="1"/>
              <a:t>Pirina</a:t>
            </a:r>
            <a:r>
              <a:rPr lang="pt-BR" dirty="0"/>
              <a:t>/</a:t>
            </a:r>
            <a:r>
              <a:rPr lang="pt-BR" dirty="0" err="1"/>
              <a:t>Inflamasoma</a:t>
            </a:r>
            <a:endParaRPr lang="pt-BR" dirty="0"/>
          </a:p>
          <a:p>
            <a:endParaRPr lang="pt-BR" dirty="0"/>
          </a:p>
          <a:p>
            <a:r>
              <a:rPr lang="pt-BR" dirty="0"/>
              <a:t>Doenças relacionadas ao enovelamento de proteínas e estresse celular</a:t>
            </a:r>
          </a:p>
          <a:p>
            <a:endParaRPr lang="pt-BR" dirty="0"/>
          </a:p>
          <a:p>
            <a:r>
              <a:rPr lang="pt-BR" dirty="0"/>
              <a:t>Doenças relacionadas à desregulação de </a:t>
            </a:r>
            <a:r>
              <a:rPr lang="pt-BR" dirty="0" err="1"/>
              <a:t>NFkB</a:t>
            </a:r>
            <a:endParaRPr lang="pt-BR" dirty="0"/>
          </a:p>
          <a:p>
            <a:endParaRPr lang="pt-BR" dirty="0"/>
          </a:p>
          <a:p>
            <a:r>
              <a:rPr lang="pt-BR" dirty="0"/>
              <a:t>Doenças relacionadas à desregulação da sinalização por IFN tipo </a:t>
            </a:r>
            <a:r>
              <a:rPr lang="pt-BR" dirty="0" err="1"/>
              <a:t>I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16120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8F33F9-E149-FE4B-9A54-5E2D53D37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452" y="1099335"/>
            <a:ext cx="7767095" cy="53635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E8AD5F-8BB8-04E4-158D-B5EE0C71BCFA}"/>
              </a:ext>
            </a:extLst>
          </p:cNvPr>
          <p:cNvSpPr txBox="1"/>
          <p:nvPr/>
        </p:nvSpPr>
        <p:spPr>
          <a:xfrm>
            <a:off x="481681" y="297951"/>
            <a:ext cx="8180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Duas vias para ativação de </a:t>
            </a:r>
            <a:r>
              <a:rPr lang="pt-BR" dirty="0" err="1"/>
              <a:t>inflamassoma</a:t>
            </a:r>
            <a:r>
              <a:rPr lang="pt-BR" dirty="0"/>
              <a:t> – </a:t>
            </a:r>
            <a:r>
              <a:rPr lang="pt-BR" dirty="0" err="1"/>
              <a:t>NFkB</a:t>
            </a:r>
            <a:r>
              <a:rPr lang="pt-BR" dirty="0"/>
              <a:t> e </a:t>
            </a:r>
            <a:r>
              <a:rPr lang="pt-BR" dirty="0" err="1"/>
              <a:t>inflamassomas</a:t>
            </a:r>
            <a:r>
              <a:rPr lang="pt-BR" dirty="0"/>
              <a:t> propriamente ditos</a:t>
            </a:r>
          </a:p>
        </p:txBody>
      </p:sp>
    </p:spTree>
    <p:extLst>
      <p:ext uri="{BB962C8B-B14F-4D97-AF65-F5344CB8AC3E}">
        <p14:creationId xmlns:p14="http://schemas.microsoft.com/office/powerpoint/2010/main" val="4045997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40250B-7EEB-CCE5-75F0-780B8E69C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806" y="0"/>
            <a:ext cx="6518387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C47D10-60FA-0EDE-4B23-7351F7D7AD28}"/>
              </a:ext>
            </a:extLst>
          </p:cNvPr>
          <p:cNvSpPr txBox="1"/>
          <p:nvPr/>
        </p:nvSpPr>
        <p:spPr>
          <a:xfrm>
            <a:off x="172938" y="3175084"/>
            <a:ext cx="253947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R" sz="1050" dirty="0"/>
              <a:t>Otulin related autoinflammatory syndrome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A657C5-CF91-1546-4C60-F6E20C3C4B33}"/>
              </a:ext>
            </a:extLst>
          </p:cNvPr>
          <p:cNvSpPr txBox="1"/>
          <p:nvPr/>
        </p:nvSpPr>
        <p:spPr>
          <a:xfrm>
            <a:off x="1149168" y="2813917"/>
            <a:ext cx="15632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R" sz="1050" dirty="0"/>
              <a:t>haploinsufficiency fo A20</a:t>
            </a:r>
          </a:p>
        </p:txBody>
      </p:sp>
    </p:spTree>
    <p:extLst>
      <p:ext uri="{BB962C8B-B14F-4D97-AF65-F5344CB8AC3E}">
        <p14:creationId xmlns:p14="http://schemas.microsoft.com/office/powerpoint/2010/main" val="4850078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7016CD-E9D8-4598-AE25-FCE7B1E06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1461"/>
            <a:ext cx="9144000" cy="40550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E6D0E8-4DC1-49EC-74C0-8B1D1274DE2F}"/>
              </a:ext>
            </a:extLst>
          </p:cNvPr>
          <p:cNvSpPr txBox="1"/>
          <p:nvPr/>
        </p:nvSpPr>
        <p:spPr>
          <a:xfrm>
            <a:off x="3783034" y="195209"/>
            <a:ext cx="1577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Inflamassomas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457638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624ACF-089E-999E-D148-F5900833E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00" y="435010"/>
            <a:ext cx="7594600" cy="6337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387254-5AEE-0807-7205-A24CFDECC449}"/>
              </a:ext>
            </a:extLst>
          </p:cNvPr>
          <p:cNvSpPr txBox="1"/>
          <p:nvPr/>
        </p:nvSpPr>
        <p:spPr>
          <a:xfrm>
            <a:off x="3179791" y="0"/>
            <a:ext cx="2784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Doenças associadas a </a:t>
            </a:r>
            <a:r>
              <a:rPr lang="pt-BR" dirty="0" err="1"/>
              <a:t>Pirina</a:t>
            </a:r>
            <a:endParaRPr lang="pt-B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ACD599-0C32-2474-13C3-8CF1956CFEBE}"/>
              </a:ext>
            </a:extLst>
          </p:cNvPr>
          <p:cNvSpPr txBox="1"/>
          <p:nvPr/>
        </p:nvSpPr>
        <p:spPr>
          <a:xfrm>
            <a:off x="60810" y="4743963"/>
            <a:ext cx="20190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R" sz="1200" dirty="0"/>
              <a:t>mevalonate kinase deficiency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B1BCD9-060B-4D21-70C6-6CFCFCFAD33E}"/>
              </a:ext>
            </a:extLst>
          </p:cNvPr>
          <p:cNvSpPr txBox="1"/>
          <p:nvPr/>
        </p:nvSpPr>
        <p:spPr>
          <a:xfrm>
            <a:off x="3179791" y="4743963"/>
            <a:ext cx="1704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R" sz="1200" dirty="0"/>
              <a:t>pyogenic arthritis </a:t>
            </a:r>
          </a:p>
          <a:p>
            <a:r>
              <a:rPr lang="en-BR" sz="1200" dirty="0"/>
              <a:t>pyoderma gangrenosum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426C51-0CD3-C51F-958A-F4470AFF2695}"/>
              </a:ext>
            </a:extLst>
          </p:cNvPr>
          <p:cNvSpPr txBox="1"/>
          <p:nvPr/>
        </p:nvSpPr>
        <p:spPr>
          <a:xfrm>
            <a:off x="4771129" y="2688905"/>
            <a:ext cx="13267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R" sz="1200" dirty="0"/>
              <a:t>febre familial Med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A1AA8B-F385-FFC7-E1A2-3AABCF9A7136}"/>
              </a:ext>
            </a:extLst>
          </p:cNvPr>
          <p:cNvSpPr txBox="1"/>
          <p:nvPr/>
        </p:nvSpPr>
        <p:spPr>
          <a:xfrm>
            <a:off x="7468925" y="4974795"/>
            <a:ext cx="18007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R" sz="1200" dirty="0"/>
              <a:t>Wiskott-Aldrich syndrome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717C0E-20FF-5F0B-0EFD-B0FA9EBCD564}"/>
              </a:ext>
            </a:extLst>
          </p:cNvPr>
          <p:cNvSpPr txBox="1"/>
          <p:nvPr/>
        </p:nvSpPr>
        <p:spPr>
          <a:xfrm>
            <a:off x="7468925" y="5317472"/>
            <a:ext cx="1780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R" sz="1200" dirty="0"/>
              <a:t>periodic fevers, immunod</a:t>
            </a:r>
          </a:p>
          <a:p>
            <a:r>
              <a:rPr lang="en-BR" sz="1200" dirty="0"/>
              <a:t>thrombocytopenia</a:t>
            </a:r>
          </a:p>
        </p:txBody>
      </p:sp>
    </p:spTree>
    <p:extLst>
      <p:ext uri="{BB962C8B-B14F-4D97-AF65-F5344CB8AC3E}">
        <p14:creationId xmlns:p14="http://schemas.microsoft.com/office/powerpoint/2010/main" val="5417129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18E4082-9540-46F5-DDB3-8D1069F27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269" y="965771"/>
            <a:ext cx="6569461" cy="578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AD7AAA-C9A8-C67D-E9D5-3B725A52A852}"/>
              </a:ext>
            </a:extLst>
          </p:cNvPr>
          <p:cNvSpPr txBox="1"/>
          <p:nvPr/>
        </p:nvSpPr>
        <p:spPr>
          <a:xfrm>
            <a:off x="1231406" y="215757"/>
            <a:ext cx="668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Regulação da ativação de </a:t>
            </a:r>
            <a:r>
              <a:rPr lang="pt-BR" dirty="0" err="1"/>
              <a:t>inflamassomas</a:t>
            </a:r>
            <a:r>
              <a:rPr lang="pt-BR" dirty="0"/>
              <a:t> que contém domínios </a:t>
            </a:r>
            <a:r>
              <a:rPr lang="pt-BR" dirty="0" err="1"/>
              <a:t>pirina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614163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D32367-7A30-4268-80AA-618852796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742" y="0"/>
            <a:ext cx="635851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5448B0-D474-2611-6195-B96158606846}"/>
              </a:ext>
            </a:extLst>
          </p:cNvPr>
          <p:cNvSpPr txBox="1"/>
          <p:nvPr/>
        </p:nvSpPr>
        <p:spPr>
          <a:xfrm>
            <a:off x="889348" y="764088"/>
            <a:ext cx="16193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R" sz="1400" dirty="0"/>
              <a:t>deficiency of IL-1RA</a:t>
            </a:r>
          </a:p>
        </p:txBody>
      </p:sp>
    </p:spTree>
    <p:extLst>
      <p:ext uri="{BB962C8B-B14F-4D97-AF65-F5344CB8AC3E}">
        <p14:creationId xmlns:p14="http://schemas.microsoft.com/office/powerpoint/2010/main" val="17474455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B28D35-7983-0FA0-6AC2-DF1F650F5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659" y="0"/>
            <a:ext cx="61146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07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3820A81-1A79-48DE-EBBB-D56E71301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22922"/>
            <a:ext cx="76200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9E47F6-B532-2045-ED31-85C1972AE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07221"/>
            <a:ext cx="9144000" cy="1246380"/>
          </a:xfrm>
          <a:prstGeom prst="rect">
            <a:avLst/>
          </a:prstGeom>
        </p:spPr>
      </p:pic>
      <p:pic>
        <p:nvPicPr>
          <p:cNvPr id="1028" name="Picture 4" descr="The burgeoning field of innate immune‐mediated disease and autoinflammation  - Peckham - 2017 - The Journal of Pathology - Wiley Online Library">
            <a:extLst>
              <a:ext uri="{FF2B5EF4-FFF2-40B4-BE49-F238E27FC236}">
                <a16:creationId xmlns:a16="http://schemas.microsoft.com/office/drawing/2014/main" id="{BB9F8A5E-E4BC-86E3-993C-336B6F8BB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492" y="289925"/>
            <a:ext cx="4777346" cy="444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5025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7FA87B-0924-A648-CDC7-E3A8EE715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141" y="722609"/>
            <a:ext cx="7047717" cy="61353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EF119F-F3BF-6F9D-D47C-2C9F85D0FDB7}"/>
              </a:ext>
            </a:extLst>
          </p:cNvPr>
          <p:cNvSpPr txBox="1"/>
          <p:nvPr/>
        </p:nvSpPr>
        <p:spPr>
          <a:xfrm>
            <a:off x="2678597" y="137786"/>
            <a:ext cx="3786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R" dirty="0"/>
              <a:t>Erros de empacotamento de proteínas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5BB7C8-F920-8E86-D30E-CB91495B3AF5}"/>
              </a:ext>
            </a:extLst>
          </p:cNvPr>
          <p:cNvSpPr txBox="1"/>
          <p:nvPr/>
        </p:nvSpPr>
        <p:spPr>
          <a:xfrm>
            <a:off x="0" y="3528694"/>
            <a:ext cx="24032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R" sz="1100" dirty="0"/>
              <a:t>chronic atypic neutrophilic dermatosis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8E332-AB5A-F1D3-BEA7-C31EA37B2836}"/>
              </a:ext>
            </a:extLst>
          </p:cNvPr>
          <p:cNvSpPr txBox="1"/>
          <p:nvPr/>
        </p:nvSpPr>
        <p:spPr>
          <a:xfrm>
            <a:off x="2895600" y="3969193"/>
            <a:ext cx="17828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R" sz="1100" dirty="0"/>
              <a:t>POMP related autoinflamm </a:t>
            </a:r>
          </a:p>
          <a:p>
            <a:r>
              <a:rPr lang="en-BR" sz="1100" dirty="0"/>
              <a:t>immune dysregulation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948623-1B7C-B7DF-E730-2A6CF5C34336}"/>
              </a:ext>
            </a:extLst>
          </p:cNvPr>
          <p:cNvSpPr txBox="1"/>
          <p:nvPr/>
        </p:nvSpPr>
        <p:spPr>
          <a:xfrm>
            <a:off x="2403222" y="6223524"/>
            <a:ext cx="14590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R" sz="1100" dirty="0"/>
              <a:t>sideroblastic anaemia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0B6AF0-A329-6955-21B7-09E067148F2E}"/>
              </a:ext>
            </a:extLst>
          </p:cNvPr>
          <p:cNvSpPr txBox="1"/>
          <p:nvPr/>
        </p:nvSpPr>
        <p:spPr>
          <a:xfrm>
            <a:off x="2023311" y="6720214"/>
            <a:ext cx="18389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R" sz="1100" dirty="0"/>
              <a:t>TNFR associated periodic syn</a:t>
            </a:r>
          </a:p>
        </p:txBody>
      </p:sp>
    </p:spTree>
    <p:extLst>
      <p:ext uri="{BB962C8B-B14F-4D97-AF65-F5344CB8AC3E}">
        <p14:creationId xmlns:p14="http://schemas.microsoft.com/office/powerpoint/2010/main" val="36087740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A49ABAD-95FC-AAF9-283B-67DB8C670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033" y="0"/>
            <a:ext cx="53133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amilial Mediterranean Fever - Systemic Autoinflammatory Disease (SAID)  Support">
            <a:extLst>
              <a:ext uri="{FF2B5EF4-FFF2-40B4-BE49-F238E27FC236}">
                <a16:creationId xmlns:a16="http://schemas.microsoft.com/office/drawing/2014/main" id="{6527478D-01DD-643A-E88B-4FA6CCF3D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628650"/>
            <a:ext cx="3904933" cy="560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A8FB2B-3B1F-3B07-BB1B-B68067698D59}"/>
              </a:ext>
            </a:extLst>
          </p:cNvPr>
          <p:cNvSpPr txBox="1"/>
          <p:nvPr/>
        </p:nvSpPr>
        <p:spPr>
          <a:xfrm>
            <a:off x="650369" y="129659"/>
            <a:ext cx="2934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R" dirty="0"/>
              <a:t>F</a:t>
            </a:r>
            <a:r>
              <a:rPr lang="en-US" dirty="0"/>
              <a:t>a</a:t>
            </a:r>
            <a:r>
              <a:rPr lang="en-BR" dirty="0"/>
              <a:t>milial Mediterranean Fever</a:t>
            </a:r>
          </a:p>
        </p:txBody>
      </p:sp>
    </p:spTree>
    <p:extLst>
      <p:ext uri="{BB962C8B-B14F-4D97-AF65-F5344CB8AC3E}">
        <p14:creationId xmlns:p14="http://schemas.microsoft.com/office/powerpoint/2010/main" val="28707664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utaneous signs and mechanisms of inflammasomopathies | Annals of the  Rheumatic Diseases">
            <a:extLst>
              <a:ext uri="{FF2B5EF4-FFF2-40B4-BE49-F238E27FC236}">
                <a16:creationId xmlns:a16="http://schemas.microsoft.com/office/drawing/2014/main" id="{3A4F5BF0-BEA5-C6E2-F49A-1850483CC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56" y="546100"/>
            <a:ext cx="8795288" cy="576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10683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231885-BCA2-C158-2203-84C0611AD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836" y="619928"/>
            <a:ext cx="6650327" cy="62380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DD4FAF-2CFE-DABF-4A29-3E1D9FA422E9}"/>
              </a:ext>
            </a:extLst>
          </p:cNvPr>
          <p:cNvSpPr txBox="1"/>
          <p:nvPr/>
        </p:nvSpPr>
        <p:spPr>
          <a:xfrm>
            <a:off x="200417" y="100208"/>
            <a:ext cx="2302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R" dirty="0"/>
              <a:t>Via de interferon tipo 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DDBC05-81D6-AD1D-2594-51299ADF5673}"/>
              </a:ext>
            </a:extLst>
          </p:cNvPr>
          <p:cNvSpPr txBox="1"/>
          <p:nvPr/>
        </p:nvSpPr>
        <p:spPr>
          <a:xfrm>
            <a:off x="4121063" y="5833942"/>
            <a:ext cx="17892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R" sz="1000" dirty="0"/>
              <a:t>STING associated vasculopathy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DE2C54-CC3D-26CE-BE0A-B07BF1582195}"/>
              </a:ext>
            </a:extLst>
          </p:cNvPr>
          <p:cNvSpPr txBox="1"/>
          <p:nvPr/>
        </p:nvSpPr>
        <p:spPr>
          <a:xfrm>
            <a:off x="3947787" y="5172150"/>
            <a:ext cx="17828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R" sz="1000" dirty="0"/>
              <a:t>stromal interaction molecule 1</a:t>
            </a:r>
          </a:p>
        </p:txBody>
      </p:sp>
    </p:spTree>
    <p:extLst>
      <p:ext uri="{BB962C8B-B14F-4D97-AF65-F5344CB8AC3E}">
        <p14:creationId xmlns:p14="http://schemas.microsoft.com/office/powerpoint/2010/main" val="7676061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013A7B5-4567-62CD-20D1-E30B0B342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53" y="1493162"/>
            <a:ext cx="3521866" cy="385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AB9C321-D868-7B66-10A2-A10E3C00B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766" y="152871"/>
            <a:ext cx="4747481" cy="292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B739AB0-FD30-4681-208B-60402F6EBC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8" t="5071" r="6596" b="3560"/>
          <a:stretch/>
        </p:blipFill>
        <p:spPr bwMode="auto">
          <a:xfrm>
            <a:off x="5967007" y="3251671"/>
            <a:ext cx="2966240" cy="360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2046C8-B4AD-1FAF-A7CD-A2326AE22C9D}"/>
              </a:ext>
            </a:extLst>
          </p:cNvPr>
          <p:cNvSpPr txBox="1"/>
          <p:nvPr/>
        </p:nvSpPr>
        <p:spPr>
          <a:xfrm>
            <a:off x="0" y="91970"/>
            <a:ext cx="43459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R" sz="1400" dirty="0"/>
              <a:t>STING associated vasculopathy and pulmonary syndrome</a:t>
            </a:r>
          </a:p>
          <a:p>
            <a:r>
              <a:rPr lang="en-BR" sz="1400" dirty="0"/>
              <a:t>SAVI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C83117-05DE-4C19-DCED-9DE150EC2A78}"/>
              </a:ext>
            </a:extLst>
          </p:cNvPr>
          <p:cNvSpPr txBox="1"/>
          <p:nvPr/>
        </p:nvSpPr>
        <p:spPr>
          <a:xfrm>
            <a:off x="79598" y="6335143"/>
            <a:ext cx="205718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solidFill>
                  <a:srgbClr val="666666"/>
                </a:solidFill>
                <a:effectLst/>
                <a:latin typeface="ff-scala-sans-pro"/>
              </a:rPr>
              <a:t>N </a:t>
            </a:r>
            <a:r>
              <a:rPr lang="en-US" sz="1100" b="0" i="0" dirty="0" err="1">
                <a:solidFill>
                  <a:srgbClr val="666666"/>
                </a:solidFill>
                <a:effectLst/>
                <a:latin typeface="ff-scala-sans-pro"/>
              </a:rPr>
              <a:t>Engl</a:t>
            </a:r>
            <a:r>
              <a:rPr lang="en-US" sz="1100" b="0" i="0" dirty="0">
                <a:solidFill>
                  <a:srgbClr val="666666"/>
                </a:solidFill>
                <a:effectLst/>
                <a:latin typeface="ff-scala-sans-pro"/>
              </a:rPr>
              <a:t> J Med 2014; 371:507-518</a:t>
            </a:r>
            <a:br>
              <a:rPr lang="en-US" sz="1100" dirty="0"/>
            </a:br>
            <a:r>
              <a:rPr lang="en-US" sz="1100" b="0" i="0" dirty="0">
                <a:solidFill>
                  <a:srgbClr val="666666"/>
                </a:solidFill>
                <a:effectLst/>
                <a:latin typeface="ff-scala-sans-pro"/>
              </a:rPr>
              <a:t>DOI: 10.1056/NEJMoa1312625</a:t>
            </a:r>
            <a:endParaRPr lang="en-BR" sz="1100" dirty="0"/>
          </a:p>
        </p:txBody>
      </p:sp>
    </p:spTree>
    <p:extLst>
      <p:ext uri="{BB962C8B-B14F-4D97-AF65-F5344CB8AC3E}">
        <p14:creationId xmlns:p14="http://schemas.microsoft.com/office/powerpoint/2010/main" val="9935926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66A4D6-123D-B86B-5889-04E143E76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4566"/>
            <a:ext cx="9144000" cy="51688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48FDC8-05C6-5BC7-BA1E-F436D320BCF7}"/>
              </a:ext>
            </a:extLst>
          </p:cNvPr>
          <p:cNvSpPr txBox="1"/>
          <p:nvPr/>
        </p:nvSpPr>
        <p:spPr>
          <a:xfrm>
            <a:off x="3978728" y="112734"/>
            <a:ext cx="1186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R" sz="2400" dirty="0"/>
              <a:t>terapias</a:t>
            </a:r>
          </a:p>
        </p:txBody>
      </p:sp>
    </p:spTree>
    <p:extLst>
      <p:ext uri="{BB962C8B-B14F-4D97-AF65-F5344CB8AC3E}">
        <p14:creationId xmlns:p14="http://schemas.microsoft.com/office/powerpoint/2010/main" val="2951525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12CBAD-0C02-D886-EABF-58AF9D046680}"/>
              </a:ext>
            </a:extLst>
          </p:cNvPr>
          <p:cNvSpPr txBox="1"/>
          <p:nvPr/>
        </p:nvSpPr>
        <p:spPr>
          <a:xfrm>
            <a:off x="274221" y="736956"/>
            <a:ext cx="8595558" cy="50353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BR" dirty="0"/>
              <a:t>Características</a:t>
            </a:r>
          </a:p>
          <a:p>
            <a:pPr>
              <a:lnSpc>
                <a:spcPct val="150000"/>
              </a:lnSpc>
            </a:pPr>
            <a:endParaRPr lang="en-BR" dirty="0"/>
          </a:p>
          <a:p>
            <a:pPr>
              <a:lnSpc>
                <a:spcPct val="150000"/>
              </a:lnSpc>
            </a:pPr>
            <a:r>
              <a:rPr lang="en-BR" dirty="0"/>
              <a:t>doenças raras, de difícil diagnóstico;</a:t>
            </a:r>
          </a:p>
          <a:p>
            <a:pPr>
              <a:lnSpc>
                <a:spcPct val="150000"/>
              </a:lnSpc>
            </a:pPr>
            <a:r>
              <a:rPr lang="en-BR" dirty="0"/>
              <a:t>inflamação persistente ou recorrente não explicada por infecções ou câncer ou outra</a:t>
            </a:r>
          </a:p>
          <a:p>
            <a:pPr>
              <a:lnSpc>
                <a:spcPct val="150000"/>
              </a:lnSpc>
            </a:pPr>
            <a:r>
              <a:rPr lang="en-BR" dirty="0"/>
              <a:t>causa; </a:t>
            </a:r>
          </a:p>
          <a:p>
            <a:pPr>
              <a:lnSpc>
                <a:spcPct val="150000"/>
              </a:lnSpc>
            </a:pPr>
            <a:r>
              <a:rPr lang="en-BR" dirty="0"/>
              <a:t>febre, irritação na pele, inflamação da pleura ou peritôneo, artrite, meningite, uveite</a:t>
            </a:r>
          </a:p>
          <a:p>
            <a:pPr>
              <a:lnSpc>
                <a:spcPct val="150000"/>
              </a:lnSpc>
            </a:pPr>
            <a:r>
              <a:rPr lang="en-BR" dirty="0"/>
              <a:t>enterocolite, acidence vascular e hemorragia, vasculite, cacificação de estruturas do </a:t>
            </a:r>
          </a:p>
          <a:p>
            <a:pPr>
              <a:lnSpc>
                <a:spcPct val="150000"/>
              </a:lnSpc>
            </a:pPr>
            <a:r>
              <a:rPr lang="en-BR" dirty="0"/>
              <a:t>SNC;</a:t>
            </a:r>
          </a:p>
          <a:p>
            <a:pPr>
              <a:lnSpc>
                <a:spcPct val="150000"/>
              </a:lnSpc>
            </a:pPr>
            <a:r>
              <a:rPr lang="en-BR" dirty="0"/>
              <a:t>pode haver linfoanenopatia ou esplenomegalia;</a:t>
            </a:r>
          </a:p>
          <a:p>
            <a:pPr>
              <a:lnSpc>
                <a:spcPct val="150000"/>
              </a:lnSpc>
            </a:pPr>
            <a:r>
              <a:rPr lang="en-BR" dirty="0"/>
              <a:t>marcadores como núveis elevados de proteína C reativa, taxa de sedimentação de </a:t>
            </a:r>
          </a:p>
          <a:p>
            <a:pPr>
              <a:lnSpc>
                <a:spcPct val="150000"/>
              </a:lnSpc>
            </a:pPr>
            <a:r>
              <a:rPr lang="en-BR" dirty="0"/>
              <a:t>eritrócitos aumentandos durante os surtos.;</a:t>
            </a:r>
          </a:p>
          <a:p>
            <a:pPr>
              <a:lnSpc>
                <a:spcPct val="150000"/>
              </a:lnSpc>
            </a:pPr>
            <a:r>
              <a:rPr lang="en-BR" dirty="0"/>
              <a:t>não se observa, em geral, relação com MHC, e não se observa acúmulo de autoanticorpos</a:t>
            </a:r>
          </a:p>
        </p:txBody>
      </p:sp>
    </p:spTree>
    <p:extLst>
      <p:ext uri="{BB962C8B-B14F-4D97-AF65-F5344CB8AC3E}">
        <p14:creationId xmlns:p14="http://schemas.microsoft.com/office/powerpoint/2010/main" val="2787802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4C8705-AF74-CFF1-B19D-60BA17F1339B}"/>
              </a:ext>
            </a:extLst>
          </p:cNvPr>
          <p:cNvSpPr txBox="1"/>
          <p:nvPr/>
        </p:nvSpPr>
        <p:spPr>
          <a:xfrm>
            <a:off x="491876" y="400692"/>
            <a:ext cx="8678145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História</a:t>
            </a:r>
          </a:p>
          <a:p>
            <a:endParaRPr lang="pt-BR" dirty="0"/>
          </a:p>
          <a:p>
            <a:r>
              <a:rPr lang="pt-BR" dirty="0"/>
              <a:t>1999 – doenças monogênicas caracterizadas por episódios recorrentes de inflamação</a:t>
            </a:r>
          </a:p>
          <a:p>
            <a:r>
              <a:rPr lang="pt-BR" dirty="0"/>
              <a:t>sistêmica ou órgão-específicas, conhecidas como síndromes febris periódicas.</a:t>
            </a:r>
          </a:p>
          <a:p>
            <a:endParaRPr lang="pt-BR" dirty="0"/>
          </a:p>
          <a:p>
            <a:r>
              <a:rPr lang="pt-BR" dirty="0"/>
              <a:t>Ao longo de 20 anos de estudos – alteração da visão de causa monogênica para</a:t>
            </a:r>
          </a:p>
          <a:p>
            <a:r>
              <a:rPr lang="pt-BR" dirty="0"/>
              <a:t>Causas multifatoriais, que incluem convergência de vias de sinalização como</a:t>
            </a:r>
          </a:p>
          <a:p>
            <a:r>
              <a:rPr lang="pt-BR" dirty="0" err="1"/>
              <a:t>pirina</a:t>
            </a:r>
            <a:r>
              <a:rPr lang="pt-BR" dirty="0"/>
              <a:t>/actina, empacotamento errado de proteínas e estresse celular, desregulação</a:t>
            </a:r>
          </a:p>
          <a:p>
            <a:r>
              <a:rPr lang="pt-BR" dirty="0" err="1"/>
              <a:t>pe</a:t>
            </a:r>
            <a:r>
              <a:rPr lang="pt-BR" dirty="0"/>
              <a:t> </a:t>
            </a:r>
            <a:r>
              <a:rPr lang="pt-BR" dirty="0" err="1"/>
              <a:t>NFkB</a:t>
            </a:r>
            <a:r>
              <a:rPr lang="pt-BR" dirty="0"/>
              <a:t> e interferon;</a:t>
            </a:r>
          </a:p>
          <a:p>
            <a:endParaRPr lang="pt-BR" dirty="0"/>
          </a:p>
          <a:p>
            <a:r>
              <a:rPr lang="pt-BR" dirty="0"/>
              <a:t>2006 – estabelecimento de classificação entre doenças </a:t>
            </a:r>
            <a:r>
              <a:rPr lang="pt-BR" dirty="0" err="1"/>
              <a:t>autoinflamatórias</a:t>
            </a:r>
            <a:r>
              <a:rPr lang="pt-BR" dirty="0"/>
              <a:t> e autoimunes</a:t>
            </a:r>
          </a:p>
          <a:p>
            <a:r>
              <a:rPr lang="pt-BR" dirty="0"/>
              <a:t>Em um contínuo, com doenças monogênicas de cada classificação nos extremos;</a:t>
            </a:r>
          </a:p>
          <a:p>
            <a:endParaRPr lang="pt-BR" dirty="0"/>
          </a:p>
          <a:p>
            <a:r>
              <a:rPr lang="pt-BR" dirty="0"/>
              <a:t>2018 – classificação focada em doenças monogênicas “</a:t>
            </a:r>
            <a:r>
              <a:rPr lang="pt-BR" i="1" dirty="0" err="1"/>
              <a:t>Autoinflammatory</a:t>
            </a:r>
            <a:r>
              <a:rPr lang="pt-BR" i="1" dirty="0"/>
              <a:t> </a:t>
            </a:r>
            <a:r>
              <a:rPr lang="pt-BR" i="1" dirty="0" err="1"/>
              <a:t>diseases</a:t>
            </a:r>
            <a:endParaRPr lang="pt-BR" i="1" dirty="0"/>
          </a:p>
          <a:p>
            <a:r>
              <a:rPr lang="pt-BR" i="1" dirty="0"/>
              <a:t>are </a:t>
            </a:r>
            <a:r>
              <a:rPr lang="pt-BR" i="1" dirty="0" err="1"/>
              <a:t>clinical</a:t>
            </a:r>
            <a:r>
              <a:rPr lang="pt-BR" i="1" dirty="0"/>
              <a:t> </a:t>
            </a:r>
            <a:r>
              <a:rPr lang="pt-BR" i="1" dirty="0" err="1"/>
              <a:t>disorders</a:t>
            </a:r>
            <a:r>
              <a:rPr lang="pt-BR" i="1" dirty="0"/>
              <a:t> </a:t>
            </a:r>
            <a:r>
              <a:rPr lang="pt-BR" i="1" dirty="0" err="1"/>
              <a:t>caused</a:t>
            </a:r>
            <a:r>
              <a:rPr lang="pt-BR" i="1" dirty="0"/>
              <a:t> </a:t>
            </a:r>
            <a:r>
              <a:rPr lang="pt-BR" i="1" dirty="0" err="1"/>
              <a:t>by</a:t>
            </a:r>
            <a:r>
              <a:rPr lang="pt-BR" i="1" dirty="0"/>
              <a:t> </a:t>
            </a:r>
            <a:r>
              <a:rPr lang="pt-BR" i="1" dirty="0" err="1"/>
              <a:t>defect</a:t>
            </a:r>
            <a:r>
              <a:rPr lang="pt-BR" i="1" dirty="0"/>
              <a:t>(</a:t>
            </a:r>
            <a:r>
              <a:rPr lang="pt-BR" i="1" dirty="0" err="1"/>
              <a:t>s</a:t>
            </a:r>
            <a:r>
              <a:rPr lang="pt-BR" i="1" dirty="0"/>
              <a:t>) </a:t>
            </a:r>
            <a:r>
              <a:rPr lang="pt-BR" i="1" dirty="0" err="1"/>
              <a:t>or</a:t>
            </a:r>
            <a:r>
              <a:rPr lang="pt-BR" i="1" dirty="0"/>
              <a:t> </a:t>
            </a:r>
            <a:r>
              <a:rPr lang="pt-BR" i="1" dirty="0" err="1"/>
              <a:t>dysregulation</a:t>
            </a:r>
            <a:r>
              <a:rPr lang="pt-BR" i="1" dirty="0"/>
              <a:t> </a:t>
            </a:r>
            <a:r>
              <a:rPr lang="pt-BR" i="1" dirty="0" err="1"/>
              <a:t>of</a:t>
            </a:r>
            <a:r>
              <a:rPr lang="pt-BR" i="1" dirty="0"/>
              <a:t> </a:t>
            </a:r>
            <a:r>
              <a:rPr lang="pt-BR" i="1" dirty="0" err="1"/>
              <a:t>the</a:t>
            </a:r>
            <a:r>
              <a:rPr lang="pt-BR" i="1" dirty="0"/>
              <a:t> </a:t>
            </a:r>
            <a:r>
              <a:rPr lang="pt-BR" i="1" dirty="0" err="1"/>
              <a:t>innate</a:t>
            </a:r>
            <a:r>
              <a:rPr lang="pt-BR" i="1" dirty="0"/>
              <a:t> </a:t>
            </a:r>
            <a:r>
              <a:rPr lang="pt-BR" i="1" dirty="0" err="1"/>
              <a:t>immune</a:t>
            </a:r>
            <a:r>
              <a:rPr lang="pt-BR" i="1" dirty="0"/>
              <a:t> system, </a:t>
            </a:r>
          </a:p>
          <a:p>
            <a:r>
              <a:rPr lang="pt-BR" i="1" dirty="0" err="1"/>
              <a:t>characterized</a:t>
            </a:r>
            <a:r>
              <a:rPr lang="pt-BR" i="1" dirty="0"/>
              <a:t> </a:t>
            </a:r>
            <a:r>
              <a:rPr lang="pt-BR" i="1" dirty="0" err="1"/>
              <a:t>by</a:t>
            </a:r>
            <a:r>
              <a:rPr lang="pt-BR" i="1" dirty="0"/>
              <a:t> </a:t>
            </a:r>
            <a:r>
              <a:rPr lang="pt-BR" i="1" dirty="0" err="1"/>
              <a:t>recurrent</a:t>
            </a:r>
            <a:r>
              <a:rPr lang="pt-BR" i="1" dirty="0"/>
              <a:t> </a:t>
            </a:r>
            <a:r>
              <a:rPr lang="pt-BR" i="1" dirty="0" err="1"/>
              <a:t>or</a:t>
            </a:r>
            <a:r>
              <a:rPr lang="pt-BR" i="1" dirty="0"/>
              <a:t> </a:t>
            </a:r>
            <a:r>
              <a:rPr lang="pt-BR" i="1" dirty="0" err="1"/>
              <a:t>continuous</a:t>
            </a:r>
            <a:r>
              <a:rPr lang="pt-BR" i="1" dirty="0"/>
              <a:t> </a:t>
            </a:r>
            <a:r>
              <a:rPr lang="pt-BR" i="1" dirty="0" err="1"/>
              <a:t>inflammation</a:t>
            </a:r>
            <a:r>
              <a:rPr lang="pt-BR" i="1" dirty="0"/>
              <a:t> (</a:t>
            </a:r>
            <a:r>
              <a:rPr lang="pt-BR" i="1" dirty="0" err="1"/>
              <a:t>elevated</a:t>
            </a:r>
            <a:r>
              <a:rPr lang="pt-BR" i="1" dirty="0"/>
              <a:t> </a:t>
            </a:r>
            <a:r>
              <a:rPr lang="pt-BR" i="1" dirty="0" err="1"/>
              <a:t>acute</a:t>
            </a:r>
            <a:r>
              <a:rPr lang="pt-BR" i="1" dirty="0"/>
              <a:t> </a:t>
            </a:r>
            <a:r>
              <a:rPr lang="pt-BR" i="1" dirty="0" err="1"/>
              <a:t>phase</a:t>
            </a:r>
            <a:endParaRPr lang="pt-BR" i="1" dirty="0"/>
          </a:p>
          <a:p>
            <a:r>
              <a:rPr lang="pt-BR" i="1" dirty="0" err="1"/>
              <a:t>reactants</a:t>
            </a:r>
            <a:r>
              <a:rPr lang="pt-BR" i="1" dirty="0"/>
              <a:t>-APR) </a:t>
            </a:r>
            <a:r>
              <a:rPr lang="pt-BR" i="1" dirty="0" err="1"/>
              <a:t>and</a:t>
            </a:r>
            <a:r>
              <a:rPr lang="pt-BR" i="1" dirty="0"/>
              <a:t> </a:t>
            </a:r>
            <a:r>
              <a:rPr lang="pt-BR" i="1" dirty="0" err="1"/>
              <a:t>the</a:t>
            </a:r>
            <a:r>
              <a:rPr lang="pt-BR" i="1" dirty="0"/>
              <a:t> </a:t>
            </a:r>
            <a:r>
              <a:rPr lang="pt-BR" i="1" dirty="0" err="1"/>
              <a:t>lack</a:t>
            </a:r>
            <a:r>
              <a:rPr lang="pt-BR" i="1" dirty="0"/>
              <a:t> </a:t>
            </a:r>
            <a:r>
              <a:rPr lang="pt-BR" i="1" dirty="0" err="1"/>
              <a:t>of</a:t>
            </a:r>
            <a:r>
              <a:rPr lang="pt-BR" i="1" dirty="0"/>
              <a:t> a </a:t>
            </a:r>
            <a:r>
              <a:rPr lang="pt-BR" i="1" dirty="0" err="1"/>
              <a:t>primary</a:t>
            </a:r>
            <a:r>
              <a:rPr lang="pt-BR" i="1" dirty="0"/>
              <a:t> </a:t>
            </a:r>
            <a:r>
              <a:rPr lang="pt-BR" i="1" dirty="0" err="1"/>
              <a:t>pathogenic</a:t>
            </a:r>
            <a:r>
              <a:rPr lang="pt-BR" i="1" dirty="0"/>
              <a:t> role for </a:t>
            </a:r>
            <a:r>
              <a:rPr lang="pt-BR" i="1" dirty="0" err="1"/>
              <a:t>the</a:t>
            </a:r>
            <a:r>
              <a:rPr lang="pt-BR" i="1" dirty="0"/>
              <a:t> </a:t>
            </a:r>
            <a:r>
              <a:rPr lang="pt-BR" i="1" dirty="0" err="1"/>
              <a:t>adaptive</a:t>
            </a:r>
            <a:r>
              <a:rPr lang="pt-BR" i="1" dirty="0"/>
              <a:t> </a:t>
            </a:r>
            <a:r>
              <a:rPr lang="pt-BR" i="1" dirty="0" err="1"/>
              <a:t>immune</a:t>
            </a:r>
            <a:r>
              <a:rPr lang="pt-BR" i="1" dirty="0"/>
              <a:t> system </a:t>
            </a:r>
          </a:p>
          <a:p>
            <a:r>
              <a:rPr lang="pt-BR" i="1" dirty="0"/>
              <a:t>(</a:t>
            </a:r>
            <a:r>
              <a:rPr lang="pt-BR" i="1" dirty="0" err="1"/>
              <a:t>autoreactive</a:t>
            </a:r>
            <a:r>
              <a:rPr lang="pt-BR" i="1" dirty="0"/>
              <a:t> </a:t>
            </a:r>
            <a:r>
              <a:rPr lang="pt-BR" i="1" dirty="0" err="1"/>
              <a:t>T-cells</a:t>
            </a:r>
            <a:r>
              <a:rPr lang="pt-BR" i="1" dirty="0"/>
              <a:t> </a:t>
            </a:r>
            <a:r>
              <a:rPr lang="pt-BR" i="1" dirty="0" err="1"/>
              <a:t>or</a:t>
            </a:r>
            <a:r>
              <a:rPr lang="pt-BR" i="1" dirty="0"/>
              <a:t> </a:t>
            </a:r>
            <a:r>
              <a:rPr lang="pt-BR" i="1" dirty="0" err="1"/>
              <a:t>autoantibody</a:t>
            </a:r>
            <a:r>
              <a:rPr lang="pt-BR" i="1" dirty="0"/>
              <a:t> </a:t>
            </a:r>
            <a:r>
              <a:rPr lang="pt-BR" i="1" dirty="0" err="1"/>
              <a:t>production</a:t>
            </a:r>
            <a:r>
              <a:rPr lang="pt-BR" i="1" dirty="0"/>
              <a:t>).</a:t>
            </a:r>
          </a:p>
          <a:p>
            <a:endParaRPr lang="pt-BR" dirty="0"/>
          </a:p>
          <a:p>
            <a:r>
              <a:rPr lang="pt-BR" dirty="0"/>
              <a:t>2020 – busca de compreensão mais abrangente do espectro de doenças </a:t>
            </a:r>
            <a:r>
              <a:rPr lang="pt-BR" dirty="0" err="1"/>
              <a:t>autoinflamatórias</a:t>
            </a: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94663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0B8CD5-CB6E-DBCE-AEAC-3AFAEC662CC8}"/>
              </a:ext>
            </a:extLst>
          </p:cNvPr>
          <p:cNvSpPr txBox="1"/>
          <p:nvPr/>
        </p:nvSpPr>
        <p:spPr>
          <a:xfrm>
            <a:off x="3822692" y="1999378"/>
            <a:ext cx="1498615" cy="14296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000" dirty="0"/>
              <a:t>Causas</a:t>
            </a:r>
          </a:p>
          <a:p>
            <a:pPr algn="ctr">
              <a:lnSpc>
                <a:spcPct val="150000"/>
              </a:lnSpc>
            </a:pPr>
            <a:r>
              <a:rPr lang="pt-BR" sz="2000" dirty="0"/>
              <a:t>Mecanismos</a:t>
            </a:r>
          </a:p>
          <a:p>
            <a:pPr algn="ctr">
              <a:lnSpc>
                <a:spcPct val="150000"/>
              </a:lnSpc>
            </a:pPr>
            <a:r>
              <a:rPr lang="pt-BR" sz="2000" dirty="0"/>
              <a:t>Exemplos</a:t>
            </a:r>
          </a:p>
        </p:txBody>
      </p:sp>
    </p:spTree>
    <p:extLst>
      <p:ext uri="{BB962C8B-B14F-4D97-AF65-F5344CB8AC3E}">
        <p14:creationId xmlns:p14="http://schemas.microsoft.com/office/powerpoint/2010/main" val="555555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0199B8-9893-4A43-CBB7-BD84C81F781C}"/>
              </a:ext>
            </a:extLst>
          </p:cNvPr>
          <p:cNvSpPr txBox="1"/>
          <p:nvPr/>
        </p:nvSpPr>
        <p:spPr>
          <a:xfrm>
            <a:off x="244725" y="775488"/>
            <a:ext cx="8654549" cy="46198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BR" dirty="0"/>
              <a:t>Causas</a:t>
            </a:r>
          </a:p>
          <a:p>
            <a:pPr>
              <a:lnSpc>
                <a:spcPct val="150000"/>
              </a:lnSpc>
            </a:pPr>
            <a:r>
              <a:rPr lang="en-BR" dirty="0"/>
              <a:t>monogênicas – primariamente inatas</a:t>
            </a:r>
          </a:p>
          <a:p>
            <a:pPr>
              <a:lnSpc>
                <a:spcPct val="150000"/>
              </a:lnSpc>
            </a:pPr>
            <a:r>
              <a:rPr lang="en-BR" dirty="0"/>
              <a:t>(Pirina) Febre familial Mediterrânea, autoinflamação associada a pirina com dermatose </a:t>
            </a:r>
          </a:p>
          <a:p>
            <a:pPr>
              <a:lnSpc>
                <a:spcPct val="150000"/>
              </a:lnSpc>
            </a:pPr>
            <a:r>
              <a:rPr lang="en-BR" dirty="0"/>
              <a:t>neutrofílica (PAAND), (NALP3) Síndrome de autoinflamação fria familial, Síndrome de </a:t>
            </a:r>
          </a:p>
          <a:p>
            <a:pPr>
              <a:lnSpc>
                <a:spcPct val="150000"/>
              </a:lnSpc>
            </a:pPr>
            <a:r>
              <a:rPr lang="en-BR" dirty="0"/>
              <a:t>Muckle-Wells…. </a:t>
            </a:r>
          </a:p>
          <a:p>
            <a:pPr>
              <a:lnSpc>
                <a:spcPct val="150000"/>
              </a:lnSpc>
            </a:pPr>
            <a:endParaRPr lang="en-BR" dirty="0"/>
          </a:p>
          <a:p>
            <a:pPr>
              <a:lnSpc>
                <a:spcPct val="150000"/>
              </a:lnSpc>
            </a:pPr>
            <a:r>
              <a:rPr lang="en-BR" dirty="0"/>
              <a:t>poligênicas – ficam na categoria mista com respostas autoimunes, difícil diagnóstico</a:t>
            </a:r>
          </a:p>
          <a:p>
            <a:pPr>
              <a:lnSpc>
                <a:spcPct val="150000"/>
              </a:lnSpc>
            </a:pPr>
            <a:r>
              <a:rPr lang="en-BR" dirty="0"/>
              <a:t>artrite idiopática juvenil, pericardite idiopática recorrente, Doença de Behçet, osteomielite</a:t>
            </a:r>
          </a:p>
          <a:p>
            <a:pPr>
              <a:lnSpc>
                <a:spcPct val="150000"/>
              </a:lnSpc>
            </a:pPr>
            <a:r>
              <a:rPr lang="en-BR" dirty="0"/>
              <a:t>crônica recorrente multifocal, doença intestinal inflamatória.</a:t>
            </a:r>
          </a:p>
          <a:p>
            <a:pPr>
              <a:lnSpc>
                <a:spcPct val="150000"/>
              </a:lnSpc>
            </a:pPr>
            <a:endParaRPr lang="en-BR" dirty="0"/>
          </a:p>
          <a:p>
            <a:pPr>
              <a:lnSpc>
                <a:spcPct val="150000"/>
              </a:lnSpc>
            </a:pPr>
            <a:r>
              <a:rPr lang="en-BR" dirty="0"/>
              <a:t>ambientais (adicionais às genéticas)</a:t>
            </a:r>
          </a:p>
        </p:txBody>
      </p:sp>
    </p:spTree>
    <p:extLst>
      <p:ext uri="{BB962C8B-B14F-4D97-AF65-F5344CB8AC3E}">
        <p14:creationId xmlns:p14="http://schemas.microsoft.com/office/powerpoint/2010/main" val="2265485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D02A56-67BD-D027-EF2B-EBA15D653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0197"/>
            <a:ext cx="9144000" cy="541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3244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58FDEE-92B8-CDD7-9550-9D94CAA7CF46}"/>
              </a:ext>
            </a:extLst>
          </p:cNvPr>
          <p:cNvSpPr txBox="1"/>
          <p:nvPr/>
        </p:nvSpPr>
        <p:spPr>
          <a:xfrm>
            <a:off x="3432585" y="68804"/>
            <a:ext cx="2278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R" dirty="0"/>
              <a:t>Doenças monogênicas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6FE78F-90B8-F9F0-1F40-36CE27B13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167" y="720509"/>
            <a:ext cx="9144000" cy="613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966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DE33AE-C9E4-C676-C31E-CB8495021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7278"/>
            <a:ext cx="9144000" cy="600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7303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578</TotalTime>
  <Words>481</Words>
  <Application>Microsoft Macintosh PowerPoint</Application>
  <PresentationFormat>On-screen Show (4:3)</PresentationFormat>
  <Paragraphs>87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ff-scala-sans-pro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André Clark Juliano</dc:creator>
  <cp:lastModifiedBy>André Clark Juliano</cp:lastModifiedBy>
  <cp:revision>7</cp:revision>
  <dcterms:created xsi:type="dcterms:W3CDTF">2022-05-24T08:08:47Z</dcterms:created>
  <dcterms:modified xsi:type="dcterms:W3CDTF">2022-05-31T10:07:07Z</dcterms:modified>
</cp:coreProperties>
</file>