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Roboto Serif"/>
      <p:regular r:id="rId49"/>
      <p:bold r:id="rId50"/>
      <p:italic r:id="rId51"/>
      <p:boldItalic r:id="rId52"/>
    </p:embeddedFont>
    <p:embeddedFont>
      <p:font typeface="Nunit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RobotoSerif-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Serif-italic.fntdata"/><Relationship Id="rId50" Type="http://schemas.openxmlformats.org/officeDocument/2006/relationships/font" Target="fonts/RobotoSerif-bold.fntdata"/><Relationship Id="rId53" Type="http://schemas.openxmlformats.org/officeDocument/2006/relationships/font" Target="fonts/Nunito-regular.fntdata"/><Relationship Id="rId52" Type="http://schemas.openxmlformats.org/officeDocument/2006/relationships/font" Target="fonts/RobotoSerif-boldItalic.fntdata"/><Relationship Id="rId11" Type="http://schemas.openxmlformats.org/officeDocument/2006/relationships/slide" Target="slides/slide6.xml"/><Relationship Id="rId55" Type="http://schemas.openxmlformats.org/officeDocument/2006/relationships/font" Target="fonts/Nunito-italic.fntdata"/><Relationship Id="rId10" Type="http://schemas.openxmlformats.org/officeDocument/2006/relationships/slide" Target="slides/slide5.xml"/><Relationship Id="rId54" Type="http://schemas.openxmlformats.org/officeDocument/2006/relationships/font" Target="fonts/Nunito-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Nuni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e547771712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e547771712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e55013e09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e55013e09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e547771712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e547771712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e56c370ef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e56c370ef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e547771712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e547771712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e56c370ef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e56c370ef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e56c370ef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e56c370ef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5e0eccc7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5e0eccc7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e547771712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e54777171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e56c370ef7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e56c370ef7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e56c370ef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e56c370ef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5e0eccc7d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5e0eccc7d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5e0eccc7d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5e0eccc7d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e0eccc7d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5e0eccc7d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e55013e09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e55013e09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5e0eccc7d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5e0eccc7d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5e0eccc7d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5e0eccc7d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e55013e099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e55013e099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e55013e099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e55013e09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e55013e099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e55013e09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e55013e099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e55013e099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e547771712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e54777171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e55013e09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e55013e09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e55013e099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e55013e099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e56c370ef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e56c370ef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e56c370ef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e56c370ef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e55013e099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e55013e099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e55013e099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e55013e099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e55013e099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e55013e099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e56c370ef7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e56c370ef7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e55013e099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e55013e099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e56c370ef7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e56c370ef7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e54777171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e54777171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e55013e099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e55013e099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60d6260d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60d6260d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e55013e099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1e55013e099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e547771712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e547771712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e54777171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e54777171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e547771712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e54777171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e56c370ef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e56c370ef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e547771712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e547771712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e547771712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e547771712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5.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835350" y="1847700"/>
            <a:ext cx="7473300" cy="1448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pt-BR" sz="2244"/>
              <a:t>Introdução à disciplina</a:t>
            </a:r>
            <a:endParaRPr sz="2244"/>
          </a:p>
          <a:p>
            <a:pPr indent="0" lvl="0" marL="0" rtl="0" algn="ctr">
              <a:spcBef>
                <a:spcPts val="0"/>
              </a:spcBef>
              <a:spcAft>
                <a:spcPts val="0"/>
              </a:spcAft>
              <a:buNone/>
            </a:pPr>
            <a:r>
              <a:rPr b="1" lang="pt-BR" sz="3577">
                <a:solidFill>
                  <a:schemeClr val="accent1"/>
                </a:solidFill>
              </a:rPr>
              <a:t>LCF0623 - Propriedades Mecânicas e Estruturas de Madeira </a:t>
            </a:r>
            <a:endParaRPr b="1" sz="3577">
              <a:solidFill>
                <a:schemeClr val="accent1"/>
              </a:solidFill>
            </a:endParaRPr>
          </a:p>
        </p:txBody>
      </p:sp>
      <p:sp>
        <p:nvSpPr>
          <p:cNvPr id="129" name="Google Shape;129;p13"/>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pt-BR"/>
              <a:t>Prof. José Nivaldo Garcia</a:t>
            </a:r>
            <a:endParaRPr/>
          </a:p>
          <a:p>
            <a:pPr indent="0" lvl="0" marL="0" rtl="0" algn="ctr">
              <a:spcBef>
                <a:spcPts val="0"/>
              </a:spcBef>
              <a:spcAft>
                <a:spcPts val="0"/>
              </a:spcAft>
              <a:buNone/>
            </a:pPr>
            <a:r>
              <a:rPr lang="pt-BR"/>
              <a:t>Monitoria: Martina W Goes</a:t>
            </a:r>
            <a:endParaRPr/>
          </a:p>
        </p:txBody>
      </p:sp>
      <p:pic>
        <p:nvPicPr>
          <p:cNvPr id="130" name="Google Shape;130;p13"/>
          <p:cNvPicPr preferRelativeResize="0"/>
          <p:nvPr/>
        </p:nvPicPr>
        <p:blipFill>
          <a:blip r:embed="rId3">
            <a:alphaModFix/>
          </a:blip>
          <a:stretch>
            <a:fillRect/>
          </a:stretch>
        </p:blipFill>
        <p:spPr>
          <a:xfrm>
            <a:off x="3858088" y="533475"/>
            <a:ext cx="1362525" cy="1362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2"/>
          <p:cNvSpPr txBox="1"/>
          <p:nvPr>
            <p:ph type="title"/>
          </p:nvPr>
        </p:nvSpPr>
        <p:spPr>
          <a:xfrm>
            <a:off x="819150" y="845600"/>
            <a:ext cx="7505700" cy="68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t>Na eng. civil</a:t>
            </a:r>
            <a:endParaRPr b="1"/>
          </a:p>
        </p:txBody>
      </p:sp>
      <p:sp>
        <p:nvSpPr>
          <p:cNvPr id="188" name="Google Shape;188;p22"/>
          <p:cNvSpPr txBox="1"/>
          <p:nvPr>
            <p:ph idx="2" type="body"/>
          </p:nvPr>
        </p:nvSpPr>
        <p:spPr>
          <a:xfrm>
            <a:off x="4638675" y="15335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 Madeiras industrializadas</a:t>
            </a:r>
            <a:endParaRPr/>
          </a:p>
          <a:p>
            <a:pPr indent="-311150" lvl="0" marL="457200" rtl="0" algn="l">
              <a:spcBef>
                <a:spcPts val="1200"/>
              </a:spcBef>
              <a:spcAft>
                <a:spcPts val="0"/>
              </a:spcAft>
              <a:buSzPts val="1300"/>
              <a:buChar char="-"/>
            </a:pPr>
            <a:r>
              <a:rPr lang="pt-BR"/>
              <a:t>compensada</a:t>
            </a:r>
            <a:endParaRPr/>
          </a:p>
          <a:p>
            <a:pPr indent="-311150" lvl="0" marL="457200" rtl="0" algn="l">
              <a:spcBef>
                <a:spcPts val="0"/>
              </a:spcBef>
              <a:spcAft>
                <a:spcPts val="0"/>
              </a:spcAft>
              <a:buSzPts val="1300"/>
              <a:buChar char="-"/>
            </a:pPr>
            <a:r>
              <a:rPr lang="pt-BR"/>
              <a:t>laminada</a:t>
            </a:r>
            <a:endParaRPr/>
          </a:p>
          <a:p>
            <a:pPr indent="-311150" lvl="0" marL="457200" rtl="0" algn="l">
              <a:spcBef>
                <a:spcPts val="0"/>
              </a:spcBef>
              <a:spcAft>
                <a:spcPts val="0"/>
              </a:spcAft>
              <a:buSzPts val="1300"/>
              <a:buChar char="-"/>
            </a:pPr>
            <a:r>
              <a:rPr lang="pt-BR"/>
              <a:t>recomposta</a:t>
            </a:r>
            <a:endParaRPr/>
          </a:p>
        </p:txBody>
      </p:sp>
      <p:pic>
        <p:nvPicPr>
          <p:cNvPr id="189" name="Google Shape;189;p22"/>
          <p:cNvPicPr preferRelativeResize="0"/>
          <p:nvPr/>
        </p:nvPicPr>
        <p:blipFill>
          <a:blip r:embed="rId3">
            <a:alphaModFix/>
          </a:blip>
          <a:stretch>
            <a:fillRect/>
          </a:stretch>
        </p:blipFill>
        <p:spPr>
          <a:xfrm>
            <a:off x="3593100" y="1208775"/>
            <a:ext cx="5016900" cy="2822000"/>
          </a:xfrm>
          <a:prstGeom prst="rect">
            <a:avLst/>
          </a:prstGeom>
          <a:noFill/>
          <a:ln>
            <a:noFill/>
          </a:ln>
        </p:spPr>
      </p:pic>
      <p:pic>
        <p:nvPicPr>
          <p:cNvPr id="190" name="Google Shape;190;p22"/>
          <p:cNvPicPr preferRelativeResize="0"/>
          <p:nvPr/>
        </p:nvPicPr>
        <p:blipFill rotWithShape="1">
          <a:blip r:embed="rId4">
            <a:alphaModFix/>
          </a:blip>
          <a:srcRect b="11883" l="0" r="0" t="14397"/>
          <a:stretch/>
        </p:blipFill>
        <p:spPr>
          <a:xfrm>
            <a:off x="3593100" y="1208775"/>
            <a:ext cx="5016900" cy="2822000"/>
          </a:xfrm>
          <a:prstGeom prst="rect">
            <a:avLst/>
          </a:prstGeom>
          <a:noFill/>
          <a:ln>
            <a:noFill/>
          </a:ln>
        </p:spPr>
      </p:pic>
      <p:pic>
        <p:nvPicPr>
          <p:cNvPr id="191" name="Google Shape;191;p22"/>
          <p:cNvPicPr preferRelativeResize="0"/>
          <p:nvPr/>
        </p:nvPicPr>
        <p:blipFill rotWithShape="1">
          <a:blip r:embed="rId5">
            <a:alphaModFix/>
          </a:blip>
          <a:srcRect b="12622" l="0" r="0" t="28473"/>
          <a:stretch/>
        </p:blipFill>
        <p:spPr>
          <a:xfrm>
            <a:off x="3593100" y="1208775"/>
            <a:ext cx="5016900" cy="2822000"/>
          </a:xfrm>
          <a:prstGeom prst="rect">
            <a:avLst/>
          </a:prstGeom>
          <a:noFill/>
          <a:ln>
            <a:noFill/>
          </a:ln>
        </p:spPr>
      </p:pic>
      <p:sp>
        <p:nvSpPr>
          <p:cNvPr id="192" name="Google Shape;192;p22"/>
          <p:cNvSpPr txBox="1"/>
          <p:nvPr>
            <p:ph idx="1" type="body"/>
          </p:nvPr>
        </p:nvSpPr>
        <p:spPr>
          <a:xfrm>
            <a:off x="819150" y="1533525"/>
            <a:ext cx="2627100" cy="1476000"/>
          </a:xfrm>
          <a:prstGeom prst="rect">
            <a:avLst/>
          </a:prstGeom>
          <a:ln cap="flat" cmpd="sng" w="19050">
            <a:solidFill>
              <a:schemeClr val="lt1"/>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pt-BR"/>
              <a:t>→ Madeiras maciças</a:t>
            </a:r>
            <a:endParaRPr/>
          </a:p>
          <a:p>
            <a:pPr indent="-311150" lvl="0" marL="457200" rtl="0" algn="l">
              <a:spcBef>
                <a:spcPts val="1200"/>
              </a:spcBef>
              <a:spcAft>
                <a:spcPts val="0"/>
              </a:spcAft>
              <a:buSzPts val="1300"/>
              <a:buChar char="-"/>
            </a:pPr>
            <a:r>
              <a:rPr lang="pt-BR"/>
              <a:t>roliça</a:t>
            </a:r>
            <a:endParaRPr/>
          </a:p>
          <a:p>
            <a:pPr indent="-311150" lvl="0" marL="457200" rtl="0" algn="l">
              <a:spcBef>
                <a:spcPts val="0"/>
              </a:spcBef>
              <a:spcAft>
                <a:spcPts val="0"/>
              </a:spcAft>
              <a:buSzPts val="1300"/>
              <a:buChar char="-"/>
            </a:pPr>
            <a:r>
              <a:rPr lang="pt-BR"/>
              <a:t>falquejada</a:t>
            </a:r>
            <a:endParaRPr/>
          </a:p>
          <a:p>
            <a:pPr indent="-311150" lvl="0" marL="457200" rtl="0" algn="l">
              <a:spcBef>
                <a:spcPts val="0"/>
              </a:spcBef>
              <a:spcAft>
                <a:spcPts val="0"/>
              </a:spcAft>
              <a:buSzPts val="1300"/>
              <a:buChar char="-"/>
            </a:pPr>
            <a:r>
              <a:rPr lang="pt-BR"/>
              <a:t>serrada</a:t>
            </a:r>
            <a:endParaRPr/>
          </a:p>
          <a:p>
            <a:pPr indent="0" lvl="0" marL="0" rtl="0" algn="l">
              <a:spcBef>
                <a:spcPts val="1200"/>
              </a:spcBef>
              <a:spcAft>
                <a:spcPts val="1200"/>
              </a:spcAft>
              <a:buNone/>
            </a:pPr>
            <a:r>
              <a:t/>
            </a:r>
            <a:endParaRPr/>
          </a:p>
        </p:txBody>
      </p:sp>
      <p:pic>
        <p:nvPicPr>
          <p:cNvPr id="193" name="Google Shape;193;p22"/>
          <p:cNvPicPr preferRelativeResize="0"/>
          <p:nvPr/>
        </p:nvPicPr>
        <p:blipFill rotWithShape="1">
          <a:blip r:embed="rId6">
            <a:alphaModFix/>
          </a:blip>
          <a:srcRect b="0" l="0" r="26215" t="0"/>
          <a:stretch/>
        </p:blipFill>
        <p:spPr>
          <a:xfrm>
            <a:off x="3593100" y="1208775"/>
            <a:ext cx="5016899" cy="282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3"/>
          <p:cNvPicPr preferRelativeResize="0"/>
          <p:nvPr/>
        </p:nvPicPr>
        <p:blipFill rotWithShape="1">
          <a:blip r:embed="rId3">
            <a:alphaModFix/>
          </a:blip>
          <a:srcRect b="0" l="0" r="26215" t="0"/>
          <a:stretch/>
        </p:blipFill>
        <p:spPr>
          <a:xfrm>
            <a:off x="3593100" y="1208775"/>
            <a:ext cx="5016899" cy="2822000"/>
          </a:xfrm>
          <a:prstGeom prst="rect">
            <a:avLst/>
          </a:prstGeom>
          <a:noFill/>
          <a:ln>
            <a:noFill/>
          </a:ln>
        </p:spPr>
      </p:pic>
      <p:sp>
        <p:nvSpPr>
          <p:cNvPr id="199" name="Google Shape;199;p23"/>
          <p:cNvSpPr txBox="1"/>
          <p:nvPr>
            <p:ph type="title"/>
          </p:nvPr>
        </p:nvSpPr>
        <p:spPr>
          <a:xfrm>
            <a:off x="819150" y="845600"/>
            <a:ext cx="7505700" cy="68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t>Na eng. civil</a:t>
            </a:r>
            <a:endParaRPr b="1"/>
          </a:p>
        </p:txBody>
      </p:sp>
      <p:sp>
        <p:nvSpPr>
          <p:cNvPr id="200" name="Google Shape;200;p23"/>
          <p:cNvSpPr/>
          <p:nvPr/>
        </p:nvSpPr>
        <p:spPr>
          <a:xfrm>
            <a:off x="5269550" y="2075400"/>
            <a:ext cx="427800" cy="1193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a:off x="5697350" y="2221725"/>
            <a:ext cx="247500" cy="889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p:nvPr/>
        </p:nvSpPr>
        <p:spPr>
          <a:xfrm>
            <a:off x="5022050" y="2221725"/>
            <a:ext cx="247500" cy="889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idx="1" type="body"/>
          </p:nvPr>
        </p:nvSpPr>
        <p:spPr>
          <a:xfrm>
            <a:off x="819150" y="1533525"/>
            <a:ext cx="2627100" cy="1476000"/>
          </a:xfrm>
          <a:prstGeom prst="rect">
            <a:avLst/>
          </a:prstGeom>
          <a:ln cap="flat" cmpd="sng" w="19050">
            <a:solidFill>
              <a:schemeClr val="lt1"/>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pt-BR"/>
              <a:t>→ Madeiras maciças</a:t>
            </a:r>
            <a:endParaRPr/>
          </a:p>
          <a:p>
            <a:pPr indent="-311150" lvl="0" marL="457200" rtl="0" algn="l">
              <a:spcBef>
                <a:spcPts val="1200"/>
              </a:spcBef>
              <a:spcAft>
                <a:spcPts val="0"/>
              </a:spcAft>
              <a:buSzPts val="1300"/>
              <a:buChar char="-"/>
            </a:pPr>
            <a:r>
              <a:rPr lang="pt-BR"/>
              <a:t>roliça</a:t>
            </a:r>
            <a:endParaRPr/>
          </a:p>
          <a:p>
            <a:pPr indent="-311150" lvl="0" marL="457200" rtl="0" algn="l">
              <a:spcBef>
                <a:spcPts val="0"/>
              </a:spcBef>
              <a:spcAft>
                <a:spcPts val="0"/>
              </a:spcAft>
              <a:buSzPts val="1300"/>
              <a:buChar char="-"/>
            </a:pPr>
            <a:r>
              <a:rPr lang="pt-BR"/>
              <a:t>falquejada</a:t>
            </a:r>
            <a:endParaRPr/>
          </a:p>
          <a:p>
            <a:pPr indent="-311150" lvl="0" marL="457200" rtl="0" algn="l">
              <a:spcBef>
                <a:spcPts val="0"/>
              </a:spcBef>
              <a:spcAft>
                <a:spcPts val="0"/>
              </a:spcAft>
              <a:buSzPts val="1300"/>
              <a:buChar char="-"/>
            </a:pPr>
            <a:r>
              <a:rPr lang="pt-BR"/>
              <a:t>serrada</a:t>
            </a:r>
            <a:endParaRPr/>
          </a:p>
          <a:p>
            <a:pPr indent="0" lvl="0" marL="0" rtl="0" algn="l">
              <a:spcBef>
                <a:spcPts val="120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4"/>
          <p:cNvSpPr txBox="1"/>
          <p:nvPr>
            <p:ph type="title"/>
          </p:nvPr>
        </p:nvSpPr>
        <p:spPr>
          <a:xfrm>
            <a:off x="819150" y="845600"/>
            <a:ext cx="7505700" cy="68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t>Na eng. civil</a:t>
            </a:r>
            <a:endParaRPr b="1"/>
          </a:p>
        </p:txBody>
      </p:sp>
      <p:sp>
        <p:nvSpPr>
          <p:cNvPr id="209" name="Google Shape;209;p24"/>
          <p:cNvSpPr txBox="1"/>
          <p:nvPr>
            <p:ph idx="1" type="body"/>
          </p:nvPr>
        </p:nvSpPr>
        <p:spPr>
          <a:xfrm>
            <a:off x="819150" y="1533525"/>
            <a:ext cx="2627100" cy="1476000"/>
          </a:xfrm>
          <a:prstGeom prst="rect">
            <a:avLst/>
          </a:prstGeom>
          <a:ln cap="flat" cmpd="sng" w="19050">
            <a:solidFill>
              <a:schemeClr val="lt1"/>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pt-BR"/>
              <a:t>→ Madeiras maciças</a:t>
            </a:r>
            <a:endParaRPr/>
          </a:p>
          <a:p>
            <a:pPr indent="-311150" lvl="0" marL="457200" rtl="0" algn="l">
              <a:spcBef>
                <a:spcPts val="1200"/>
              </a:spcBef>
              <a:spcAft>
                <a:spcPts val="0"/>
              </a:spcAft>
              <a:buSzPts val="1300"/>
              <a:buChar char="-"/>
            </a:pPr>
            <a:r>
              <a:rPr lang="pt-BR"/>
              <a:t>roliça</a:t>
            </a:r>
            <a:endParaRPr/>
          </a:p>
          <a:p>
            <a:pPr indent="-311150" lvl="0" marL="457200" rtl="0" algn="l">
              <a:spcBef>
                <a:spcPts val="0"/>
              </a:spcBef>
              <a:spcAft>
                <a:spcPts val="0"/>
              </a:spcAft>
              <a:buSzPts val="1300"/>
              <a:buChar char="-"/>
            </a:pPr>
            <a:r>
              <a:rPr lang="pt-BR"/>
              <a:t>falquejada</a:t>
            </a:r>
            <a:endParaRPr/>
          </a:p>
          <a:p>
            <a:pPr indent="-311150" lvl="0" marL="457200" rtl="0" algn="l">
              <a:spcBef>
                <a:spcPts val="0"/>
              </a:spcBef>
              <a:spcAft>
                <a:spcPts val="0"/>
              </a:spcAft>
              <a:buSzPts val="1300"/>
              <a:buChar char="-"/>
            </a:pPr>
            <a:r>
              <a:rPr b="1" lang="pt-BR"/>
              <a:t>serrada</a:t>
            </a:r>
            <a:endParaRPr b="1"/>
          </a:p>
          <a:p>
            <a:pPr indent="0" lvl="0" marL="0" rtl="0" algn="l">
              <a:spcBef>
                <a:spcPts val="1200"/>
              </a:spcBef>
              <a:spcAft>
                <a:spcPts val="1200"/>
              </a:spcAft>
              <a:buNone/>
            </a:pPr>
            <a:r>
              <a:t/>
            </a:r>
            <a:endParaRPr/>
          </a:p>
        </p:txBody>
      </p:sp>
      <p:pic>
        <p:nvPicPr>
          <p:cNvPr id="210" name="Google Shape;210;p24"/>
          <p:cNvPicPr preferRelativeResize="0"/>
          <p:nvPr/>
        </p:nvPicPr>
        <p:blipFill>
          <a:blip r:embed="rId3">
            <a:alphaModFix/>
          </a:blip>
          <a:stretch>
            <a:fillRect/>
          </a:stretch>
        </p:blipFill>
        <p:spPr>
          <a:xfrm>
            <a:off x="2397450" y="2683200"/>
            <a:ext cx="6146874" cy="1936501"/>
          </a:xfrm>
          <a:prstGeom prst="rect">
            <a:avLst/>
          </a:prstGeom>
          <a:noFill/>
          <a:ln cap="flat" cmpd="sng" w="19050">
            <a:solidFill>
              <a:schemeClr val="accent1"/>
            </a:solidFill>
            <a:prstDash val="solid"/>
            <a:round/>
            <a:headEnd len="sm" w="sm" type="none"/>
            <a:tailEnd len="sm" w="sm" type="none"/>
          </a:ln>
        </p:spPr>
      </p:pic>
      <p:sp>
        <p:nvSpPr>
          <p:cNvPr id="211" name="Google Shape;211;p24"/>
          <p:cNvSpPr/>
          <p:nvPr/>
        </p:nvSpPr>
        <p:spPr>
          <a:xfrm>
            <a:off x="5685625" y="1096225"/>
            <a:ext cx="2858700" cy="1407000"/>
          </a:xfrm>
          <a:prstGeom prst="round2DiagRect">
            <a:avLst>
              <a:gd fmla="val 16667" name="adj1"/>
              <a:gd fmla="val 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1300">
                <a:solidFill>
                  <a:schemeClr val="lt2"/>
                </a:solidFill>
                <a:latin typeface="Calibri"/>
                <a:ea typeface="Calibri"/>
                <a:cs typeface="Calibri"/>
                <a:sym typeface="Calibri"/>
              </a:rPr>
              <a:t>A anisotropia relativa às propriedades mecânicas está relacionada ao ângulo de aplicação do esforço e a orientação das fibras.</a:t>
            </a:r>
            <a:endParaRPr sz="1300">
              <a:solidFill>
                <a:schemeClr val="lt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5"/>
          <p:cNvPicPr preferRelativeResize="0"/>
          <p:nvPr/>
        </p:nvPicPr>
        <p:blipFill>
          <a:blip r:embed="rId3">
            <a:alphaModFix/>
          </a:blip>
          <a:stretch>
            <a:fillRect/>
          </a:stretch>
        </p:blipFill>
        <p:spPr>
          <a:xfrm>
            <a:off x="5177700" y="520450"/>
            <a:ext cx="3468450" cy="2848725"/>
          </a:xfrm>
          <a:prstGeom prst="rect">
            <a:avLst/>
          </a:prstGeom>
          <a:noFill/>
          <a:ln cap="flat" cmpd="sng" w="19050">
            <a:solidFill>
              <a:schemeClr val="accent2"/>
            </a:solidFill>
            <a:prstDash val="solid"/>
            <a:round/>
            <a:headEnd len="sm" w="sm" type="none"/>
            <a:tailEnd len="sm" w="sm" type="none"/>
          </a:ln>
        </p:spPr>
      </p:pic>
      <p:sp>
        <p:nvSpPr>
          <p:cNvPr id="217" name="Google Shape;217;p25"/>
          <p:cNvSpPr txBox="1"/>
          <p:nvPr>
            <p:ph idx="1" type="body"/>
          </p:nvPr>
        </p:nvSpPr>
        <p:spPr>
          <a:xfrm>
            <a:off x="819150" y="1557800"/>
            <a:ext cx="4212900" cy="101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highlight>
                  <a:schemeClr val="accent3"/>
                </a:highlight>
              </a:rPr>
              <a:t>Anisotropia</a:t>
            </a:r>
            <a:r>
              <a:rPr b="1" lang="pt-BR">
                <a:highlight>
                  <a:schemeClr val="dk1"/>
                </a:highlight>
              </a:rPr>
              <a:t> </a:t>
            </a:r>
            <a:r>
              <a:rPr lang="pt-BR"/>
              <a:t>⇒ cada direção com propriedades diferentes </a:t>
            </a:r>
            <a:br>
              <a:rPr lang="pt-BR"/>
            </a:br>
            <a:r>
              <a:rPr lang="pt-BR"/>
              <a:t>- três direções: longitudinal/ axial; radial; tangencial</a:t>
            </a:r>
            <a:endParaRPr/>
          </a:p>
          <a:p>
            <a:pPr indent="0" lvl="0" marL="0" rtl="0" algn="l">
              <a:spcBef>
                <a:spcPts val="1200"/>
              </a:spcBef>
              <a:spcAft>
                <a:spcPts val="1200"/>
              </a:spcAft>
              <a:buNone/>
            </a:pPr>
            <a:r>
              <a:t/>
            </a:r>
            <a:endParaRPr/>
          </a:p>
        </p:txBody>
      </p:sp>
      <p:pic>
        <p:nvPicPr>
          <p:cNvPr id="218" name="Google Shape;218;p25"/>
          <p:cNvPicPr preferRelativeResize="0"/>
          <p:nvPr/>
        </p:nvPicPr>
        <p:blipFill rotWithShape="1">
          <a:blip r:embed="rId4">
            <a:alphaModFix/>
          </a:blip>
          <a:srcRect b="2893" l="0" r="0" t="0"/>
          <a:stretch/>
        </p:blipFill>
        <p:spPr>
          <a:xfrm>
            <a:off x="2339450" y="2305425"/>
            <a:ext cx="3217025" cy="2356125"/>
          </a:xfrm>
          <a:prstGeom prst="rect">
            <a:avLst/>
          </a:prstGeom>
          <a:noFill/>
          <a:ln cap="flat" cmpd="sng" w="19050">
            <a:solidFill>
              <a:schemeClr val="accent3"/>
            </a:solidFill>
            <a:prstDash val="solid"/>
            <a:round/>
            <a:headEnd len="sm" w="sm" type="none"/>
            <a:tailEnd len="sm" w="sm" type="none"/>
          </a:ln>
        </p:spPr>
      </p:pic>
      <p:sp>
        <p:nvSpPr>
          <p:cNvPr id="219" name="Google Shape;219;p25"/>
          <p:cNvSpPr/>
          <p:nvPr/>
        </p:nvSpPr>
        <p:spPr>
          <a:xfrm>
            <a:off x="6088050" y="3949350"/>
            <a:ext cx="2558100" cy="712200"/>
          </a:xfrm>
          <a:prstGeom prst="round2DiagRect">
            <a:avLst>
              <a:gd fmla="val 16667" name="adj1"/>
              <a:gd fmla="val 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1300">
                <a:solidFill>
                  <a:schemeClr val="lt2"/>
                </a:solidFill>
                <a:latin typeface="Calibri"/>
                <a:ea typeface="Calibri"/>
                <a:cs typeface="Calibri"/>
                <a:sym typeface="Calibri"/>
              </a:rPr>
              <a:t>Por que não transversal?</a:t>
            </a:r>
            <a:endParaRPr sz="1300">
              <a:solidFill>
                <a:schemeClr val="lt2"/>
              </a:solidFill>
              <a:latin typeface="Calibri"/>
              <a:ea typeface="Calibri"/>
              <a:cs typeface="Calibri"/>
              <a:sym typeface="Calibri"/>
            </a:endParaRPr>
          </a:p>
        </p:txBody>
      </p:sp>
      <p:sp>
        <p:nvSpPr>
          <p:cNvPr id="220" name="Google Shape;220;p25"/>
          <p:cNvSpPr txBox="1"/>
          <p:nvPr>
            <p:ph type="title"/>
          </p:nvPr>
        </p:nvSpPr>
        <p:spPr>
          <a:xfrm>
            <a:off x="819150" y="845600"/>
            <a:ext cx="7505700" cy="68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t>Na eng. civil</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solidFill>
                  <a:schemeClr val="dk2"/>
                </a:solidFill>
              </a:rPr>
              <a:t>Tensões</a:t>
            </a:r>
            <a:endParaRPr b="1">
              <a:solidFill>
                <a:schemeClr val="dk2"/>
              </a:solidFill>
            </a:endParaRPr>
          </a:p>
        </p:txBody>
      </p:sp>
      <p:sp>
        <p:nvSpPr>
          <p:cNvPr id="226" name="Google Shape;226;p26"/>
          <p:cNvSpPr txBox="1"/>
          <p:nvPr>
            <p:ph idx="1" type="body"/>
          </p:nvPr>
        </p:nvSpPr>
        <p:spPr>
          <a:xfrm>
            <a:off x="819150" y="348412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pt-BR"/>
              <a:t>Diferentes tensões podem ser aplicadas às estruturas, influenciando sua mecânica. Podem ser isoladas, como aplicadas em conjunto, por exemplo uma coluna vertical pode experimentar </a:t>
            </a:r>
            <a:r>
              <a:rPr b="1" lang="pt-BR">
                <a:highlight>
                  <a:schemeClr val="accent3"/>
                </a:highlight>
              </a:rPr>
              <a:t>compressão</a:t>
            </a:r>
            <a:r>
              <a:rPr lang="pt-BR"/>
              <a:t>, enquanto uma viga horizontal pode experimentar tanto </a:t>
            </a:r>
            <a:r>
              <a:rPr b="1" lang="pt-BR">
                <a:highlight>
                  <a:schemeClr val="accent3"/>
                </a:highlight>
              </a:rPr>
              <a:t>tração</a:t>
            </a:r>
            <a:r>
              <a:rPr b="1" lang="pt-BR">
                <a:highlight>
                  <a:schemeClr val="dk1"/>
                </a:highlight>
              </a:rPr>
              <a:t> </a:t>
            </a:r>
            <a:r>
              <a:rPr lang="pt-BR"/>
              <a:t>quanto </a:t>
            </a:r>
            <a:r>
              <a:rPr b="1" lang="pt-BR">
                <a:highlight>
                  <a:schemeClr val="accent3"/>
                </a:highlight>
              </a:rPr>
              <a:t>compressão</a:t>
            </a:r>
            <a:r>
              <a:rPr lang="pt-BR"/>
              <a:t>.</a:t>
            </a:r>
            <a:endParaRPr/>
          </a:p>
        </p:txBody>
      </p:sp>
      <p:pic>
        <p:nvPicPr>
          <p:cNvPr id="227" name="Google Shape;227;p26"/>
          <p:cNvPicPr preferRelativeResize="0"/>
          <p:nvPr/>
        </p:nvPicPr>
        <p:blipFill>
          <a:blip r:embed="rId3">
            <a:alphaModFix/>
          </a:blip>
          <a:stretch>
            <a:fillRect/>
          </a:stretch>
        </p:blipFill>
        <p:spPr>
          <a:xfrm>
            <a:off x="754913" y="1743848"/>
            <a:ext cx="7634177" cy="1461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solidFill>
                  <a:schemeClr val="dk2"/>
                </a:solidFill>
              </a:rPr>
              <a:t>Tensões</a:t>
            </a:r>
            <a:endParaRPr b="1">
              <a:solidFill>
                <a:schemeClr val="dk2"/>
              </a:solidFill>
            </a:endParaRPr>
          </a:p>
        </p:txBody>
      </p:sp>
      <p:pic>
        <p:nvPicPr>
          <p:cNvPr id="233" name="Google Shape;233;p27"/>
          <p:cNvPicPr preferRelativeResize="0"/>
          <p:nvPr/>
        </p:nvPicPr>
        <p:blipFill rotWithShape="1">
          <a:blip r:embed="rId3">
            <a:alphaModFix/>
          </a:blip>
          <a:srcRect b="0" l="51255" r="0" t="0"/>
          <a:stretch/>
        </p:blipFill>
        <p:spPr>
          <a:xfrm>
            <a:off x="2863795" y="1515250"/>
            <a:ext cx="3721199" cy="1461875"/>
          </a:xfrm>
          <a:prstGeom prst="rect">
            <a:avLst/>
          </a:prstGeom>
          <a:noFill/>
          <a:ln>
            <a:noFill/>
          </a:ln>
        </p:spPr>
      </p:pic>
      <p:pic>
        <p:nvPicPr>
          <p:cNvPr id="234" name="Google Shape;234;p27"/>
          <p:cNvPicPr preferRelativeResize="0"/>
          <p:nvPr/>
        </p:nvPicPr>
        <p:blipFill>
          <a:blip r:embed="rId4">
            <a:alphaModFix/>
          </a:blip>
          <a:stretch>
            <a:fillRect/>
          </a:stretch>
        </p:blipFill>
        <p:spPr>
          <a:xfrm>
            <a:off x="1194500" y="3205725"/>
            <a:ext cx="6754999" cy="1366275"/>
          </a:xfrm>
          <a:prstGeom prst="rect">
            <a:avLst/>
          </a:prstGeom>
          <a:noFill/>
          <a:ln>
            <a:noFill/>
          </a:ln>
        </p:spPr>
      </p:pic>
      <p:sp>
        <p:nvSpPr>
          <p:cNvPr id="235" name="Google Shape;235;p27"/>
          <p:cNvSpPr/>
          <p:nvPr/>
        </p:nvSpPr>
        <p:spPr>
          <a:xfrm flipH="1">
            <a:off x="6179175" y="2740700"/>
            <a:ext cx="2363100" cy="555900"/>
          </a:xfrm>
          <a:prstGeom prst="round2DiagRect">
            <a:avLst>
              <a:gd fmla="val 16667" name="adj1"/>
              <a:gd fmla="val 5000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pt-BR" sz="1300">
                <a:solidFill>
                  <a:schemeClr val="dk2"/>
                </a:solidFill>
                <a:latin typeface="Calibri"/>
                <a:ea typeface="Calibri"/>
                <a:cs typeface="Calibri"/>
                <a:sym typeface="Calibri"/>
              </a:rPr>
              <a:t>Compactação</a:t>
            </a:r>
            <a:endParaRPr b="1" sz="1300">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8"/>
          <p:cNvPicPr preferRelativeResize="0"/>
          <p:nvPr/>
        </p:nvPicPr>
        <p:blipFill>
          <a:blip r:embed="rId3">
            <a:alphaModFix/>
          </a:blip>
          <a:stretch>
            <a:fillRect/>
          </a:stretch>
        </p:blipFill>
        <p:spPr>
          <a:xfrm>
            <a:off x="1552725" y="3252100"/>
            <a:ext cx="5324725" cy="1376400"/>
          </a:xfrm>
          <a:prstGeom prst="rect">
            <a:avLst/>
          </a:prstGeom>
          <a:noFill/>
          <a:ln>
            <a:noFill/>
          </a:ln>
        </p:spPr>
      </p:pic>
      <p:sp>
        <p:nvSpPr>
          <p:cNvPr id="241" name="Google Shape;241;p2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solidFill>
                  <a:schemeClr val="dk2"/>
                </a:solidFill>
              </a:rPr>
              <a:t>Tensões</a:t>
            </a:r>
            <a:endParaRPr b="1">
              <a:solidFill>
                <a:schemeClr val="dk2"/>
              </a:solidFill>
            </a:endParaRPr>
          </a:p>
        </p:txBody>
      </p:sp>
      <p:pic>
        <p:nvPicPr>
          <p:cNvPr id="242" name="Google Shape;242;p28"/>
          <p:cNvPicPr preferRelativeResize="0"/>
          <p:nvPr/>
        </p:nvPicPr>
        <p:blipFill rotWithShape="1">
          <a:blip r:embed="rId4">
            <a:alphaModFix/>
          </a:blip>
          <a:srcRect b="0" l="0" r="50000" t="0"/>
          <a:stretch/>
        </p:blipFill>
        <p:spPr>
          <a:xfrm>
            <a:off x="2815856" y="1521975"/>
            <a:ext cx="3817076" cy="1461875"/>
          </a:xfrm>
          <a:prstGeom prst="rect">
            <a:avLst/>
          </a:prstGeom>
          <a:noFill/>
          <a:ln>
            <a:noFill/>
          </a:ln>
        </p:spPr>
      </p:pic>
      <p:sp>
        <p:nvSpPr>
          <p:cNvPr id="243" name="Google Shape;243;p28"/>
          <p:cNvSpPr/>
          <p:nvPr/>
        </p:nvSpPr>
        <p:spPr>
          <a:xfrm flipH="1">
            <a:off x="6179175" y="2740700"/>
            <a:ext cx="2363100" cy="555900"/>
          </a:xfrm>
          <a:prstGeom prst="round2DiagRect">
            <a:avLst>
              <a:gd fmla="val 16667" name="adj1"/>
              <a:gd fmla="val 5000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pt-BR" sz="1300">
                <a:solidFill>
                  <a:schemeClr val="dk2"/>
                </a:solidFill>
                <a:latin typeface="Calibri"/>
                <a:ea typeface="Calibri"/>
                <a:cs typeface="Calibri"/>
                <a:sym typeface="Calibri"/>
              </a:rPr>
              <a:t>Ruptura</a:t>
            </a:r>
            <a:endParaRPr b="1" sz="1300">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solidFill>
                  <a:schemeClr val="dk2"/>
                </a:solidFill>
              </a:rPr>
              <a:t>Tensões</a:t>
            </a:r>
            <a:endParaRPr b="1">
              <a:solidFill>
                <a:schemeClr val="dk2"/>
              </a:solidFill>
            </a:endParaRPr>
          </a:p>
        </p:txBody>
      </p:sp>
      <p:sp>
        <p:nvSpPr>
          <p:cNvPr id="249" name="Google Shape;249;p29"/>
          <p:cNvSpPr txBox="1"/>
          <p:nvPr>
            <p:ph idx="1" type="body"/>
          </p:nvPr>
        </p:nvSpPr>
        <p:spPr>
          <a:xfrm>
            <a:off x="819150" y="3757275"/>
            <a:ext cx="7505700" cy="681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pt-BR">
                <a:highlight>
                  <a:schemeClr val="accent3"/>
                </a:highlight>
              </a:rPr>
              <a:t>Cisalhamento</a:t>
            </a:r>
            <a:r>
              <a:rPr lang="pt-BR"/>
              <a:t>: forças são aplicadas em sentidos opostos em pontos diferentes de um componente ou estrutura.</a:t>
            </a:r>
            <a:endParaRPr/>
          </a:p>
        </p:txBody>
      </p:sp>
      <p:pic>
        <p:nvPicPr>
          <p:cNvPr id="250" name="Google Shape;250;p29"/>
          <p:cNvPicPr preferRelativeResize="0"/>
          <p:nvPr/>
        </p:nvPicPr>
        <p:blipFill>
          <a:blip r:embed="rId3">
            <a:alphaModFix/>
          </a:blip>
          <a:stretch>
            <a:fillRect/>
          </a:stretch>
        </p:blipFill>
        <p:spPr>
          <a:xfrm>
            <a:off x="1693325" y="1606175"/>
            <a:ext cx="5909750" cy="1931150"/>
          </a:xfrm>
          <a:prstGeom prst="rect">
            <a:avLst/>
          </a:prstGeom>
          <a:noFill/>
          <a:ln>
            <a:noFill/>
          </a:ln>
        </p:spPr>
      </p:pic>
      <p:sp>
        <p:nvSpPr>
          <p:cNvPr id="251" name="Google Shape;251;p29"/>
          <p:cNvSpPr/>
          <p:nvPr/>
        </p:nvSpPr>
        <p:spPr>
          <a:xfrm flipH="1">
            <a:off x="4243500" y="1495625"/>
            <a:ext cx="2363100" cy="555900"/>
          </a:xfrm>
          <a:prstGeom prst="round2DiagRect">
            <a:avLst>
              <a:gd fmla="val 16667" name="adj1"/>
              <a:gd fmla="val 5000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pt-BR" sz="1300">
                <a:solidFill>
                  <a:schemeClr val="dk2"/>
                </a:solidFill>
                <a:latin typeface="Calibri"/>
                <a:ea typeface="Calibri"/>
                <a:cs typeface="Calibri"/>
                <a:sym typeface="Calibri"/>
              </a:rPr>
              <a:t>Ruptura por deslizamento</a:t>
            </a:r>
            <a:endParaRPr b="1" sz="1300">
              <a:solidFill>
                <a:schemeClr val="dk2"/>
              </a:solidFill>
              <a:latin typeface="Calibri"/>
              <a:ea typeface="Calibri"/>
              <a:cs typeface="Calibri"/>
              <a:sym typeface="Calibri"/>
            </a:endParaRPr>
          </a:p>
        </p:txBody>
      </p:sp>
      <p:sp>
        <p:nvSpPr>
          <p:cNvPr id="252" name="Google Shape;252;p29"/>
          <p:cNvSpPr/>
          <p:nvPr/>
        </p:nvSpPr>
        <p:spPr>
          <a:xfrm>
            <a:off x="3578850" y="2167175"/>
            <a:ext cx="3692400" cy="10014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0"/>
          <p:cNvSpPr txBox="1"/>
          <p:nvPr>
            <p:ph type="title"/>
          </p:nvPr>
        </p:nvSpPr>
        <p:spPr>
          <a:xfrm>
            <a:off x="819150" y="5408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solidFill>
                  <a:schemeClr val="dk2"/>
                </a:solidFill>
              </a:rPr>
              <a:t>Flexão simples</a:t>
            </a:r>
            <a:endParaRPr b="1">
              <a:solidFill>
                <a:schemeClr val="dk2"/>
              </a:solidFill>
            </a:endParaRPr>
          </a:p>
        </p:txBody>
      </p:sp>
      <p:pic>
        <p:nvPicPr>
          <p:cNvPr id="258" name="Google Shape;258;p30"/>
          <p:cNvPicPr preferRelativeResize="0"/>
          <p:nvPr/>
        </p:nvPicPr>
        <p:blipFill>
          <a:blip r:embed="rId3">
            <a:alphaModFix/>
          </a:blip>
          <a:stretch>
            <a:fillRect/>
          </a:stretch>
        </p:blipFill>
        <p:spPr>
          <a:xfrm>
            <a:off x="819150" y="1312975"/>
            <a:ext cx="7444226" cy="3434775"/>
          </a:xfrm>
          <a:prstGeom prst="rect">
            <a:avLst/>
          </a:prstGeom>
          <a:noFill/>
          <a:ln>
            <a:noFill/>
          </a:ln>
        </p:spPr>
      </p:pic>
      <p:sp>
        <p:nvSpPr>
          <p:cNvPr id="259" name="Google Shape;259;p30"/>
          <p:cNvSpPr/>
          <p:nvPr/>
        </p:nvSpPr>
        <p:spPr>
          <a:xfrm>
            <a:off x="5685975" y="657275"/>
            <a:ext cx="2858700" cy="1407000"/>
          </a:xfrm>
          <a:prstGeom prst="round2DiagRect">
            <a:avLst>
              <a:gd fmla="val 16667" name="adj1"/>
              <a:gd fmla="val 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pt-BR" u="sng">
                <a:solidFill>
                  <a:schemeClr val="lt2"/>
                </a:solidFill>
                <a:latin typeface="Calibri"/>
                <a:ea typeface="Calibri"/>
                <a:cs typeface="Calibri"/>
                <a:sym typeface="Calibri"/>
              </a:rPr>
              <a:t>Observação</a:t>
            </a:r>
            <a:endParaRPr b="1" u="sng">
              <a:solidFill>
                <a:schemeClr val="lt2"/>
              </a:solidFill>
              <a:latin typeface="Calibri"/>
              <a:ea typeface="Calibri"/>
              <a:cs typeface="Calibri"/>
              <a:sym typeface="Calibri"/>
            </a:endParaRPr>
          </a:p>
          <a:p>
            <a:pPr indent="0" lvl="0" marL="0" rtl="0" algn="ctr">
              <a:spcBef>
                <a:spcPts val="0"/>
              </a:spcBef>
              <a:spcAft>
                <a:spcPts val="0"/>
              </a:spcAft>
              <a:buNone/>
            </a:pPr>
            <a:r>
              <a:rPr lang="pt-BR" sz="1300">
                <a:solidFill>
                  <a:schemeClr val="lt2"/>
                </a:solidFill>
                <a:latin typeface="Calibri"/>
                <a:ea typeface="Calibri"/>
                <a:cs typeface="Calibri"/>
                <a:sym typeface="Calibri"/>
              </a:rPr>
              <a:t>O cisalhamento será perpendicular ao esforço de flexão.</a:t>
            </a:r>
            <a:endParaRPr sz="1300">
              <a:solidFill>
                <a:schemeClr val="lt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819150" y="5408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solidFill>
                  <a:schemeClr val="dk2"/>
                </a:solidFill>
              </a:rPr>
              <a:t>Flexão simples</a:t>
            </a:r>
            <a:endParaRPr b="1">
              <a:solidFill>
                <a:schemeClr val="dk2"/>
              </a:solidFill>
            </a:endParaRPr>
          </a:p>
        </p:txBody>
      </p:sp>
      <p:pic>
        <p:nvPicPr>
          <p:cNvPr id="265" name="Google Shape;265;p31"/>
          <p:cNvPicPr preferRelativeResize="0"/>
          <p:nvPr/>
        </p:nvPicPr>
        <p:blipFill>
          <a:blip r:embed="rId3">
            <a:alphaModFix/>
          </a:blip>
          <a:stretch>
            <a:fillRect/>
          </a:stretch>
        </p:blipFill>
        <p:spPr>
          <a:xfrm>
            <a:off x="5059225" y="838600"/>
            <a:ext cx="3486800" cy="2628675"/>
          </a:xfrm>
          <a:prstGeom prst="rect">
            <a:avLst/>
          </a:prstGeom>
          <a:noFill/>
          <a:ln>
            <a:noFill/>
          </a:ln>
        </p:spPr>
      </p:pic>
      <p:pic>
        <p:nvPicPr>
          <p:cNvPr id="266" name="Google Shape;266;p31"/>
          <p:cNvPicPr preferRelativeResize="0"/>
          <p:nvPr/>
        </p:nvPicPr>
        <p:blipFill>
          <a:blip r:embed="rId4">
            <a:alphaModFix/>
          </a:blip>
          <a:stretch>
            <a:fillRect/>
          </a:stretch>
        </p:blipFill>
        <p:spPr>
          <a:xfrm>
            <a:off x="819150" y="2571750"/>
            <a:ext cx="4716069" cy="2176000"/>
          </a:xfrm>
          <a:prstGeom prst="rect">
            <a:avLst/>
          </a:prstGeom>
          <a:noFill/>
          <a:ln>
            <a:noFill/>
          </a:ln>
        </p:spPr>
      </p:pic>
      <p:sp>
        <p:nvSpPr>
          <p:cNvPr id="267" name="Google Shape;267;p31"/>
          <p:cNvSpPr/>
          <p:nvPr/>
        </p:nvSpPr>
        <p:spPr>
          <a:xfrm rot="5400000">
            <a:off x="6556850" y="382875"/>
            <a:ext cx="637200" cy="6192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4"/>
          <p:cNvSpPr txBox="1"/>
          <p:nvPr>
            <p:ph type="title"/>
          </p:nvPr>
        </p:nvSpPr>
        <p:spPr>
          <a:xfrm>
            <a:off x="666750" y="6170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t>Programa básico</a:t>
            </a:r>
            <a:endParaRPr b="1"/>
          </a:p>
        </p:txBody>
      </p:sp>
      <p:sp>
        <p:nvSpPr>
          <p:cNvPr id="136" name="Google Shape;136;p14"/>
          <p:cNvSpPr txBox="1"/>
          <p:nvPr>
            <p:ph idx="1" type="body"/>
          </p:nvPr>
        </p:nvSpPr>
        <p:spPr>
          <a:xfrm>
            <a:off x="236400" y="1355600"/>
            <a:ext cx="4116600" cy="2936100"/>
          </a:xfrm>
          <a:prstGeom prst="rect">
            <a:avLst/>
          </a:prstGeom>
        </p:spPr>
        <p:txBody>
          <a:bodyPr anchorCtr="0" anchor="t" bIns="91425" lIns="91425" spcFirstLastPara="1" rIns="91425" wrap="square" tIns="91425">
            <a:noAutofit/>
          </a:bodyPr>
          <a:lstStyle/>
          <a:p>
            <a:pPr indent="-304800" lvl="0" marL="457200" rtl="0" algn="just">
              <a:lnSpc>
                <a:spcPct val="80000"/>
              </a:lnSpc>
              <a:spcBef>
                <a:spcPts val="0"/>
              </a:spcBef>
              <a:spcAft>
                <a:spcPts val="0"/>
              </a:spcAft>
              <a:buSzPts val="1200"/>
              <a:buChar char="●"/>
            </a:pPr>
            <a:r>
              <a:rPr b="1" lang="pt-BR" sz="1200"/>
              <a:t>Noções de estática:</a:t>
            </a:r>
            <a:r>
              <a:rPr lang="pt-BR" sz="1200"/>
              <a:t> conceitos fundamentais, corpo rígido, força, unidades de força, composição de forças, decomposição de forças, momento de uma força em relação a um ponto, caso geral de forças no plano, força resultante, ponto de aplicação da resultante, equilíbrio estático de um corpo, tipos de vínculos, diagrama de sólido livre, condições gerais de equilíbrio de um corpo. </a:t>
            </a:r>
            <a:endParaRPr sz="1200"/>
          </a:p>
          <a:p>
            <a:pPr indent="-304800" lvl="0" marL="457200" rtl="0" algn="just">
              <a:lnSpc>
                <a:spcPct val="80000"/>
              </a:lnSpc>
              <a:spcBef>
                <a:spcPts val="0"/>
              </a:spcBef>
              <a:spcAft>
                <a:spcPts val="0"/>
              </a:spcAft>
              <a:buSzPts val="1200"/>
              <a:buChar char="●"/>
            </a:pPr>
            <a:r>
              <a:rPr b="1" lang="pt-BR" sz="1200"/>
              <a:t>Características das figuras planas:</a:t>
            </a:r>
            <a:r>
              <a:rPr lang="pt-BR" sz="1200"/>
              <a:t> área, centro de gravidade, momento estático, momento de inércia, raio de giração.</a:t>
            </a:r>
            <a:endParaRPr sz="1200"/>
          </a:p>
          <a:p>
            <a:pPr indent="-304800" lvl="0" marL="457200" rtl="0" algn="just">
              <a:lnSpc>
                <a:spcPct val="80000"/>
              </a:lnSpc>
              <a:spcBef>
                <a:spcPts val="0"/>
              </a:spcBef>
              <a:spcAft>
                <a:spcPts val="0"/>
              </a:spcAft>
              <a:buSzPts val="1200"/>
              <a:buChar char="●"/>
            </a:pPr>
            <a:r>
              <a:rPr b="1" lang="pt-BR" sz="1200"/>
              <a:t>Noções de resistência dos materiais:</a:t>
            </a:r>
            <a:r>
              <a:rPr lang="pt-BR" sz="1200"/>
              <a:t> tração simples e compressão em peças curtas (tensão de tração/compressão, deformação, lei de Hooke, diagramas de esforço normal). cisalhamento simples (tensão última de cisalhamento e distorção), flexão simples (esforço cortante, momento fletor, função geral de momentos; tensões normais oriundas da flexão pura, simples, oblíqua e composta;, linha elástica, tensões de cisalhamento), compressão em peças esbeltas (comprimento de flambagem, índice de esbeltez, carga crítica de flambagem).</a:t>
            </a:r>
            <a:endParaRPr sz="1200"/>
          </a:p>
        </p:txBody>
      </p:sp>
      <p:sp>
        <p:nvSpPr>
          <p:cNvPr id="137" name="Google Shape;137;p14"/>
          <p:cNvSpPr txBox="1"/>
          <p:nvPr>
            <p:ph idx="2" type="body"/>
          </p:nvPr>
        </p:nvSpPr>
        <p:spPr>
          <a:xfrm>
            <a:off x="4353000" y="544375"/>
            <a:ext cx="4249800" cy="4415100"/>
          </a:xfrm>
          <a:prstGeom prst="rect">
            <a:avLst/>
          </a:prstGeom>
        </p:spPr>
        <p:txBody>
          <a:bodyPr anchorCtr="0" anchor="t" bIns="91425" lIns="91425" spcFirstLastPara="1" rIns="91425" wrap="square" tIns="91425">
            <a:normAutofit lnSpcReduction="20000"/>
          </a:bodyPr>
          <a:lstStyle/>
          <a:p>
            <a:pPr indent="-304800" lvl="0" marL="457200" rtl="0" algn="just">
              <a:lnSpc>
                <a:spcPct val="100000"/>
              </a:lnSpc>
              <a:spcBef>
                <a:spcPts val="0"/>
              </a:spcBef>
              <a:spcAft>
                <a:spcPts val="0"/>
              </a:spcAft>
              <a:buSzPts val="1200"/>
              <a:buChar char="●"/>
            </a:pPr>
            <a:r>
              <a:rPr b="1" lang="pt-BR" sz="1200"/>
              <a:t>Propriedades mecânicas da madeira:</a:t>
            </a:r>
            <a:r>
              <a:rPr lang="pt-BR" sz="1200"/>
              <a:t> resistência à compressão paralela, módulo de elasticidade na compressão paralela, resistência e módulo de elasticidade na compressão normal, resistência, resistência, módulo de elasticidade e rigidez à flexão estática, resistência ao cisalhamento paralelo às fibras, módulo de elasticidade transversal, dureza Janka, resistência e módulo de elasticidade à compressão/tração inclinada em relação à direção das fibras, fendilhamento longitudinal, tabelas de valores das propriedades físicas e mecânicas de madeiras brasileiras e correlações entre elas.</a:t>
            </a:r>
            <a:endParaRPr sz="1200"/>
          </a:p>
          <a:p>
            <a:pPr indent="-304800" lvl="0" marL="457200" rtl="0" algn="just">
              <a:lnSpc>
                <a:spcPct val="100000"/>
              </a:lnSpc>
              <a:spcBef>
                <a:spcPts val="0"/>
              </a:spcBef>
              <a:spcAft>
                <a:spcPts val="0"/>
              </a:spcAft>
              <a:buSzPts val="1200"/>
              <a:buChar char="●"/>
            </a:pPr>
            <a:r>
              <a:rPr b="1" lang="pt-BR" sz="1200"/>
              <a:t>Especificações para o cálculo de peças e estruturas de madeira:</a:t>
            </a:r>
            <a:r>
              <a:rPr lang="pt-BR" sz="1200"/>
              <a:t> cargas permanentes (externas, peso próprio dos elementos), cargas acidentais (sobrecargas, pressão do vento, cargas móveis em pontes rodoviárias). </a:t>
            </a:r>
            <a:r>
              <a:rPr b="1" lang="pt-BR" sz="1200"/>
              <a:t>Verificação da estabilidade das estruturas: </a:t>
            </a:r>
            <a:r>
              <a:rPr lang="pt-BR" sz="1200"/>
              <a:t>estruturas isostáticas, vigas maciças, pórticos e estruturas reticuladas, dimensionamentos (teoria de vigas, método dos nós e processo de Hitter). </a:t>
            </a:r>
            <a:endParaRPr sz="1200"/>
          </a:p>
          <a:p>
            <a:pPr indent="-304800" lvl="0" marL="457200" rtl="0" algn="just">
              <a:lnSpc>
                <a:spcPct val="100000"/>
              </a:lnSpc>
              <a:spcBef>
                <a:spcPts val="0"/>
              </a:spcBef>
              <a:spcAft>
                <a:spcPts val="0"/>
              </a:spcAft>
              <a:buSzPts val="1200"/>
              <a:buChar char="●"/>
            </a:pPr>
            <a:r>
              <a:rPr b="1" lang="pt-BR" sz="1200"/>
              <a:t>Defeitos naturais da madeira:</a:t>
            </a:r>
            <a:r>
              <a:rPr lang="pt-BR" sz="1200"/>
              <a:t> Origem e importância nas estruturas e as possíveis formas de minimização de seus efeitos através de técnicas construtivas ou de manejo florestal. </a:t>
            </a:r>
            <a:endParaRPr sz="1200"/>
          </a:p>
          <a:p>
            <a:pPr indent="-304800" lvl="0" marL="457200" rtl="0" algn="just">
              <a:lnSpc>
                <a:spcPct val="100000"/>
              </a:lnSpc>
              <a:spcBef>
                <a:spcPts val="0"/>
              </a:spcBef>
              <a:spcAft>
                <a:spcPts val="0"/>
              </a:spcAft>
              <a:buSzPts val="1200"/>
              <a:buChar char="●"/>
            </a:pPr>
            <a:r>
              <a:rPr b="1" lang="pt-BR" sz="1200"/>
              <a:t>Dimensionamento de ligações:</a:t>
            </a:r>
            <a:r>
              <a:rPr lang="pt-BR" sz="1200"/>
              <a:t> tipos de ligações, tensões na madeira e nas partes metálicas, ligações com parafusos, ligações com pregos, ligações com entalhes, tarugos ou cavilhas e ligações com adesivos.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2"/>
          <p:cNvSpPr txBox="1"/>
          <p:nvPr>
            <p:ph type="title"/>
          </p:nvPr>
        </p:nvSpPr>
        <p:spPr>
          <a:xfrm>
            <a:off x="819150" y="5408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solidFill>
                  <a:schemeClr val="dk2"/>
                </a:solidFill>
              </a:rPr>
              <a:t>Flexão simples</a:t>
            </a:r>
            <a:endParaRPr b="1">
              <a:solidFill>
                <a:schemeClr val="dk2"/>
              </a:solidFill>
            </a:endParaRPr>
          </a:p>
        </p:txBody>
      </p:sp>
      <p:pic>
        <p:nvPicPr>
          <p:cNvPr id="273" name="Google Shape;273;p32"/>
          <p:cNvPicPr preferRelativeResize="0"/>
          <p:nvPr/>
        </p:nvPicPr>
        <p:blipFill>
          <a:blip r:embed="rId3">
            <a:alphaModFix/>
          </a:blip>
          <a:stretch>
            <a:fillRect/>
          </a:stretch>
        </p:blipFill>
        <p:spPr>
          <a:xfrm>
            <a:off x="819150" y="2571750"/>
            <a:ext cx="4716069" cy="2176000"/>
          </a:xfrm>
          <a:prstGeom prst="rect">
            <a:avLst/>
          </a:prstGeom>
          <a:noFill/>
          <a:ln>
            <a:noFill/>
          </a:ln>
        </p:spPr>
      </p:pic>
      <p:sp>
        <p:nvSpPr>
          <p:cNvPr id="274" name="Google Shape;274;p32"/>
          <p:cNvSpPr/>
          <p:nvPr/>
        </p:nvSpPr>
        <p:spPr>
          <a:xfrm>
            <a:off x="4199950" y="923725"/>
            <a:ext cx="2451900" cy="14070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3100">
                <a:solidFill>
                  <a:schemeClr val="dk2"/>
                </a:solidFill>
                <a:latin typeface="Roboto Serif"/>
                <a:ea typeface="Roboto Serif"/>
                <a:cs typeface="Roboto Serif"/>
                <a:sym typeface="Roboto Serif"/>
              </a:rPr>
              <a:t>σ = M/I * y</a:t>
            </a:r>
            <a:endParaRPr sz="3100">
              <a:solidFill>
                <a:schemeClr val="dk2"/>
              </a:solidFill>
              <a:latin typeface="Roboto Serif"/>
              <a:ea typeface="Roboto Serif"/>
              <a:cs typeface="Roboto Serif"/>
              <a:sym typeface="Roboto Serif"/>
            </a:endParaRPr>
          </a:p>
        </p:txBody>
      </p:sp>
      <p:cxnSp>
        <p:nvCxnSpPr>
          <p:cNvPr id="275" name="Google Shape;275;p32"/>
          <p:cNvCxnSpPr/>
          <p:nvPr/>
        </p:nvCxnSpPr>
        <p:spPr>
          <a:xfrm>
            <a:off x="6057650" y="2377050"/>
            <a:ext cx="469800" cy="747600"/>
          </a:xfrm>
          <a:prstGeom prst="straightConnector1">
            <a:avLst/>
          </a:prstGeom>
          <a:noFill/>
          <a:ln cap="flat" cmpd="sng" w="38100">
            <a:solidFill>
              <a:schemeClr val="dk2"/>
            </a:solidFill>
            <a:prstDash val="solid"/>
            <a:round/>
            <a:headEnd len="med" w="med" type="none"/>
            <a:tailEnd len="med" w="med" type="triangle"/>
          </a:ln>
        </p:spPr>
      </p:cxnSp>
      <p:sp>
        <p:nvSpPr>
          <p:cNvPr id="276" name="Google Shape;276;p32"/>
          <p:cNvSpPr txBox="1"/>
          <p:nvPr>
            <p:ph idx="1" type="body"/>
          </p:nvPr>
        </p:nvSpPr>
        <p:spPr>
          <a:xfrm>
            <a:off x="5932950" y="3170675"/>
            <a:ext cx="2391900" cy="954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1200"/>
              </a:spcAft>
              <a:buNone/>
            </a:pPr>
            <a:r>
              <a:rPr lang="pt-BR"/>
              <a:t>A fórmula que expressa a relação de tensão/ stress com o momento fletor e as dimensões da viga.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3"/>
          <p:cNvSpPr txBox="1"/>
          <p:nvPr>
            <p:ph type="title"/>
          </p:nvPr>
        </p:nvSpPr>
        <p:spPr>
          <a:xfrm>
            <a:off x="1385850" y="1355075"/>
            <a:ext cx="6372300" cy="1379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pt-BR" sz="4200">
                <a:latin typeface="Roboto Serif"/>
                <a:ea typeface="Roboto Serif"/>
                <a:cs typeface="Roboto Serif"/>
                <a:sym typeface="Roboto Serif"/>
              </a:rPr>
              <a:t>σ = M/I * y</a:t>
            </a:r>
            <a:endParaRPr sz="9700"/>
          </a:p>
        </p:txBody>
      </p:sp>
      <p:sp>
        <p:nvSpPr>
          <p:cNvPr id="282" name="Google Shape;282;p33"/>
          <p:cNvSpPr txBox="1"/>
          <p:nvPr>
            <p:ph idx="1" type="body"/>
          </p:nvPr>
        </p:nvSpPr>
        <p:spPr>
          <a:xfrm>
            <a:off x="689500" y="2912275"/>
            <a:ext cx="4927200" cy="1305600"/>
          </a:xfrm>
          <a:prstGeom prst="rect">
            <a:avLst/>
          </a:prstGeom>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pt-BR"/>
              <a:t>Em que:</a:t>
            </a:r>
            <a:endParaRPr/>
          </a:p>
          <a:p>
            <a:pPr indent="0" lvl="0" marL="0" rtl="0" algn="l">
              <a:lnSpc>
                <a:spcPct val="100000"/>
              </a:lnSpc>
              <a:spcBef>
                <a:spcPts val="1200"/>
              </a:spcBef>
              <a:spcAft>
                <a:spcPts val="0"/>
              </a:spcAft>
              <a:buNone/>
            </a:pPr>
            <a:r>
              <a:rPr lang="pt-BR">
                <a:latin typeface="Roboto Serif"/>
                <a:ea typeface="Roboto Serif"/>
                <a:cs typeface="Roboto Serif"/>
                <a:sym typeface="Roboto Serif"/>
              </a:rPr>
              <a:t>σ </a:t>
            </a:r>
            <a:r>
              <a:rPr lang="pt-BR"/>
              <a:t>= tensão (stress) em kg/cm²</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M </a:t>
            </a:r>
            <a:r>
              <a:rPr lang="pt-BR"/>
              <a:t>= momento fletor (bending moment) em kg.cm</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I</a:t>
            </a:r>
            <a:r>
              <a:rPr lang="pt-BR"/>
              <a:t> = momento de inércia (second moment of area) em cm⁴</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y </a:t>
            </a:r>
            <a:r>
              <a:rPr lang="pt-BR"/>
              <a:t>= meia altura (h/2) em cm</a:t>
            </a:r>
            <a:endParaRPr/>
          </a:p>
          <a:p>
            <a:pPr indent="0" lvl="0" marL="0" rtl="0" algn="l">
              <a:spcBef>
                <a:spcPts val="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4"/>
          <p:cNvSpPr txBox="1"/>
          <p:nvPr>
            <p:ph type="title"/>
          </p:nvPr>
        </p:nvSpPr>
        <p:spPr>
          <a:xfrm>
            <a:off x="1385850" y="1355075"/>
            <a:ext cx="6372300" cy="1379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pt-BR" sz="4200">
                <a:latin typeface="Roboto Serif"/>
                <a:ea typeface="Roboto Serif"/>
                <a:cs typeface="Roboto Serif"/>
                <a:sym typeface="Roboto Serif"/>
              </a:rPr>
              <a:t>σ = M/I * y</a:t>
            </a:r>
            <a:endParaRPr sz="9700"/>
          </a:p>
        </p:txBody>
      </p:sp>
      <p:cxnSp>
        <p:nvCxnSpPr>
          <p:cNvPr id="288" name="Google Shape;288;p34"/>
          <p:cNvCxnSpPr/>
          <p:nvPr/>
        </p:nvCxnSpPr>
        <p:spPr>
          <a:xfrm flipH="1">
            <a:off x="3115075" y="1831200"/>
            <a:ext cx="9600" cy="441000"/>
          </a:xfrm>
          <a:prstGeom prst="straightConnector1">
            <a:avLst/>
          </a:prstGeom>
          <a:noFill/>
          <a:ln cap="flat" cmpd="sng" w="28575">
            <a:solidFill>
              <a:schemeClr val="accent2"/>
            </a:solidFill>
            <a:prstDash val="solid"/>
            <a:round/>
            <a:headEnd len="med" w="med" type="stealth"/>
            <a:tailEnd len="med" w="med" type="none"/>
          </a:ln>
        </p:spPr>
      </p:cxnSp>
      <p:cxnSp>
        <p:nvCxnSpPr>
          <p:cNvPr id="289" name="Google Shape;289;p34"/>
          <p:cNvCxnSpPr/>
          <p:nvPr/>
        </p:nvCxnSpPr>
        <p:spPr>
          <a:xfrm flipH="1">
            <a:off x="4025175" y="1831200"/>
            <a:ext cx="9600" cy="441000"/>
          </a:xfrm>
          <a:prstGeom prst="straightConnector1">
            <a:avLst/>
          </a:prstGeom>
          <a:noFill/>
          <a:ln cap="flat" cmpd="sng" w="28575">
            <a:solidFill>
              <a:schemeClr val="accent2"/>
            </a:solidFill>
            <a:prstDash val="solid"/>
            <a:round/>
            <a:headEnd len="med" w="med" type="stealth"/>
            <a:tailEnd len="med" w="med" type="none"/>
          </a:ln>
        </p:spPr>
      </p:cxnSp>
      <p:sp>
        <p:nvSpPr>
          <p:cNvPr id="290" name="Google Shape;290;p34"/>
          <p:cNvSpPr txBox="1"/>
          <p:nvPr>
            <p:ph idx="1" type="body"/>
          </p:nvPr>
        </p:nvSpPr>
        <p:spPr>
          <a:xfrm>
            <a:off x="689500" y="2912275"/>
            <a:ext cx="4927200" cy="1305600"/>
          </a:xfrm>
          <a:prstGeom prst="rect">
            <a:avLst/>
          </a:prstGeom>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pt-BR"/>
              <a:t>Em que:</a:t>
            </a:r>
            <a:endParaRPr/>
          </a:p>
          <a:p>
            <a:pPr indent="0" lvl="0" marL="0" rtl="0" algn="l">
              <a:lnSpc>
                <a:spcPct val="100000"/>
              </a:lnSpc>
              <a:spcBef>
                <a:spcPts val="1200"/>
              </a:spcBef>
              <a:spcAft>
                <a:spcPts val="0"/>
              </a:spcAft>
              <a:buNone/>
            </a:pPr>
            <a:r>
              <a:rPr lang="pt-BR">
                <a:latin typeface="Roboto Serif"/>
                <a:ea typeface="Roboto Serif"/>
                <a:cs typeface="Roboto Serif"/>
                <a:sym typeface="Roboto Serif"/>
              </a:rPr>
              <a:t>σ </a:t>
            </a:r>
            <a:r>
              <a:rPr lang="pt-BR"/>
              <a:t>= tensão (stress) em kg/cm²</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M </a:t>
            </a:r>
            <a:r>
              <a:rPr lang="pt-BR"/>
              <a:t>= momento fletor (bending moment) em kg.cm</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I</a:t>
            </a:r>
            <a:r>
              <a:rPr lang="pt-BR"/>
              <a:t> = momento de inércia (second moment of area) em cm⁴</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y </a:t>
            </a:r>
            <a:r>
              <a:rPr lang="pt-BR"/>
              <a:t>= meia altura (h/2) em cm</a:t>
            </a:r>
            <a:endParaRPr/>
          </a:p>
          <a:p>
            <a:pPr indent="0" lvl="0" marL="0" rtl="0" algn="l">
              <a:spcBef>
                <a:spcPts val="0"/>
              </a:spcBef>
              <a:spcAft>
                <a:spcPts val="12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5"/>
          <p:cNvSpPr txBox="1"/>
          <p:nvPr>
            <p:ph type="title"/>
          </p:nvPr>
        </p:nvSpPr>
        <p:spPr>
          <a:xfrm>
            <a:off x="1385850" y="1355075"/>
            <a:ext cx="6372300" cy="1379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pt-BR" sz="4200">
                <a:latin typeface="Roboto Serif"/>
                <a:ea typeface="Roboto Serif"/>
                <a:cs typeface="Roboto Serif"/>
                <a:sym typeface="Roboto Serif"/>
              </a:rPr>
              <a:t>σ = M/I * y</a:t>
            </a:r>
            <a:endParaRPr sz="9700"/>
          </a:p>
        </p:txBody>
      </p:sp>
      <p:cxnSp>
        <p:nvCxnSpPr>
          <p:cNvPr id="296" name="Google Shape;296;p35"/>
          <p:cNvCxnSpPr/>
          <p:nvPr/>
        </p:nvCxnSpPr>
        <p:spPr>
          <a:xfrm flipH="1">
            <a:off x="3115075" y="1831200"/>
            <a:ext cx="9600" cy="441000"/>
          </a:xfrm>
          <a:prstGeom prst="straightConnector1">
            <a:avLst/>
          </a:prstGeom>
          <a:noFill/>
          <a:ln cap="flat" cmpd="sng" w="28575">
            <a:solidFill>
              <a:schemeClr val="accent2"/>
            </a:solidFill>
            <a:prstDash val="solid"/>
            <a:round/>
            <a:headEnd len="med" w="med" type="stealth"/>
            <a:tailEnd len="med" w="med" type="none"/>
          </a:ln>
        </p:spPr>
      </p:cxnSp>
      <p:cxnSp>
        <p:nvCxnSpPr>
          <p:cNvPr id="297" name="Google Shape;297;p35"/>
          <p:cNvCxnSpPr/>
          <p:nvPr/>
        </p:nvCxnSpPr>
        <p:spPr>
          <a:xfrm flipH="1">
            <a:off x="6051400" y="1831200"/>
            <a:ext cx="9600" cy="441000"/>
          </a:xfrm>
          <a:prstGeom prst="straightConnector1">
            <a:avLst/>
          </a:prstGeom>
          <a:noFill/>
          <a:ln cap="flat" cmpd="sng" w="28575">
            <a:solidFill>
              <a:schemeClr val="accent2"/>
            </a:solidFill>
            <a:prstDash val="solid"/>
            <a:round/>
            <a:headEnd len="med" w="med" type="stealth"/>
            <a:tailEnd len="med" w="med" type="none"/>
          </a:ln>
        </p:spPr>
      </p:cxnSp>
      <p:sp>
        <p:nvSpPr>
          <p:cNvPr id="298" name="Google Shape;298;p35"/>
          <p:cNvSpPr txBox="1"/>
          <p:nvPr>
            <p:ph idx="1" type="body"/>
          </p:nvPr>
        </p:nvSpPr>
        <p:spPr>
          <a:xfrm>
            <a:off x="689500" y="2912275"/>
            <a:ext cx="4927200" cy="1305600"/>
          </a:xfrm>
          <a:prstGeom prst="rect">
            <a:avLst/>
          </a:prstGeom>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pt-BR"/>
              <a:t>Em que:</a:t>
            </a:r>
            <a:endParaRPr/>
          </a:p>
          <a:p>
            <a:pPr indent="0" lvl="0" marL="0" rtl="0" algn="l">
              <a:lnSpc>
                <a:spcPct val="100000"/>
              </a:lnSpc>
              <a:spcBef>
                <a:spcPts val="1200"/>
              </a:spcBef>
              <a:spcAft>
                <a:spcPts val="0"/>
              </a:spcAft>
              <a:buNone/>
            </a:pPr>
            <a:r>
              <a:rPr lang="pt-BR">
                <a:latin typeface="Roboto Serif"/>
                <a:ea typeface="Roboto Serif"/>
                <a:cs typeface="Roboto Serif"/>
                <a:sym typeface="Roboto Serif"/>
              </a:rPr>
              <a:t>σ </a:t>
            </a:r>
            <a:r>
              <a:rPr lang="pt-BR"/>
              <a:t>= tensão (stress) em kg/cm²</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M </a:t>
            </a:r>
            <a:r>
              <a:rPr lang="pt-BR"/>
              <a:t>= momento fletor (bending moment) em kg.cm</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I</a:t>
            </a:r>
            <a:r>
              <a:rPr lang="pt-BR"/>
              <a:t> = momento de inércia (second moment of area) em cm⁴</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y </a:t>
            </a:r>
            <a:r>
              <a:rPr lang="pt-BR"/>
              <a:t>= meia altura (h/2) em cm</a:t>
            </a:r>
            <a:endParaRPr/>
          </a:p>
          <a:p>
            <a:pPr indent="0" lvl="0" marL="0" rtl="0" algn="l">
              <a:spcBef>
                <a:spcPts val="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6"/>
          <p:cNvSpPr txBox="1"/>
          <p:nvPr>
            <p:ph type="title"/>
          </p:nvPr>
        </p:nvSpPr>
        <p:spPr>
          <a:xfrm>
            <a:off x="1385850" y="1355075"/>
            <a:ext cx="6372300" cy="1379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pt-BR" sz="4200">
                <a:latin typeface="Roboto Serif"/>
                <a:ea typeface="Roboto Serif"/>
                <a:cs typeface="Roboto Serif"/>
                <a:sym typeface="Roboto Serif"/>
              </a:rPr>
              <a:t>σ = M/I * y</a:t>
            </a:r>
            <a:endParaRPr sz="9700"/>
          </a:p>
        </p:txBody>
      </p:sp>
      <p:cxnSp>
        <p:nvCxnSpPr>
          <p:cNvPr id="304" name="Google Shape;304;p36"/>
          <p:cNvCxnSpPr/>
          <p:nvPr/>
        </p:nvCxnSpPr>
        <p:spPr>
          <a:xfrm flipH="1">
            <a:off x="3115075" y="1831200"/>
            <a:ext cx="9600" cy="441000"/>
          </a:xfrm>
          <a:prstGeom prst="straightConnector1">
            <a:avLst/>
          </a:prstGeom>
          <a:noFill/>
          <a:ln cap="flat" cmpd="sng" w="28575">
            <a:solidFill>
              <a:schemeClr val="accent2"/>
            </a:solidFill>
            <a:prstDash val="solid"/>
            <a:round/>
            <a:headEnd len="med" w="med" type="none"/>
            <a:tailEnd len="med" w="med" type="stealth"/>
          </a:ln>
        </p:spPr>
      </p:cxnSp>
      <p:cxnSp>
        <p:nvCxnSpPr>
          <p:cNvPr id="305" name="Google Shape;305;p36"/>
          <p:cNvCxnSpPr/>
          <p:nvPr/>
        </p:nvCxnSpPr>
        <p:spPr>
          <a:xfrm flipH="1">
            <a:off x="5146600" y="1824425"/>
            <a:ext cx="9600" cy="441000"/>
          </a:xfrm>
          <a:prstGeom prst="straightConnector1">
            <a:avLst/>
          </a:prstGeom>
          <a:noFill/>
          <a:ln cap="flat" cmpd="sng" w="28575">
            <a:solidFill>
              <a:schemeClr val="accent2"/>
            </a:solidFill>
            <a:prstDash val="solid"/>
            <a:round/>
            <a:headEnd len="med" w="med" type="stealth"/>
            <a:tailEnd len="med" w="med" type="none"/>
          </a:ln>
        </p:spPr>
      </p:cxnSp>
      <p:sp>
        <p:nvSpPr>
          <p:cNvPr id="306" name="Google Shape;306;p36"/>
          <p:cNvSpPr txBox="1"/>
          <p:nvPr>
            <p:ph idx="1" type="body"/>
          </p:nvPr>
        </p:nvSpPr>
        <p:spPr>
          <a:xfrm>
            <a:off x="689500" y="2912275"/>
            <a:ext cx="4927200" cy="1305600"/>
          </a:xfrm>
          <a:prstGeom prst="rect">
            <a:avLst/>
          </a:prstGeom>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pt-BR"/>
              <a:t>Em que:</a:t>
            </a:r>
            <a:endParaRPr/>
          </a:p>
          <a:p>
            <a:pPr indent="0" lvl="0" marL="0" rtl="0" algn="l">
              <a:lnSpc>
                <a:spcPct val="100000"/>
              </a:lnSpc>
              <a:spcBef>
                <a:spcPts val="1200"/>
              </a:spcBef>
              <a:spcAft>
                <a:spcPts val="0"/>
              </a:spcAft>
              <a:buNone/>
            </a:pPr>
            <a:r>
              <a:rPr lang="pt-BR">
                <a:latin typeface="Roboto Serif"/>
                <a:ea typeface="Roboto Serif"/>
                <a:cs typeface="Roboto Serif"/>
                <a:sym typeface="Roboto Serif"/>
              </a:rPr>
              <a:t>σ </a:t>
            </a:r>
            <a:r>
              <a:rPr lang="pt-BR"/>
              <a:t>= tensão (stress) em kg/cm²</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M </a:t>
            </a:r>
            <a:r>
              <a:rPr lang="pt-BR"/>
              <a:t>= momento fletor (bending moment) em kg.cm</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I</a:t>
            </a:r>
            <a:r>
              <a:rPr lang="pt-BR"/>
              <a:t> = momento de inércia (second moment of area) em cm⁴</a:t>
            </a:r>
            <a:endParaRPr/>
          </a:p>
          <a:p>
            <a:pPr indent="0" lvl="0" marL="0" rtl="0" algn="l">
              <a:lnSpc>
                <a:spcPct val="100000"/>
              </a:lnSpc>
              <a:spcBef>
                <a:spcPts val="0"/>
              </a:spcBef>
              <a:spcAft>
                <a:spcPts val="0"/>
              </a:spcAft>
              <a:buNone/>
            </a:pPr>
            <a:r>
              <a:rPr lang="pt-BR">
                <a:latin typeface="Roboto Serif"/>
                <a:ea typeface="Roboto Serif"/>
                <a:cs typeface="Roboto Serif"/>
                <a:sym typeface="Roboto Serif"/>
              </a:rPr>
              <a:t>y </a:t>
            </a:r>
            <a:r>
              <a:rPr lang="pt-BR"/>
              <a:t>= meia altura (h/2) em cm</a:t>
            </a:r>
            <a:endParaRPr/>
          </a:p>
          <a:p>
            <a:pPr indent="0" lvl="0" marL="0" rtl="0" algn="l">
              <a:spcBef>
                <a:spcPts val="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7"/>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2"/>
                </a:solidFill>
              </a:rPr>
              <a:t>Momento de inércia (</a:t>
            </a:r>
            <a:r>
              <a:rPr lang="pt-BR" sz="3333">
                <a:solidFill>
                  <a:schemeClr val="accent2"/>
                </a:solidFill>
                <a:latin typeface="Roboto Serif"/>
                <a:ea typeface="Roboto Serif"/>
                <a:cs typeface="Roboto Serif"/>
                <a:sym typeface="Roboto Serif"/>
              </a:rPr>
              <a:t>I</a:t>
            </a:r>
            <a:r>
              <a:rPr b="1" lang="pt-BR" sz="3333">
                <a:solidFill>
                  <a:schemeClr val="accent2"/>
                </a:solidFill>
              </a:rPr>
              <a:t>)</a:t>
            </a:r>
            <a:endParaRPr b="1" sz="3333">
              <a:solidFill>
                <a:schemeClr val="accent2"/>
              </a:solidFill>
            </a:endParaRPr>
          </a:p>
        </p:txBody>
      </p:sp>
      <p:sp>
        <p:nvSpPr>
          <p:cNvPr id="312" name="Google Shape;312;p37"/>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pic>
        <p:nvPicPr>
          <p:cNvPr id="313" name="Google Shape;313;p37"/>
          <p:cNvPicPr preferRelativeResize="0"/>
          <p:nvPr/>
        </p:nvPicPr>
        <p:blipFill>
          <a:blip r:embed="rId3">
            <a:alphaModFix/>
          </a:blip>
          <a:stretch>
            <a:fillRect/>
          </a:stretch>
        </p:blipFill>
        <p:spPr>
          <a:xfrm>
            <a:off x="579525" y="2211575"/>
            <a:ext cx="3860708" cy="1683834"/>
          </a:xfrm>
          <a:prstGeom prst="rect">
            <a:avLst/>
          </a:prstGeom>
          <a:noFill/>
          <a:ln>
            <a:noFill/>
          </a:ln>
        </p:spPr>
      </p:pic>
      <p:sp>
        <p:nvSpPr>
          <p:cNvPr id="314" name="Google Shape;314;p37"/>
          <p:cNvSpPr txBox="1"/>
          <p:nvPr/>
        </p:nvSpPr>
        <p:spPr>
          <a:xfrm>
            <a:off x="3515179" y="3672011"/>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chemeClr val="accent2"/>
                </a:solidFill>
                <a:latin typeface="Calibri"/>
                <a:ea typeface="Calibri"/>
                <a:cs typeface="Calibri"/>
                <a:sym typeface="Calibri"/>
              </a:rPr>
              <a:t>b</a:t>
            </a:r>
            <a:endParaRPr b="1" sz="1700">
              <a:solidFill>
                <a:schemeClr val="accent2"/>
              </a:solidFill>
              <a:latin typeface="Calibri"/>
              <a:ea typeface="Calibri"/>
              <a:cs typeface="Calibri"/>
              <a:sym typeface="Calibri"/>
            </a:endParaRPr>
          </a:p>
        </p:txBody>
      </p:sp>
      <p:sp>
        <p:nvSpPr>
          <p:cNvPr id="315" name="Google Shape;315;p37"/>
          <p:cNvSpPr txBox="1"/>
          <p:nvPr/>
        </p:nvSpPr>
        <p:spPr>
          <a:xfrm>
            <a:off x="4045875" y="2730459"/>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chemeClr val="accent2"/>
                </a:solidFill>
                <a:latin typeface="Calibri"/>
                <a:ea typeface="Calibri"/>
                <a:cs typeface="Calibri"/>
                <a:sym typeface="Calibri"/>
              </a:rPr>
              <a:t>h</a:t>
            </a:r>
            <a:endParaRPr b="1" sz="1700">
              <a:solidFill>
                <a:schemeClr val="accent2"/>
              </a:solidFill>
              <a:latin typeface="Calibri"/>
              <a:ea typeface="Calibri"/>
              <a:cs typeface="Calibri"/>
              <a:sym typeface="Calibri"/>
            </a:endParaRPr>
          </a:p>
        </p:txBody>
      </p:sp>
      <p:pic>
        <p:nvPicPr>
          <p:cNvPr id="316" name="Google Shape;316;p37"/>
          <p:cNvPicPr preferRelativeResize="0"/>
          <p:nvPr/>
        </p:nvPicPr>
        <p:blipFill rotWithShape="1">
          <a:blip r:embed="rId4">
            <a:alphaModFix/>
          </a:blip>
          <a:srcRect b="0" l="0" r="26215" t="0"/>
          <a:stretch/>
        </p:blipFill>
        <p:spPr>
          <a:xfrm>
            <a:off x="4729325" y="2128525"/>
            <a:ext cx="3880673" cy="1902249"/>
          </a:xfrm>
          <a:prstGeom prst="rect">
            <a:avLst/>
          </a:prstGeom>
          <a:noFill/>
          <a:ln>
            <a:noFill/>
          </a:ln>
        </p:spPr>
      </p:pic>
      <p:sp>
        <p:nvSpPr>
          <p:cNvPr id="317" name="Google Shape;317;p37"/>
          <p:cNvSpPr/>
          <p:nvPr/>
        </p:nvSpPr>
        <p:spPr>
          <a:xfrm>
            <a:off x="6026094" y="2712698"/>
            <a:ext cx="330900" cy="80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7"/>
          <p:cNvSpPr/>
          <p:nvPr/>
        </p:nvSpPr>
        <p:spPr>
          <a:xfrm>
            <a:off x="6357006" y="2811333"/>
            <a:ext cx="191400" cy="599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7"/>
          <p:cNvSpPr/>
          <p:nvPr/>
        </p:nvSpPr>
        <p:spPr>
          <a:xfrm>
            <a:off x="5834647" y="2811333"/>
            <a:ext cx="191400" cy="599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7"/>
          <p:cNvSpPr txBox="1"/>
          <p:nvPr/>
        </p:nvSpPr>
        <p:spPr>
          <a:xfrm>
            <a:off x="6060604" y="3486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b</a:t>
            </a:r>
            <a:endParaRPr b="1" sz="1700">
              <a:solidFill>
                <a:srgbClr val="FF0000"/>
              </a:solidFill>
              <a:latin typeface="Calibri"/>
              <a:ea typeface="Calibri"/>
              <a:cs typeface="Calibri"/>
              <a:sym typeface="Calibri"/>
            </a:endParaRPr>
          </a:p>
        </p:txBody>
      </p:sp>
      <p:sp>
        <p:nvSpPr>
          <p:cNvPr id="321" name="Google Shape;321;p37"/>
          <p:cNvSpPr txBox="1"/>
          <p:nvPr/>
        </p:nvSpPr>
        <p:spPr>
          <a:xfrm>
            <a:off x="6629850" y="2855850"/>
            <a:ext cx="5232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h</a:t>
            </a:r>
            <a:endParaRPr b="1" sz="1700">
              <a:solidFill>
                <a:srgbClr val="FF0000"/>
              </a:solidFill>
              <a:latin typeface="Calibri"/>
              <a:ea typeface="Calibri"/>
              <a:cs typeface="Calibri"/>
              <a:sym typeface="Calibri"/>
            </a:endParaRPr>
          </a:p>
        </p:txBody>
      </p:sp>
      <p:sp>
        <p:nvSpPr>
          <p:cNvPr id="322" name="Google Shape;322;p37"/>
          <p:cNvSpPr txBox="1"/>
          <p:nvPr>
            <p:ph idx="1" type="body"/>
          </p:nvPr>
        </p:nvSpPr>
        <p:spPr>
          <a:xfrm>
            <a:off x="819150" y="1582000"/>
            <a:ext cx="3054900" cy="300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 Dimensões da viga: seção transversal</a:t>
            </a:r>
            <a:endParaRPr/>
          </a:p>
          <a:p>
            <a:pPr indent="0" lvl="0" marL="457200" rtl="0" algn="l">
              <a:spcBef>
                <a:spcPts val="0"/>
              </a:spcBef>
              <a:spcAft>
                <a:spcPts val="0"/>
              </a:spcAft>
              <a:buNone/>
            </a:pPr>
            <a:r>
              <a:t/>
            </a:r>
            <a:endParaRPr b="1"/>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8"/>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2"/>
                </a:solidFill>
              </a:rPr>
              <a:t>Momento de inércia (</a:t>
            </a:r>
            <a:r>
              <a:rPr lang="pt-BR" sz="3333">
                <a:solidFill>
                  <a:schemeClr val="accent2"/>
                </a:solidFill>
                <a:latin typeface="Roboto Serif"/>
                <a:ea typeface="Roboto Serif"/>
                <a:cs typeface="Roboto Serif"/>
                <a:sym typeface="Roboto Serif"/>
              </a:rPr>
              <a:t>I</a:t>
            </a:r>
            <a:r>
              <a:rPr b="1" lang="pt-BR" sz="3333">
                <a:solidFill>
                  <a:schemeClr val="accent2"/>
                </a:solidFill>
              </a:rPr>
              <a:t>)</a:t>
            </a:r>
            <a:endParaRPr b="1" sz="3333">
              <a:solidFill>
                <a:schemeClr val="accent2"/>
              </a:solidFill>
            </a:endParaRPr>
          </a:p>
        </p:txBody>
      </p:sp>
      <p:sp>
        <p:nvSpPr>
          <p:cNvPr id="328" name="Google Shape;328;p38"/>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pic>
        <p:nvPicPr>
          <p:cNvPr id="329" name="Google Shape;329;p38"/>
          <p:cNvPicPr preferRelativeResize="0"/>
          <p:nvPr/>
        </p:nvPicPr>
        <p:blipFill rotWithShape="1">
          <a:blip r:embed="rId3">
            <a:alphaModFix/>
          </a:blip>
          <a:srcRect b="0" l="0" r="26215" t="0"/>
          <a:stretch/>
        </p:blipFill>
        <p:spPr>
          <a:xfrm>
            <a:off x="4729325" y="2128525"/>
            <a:ext cx="3880673" cy="1902249"/>
          </a:xfrm>
          <a:prstGeom prst="rect">
            <a:avLst/>
          </a:prstGeom>
          <a:noFill/>
          <a:ln>
            <a:noFill/>
          </a:ln>
        </p:spPr>
      </p:pic>
      <p:sp>
        <p:nvSpPr>
          <p:cNvPr id="330" name="Google Shape;330;p38"/>
          <p:cNvSpPr/>
          <p:nvPr/>
        </p:nvSpPr>
        <p:spPr>
          <a:xfrm>
            <a:off x="6026094" y="2712698"/>
            <a:ext cx="330900" cy="80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8"/>
          <p:cNvSpPr/>
          <p:nvPr/>
        </p:nvSpPr>
        <p:spPr>
          <a:xfrm>
            <a:off x="6357006" y="2811333"/>
            <a:ext cx="191400" cy="599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8"/>
          <p:cNvSpPr/>
          <p:nvPr/>
        </p:nvSpPr>
        <p:spPr>
          <a:xfrm>
            <a:off x="5834647" y="2811333"/>
            <a:ext cx="191400" cy="599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8"/>
          <p:cNvSpPr txBox="1"/>
          <p:nvPr/>
        </p:nvSpPr>
        <p:spPr>
          <a:xfrm>
            <a:off x="6060604" y="3486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b</a:t>
            </a:r>
            <a:endParaRPr b="1" sz="1700">
              <a:solidFill>
                <a:srgbClr val="FF0000"/>
              </a:solidFill>
              <a:latin typeface="Calibri"/>
              <a:ea typeface="Calibri"/>
              <a:cs typeface="Calibri"/>
              <a:sym typeface="Calibri"/>
            </a:endParaRPr>
          </a:p>
        </p:txBody>
      </p:sp>
      <p:sp>
        <p:nvSpPr>
          <p:cNvPr id="334" name="Google Shape;334;p38"/>
          <p:cNvSpPr txBox="1"/>
          <p:nvPr/>
        </p:nvSpPr>
        <p:spPr>
          <a:xfrm>
            <a:off x="6629850" y="2855850"/>
            <a:ext cx="5232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h</a:t>
            </a:r>
            <a:endParaRPr b="1" sz="1700">
              <a:solidFill>
                <a:srgbClr val="FF0000"/>
              </a:solidFill>
              <a:latin typeface="Calibri"/>
              <a:ea typeface="Calibri"/>
              <a:cs typeface="Calibri"/>
              <a:sym typeface="Calibri"/>
            </a:endParaRPr>
          </a:p>
        </p:txBody>
      </p:sp>
      <p:sp>
        <p:nvSpPr>
          <p:cNvPr id="335" name="Google Shape;335;p38"/>
          <p:cNvSpPr/>
          <p:nvPr/>
        </p:nvSpPr>
        <p:spPr>
          <a:xfrm>
            <a:off x="1003950" y="2311750"/>
            <a:ext cx="3354000" cy="1719000"/>
          </a:xfrm>
          <a:prstGeom prst="roundRect">
            <a:avLst>
              <a:gd fmla="val 16667" name="adj"/>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200">
                <a:solidFill>
                  <a:schemeClr val="dk2"/>
                </a:solidFill>
                <a:highlight>
                  <a:schemeClr val="accent3"/>
                </a:highlight>
                <a:latin typeface="Roboto Serif"/>
                <a:ea typeface="Roboto Serif"/>
                <a:cs typeface="Roboto Serif"/>
                <a:sym typeface="Roboto Serif"/>
              </a:rPr>
              <a:t>I = (b*h³)/12</a:t>
            </a:r>
            <a:endParaRPr sz="2200">
              <a:solidFill>
                <a:schemeClr val="dk2"/>
              </a:solidFill>
              <a:highlight>
                <a:schemeClr val="accent3"/>
              </a:highlight>
              <a:latin typeface="Roboto Serif"/>
              <a:ea typeface="Roboto Serif"/>
              <a:cs typeface="Roboto Serif"/>
              <a:sym typeface="Roboto Serif"/>
            </a:endParaRPr>
          </a:p>
        </p:txBody>
      </p:sp>
      <p:sp>
        <p:nvSpPr>
          <p:cNvPr id="336" name="Google Shape;336;p38"/>
          <p:cNvSpPr txBox="1"/>
          <p:nvPr>
            <p:ph idx="1" type="body"/>
          </p:nvPr>
        </p:nvSpPr>
        <p:spPr>
          <a:xfrm>
            <a:off x="819150" y="1582000"/>
            <a:ext cx="3054900" cy="300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 Dimensões da viga: seção transversal</a:t>
            </a:r>
            <a:endParaRPr/>
          </a:p>
          <a:p>
            <a:pPr indent="0" lvl="0" marL="457200" rtl="0" algn="l">
              <a:spcBef>
                <a:spcPts val="0"/>
              </a:spcBef>
              <a:spcAft>
                <a:spcPts val="0"/>
              </a:spcAft>
              <a:buNone/>
            </a:pPr>
            <a:r>
              <a:t/>
            </a:r>
            <a:endParaRPr b="1"/>
          </a:p>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9"/>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2"/>
                </a:solidFill>
              </a:rPr>
              <a:t>Momento de inércia (</a:t>
            </a:r>
            <a:r>
              <a:rPr lang="pt-BR" sz="3333">
                <a:solidFill>
                  <a:schemeClr val="accent2"/>
                </a:solidFill>
                <a:latin typeface="Roboto Serif"/>
                <a:ea typeface="Roboto Serif"/>
                <a:cs typeface="Roboto Serif"/>
                <a:sym typeface="Roboto Serif"/>
              </a:rPr>
              <a:t>I</a:t>
            </a:r>
            <a:r>
              <a:rPr b="1" lang="pt-BR" sz="3333">
                <a:solidFill>
                  <a:schemeClr val="accent2"/>
                </a:solidFill>
              </a:rPr>
              <a:t>)</a:t>
            </a:r>
            <a:endParaRPr b="1" sz="3333">
              <a:solidFill>
                <a:schemeClr val="accent2"/>
              </a:solidFill>
            </a:endParaRPr>
          </a:p>
        </p:txBody>
      </p:sp>
      <p:sp>
        <p:nvSpPr>
          <p:cNvPr id="342" name="Google Shape;342;p39"/>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pic>
        <p:nvPicPr>
          <p:cNvPr id="343" name="Google Shape;343;p39"/>
          <p:cNvPicPr preferRelativeResize="0"/>
          <p:nvPr/>
        </p:nvPicPr>
        <p:blipFill rotWithShape="1">
          <a:blip r:embed="rId3">
            <a:alphaModFix/>
          </a:blip>
          <a:srcRect b="0" l="0" r="26215" t="0"/>
          <a:stretch/>
        </p:blipFill>
        <p:spPr>
          <a:xfrm>
            <a:off x="4729325" y="2128525"/>
            <a:ext cx="3880673" cy="1902249"/>
          </a:xfrm>
          <a:prstGeom prst="rect">
            <a:avLst/>
          </a:prstGeom>
          <a:noFill/>
          <a:ln>
            <a:noFill/>
          </a:ln>
        </p:spPr>
      </p:pic>
      <p:sp>
        <p:nvSpPr>
          <p:cNvPr id="344" name="Google Shape;344;p39"/>
          <p:cNvSpPr txBox="1"/>
          <p:nvPr/>
        </p:nvSpPr>
        <p:spPr>
          <a:xfrm>
            <a:off x="6060604" y="3486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D</a:t>
            </a:r>
            <a:endParaRPr b="1" sz="1700">
              <a:solidFill>
                <a:srgbClr val="FF0000"/>
              </a:solidFill>
              <a:latin typeface="Calibri"/>
              <a:ea typeface="Calibri"/>
              <a:cs typeface="Calibri"/>
              <a:sym typeface="Calibri"/>
            </a:endParaRPr>
          </a:p>
        </p:txBody>
      </p:sp>
      <p:sp>
        <p:nvSpPr>
          <p:cNvPr id="345" name="Google Shape;345;p39"/>
          <p:cNvSpPr/>
          <p:nvPr/>
        </p:nvSpPr>
        <p:spPr>
          <a:xfrm>
            <a:off x="1003950" y="2311750"/>
            <a:ext cx="3354000" cy="1719000"/>
          </a:xfrm>
          <a:prstGeom prst="roundRect">
            <a:avLst>
              <a:gd fmla="val 16667" name="adj"/>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200">
                <a:solidFill>
                  <a:schemeClr val="dk2"/>
                </a:solidFill>
                <a:highlight>
                  <a:schemeClr val="accent3"/>
                </a:highlight>
                <a:latin typeface="Roboto Serif"/>
                <a:ea typeface="Roboto Serif"/>
                <a:cs typeface="Roboto Serif"/>
                <a:sym typeface="Roboto Serif"/>
              </a:rPr>
              <a:t>I = (π.D⁴)/64</a:t>
            </a:r>
            <a:endParaRPr sz="2200">
              <a:solidFill>
                <a:schemeClr val="dk2"/>
              </a:solidFill>
              <a:highlight>
                <a:schemeClr val="accent3"/>
              </a:highlight>
              <a:latin typeface="Roboto Serif"/>
              <a:ea typeface="Roboto Serif"/>
              <a:cs typeface="Roboto Serif"/>
              <a:sym typeface="Roboto Serif"/>
            </a:endParaRPr>
          </a:p>
        </p:txBody>
      </p:sp>
      <p:sp>
        <p:nvSpPr>
          <p:cNvPr id="346" name="Google Shape;346;p39"/>
          <p:cNvSpPr/>
          <p:nvPr/>
        </p:nvSpPr>
        <p:spPr>
          <a:xfrm>
            <a:off x="5764925" y="2682625"/>
            <a:ext cx="819900" cy="80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9"/>
          <p:cNvSpPr txBox="1"/>
          <p:nvPr>
            <p:ph idx="1" type="body"/>
          </p:nvPr>
        </p:nvSpPr>
        <p:spPr>
          <a:xfrm>
            <a:off x="819150" y="1582000"/>
            <a:ext cx="3054900" cy="1331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 Dimensões da viga: seção transversal</a:t>
            </a:r>
            <a:endParaRPr/>
          </a:p>
          <a:p>
            <a:pPr indent="0" lvl="0" marL="457200" rtl="0" algn="l">
              <a:spcBef>
                <a:spcPts val="0"/>
              </a:spcBef>
              <a:spcAft>
                <a:spcPts val="0"/>
              </a:spcAft>
              <a:buNone/>
            </a:pPr>
            <a:r>
              <a:t/>
            </a:r>
            <a:endParaRPr b="1"/>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0"/>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2"/>
                </a:solidFill>
              </a:rPr>
              <a:t>Momento de inércia (</a:t>
            </a:r>
            <a:r>
              <a:rPr lang="pt-BR" sz="3333">
                <a:solidFill>
                  <a:schemeClr val="accent2"/>
                </a:solidFill>
                <a:latin typeface="Roboto Serif"/>
                <a:ea typeface="Roboto Serif"/>
                <a:cs typeface="Roboto Serif"/>
                <a:sym typeface="Roboto Serif"/>
              </a:rPr>
              <a:t>I</a:t>
            </a:r>
            <a:r>
              <a:rPr b="1" lang="pt-BR" sz="3333">
                <a:solidFill>
                  <a:schemeClr val="accent2"/>
                </a:solidFill>
              </a:rPr>
              <a:t>)</a:t>
            </a:r>
            <a:endParaRPr b="1" sz="3333">
              <a:solidFill>
                <a:schemeClr val="accent2"/>
              </a:solidFill>
            </a:endParaRPr>
          </a:p>
        </p:txBody>
      </p:sp>
      <p:sp>
        <p:nvSpPr>
          <p:cNvPr id="353" name="Google Shape;353;p40"/>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354" name="Google Shape;354;p40"/>
          <p:cNvSpPr txBox="1"/>
          <p:nvPr>
            <p:ph idx="1" type="body"/>
          </p:nvPr>
        </p:nvSpPr>
        <p:spPr>
          <a:xfrm>
            <a:off x="819150" y="1582000"/>
            <a:ext cx="3054900" cy="1292400"/>
          </a:xfrm>
          <a:prstGeom prst="rect">
            <a:avLst/>
          </a:prstGeom>
          <a:ln cap="flat" cmpd="sng" w="19050">
            <a:solidFill>
              <a:schemeClr val="accent2"/>
            </a:solidFill>
            <a:prstDash val="solid"/>
            <a:round/>
            <a:headEnd len="sm" w="sm" type="none"/>
            <a:tailEnd len="sm" w="sm" type="none"/>
          </a:ln>
        </p:spPr>
        <p:txBody>
          <a:bodyPr anchorCtr="0" anchor="t" bIns="91425" lIns="91425" spcFirstLastPara="1" rIns="91425" wrap="square" tIns="91425">
            <a:normAutofit/>
          </a:bodyPr>
          <a:lstStyle/>
          <a:p>
            <a:pPr indent="457200" lvl="0" marL="0" rtl="0" algn="l">
              <a:spcBef>
                <a:spcPts val="0"/>
              </a:spcBef>
              <a:spcAft>
                <a:spcPts val="0"/>
              </a:spcAft>
              <a:buNone/>
            </a:pPr>
            <a:r>
              <a:rPr b="1" lang="pt-BR"/>
              <a:t>EXERCÍCIO 1</a:t>
            </a:r>
            <a:endParaRPr b="1"/>
          </a:p>
          <a:p>
            <a:pPr indent="-311150" lvl="0" marL="457200" rtl="0" algn="l">
              <a:spcBef>
                <a:spcPts val="0"/>
              </a:spcBef>
              <a:spcAft>
                <a:spcPts val="0"/>
              </a:spcAft>
              <a:buSzPts val="1300"/>
              <a:buChar char="-"/>
            </a:pPr>
            <a:r>
              <a:rPr lang="pt-BR"/>
              <a:t>b = 3 ; h = 6 cm</a:t>
            </a:r>
            <a:endParaRPr/>
          </a:p>
          <a:p>
            <a:pPr indent="-311150" lvl="0" marL="457200" rtl="0" algn="l">
              <a:spcBef>
                <a:spcPts val="0"/>
              </a:spcBef>
              <a:spcAft>
                <a:spcPts val="0"/>
              </a:spcAft>
              <a:buSzPts val="1300"/>
              <a:buChar char="-"/>
            </a:pPr>
            <a:r>
              <a:rPr lang="pt-BR"/>
              <a:t>b = 6 ; h = 6 cm</a:t>
            </a:r>
            <a:endParaRPr/>
          </a:p>
          <a:p>
            <a:pPr indent="-311150" lvl="0" marL="457200" rtl="0" algn="l">
              <a:spcBef>
                <a:spcPts val="0"/>
              </a:spcBef>
              <a:spcAft>
                <a:spcPts val="0"/>
              </a:spcAft>
              <a:buSzPts val="1300"/>
              <a:buChar char="-"/>
            </a:pPr>
            <a:r>
              <a:rPr lang="pt-BR"/>
              <a:t>b = 3 ; h = 12 cm</a:t>
            </a:r>
            <a:endParaRPr b="1"/>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1"/>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2"/>
                </a:solidFill>
              </a:rPr>
              <a:t>Momento de inércia (</a:t>
            </a:r>
            <a:r>
              <a:rPr lang="pt-BR" sz="3333">
                <a:solidFill>
                  <a:schemeClr val="accent2"/>
                </a:solidFill>
                <a:latin typeface="Roboto Serif"/>
                <a:ea typeface="Roboto Serif"/>
                <a:cs typeface="Roboto Serif"/>
                <a:sym typeface="Roboto Serif"/>
              </a:rPr>
              <a:t>I</a:t>
            </a:r>
            <a:r>
              <a:rPr b="1" lang="pt-BR" sz="3333">
                <a:solidFill>
                  <a:schemeClr val="accent2"/>
                </a:solidFill>
              </a:rPr>
              <a:t>)</a:t>
            </a:r>
            <a:endParaRPr b="1" sz="3333">
              <a:solidFill>
                <a:schemeClr val="accent2"/>
              </a:solidFill>
            </a:endParaRPr>
          </a:p>
        </p:txBody>
      </p:sp>
      <p:sp>
        <p:nvSpPr>
          <p:cNvPr id="360" name="Google Shape;360;p41"/>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361" name="Google Shape;361;p41"/>
          <p:cNvSpPr txBox="1"/>
          <p:nvPr>
            <p:ph idx="1" type="body"/>
          </p:nvPr>
        </p:nvSpPr>
        <p:spPr>
          <a:xfrm>
            <a:off x="819150" y="1582000"/>
            <a:ext cx="3054900" cy="1292400"/>
          </a:xfrm>
          <a:prstGeom prst="rect">
            <a:avLst/>
          </a:prstGeom>
          <a:ln cap="flat" cmpd="sng" w="19050">
            <a:solidFill>
              <a:schemeClr val="accent2"/>
            </a:solidFill>
            <a:prstDash val="solid"/>
            <a:round/>
            <a:headEnd len="sm" w="sm" type="none"/>
            <a:tailEnd len="sm" w="sm" type="none"/>
          </a:ln>
        </p:spPr>
        <p:txBody>
          <a:bodyPr anchorCtr="0" anchor="t" bIns="91425" lIns="91425" spcFirstLastPara="1" rIns="91425" wrap="square" tIns="91425">
            <a:normAutofit/>
          </a:bodyPr>
          <a:lstStyle/>
          <a:p>
            <a:pPr indent="457200" lvl="0" marL="0" rtl="0" algn="l">
              <a:spcBef>
                <a:spcPts val="0"/>
              </a:spcBef>
              <a:spcAft>
                <a:spcPts val="0"/>
              </a:spcAft>
              <a:buNone/>
            </a:pPr>
            <a:r>
              <a:rPr b="1" lang="pt-BR"/>
              <a:t>EXERCÍCIO 1</a:t>
            </a:r>
            <a:endParaRPr b="1"/>
          </a:p>
          <a:p>
            <a:pPr indent="-311150" lvl="0" marL="457200" rtl="0" algn="l">
              <a:spcBef>
                <a:spcPts val="0"/>
              </a:spcBef>
              <a:spcAft>
                <a:spcPts val="0"/>
              </a:spcAft>
              <a:buSzPts val="1300"/>
              <a:buChar char="-"/>
            </a:pPr>
            <a:r>
              <a:rPr lang="pt-BR"/>
              <a:t>b = 3 ; h = 6 cm</a:t>
            </a:r>
            <a:endParaRPr/>
          </a:p>
          <a:p>
            <a:pPr indent="-311150" lvl="0" marL="457200" rtl="0" algn="l">
              <a:spcBef>
                <a:spcPts val="0"/>
              </a:spcBef>
              <a:spcAft>
                <a:spcPts val="0"/>
              </a:spcAft>
              <a:buSzPts val="1300"/>
              <a:buChar char="-"/>
            </a:pPr>
            <a:r>
              <a:rPr lang="pt-BR"/>
              <a:t>b = 6 ; h = 6 cm</a:t>
            </a:r>
            <a:endParaRPr/>
          </a:p>
          <a:p>
            <a:pPr indent="-311150" lvl="0" marL="457200" rtl="0" algn="l">
              <a:spcBef>
                <a:spcPts val="0"/>
              </a:spcBef>
              <a:spcAft>
                <a:spcPts val="0"/>
              </a:spcAft>
              <a:buSzPts val="1300"/>
              <a:buChar char="-"/>
            </a:pPr>
            <a:r>
              <a:rPr lang="pt-BR"/>
              <a:t>b = 3 ; h = 12 cm</a:t>
            </a:r>
            <a:endParaRPr b="1"/>
          </a:p>
          <a:p>
            <a:pPr indent="0" lvl="0" marL="0" rtl="0" algn="l">
              <a:spcBef>
                <a:spcPts val="0"/>
              </a:spcBef>
              <a:spcAft>
                <a:spcPts val="0"/>
              </a:spcAft>
              <a:buNone/>
            </a:pPr>
            <a:r>
              <a:t/>
            </a:r>
            <a:endParaRPr/>
          </a:p>
        </p:txBody>
      </p:sp>
      <p:sp>
        <p:nvSpPr>
          <p:cNvPr id="362" name="Google Shape;362;p41"/>
          <p:cNvSpPr txBox="1"/>
          <p:nvPr>
            <p:ph idx="1" type="body"/>
          </p:nvPr>
        </p:nvSpPr>
        <p:spPr>
          <a:xfrm>
            <a:off x="819150" y="3089475"/>
            <a:ext cx="3054900" cy="1292400"/>
          </a:xfrm>
          <a:prstGeom prst="rect">
            <a:avLst/>
          </a:prstGeom>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p>
            <a:pPr indent="457200" lvl="0" marL="0" rtl="0" algn="l">
              <a:spcBef>
                <a:spcPts val="0"/>
              </a:spcBef>
              <a:spcAft>
                <a:spcPts val="0"/>
              </a:spcAft>
              <a:buNone/>
            </a:pPr>
            <a:r>
              <a:rPr b="1" lang="pt-BR"/>
              <a:t>EXERCÍCIO 2</a:t>
            </a:r>
            <a:endParaRPr b="1"/>
          </a:p>
          <a:p>
            <a:pPr indent="-311150" lvl="0" marL="457200" rtl="0" algn="l">
              <a:spcBef>
                <a:spcPts val="0"/>
              </a:spcBef>
              <a:spcAft>
                <a:spcPts val="0"/>
              </a:spcAft>
              <a:buSzPts val="1300"/>
              <a:buChar char="-"/>
            </a:pPr>
            <a:r>
              <a:rPr lang="pt-BR"/>
              <a:t>D = 6 cm</a:t>
            </a:r>
            <a:endParaRPr/>
          </a:p>
          <a:p>
            <a:pPr indent="-311150" lvl="0" marL="457200" rtl="0" algn="l">
              <a:spcBef>
                <a:spcPts val="0"/>
              </a:spcBef>
              <a:spcAft>
                <a:spcPts val="0"/>
              </a:spcAft>
              <a:buSzPts val="1300"/>
              <a:buChar char="-"/>
            </a:pPr>
            <a:r>
              <a:rPr lang="pt-BR"/>
              <a:t>D = 12 cm</a:t>
            </a:r>
            <a:endParaRPr/>
          </a:p>
          <a:p>
            <a:pPr indent="-311150" lvl="0" marL="457200" rtl="0" algn="l">
              <a:spcBef>
                <a:spcPts val="0"/>
              </a:spcBef>
              <a:spcAft>
                <a:spcPts val="0"/>
              </a:spcAft>
              <a:buSzPts val="1300"/>
              <a:buChar char="-"/>
            </a:pPr>
            <a:r>
              <a:rPr lang="pt-BR"/>
              <a:t>D = 24 cm</a:t>
            </a:r>
            <a:endParaRPr/>
          </a:p>
          <a:p>
            <a:pPr indent="0" lvl="0" marL="0" rtl="0" algn="l">
              <a:spcBef>
                <a:spcPts val="0"/>
              </a:spcBef>
              <a:spcAft>
                <a:spcPts val="0"/>
              </a:spcAft>
              <a:buNone/>
            </a:pPr>
            <a:r>
              <a:t/>
            </a:r>
            <a:endParaRPr/>
          </a:p>
        </p:txBody>
      </p:sp>
      <p:sp>
        <p:nvSpPr>
          <p:cNvPr id="363" name="Google Shape;363;p41"/>
          <p:cNvSpPr txBox="1"/>
          <p:nvPr>
            <p:ph idx="1" type="body"/>
          </p:nvPr>
        </p:nvSpPr>
        <p:spPr>
          <a:xfrm>
            <a:off x="4719425" y="2318975"/>
            <a:ext cx="3054900" cy="1455900"/>
          </a:xfrm>
          <a:prstGeom prst="rect">
            <a:avLst/>
          </a:prstGeom>
          <a:ln cap="flat" cmpd="sng" w="19050">
            <a:solidFill>
              <a:schemeClr val="accent5"/>
            </a:solidFill>
            <a:prstDash val="solid"/>
            <a:round/>
            <a:headEnd len="sm" w="sm" type="none"/>
            <a:tailEnd len="sm" w="sm" type="none"/>
          </a:ln>
        </p:spPr>
        <p:txBody>
          <a:bodyPr anchorCtr="0" anchor="t" bIns="91425" lIns="91425" spcFirstLastPara="1" rIns="91425" wrap="square" tIns="91425">
            <a:normAutofit/>
          </a:bodyPr>
          <a:lstStyle/>
          <a:p>
            <a:pPr indent="457200" lvl="0" marL="0" rtl="0" algn="l">
              <a:spcBef>
                <a:spcPts val="0"/>
              </a:spcBef>
              <a:spcAft>
                <a:spcPts val="0"/>
              </a:spcAft>
              <a:buNone/>
            </a:pPr>
            <a:r>
              <a:rPr b="1" lang="pt-BR">
                <a:highlight>
                  <a:schemeClr val="accent3"/>
                </a:highlight>
              </a:rPr>
              <a:t>VIGAS ESBELTAS </a:t>
            </a:r>
            <a:endParaRPr b="1">
              <a:highlight>
                <a:schemeClr val="accent3"/>
              </a:highlight>
            </a:endParaRPr>
          </a:p>
          <a:p>
            <a:pPr indent="-311150" lvl="0" marL="457200" rtl="0" algn="l">
              <a:spcBef>
                <a:spcPts val="0"/>
              </a:spcBef>
              <a:spcAft>
                <a:spcPts val="0"/>
              </a:spcAft>
              <a:buSzPts val="1300"/>
              <a:buChar char="-"/>
            </a:pPr>
            <a:r>
              <a:rPr lang="pt-BR"/>
              <a:t>Apresentam maior relação de h sobre b e, por isso, um maior momento de inércia, inversamente proporcional à tensão.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5"/>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Proposta</a:t>
            </a:r>
            <a:br>
              <a:rPr lang="pt-BR"/>
            </a:br>
            <a:r>
              <a:rPr b="1" lang="pt-BR" sz="3333">
                <a:solidFill>
                  <a:schemeClr val="accent2"/>
                </a:solidFill>
              </a:rPr>
              <a:t>Encontros teóricos</a:t>
            </a:r>
            <a:endParaRPr b="1" sz="3333">
              <a:solidFill>
                <a:schemeClr val="accent2"/>
              </a:solidFill>
            </a:endParaRPr>
          </a:p>
        </p:txBody>
      </p:sp>
      <p:sp>
        <p:nvSpPr>
          <p:cNvPr id="143" name="Google Shape;143;p15"/>
          <p:cNvSpPr txBox="1"/>
          <p:nvPr>
            <p:ph idx="1" type="body"/>
          </p:nvPr>
        </p:nvSpPr>
        <p:spPr>
          <a:xfrm>
            <a:off x="819150" y="1402700"/>
            <a:ext cx="7505700" cy="3264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pt-BR" sz="1200"/>
              <a:t>→ Ministrados pela monitora</a:t>
            </a:r>
            <a:endParaRPr sz="1200"/>
          </a:p>
          <a:p>
            <a:pPr indent="0" lvl="0" marL="457200" rtl="0" algn="l">
              <a:spcBef>
                <a:spcPts val="0"/>
              </a:spcBef>
              <a:spcAft>
                <a:spcPts val="0"/>
              </a:spcAft>
              <a:buNone/>
            </a:pPr>
            <a:r>
              <a:t/>
            </a:r>
            <a:endParaRPr b="1" sz="1200"/>
          </a:p>
          <a:p>
            <a:pPr indent="457200" lvl="0" marL="0" rtl="0" algn="l">
              <a:spcBef>
                <a:spcPts val="0"/>
              </a:spcBef>
              <a:spcAft>
                <a:spcPts val="0"/>
              </a:spcAft>
              <a:buNone/>
            </a:pPr>
            <a:r>
              <a:rPr b="1" lang="pt-BR" sz="1200"/>
              <a:t>ENCONTRO 1</a:t>
            </a:r>
            <a:endParaRPr b="1" sz="1200"/>
          </a:p>
          <a:p>
            <a:pPr indent="-304800" lvl="0" marL="457200" rtl="0" algn="l">
              <a:spcBef>
                <a:spcPts val="0"/>
              </a:spcBef>
              <a:spcAft>
                <a:spcPts val="0"/>
              </a:spcAft>
              <a:buSzPts val="1200"/>
              <a:buChar char="-"/>
            </a:pPr>
            <a:r>
              <a:rPr lang="pt-BR" sz="1200"/>
              <a:t>Apresentação da disciplina </a:t>
            </a:r>
            <a:endParaRPr sz="1200"/>
          </a:p>
          <a:p>
            <a:pPr indent="-304800" lvl="0" marL="457200" rtl="0" algn="l">
              <a:spcBef>
                <a:spcPts val="0"/>
              </a:spcBef>
              <a:spcAft>
                <a:spcPts val="0"/>
              </a:spcAft>
              <a:buSzPts val="1200"/>
              <a:buChar char="-"/>
            </a:pPr>
            <a:r>
              <a:rPr lang="pt-BR" sz="1200"/>
              <a:t>Introdução de conceitos</a:t>
            </a:r>
            <a:endParaRPr sz="1200"/>
          </a:p>
          <a:p>
            <a:pPr indent="-304800" lvl="0" marL="457200" rtl="0" algn="l">
              <a:spcBef>
                <a:spcPts val="0"/>
              </a:spcBef>
              <a:spcAft>
                <a:spcPts val="0"/>
              </a:spcAft>
              <a:buSzPts val="1200"/>
              <a:buChar char="-"/>
            </a:pPr>
            <a:r>
              <a:rPr lang="pt-BR" sz="1200"/>
              <a:t>Tensão de vigas em flexão estática: noções básicas de estática + tensões e flexão simples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pt-BR" sz="1200"/>
              <a:t>	ENCONTRO 2</a:t>
            </a:r>
            <a:endParaRPr b="1" sz="1200"/>
          </a:p>
          <a:p>
            <a:pPr indent="-304800" lvl="0" marL="457200" rtl="0" algn="l">
              <a:spcBef>
                <a:spcPts val="0"/>
              </a:spcBef>
              <a:spcAft>
                <a:spcPts val="0"/>
              </a:spcAft>
              <a:buSzPts val="1200"/>
              <a:buChar char="-"/>
            </a:pPr>
            <a:r>
              <a:rPr lang="pt-BR" sz="1200"/>
              <a:t>Aplicação da fórmula da tensão aplicada a casos de viga biapoiada (caso 1 e 2)</a:t>
            </a:r>
            <a:endParaRPr sz="1200"/>
          </a:p>
          <a:p>
            <a:pPr indent="-304800" lvl="0" marL="457200" rtl="0" algn="l">
              <a:spcBef>
                <a:spcPts val="0"/>
              </a:spcBef>
              <a:spcAft>
                <a:spcPts val="0"/>
              </a:spcAft>
              <a:buSzPts val="1200"/>
              <a:buChar char="-"/>
            </a:pPr>
            <a:r>
              <a:rPr lang="pt-BR" sz="1200"/>
              <a:t>Tensão em árvore</a:t>
            </a:r>
            <a:endParaRPr sz="1200"/>
          </a:p>
          <a:p>
            <a:pPr indent="-304800" lvl="0" marL="457200" rtl="0" algn="l">
              <a:spcBef>
                <a:spcPts val="0"/>
              </a:spcBef>
              <a:spcAft>
                <a:spcPts val="0"/>
              </a:spcAft>
              <a:buSzPts val="1200"/>
              <a:buChar char="-"/>
            </a:pPr>
            <a:r>
              <a:rPr lang="pt-BR" sz="1200"/>
              <a:t>Resolução de exercícios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pt-BR" sz="1200"/>
              <a:t>	ENCONTRO 3</a:t>
            </a:r>
            <a:endParaRPr b="1" sz="1200"/>
          </a:p>
          <a:p>
            <a:pPr indent="-304800" lvl="0" marL="457200" rtl="0" algn="l">
              <a:spcBef>
                <a:spcPts val="0"/>
              </a:spcBef>
              <a:spcAft>
                <a:spcPts val="0"/>
              </a:spcAft>
              <a:buSzPts val="1200"/>
              <a:buChar char="-"/>
            </a:pPr>
            <a:r>
              <a:rPr lang="pt-BR" sz="1200"/>
              <a:t>Fundamentos de cálculo</a:t>
            </a:r>
            <a:endParaRPr sz="1200"/>
          </a:p>
          <a:p>
            <a:pPr indent="-304800" lvl="0" marL="457200" rtl="0" algn="l">
              <a:spcBef>
                <a:spcPts val="0"/>
              </a:spcBef>
              <a:spcAft>
                <a:spcPts val="0"/>
              </a:spcAft>
              <a:buSzPts val="1200"/>
              <a:buChar char="-"/>
            </a:pPr>
            <a:r>
              <a:rPr lang="pt-BR" sz="1200"/>
              <a:t>Aplicação da fórmula da tensão (caso 3)</a:t>
            </a:r>
            <a:endParaRPr sz="1200"/>
          </a:p>
          <a:p>
            <a:pPr indent="-304800" lvl="0" marL="457200" rtl="0" algn="l">
              <a:spcBef>
                <a:spcPts val="0"/>
              </a:spcBef>
              <a:spcAft>
                <a:spcPts val="0"/>
              </a:spcAft>
              <a:buSzPts val="1200"/>
              <a:buChar char="-"/>
            </a:pPr>
            <a:r>
              <a:rPr lang="pt-BR" sz="1200"/>
              <a:t>Resolução de exercícios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2"/>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dk2"/>
                </a:solidFill>
              </a:rPr>
              <a:t>Meia-altura (</a:t>
            </a:r>
            <a:r>
              <a:rPr lang="pt-BR" sz="3333">
                <a:solidFill>
                  <a:schemeClr val="dk2"/>
                </a:solidFill>
                <a:latin typeface="Roboto Serif"/>
                <a:ea typeface="Roboto Serif"/>
                <a:cs typeface="Roboto Serif"/>
                <a:sym typeface="Roboto Serif"/>
              </a:rPr>
              <a:t>y</a:t>
            </a:r>
            <a:r>
              <a:rPr b="1" lang="pt-BR" sz="3333">
                <a:solidFill>
                  <a:schemeClr val="dk2"/>
                </a:solidFill>
              </a:rPr>
              <a:t>)</a:t>
            </a:r>
            <a:endParaRPr b="1" sz="3333">
              <a:solidFill>
                <a:schemeClr val="dk2"/>
              </a:solidFill>
            </a:endParaRPr>
          </a:p>
        </p:txBody>
      </p:sp>
      <p:sp>
        <p:nvSpPr>
          <p:cNvPr id="369" name="Google Shape;369;p42"/>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pic>
        <p:nvPicPr>
          <p:cNvPr id="370" name="Google Shape;370;p42"/>
          <p:cNvPicPr preferRelativeResize="0"/>
          <p:nvPr/>
        </p:nvPicPr>
        <p:blipFill rotWithShape="1">
          <a:blip r:embed="rId3">
            <a:alphaModFix/>
          </a:blip>
          <a:srcRect b="0" l="0" r="26215" t="0"/>
          <a:stretch/>
        </p:blipFill>
        <p:spPr>
          <a:xfrm>
            <a:off x="4729325" y="2128525"/>
            <a:ext cx="3880673" cy="1902249"/>
          </a:xfrm>
          <a:prstGeom prst="rect">
            <a:avLst/>
          </a:prstGeom>
          <a:noFill/>
          <a:ln>
            <a:noFill/>
          </a:ln>
        </p:spPr>
      </p:pic>
      <p:sp>
        <p:nvSpPr>
          <p:cNvPr id="371" name="Google Shape;371;p42"/>
          <p:cNvSpPr/>
          <p:nvPr/>
        </p:nvSpPr>
        <p:spPr>
          <a:xfrm>
            <a:off x="6026094" y="2712698"/>
            <a:ext cx="330900" cy="80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2"/>
          <p:cNvSpPr/>
          <p:nvPr/>
        </p:nvSpPr>
        <p:spPr>
          <a:xfrm>
            <a:off x="6357006" y="2811333"/>
            <a:ext cx="191400" cy="599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2"/>
          <p:cNvSpPr/>
          <p:nvPr/>
        </p:nvSpPr>
        <p:spPr>
          <a:xfrm>
            <a:off x="5834647" y="2811333"/>
            <a:ext cx="191400" cy="599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2"/>
          <p:cNvSpPr txBox="1"/>
          <p:nvPr/>
        </p:nvSpPr>
        <p:spPr>
          <a:xfrm>
            <a:off x="6060604" y="3486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b</a:t>
            </a:r>
            <a:endParaRPr b="1" sz="1700">
              <a:solidFill>
                <a:srgbClr val="FF0000"/>
              </a:solidFill>
              <a:latin typeface="Calibri"/>
              <a:ea typeface="Calibri"/>
              <a:cs typeface="Calibri"/>
              <a:sym typeface="Calibri"/>
            </a:endParaRPr>
          </a:p>
        </p:txBody>
      </p:sp>
      <p:sp>
        <p:nvSpPr>
          <p:cNvPr id="375" name="Google Shape;375;p42"/>
          <p:cNvSpPr txBox="1"/>
          <p:nvPr/>
        </p:nvSpPr>
        <p:spPr>
          <a:xfrm>
            <a:off x="6629850" y="2855850"/>
            <a:ext cx="5232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h</a:t>
            </a:r>
            <a:endParaRPr b="1" sz="1700">
              <a:solidFill>
                <a:srgbClr val="FF0000"/>
              </a:solidFill>
              <a:latin typeface="Calibri"/>
              <a:ea typeface="Calibri"/>
              <a:cs typeface="Calibri"/>
              <a:sym typeface="Calibri"/>
            </a:endParaRPr>
          </a:p>
        </p:txBody>
      </p:sp>
      <p:sp>
        <p:nvSpPr>
          <p:cNvPr id="376" name="Google Shape;376;p42"/>
          <p:cNvSpPr/>
          <p:nvPr/>
        </p:nvSpPr>
        <p:spPr>
          <a:xfrm>
            <a:off x="1003950" y="2311750"/>
            <a:ext cx="3354000" cy="1719000"/>
          </a:xfrm>
          <a:prstGeom prst="roundRect">
            <a:avLst>
              <a:gd fmla="val 16667" name="adj"/>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200">
                <a:solidFill>
                  <a:schemeClr val="dk2"/>
                </a:solidFill>
                <a:highlight>
                  <a:schemeClr val="accent3"/>
                </a:highlight>
                <a:latin typeface="Roboto Serif"/>
                <a:ea typeface="Roboto Serif"/>
                <a:cs typeface="Roboto Serif"/>
                <a:sym typeface="Roboto Serif"/>
              </a:rPr>
              <a:t>y</a:t>
            </a:r>
            <a:r>
              <a:rPr lang="pt-BR" sz="2200">
                <a:solidFill>
                  <a:schemeClr val="dk2"/>
                </a:solidFill>
                <a:highlight>
                  <a:schemeClr val="accent3"/>
                </a:highlight>
                <a:latin typeface="Roboto Serif"/>
                <a:ea typeface="Roboto Serif"/>
                <a:cs typeface="Roboto Serif"/>
                <a:sym typeface="Roboto Serif"/>
              </a:rPr>
              <a:t> = h/2</a:t>
            </a:r>
            <a:endParaRPr sz="2200">
              <a:solidFill>
                <a:schemeClr val="dk2"/>
              </a:solidFill>
              <a:highlight>
                <a:schemeClr val="accent3"/>
              </a:highlight>
              <a:latin typeface="Roboto Serif"/>
              <a:ea typeface="Roboto Serif"/>
              <a:cs typeface="Roboto Serif"/>
              <a:sym typeface="Roboto Serif"/>
            </a:endParaRPr>
          </a:p>
        </p:txBody>
      </p:sp>
      <p:sp>
        <p:nvSpPr>
          <p:cNvPr id="377" name="Google Shape;377;p42"/>
          <p:cNvSpPr txBox="1"/>
          <p:nvPr>
            <p:ph idx="1" type="body"/>
          </p:nvPr>
        </p:nvSpPr>
        <p:spPr>
          <a:xfrm>
            <a:off x="819150" y="1582000"/>
            <a:ext cx="3054900" cy="300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 Dimensões da viga: seção transversal</a:t>
            </a:r>
            <a:endParaRPr/>
          </a:p>
          <a:p>
            <a:pPr indent="0" lvl="0" marL="457200" rtl="0" algn="l">
              <a:spcBef>
                <a:spcPts val="0"/>
              </a:spcBef>
              <a:spcAft>
                <a:spcPts val="0"/>
              </a:spcAft>
              <a:buNone/>
            </a:pPr>
            <a:r>
              <a:t/>
            </a:r>
            <a:endParaRPr b="1"/>
          </a:p>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3"/>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1"/>
                </a:solidFill>
              </a:rPr>
              <a:t>Momento Fletor (</a:t>
            </a:r>
            <a:r>
              <a:rPr lang="pt-BR" sz="3333">
                <a:solidFill>
                  <a:schemeClr val="accent1"/>
                </a:solidFill>
                <a:latin typeface="Roboto Serif"/>
                <a:ea typeface="Roboto Serif"/>
                <a:cs typeface="Roboto Serif"/>
                <a:sym typeface="Roboto Serif"/>
              </a:rPr>
              <a:t>M</a:t>
            </a:r>
            <a:r>
              <a:rPr b="1" lang="pt-BR" sz="3333">
                <a:solidFill>
                  <a:schemeClr val="accent1"/>
                </a:solidFill>
              </a:rPr>
              <a:t>)</a:t>
            </a:r>
            <a:endParaRPr b="1" sz="3333">
              <a:solidFill>
                <a:schemeClr val="accent1"/>
              </a:solidFill>
            </a:endParaRPr>
          </a:p>
        </p:txBody>
      </p:sp>
      <p:sp>
        <p:nvSpPr>
          <p:cNvPr id="383" name="Google Shape;383;p43"/>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384" name="Google Shape;384;p43"/>
          <p:cNvSpPr txBox="1"/>
          <p:nvPr>
            <p:ph idx="1" type="body"/>
          </p:nvPr>
        </p:nvSpPr>
        <p:spPr>
          <a:xfrm>
            <a:off x="819150" y="1582000"/>
            <a:ext cx="3054900" cy="300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 Noções básicas de estática</a:t>
            </a:r>
            <a:endParaRPr/>
          </a:p>
          <a:p>
            <a:pPr indent="0" lvl="0" marL="457200" rtl="0" algn="l">
              <a:spcBef>
                <a:spcPts val="0"/>
              </a:spcBef>
              <a:spcAft>
                <a:spcPts val="0"/>
              </a:spcAft>
              <a:buNone/>
            </a:pPr>
            <a:r>
              <a:t/>
            </a:r>
            <a:endParaRPr b="1"/>
          </a:p>
          <a:p>
            <a:pPr indent="0" lvl="0" marL="0" rtl="0" algn="l">
              <a:spcBef>
                <a:spcPts val="0"/>
              </a:spcBef>
              <a:spcAft>
                <a:spcPts val="0"/>
              </a:spcAft>
              <a:buNone/>
            </a:pPr>
            <a:r>
              <a:t/>
            </a:r>
            <a:endParaRPr/>
          </a:p>
        </p:txBody>
      </p:sp>
      <p:pic>
        <p:nvPicPr>
          <p:cNvPr id="385" name="Google Shape;385;p43"/>
          <p:cNvPicPr preferRelativeResize="0"/>
          <p:nvPr/>
        </p:nvPicPr>
        <p:blipFill rotWithShape="1">
          <a:blip r:embed="rId3">
            <a:alphaModFix/>
          </a:blip>
          <a:srcRect b="72651" l="0" r="0" t="0"/>
          <a:stretch/>
        </p:blipFill>
        <p:spPr>
          <a:xfrm>
            <a:off x="2549850" y="2571750"/>
            <a:ext cx="4044301" cy="760675"/>
          </a:xfrm>
          <a:prstGeom prst="rect">
            <a:avLst/>
          </a:prstGeom>
          <a:noFill/>
          <a:ln>
            <a:noFill/>
          </a:ln>
        </p:spPr>
      </p:pic>
      <p:cxnSp>
        <p:nvCxnSpPr>
          <p:cNvPr id="386" name="Google Shape;386;p43"/>
          <p:cNvCxnSpPr/>
          <p:nvPr/>
        </p:nvCxnSpPr>
        <p:spPr>
          <a:xfrm flipH="1">
            <a:off x="4575375" y="2276425"/>
            <a:ext cx="1500" cy="1322100"/>
          </a:xfrm>
          <a:prstGeom prst="straightConnector1">
            <a:avLst/>
          </a:prstGeom>
          <a:noFill/>
          <a:ln cap="flat" cmpd="sng" w="19050">
            <a:solidFill>
              <a:srgbClr val="FF0000"/>
            </a:solidFill>
            <a:prstDash val="solid"/>
            <a:round/>
            <a:headEnd len="med" w="med" type="triangle"/>
            <a:tailEnd len="med" w="med" type="none"/>
          </a:ln>
        </p:spPr>
      </p:cxnSp>
      <p:cxnSp>
        <p:nvCxnSpPr>
          <p:cNvPr id="387" name="Google Shape;387;p43"/>
          <p:cNvCxnSpPr/>
          <p:nvPr/>
        </p:nvCxnSpPr>
        <p:spPr>
          <a:xfrm rot="10800000">
            <a:off x="4367325" y="3204975"/>
            <a:ext cx="1857300" cy="0"/>
          </a:xfrm>
          <a:prstGeom prst="straightConnector1">
            <a:avLst/>
          </a:prstGeom>
          <a:noFill/>
          <a:ln cap="flat" cmpd="sng" w="19050">
            <a:solidFill>
              <a:srgbClr val="FF0000"/>
            </a:solidFill>
            <a:prstDash val="solid"/>
            <a:round/>
            <a:headEnd len="med" w="med" type="triangle"/>
            <a:tailEnd len="med" w="med" type="none"/>
          </a:ln>
        </p:spPr>
      </p:cxnSp>
      <p:pic>
        <p:nvPicPr>
          <p:cNvPr id="388" name="Google Shape;388;p43"/>
          <p:cNvPicPr preferRelativeResize="0"/>
          <p:nvPr/>
        </p:nvPicPr>
        <p:blipFill>
          <a:blip r:embed="rId4">
            <a:alphaModFix/>
          </a:blip>
          <a:stretch>
            <a:fillRect/>
          </a:stretch>
        </p:blipFill>
        <p:spPr>
          <a:xfrm>
            <a:off x="4876876" y="1983100"/>
            <a:ext cx="838200" cy="971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4"/>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1"/>
                </a:solidFill>
              </a:rPr>
              <a:t>Momento Fletor (</a:t>
            </a:r>
            <a:r>
              <a:rPr lang="pt-BR" sz="3333">
                <a:solidFill>
                  <a:schemeClr val="accent1"/>
                </a:solidFill>
                <a:latin typeface="Roboto Serif"/>
                <a:ea typeface="Roboto Serif"/>
                <a:cs typeface="Roboto Serif"/>
                <a:sym typeface="Roboto Serif"/>
              </a:rPr>
              <a:t>M</a:t>
            </a:r>
            <a:r>
              <a:rPr b="1" lang="pt-BR" sz="3333">
                <a:solidFill>
                  <a:schemeClr val="accent1"/>
                </a:solidFill>
              </a:rPr>
              <a:t>)</a:t>
            </a:r>
            <a:endParaRPr b="1" sz="3333">
              <a:solidFill>
                <a:schemeClr val="accent1"/>
              </a:solidFill>
            </a:endParaRPr>
          </a:p>
        </p:txBody>
      </p:sp>
      <p:sp>
        <p:nvSpPr>
          <p:cNvPr id="394" name="Google Shape;394;p44"/>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395" name="Google Shape;395;p44"/>
          <p:cNvSpPr txBox="1"/>
          <p:nvPr>
            <p:ph idx="1" type="body"/>
          </p:nvPr>
        </p:nvSpPr>
        <p:spPr>
          <a:xfrm>
            <a:off x="819150" y="1582000"/>
            <a:ext cx="3054900" cy="300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 Noções básicas de estática</a:t>
            </a:r>
            <a:endParaRPr/>
          </a:p>
          <a:p>
            <a:pPr indent="0" lvl="0" marL="457200" rtl="0" algn="l">
              <a:spcBef>
                <a:spcPts val="0"/>
              </a:spcBef>
              <a:spcAft>
                <a:spcPts val="0"/>
              </a:spcAft>
              <a:buNone/>
            </a:pPr>
            <a:r>
              <a:t/>
            </a:r>
            <a:endParaRPr b="1"/>
          </a:p>
          <a:p>
            <a:pPr indent="0" lvl="0" marL="0" rtl="0" algn="l">
              <a:spcBef>
                <a:spcPts val="0"/>
              </a:spcBef>
              <a:spcAft>
                <a:spcPts val="0"/>
              </a:spcAft>
              <a:buNone/>
            </a:pPr>
            <a:r>
              <a:t/>
            </a:r>
            <a:endParaRPr/>
          </a:p>
        </p:txBody>
      </p:sp>
      <p:pic>
        <p:nvPicPr>
          <p:cNvPr id="396" name="Google Shape;396;p44"/>
          <p:cNvPicPr preferRelativeResize="0"/>
          <p:nvPr/>
        </p:nvPicPr>
        <p:blipFill rotWithShape="1">
          <a:blip r:embed="rId3">
            <a:alphaModFix/>
          </a:blip>
          <a:srcRect b="72978" l="0" r="0" t="0"/>
          <a:stretch/>
        </p:blipFill>
        <p:spPr>
          <a:xfrm>
            <a:off x="2549850" y="2571750"/>
            <a:ext cx="4044301" cy="751575"/>
          </a:xfrm>
          <a:prstGeom prst="rect">
            <a:avLst/>
          </a:prstGeom>
          <a:noFill/>
          <a:ln>
            <a:noFill/>
          </a:ln>
        </p:spPr>
      </p:pic>
      <p:sp>
        <p:nvSpPr>
          <p:cNvPr id="397" name="Google Shape;397;p44"/>
          <p:cNvSpPr txBox="1"/>
          <p:nvPr/>
        </p:nvSpPr>
        <p:spPr>
          <a:xfrm>
            <a:off x="4364854" y="328468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100">
                <a:solidFill>
                  <a:schemeClr val="accent2"/>
                </a:solidFill>
                <a:latin typeface="Calibri"/>
                <a:ea typeface="Calibri"/>
                <a:cs typeface="Calibri"/>
                <a:sym typeface="Calibri"/>
              </a:rPr>
              <a:t>CG</a:t>
            </a:r>
            <a:endParaRPr b="1" sz="1100">
              <a:solidFill>
                <a:schemeClr val="accent2"/>
              </a:solidFill>
              <a:latin typeface="Calibri"/>
              <a:ea typeface="Calibri"/>
              <a:cs typeface="Calibri"/>
              <a:sym typeface="Calibri"/>
            </a:endParaRPr>
          </a:p>
        </p:txBody>
      </p:sp>
      <p:sp>
        <p:nvSpPr>
          <p:cNvPr id="398" name="Google Shape;398;p44"/>
          <p:cNvSpPr/>
          <p:nvPr/>
        </p:nvSpPr>
        <p:spPr>
          <a:xfrm flipH="1">
            <a:off x="4507050" y="3143500"/>
            <a:ext cx="129900" cy="1149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9" name="Google Shape;399;p44"/>
          <p:cNvCxnSpPr/>
          <p:nvPr/>
        </p:nvCxnSpPr>
        <p:spPr>
          <a:xfrm flipH="1" rot="10800000">
            <a:off x="6003300" y="336410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400" name="Google Shape;400;p44"/>
          <p:cNvCxnSpPr/>
          <p:nvPr/>
        </p:nvCxnSpPr>
        <p:spPr>
          <a:xfrm>
            <a:off x="3038375" y="2376550"/>
            <a:ext cx="0" cy="682800"/>
          </a:xfrm>
          <a:prstGeom prst="straightConnector1">
            <a:avLst/>
          </a:prstGeom>
          <a:noFill/>
          <a:ln cap="flat" cmpd="sng" w="19050">
            <a:solidFill>
              <a:schemeClr val="accent2"/>
            </a:solidFill>
            <a:prstDash val="solid"/>
            <a:round/>
            <a:headEnd len="med" w="med" type="none"/>
            <a:tailEnd len="med" w="med" type="triangle"/>
          </a:ln>
        </p:spPr>
      </p:cxnSp>
      <p:sp>
        <p:nvSpPr>
          <p:cNvPr id="401" name="Google Shape;401;p44"/>
          <p:cNvSpPr txBox="1"/>
          <p:nvPr>
            <p:ph idx="1" type="body"/>
          </p:nvPr>
        </p:nvSpPr>
        <p:spPr>
          <a:xfrm>
            <a:off x="5466125" y="2495550"/>
            <a:ext cx="3054900" cy="300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 dimensões não são desprezíveis</a:t>
            </a:r>
            <a:endParaRPr/>
          </a:p>
          <a:p>
            <a:pPr indent="0" lvl="0" marL="457200" rtl="0" algn="l">
              <a:spcBef>
                <a:spcPts val="0"/>
              </a:spcBef>
              <a:spcAft>
                <a:spcPts val="0"/>
              </a:spcAft>
              <a:buNone/>
            </a:pPr>
            <a:r>
              <a:t/>
            </a:r>
            <a:endParaRPr b="1"/>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5"/>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1"/>
                </a:solidFill>
              </a:rPr>
              <a:t>Momento Fletor (</a:t>
            </a:r>
            <a:r>
              <a:rPr lang="pt-BR" sz="3333">
                <a:solidFill>
                  <a:schemeClr val="accent1"/>
                </a:solidFill>
                <a:latin typeface="Roboto Serif"/>
                <a:ea typeface="Roboto Serif"/>
                <a:cs typeface="Roboto Serif"/>
                <a:sym typeface="Roboto Serif"/>
              </a:rPr>
              <a:t>M</a:t>
            </a:r>
            <a:r>
              <a:rPr b="1" lang="pt-BR" sz="3333">
                <a:solidFill>
                  <a:schemeClr val="accent1"/>
                </a:solidFill>
              </a:rPr>
              <a:t>)</a:t>
            </a:r>
            <a:endParaRPr b="1" sz="3333">
              <a:solidFill>
                <a:schemeClr val="accent1"/>
              </a:solidFill>
            </a:endParaRPr>
          </a:p>
        </p:txBody>
      </p:sp>
      <p:sp>
        <p:nvSpPr>
          <p:cNvPr id="407" name="Google Shape;407;p45"/>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408" name="Google Shape;408;p45"/>
          <p:cNvSpPr txBox="1"/>
          <p:nvPr>
            <p:ph idx="1" type="body"/>
          </p:nvPr>
        </p:nvSpPr>
        <p:spPr>
          <a:xfrm>
            <a:off x="819150" y="1582000"/>
            <a:ext cx="3054900" cy="300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 Noções básicas de estática</a:t>
            </a:r>
            <a:endParaRPr/>
          </a:p>
          <a:p>
            <a:pPr indent="0" lvl="0" marL="457200" rtl="0" algn="l">
              <a:spcBef>
                <a:spcPts val="0"/>
              </a:spcBef>
              <a:spcAft>
                <a:spcPts val="0"/>
              </a:spcAft>
              <a:buNone/>
            </a:pPr>
            <a:r>
              <a:t/>
            </a:r>
            <a:endParaRPr b="1"/>
          </a:p>
          <a:p>
            <a:pPr indent="0" lvl="0" marL="0" rtl="0" algn="l">
              <a:spcBef>
                <a:spcPts val="0"/>
              </a:spcBef>
              <a:spcAft>
                <a:spcPts val="0"/>
              </a:spcAft>
              <a:buNone/>
            </a:pPr>
            <a:r>
              <a:t/>
            </a:r>
            <a:endParaRPr/>
          </a:p>
        </p:txBody>
      </p:sp>
      <p:pic>
        <p:nvPicPr>
          <p:cNvPr id="409" name="Google Shape;409;p45"/>
          <p:cNvPicPr preferRelativeResize="0"/>
          <p:nvPr/>
        </p:nvPicPr>
        <p:blipFill rotWithShape="1">
          <a:blip r:embed="rId3">
            <a:alphaModFix/>
          </a:blip>
          <a:srcRect b="72651" l="0" r="0" t="0"/>
          <a:stretch/>
        </p:blipFill>
        <p:spPr>
          <a:xfrm>
            <a:off x="2549850" y="2571750"/>
            <a:ext cx="4044301" cy="760675"/>
          </a:xfrm>
          <a:prstGeom prst="rect">
            <a:avLst/>
          </a:prstGeom>
          <a:noFill/>
          <a:ln>
            <a:noFill/>
          </a:ln>
        </p:spPr>
      </p:pic>
      <p:sp>
        <p:nvSpPr>
          <p:cNvPr id="410" name="Google Shape;410;p45"/>
          <p:cNvSpPr txBox="1"/>
          <p:nvPr/>
        </p:nvSpPr>
        <p:spPr>
          <a:xfrm>
            <a:off x="4364854" y="328468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100">
                <a:solidFill>
                  <a:schemeClr val="accent2"/>
                </a:solidFill>
                <a:latin typeface="Calibri"/>
                <a:ea typeface="Calibri"/>
                <a:cs typeface="Calibri"/>
                <a:sym typeface="Calibri"/>
              </a:rPr>
              <a:t>CG</a:t>
            </a:r>
            <a:endParaRPr b="1" sz="1100">
              <a:solidFill>
                <a:schemeClr val="accent2"/>
              </a:solidFill>
              <a:latin typeface="Calibri"/>
              <a:ea typeface="Calibri"/>
              <a:cs typeface="Calibri"/>
              <a:sym typeface="Calibri"/>
            </a:endParaRPr>
          </a:p>
        </p:txBody>
      </p:sp>
      <p:sp>
        <p:nvSpPr>
          <p:cNvPr id="411" name="Google Shape;411;p45"/>
          <p:cNvSpPr/>
          <p:nvPr/>
        </p:nvSpPr>
        <p:spPr>
          <a:xfrm flipH="1">
            <a:off x="4507050" y="3143500"/>
            <a:ext cx="129900" cy="1149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2" name="Google Shape;412;p45"/>
          <p:cNvCxnSpPr/>
          <p:nvPr/>
        </p:nvCxnSpPr>
        <p:spPr>
          <a:xfrm rot="10800000">
            <a:off x="5842325" y="2895475"/>
            <a:ext cx="637200" cy="528000"/>
          </a:xfrm>
          <a:prstGeom prst="curvedConnector3">
            <a:avLst>
              <a:gd fmla="val -11429" name="adj1"/>
            </a:avLst>
          </a:prstGeom>
          <a:noFill/>
          <a:ln cap="flat" cmpd="sng" w="19050">
            <a:solidFill>
              <a:schemeClr val="accent2"/>
            </a:solidFill>
            <a:prstDash val="solid"/>
            <a:round/>
            <a:headEnd len="med" w="med" type="none"/>
            <a:tailEnd len="med" w="med" type="triangle"/>
          </a:ln>
        </p:spPr>
      </p:cxnSp>
      <p:cxnSp>
        <p:nvCxnSpPr>
          <p:cNvPr id="413" name="Google Shape;413;p45"/>
          <p:cNvCxnSpPr/>
          <p:nvPr/>
        </p:nvCxnSpPr>
        <p:spPr>
          <a:xfrm flipH="1">
            <a:off x="2622150" y="2895450"/>
            <a:ext cx="728100" cy="618900"/>
          </a:xfrm>
          <a:prstGeom prst="curvedConnector3">
            <a:avLst>
              <a:gd fmla="val 121278" name="adj1"/>
            </a:avLst>
          </a:prstGeom>
          <a:noFill/>
          <a:ln cap="flat" cmpd="sng" w="19050">
            <a:solidFill>
              <a:schemeClr val="accent2"/>
            </a:solidFill>
            <a:prstDash val="solid"/>
            <a:round/>
            <a:headEnd len="med" w="med" type="none"/>
            <a:tailEnd len="med" w="med" type="triangle"/>
          </a:ln>
        </p:spPr>
      </p:cxnSp>
      <p:pic>
        <p:nvPicPr>
          <p:cNvPr id="414" name="Google Shape;414;p45"/>
          <p:cNvPicPr preferRelativeResize="0"/>
          <p:nvPr/>
        </p:nvPicPr>
        <p:blipFill>
          <a:blip r:embed="rId4">
            <a:alphaModFix/>
          </a:blip>
          <a:stretch>
            <a:fillRect/>
          </a:stretch>
        </p:blipFill>
        <p:spPr>
          <a:xfrm>
            <a:off x="4055251" y="2409700"/>
            <a:ext cx="723900" cy="485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6"/>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1"/>
                </a:solidFill>
              </a:rPr>
              <a:t>Momento Fletor (</a:t>
            </a:r>
            <a:r>
              <a:rPr lang="pt-BR" sz="3333">
                <a:solidFill>
                  <a:schemeClr val="accent1"/>
                </a:solidFill>
                <a:latin typeface="Roboto Serif"/>
                <a:ea typeface="Roboto Serif"/>
                <a:cs typeface="Roboto Serif"/>
                <a:sym typeface="Roboto Serif"/>
              </a:rPr>
              <a:t>M</a:t>
            </a:r>
            <a:r>
              <a:rPr b="1" lang="pt-BR" sz="3333">
                <a:solidFill>
                  <a:schemeClr val="accent1"/>
                </a:solidFill>
              </a:rPr>
              <a:t>)</a:t>
            </a:r>
            <a:endParaRPr b="1" sz="3333">
              <a:solidFill>
                <a:schemeClr val="accent1"/>
              </a:solidFill>
            </a:endParaRPr>
          </a:p>
        </p:txBody>
      </p:sp>
      <p:sp>
        <p:nvSpPr>
          <p:cNvPr id="420" name="Google Shape;420;p46"/>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421" name="Google Shape;421;p46"/>
          <p:cNvSpPr txBox="1"/>
          <p:nvPr>
            <p:ph idx="1" type="body"/>
          </p:nvPr>
        </p:nvSpPr>
        <p:spPr>
          <a:xfrm>
            <a:off x="819150" y="1582000"/>
            <a:ext cx="4259100" cy="186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O </a:t>
            </a:r>
            <a:r>
              <a:rPr b="1" lang="pt-BR">
                <a:highlight>
                  <a:schemeClr val="accent3"/>
                </a:highlight>
              </a:rPr>
              <a:t>momento fletor</a:t>
            </a:r>
            <a:r>
              <a:rPr lang="pt-BR"/>
              <a:t> representa a soma dos momentos relativas a seção YX, contidos no eixo da viga, gerados por uma ou mais cargas aplicadas transversalmente/ perpendicularmente ao eixo longitudinal, produzindo esforço que tende a curvar o eixo longitudinal, provocando tensões normais de tração e compressão na estrutura, ou seja, </a:t>
            </a:r>
            <a:r>
              <a:rPr b="1" lang="pt-BR">
                <a:highlight>
                  <a:schemeClr val="accent3"/>
                </a:highlight>
              </a:rPr>
              <a:t>flexão simples</a:t>
            </a:r>
            <a:r>
              <a:rPr lang="pt-BR"/>
              <a:t>.</a:t>
            </a:r>
            <a:endParaRPr/>
          </a:p>
        </p:txBody>
      </p:sp>
      <p:pic>
        <p:nvPicPr>
          <p:cNvPr id="422" name="Google Shape;422;p46"/>
          <p:cNvPicPr preferRelativeResize="0"/>
          <p:nvPr/>
        </p:nvPicPr>
        <p:blipFill>
          <a:blip r:embed="rId3">
            <a:alphaModFix/>
          </a:blip>
          <a:stretch>
            <a:fillRect/>
          </a:stretch>
        </p:blipFill>
        <p:spPr>
          <a:xfrm>
            <a:off x="4959924" y="2052900"/>
            <a:ext cx="3561099" cy="2449075"/>
          </a:xfrm>
          <a:prstGeom prst="rect">
            <a:avLst/>
          </a:prstGeom>
          <a:noFill/>
          <a:ln>
            <a:noFill/>
          </a:ln>
        </p:spPr>
      </p:pic>
      <p:sp>
        <p:nvSpPr>
          <p:cNvPr id="423" name="Google Shape;423;p46"/>
          <p:cNvSpPr txBox="1"/>
          <p:nvPr/>
        </p:nvSpPr>
        <p:spPr>
          <a:xfrm>
            <a:off x="5247679" y="2097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X</a:t>
            </a:r>
            <a:endParaRPr b="1" sz="1700">
              <a:solidFill>
                <a:srgbClr val="FF0000"/>
              </a:solidFill>
              <a:latin typeface="Calibri"/>
              <a:ea typeface="Calibri"/>
              <a:cs typeface="Calibri"/>
              <a:sym typeface="Calibri"/>
            </a:endParaRPr>
          </a:p>
        </p:txBody>
      </p:sp>
      <p:sp>
        <p:nvSpPr>
          <p:cNvPr id="424" name="Google Shape;424;p46"/>
          <p:cNvSpPr txBox="1"/>
          <p:nvPr/>
        </p:nvSpPr>
        <p:spPr>
          <a:xfrm>
            <a:off x="7819904" y="2097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Y</a:t>
            </a:r>
            <a:endParaRPr b="1" sz="1700">
              <a:solidFill>
                <a:srgbClr val="FF0000"/>
              </a:solidFill>
              <a:latin typeface="Calibri"/>
              <a:ea typeface="Calibri"/>
              <a:cs typeface="Calibri"/>
              <a:sym typeface="Calibri"/>
            </a:endParaRPr>
          </a:p>
        </p:txBody>
      </p:sp>
      <p:sp>
        <p:nvSpPr>
          <p:cNvPr id="425" name="Google Shape;425;p46"/>
          <p:cNvSpPr/>
          <p:nvPr/>
        </p:nvSpPr>
        <p:spPr>
          <a:xfrm>
            <a:off x="893975" y="3516050"/>
            <a:ext cx="3849175" cy="985925"/>
          </a:xfrm>
          <a:prstGeom prst="flowChartProcess">
            <a:avLst/>
          </a:prstGeom>
          <a:solidFill>
            <a:schemeClr val="dk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pt-BR" sz="1300">
                <a:solidFill>
                  <a:schemeClr val="accent2"/>
                </a:solidFill>
                <a:latin typeface="Calibri"/>
                <a:ea typeface="Calibri"/>
                <a:cs typeface="Calibri"/>
                <a:sym typeface="Calibri"/>
              </a:rPr>
              <a:t>Em outras palavras, o momento fletor é o efeito da flexão simples, exercendo uma tendência de movimento ou “bending” para certa direção.</a:t>
            </a:r>
            <a:endParaRPr sz="1300">
              <a:solidFill>
                <a:schemeClr val="accent2"/>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7"/>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1"/>
                </a:solidFill>
              </a:rPr>
              <a:t>Momento Fletor (</a:t>
            </a:r>
            <a:r>
              <a:rPr lang="pt-BR" sz="3333">
                <a:solidFill>
                  <a:schemeClr val="accent1"/>
                </a:solidFill>
                <a:latin typeface="Roboto Serif"/>
                <a:ea typeface="Roboto Serif"/>
                <a:cs typeface="Roboto Serif"/>
                <a:sym typeface="Roboto Serif"/>
              </a:rPr>
              <a:t>M</a:t>
            </a:r>
            <a:r>
              <a:rPr b="1" lang="pt-BR" sz="3333">
                <a:solidFill>
                  <a:schemeClr val="accent1"/>
                </a:solidFill>
              </a:rPr>
              <a:t>)</a:t>
            </a:r>
            <a:endParaRPr b="1" sz="3333">
              <a:solidFill>
                <a:schemeClr val="accent1"/>
              </a:solidFill>
            </a:endParaRPr>
          </a:p>
        </p:txBody>
      </p:sp>
      <p:sp>
        <p:nvSpPr>
          <p:cNvPr id="431" name="Google Shape;431;p47"/>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432" name="Google Shape;432;p47"/>
          <p:cNvSpPr/>
          <p:nvPr/>
        </p:nvSpPr>
        <p:spPr>
          <a:xfrm>
            <a:off x="1003950" y="2311750"/>
            <a:ext cx="3354000" cy="1719000"/>
          </a:xfrm>
          <a:prstGeom prst="roundRect">
            <a:avLst>
              <a:gd fmla="val 16667" name="adj"/>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200">
                <a:solidFill>
                  <a:schemeClr val="dk2"/>
                </a:solidFill>
                <a:highlight>
                  <a:schemeClr val="accent3"/>
                </a:highlight>
                <a:latin typeface="Roboto Serif"/>
                <a:ea typeface="Roboto Serif"/>
                <a:cs typeface="Roboto Serif"/>
                <a:sym typeface="Roboto Serif"/>
              </a:rPr>
              <a:t>M </a:t>
            </a:r>
            <a:r>
              <a:rPr lang="pt-BR" sz="2200">
                <a:solidFill>
                  <a:schemeClr val="dk2"/>
                </a:solidFill>
                <a:highlight>
                  <a:schemeClr val="accent3"/>
                </a:highlight>
                <a:latin typeface="Roboto Serif"/>
                <a:ea typeface="Roboto Serif"/>
                <a:cs typeface="Roboto Serif"/>
                <a:sym typeface="Roboto Serif"/>
              </a:rPr>
              <a:t>= F * d</a:t>
            </a:r>
            <a:endParaRPr sz="2200">
              <a:solidFill>
                <a:schemeClr val="dk2"/>
              </a:solidFill>
              <a:highlight>
                <a:schemeClr val="accent3"/>
              </a:highlight>
              <a:latin typeface="Roboto Serif"/>
              <a:ea typeface="Roboto Serif"/>
              <a:cs typeface="Roboto Serif"/>
              <a:sym typeface="Roboto Serif"/>
            </a:endParaRPr>
          </a:p>
        </p:txBody>
      </p:sp>
      <p:pic>
        <p:nvPicPr>
          <p:cNvPr id="433" name="Google Shape;433;p47"/>
          <p:cNvPicPr preferRelativeResize="0"/>
          <p:nvPr/>
        </p:nvPicPr>
        <p:blipFill rotWithShape="1">
          <a:blip r:embed="rId3">
            <a:alphaModFix/>
          </a:blip>
          <a:srcRect b="50828" l="0" r="0" t="0"/>
          <a:stretch/>
        </p:blipFill>
        <p:spPr>
          <a:xfrm>
            <a:off x="4959925" y="2433900"/>
            <a:ext cx="3561099" cy="1204275"/>
          </a:xfrm>
          <a:prstGeom prst="rect">
            <a:avLst/>
          </a:prstGeom>
          <a:noFill/>
          <a:ln>
            <a:noFill/>
          </a:ln>
        </p:spPr>
      </p:pic>
      <p:sp>
        <p:nvSpPr>
          <p:cNvPr id="434" name="Google Shape;434;p47"/>
          <p:cNvSpPr txBox="1"/>
          <p:nvPr/>
        </p:nvSpPr>
        <p:spPr>
          <a:xfrm>
            <a:off x="5247679" y="2478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X</a:t>
            </a:r>
            <a:endParaRPr b="1" sz="1700">
              <a:solidFill>
                <a:srgbClr val="FF0000"/>
              </a:solidFill>
              <a:latin typeface="Calibri"/>
              <a:ea typeface="Calibri"/>
              <a:cs typeface="Calibri"/>
              <a:sym typeface="Calibri"/>
            </a:endParaRPr>
          </a:p>
        </p:txBody>
      </p:sp>
      <p:sp>
        <p:nvSpPr>
          <p:cNvPr id="435" name="Google Shape;435;p47"/>
          <p:cNvSpPr txBox="1"/>
          <p:nvPr/>
        </p:nvSpPr>
        <p:spPr>
          <a:xfrm>
            <a:off x="7819904" y="2478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Y</a:t>
            </a:r>
            <a:endParaRPr b="1" sz="1700">
              <a:solidFill>
                <a:srgbClr val="FF0000"/>
              </a:solidFill>
              <a:latin typeface="Calibri"/>
              <a:ea typeface="Calibri"/>
              <a:cs typeface="Calibri"/>
              <a:sym typeface="Calibri"/>
            </a:endParaRPr>
          </a:p>
        </p:txBody>
      </p:sp>
      <p:cxnSp>
        <p:nvCxnSpPr>
          <p:cNvPr id="436" name="Google Shape;436;p47"/>
          <p:cNvCxnSpPr/>
          <p:nvPr/>
        </p:nvCxnSpPr>
        <p:spPr>
          <a:xfrm>
            <a:off x="4718675" y="2896475"/>
            <a:ext cx="630300" cy="0"/>
          </a:xfrm>
          <a:prstGeom prst="straightConnector1">
            <a:avLst/>
          </a:prstGeom>
          <a:noFill/>
          <a:ln cap="flat" cmpd="sng" w="19050">
            <a:solidFill>
              <a:schemeClr val="accent2"/>
            </a:solidFill>
            <a:prstDash val="solid"/>
            <a:round/>
            <a:headEnd len="med" w="med" type="none"/>
            <a:tailEnd len="med" w="med" type="triangle"/>
          </a:ln>
        </p:spPr>
      </p:cxnSp>
      <p:cxnSp>
        <p:nvCxnSpPr>
          <p:cNvPr id="437" name="Google Shape;437;p47"/>
          <p:cNvCxnSpPr/>
          <p:nvPr/>
        </p:nvCxnSpPr>
        <p:spPr>
          <a:xfrm flipH="1" rot="10800000">
            <a:off x="5393350" y="310920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438" name="Google Shape;438;p47"/>
          <p:cNvCxnSpPr/>
          <p:nvPr/>
        </p:nvCxnSpPr>
        <p:spPr>
          <a:xfrm flipH="1" rot="10800000">
            <a:off x="8024500" y="3104950"/>
            <a:ext cx="5100" cy="697800"/>
          </a:xfrm>
          <a:prstGeom prst="straightConnector1">
            <a:avLst/>
          </a:prstGeom>
          <a:noFill/>
          <a:ln cap="flat" cmpd="sng" w="19050">
            <a:solidFill>
              <a:schemeClr val="accent2"/>
            </a:solidFill>
            <a:prstDash val="solid"/>
            <a:round/>
            <a:headEnd len="med" w="med" type="none"/>
            <a:tailEnd len="med" w="med" type="triangle"/>
          </a:ln>
        </p:spPr>
      </p:cxnSp>
      <p:sp>
        <p:nvSpPr>
          <p:cNvPr id="439" name="Google Shape;439;p47"/>
          <p:cNvSpPr txBox="1"/>
          <p:nvPr/>
        </p:nvSpPr>
        <p:spPr>
          <a:xfrm>
            <a:off x="6504329" y="31049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700">
                <a:solidFill>
                  <a:srgbClr val="FF0000"/>
                </a:solidFill>
                <a:latin typeface="Calibri"/>
                <a:ea typeface="Calibri"/>
                <a:cs typeface="Calibri"/>
                <a:sym typeface="Calibri"/>
              </a:rPr>
              <a:t>d</a:t>
            </a:r>
            <a:endParaRPr b="1" sz="17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8"/>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1"/>
                </a:solidFill>
              </a:rPr>
              <a:t>Momento Fletor (</a:t>
            </a:r>
            <a:r>
              <a:rPr lang="pt-BR" sz="3333">
                <a:solidFill>
                  <a:schemeClr val="accent1"/>
                </a:solidFill>
                <a:latin typeface="Roboto Serif"/>
                <a:ea typeface="Roboto Serif"/>
                <a:cs typeface="Roboto Serif"/>
                <a:sym typeface="Roboto Serif"/>
              </a:rPr>
              <a:t>M</a:t>
            </a:r>
            <a:r>
              <a:rPr b="1" lang="pt-BR" sz="3333">
                <a:solidFill>
                  <a:schemeClr val="accent1"/>
                </a:solidFill>
              </a:rPr>
              <a:t>)</a:t>
            </a:r>
            <a:endParaRPr b="1" sz="3333">
              <a:solidFill>
                <a:schemeClr val="accent1"/>
              </a:solidFill>
            </a:endParaRPr>
          </a:p>
        </p:txBody>
      </p:sp>
      <p:sp>
        <p:nvSpPr>
          <p:cNvPr id="445" name="Google Shape;445;p48"/>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446" name="Google Shape;446;p48"/>
          <p:cNvSpPr/>
          <p:nvPr/>
        </p:nvSpPr>
        <p:spPr>
          <a:xfrm>
            <a:off x="1003950" y="1549750"/>
            <a:ext cx="1294200" cy="604500"/>
          </a:xfrm>
          <a:prstGeom prst="roundRect">
            <a:avLst>
              <a:gd fmla="val 16667"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1800">
                <a:solidFill>
                  <a:schemeClr val="dk2"/>
                </a:solidFill>
                <a:highlight>
                  <a:schemeClr val="accent3"/>
                </a:highlight>
                <a:latin typeface="Roboto Serif"/>
                <a:ea typeface="Roboto Serif"/>
                <a:cs typeface="Roboto Serif"/>
                <a:sym typeface="Roboto Serif"/>
              </a:rPr>
              <a:t>M = F * d</a:t>
            </a:r>
            <a:endParaRPr sz="1800">
              <a:solidFill>
                <a:schemeClr val="dk2"/>
              </a:solidFill>
              <a:highlight>
                <a:schemeClr val="accent3"/>
              </a:highlight>
              <a:latin typeface="Roboto Serif"/>
              <a:ea typeface="Roboto Serif"/>
              <a:cs typeface="Roboto Serif"/>
              <a:sym typeface="Roboto Serif"/>
            </a:endParaRPr>
          </a:p>
        </p:txBody>
      </p:sp>
      <p:sp>
        <p:nvSpPr>
          <p:cNvPr id="447" name="Google Shape;447;p48"/>
          <p:cNvSpPr txBox="1"/>
          <p:nvPr/>
        </p:nvSpPr>
        <p:spPr>
          <a:xfrm>
            <a:off x="1003925" y="2486675"/>
            <a:ext cx="2915100" cy="199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600">
                <a:solidFill>
                  <a:schemeClr val="dk2"/>
                </a:solidFill>
                <a:highlight>
                  <a:schemeClr val="accent2"/>
                </a:highlight>
                <a:latin typeface="Calibri"/>
                <a:ea typeface="Calibri"/>
                <a:cs typeface="Calibri"/>
                <a:sym typeface="Calibri"/>
              </a:rPr>
              <a:t>CASO 1</a:t>
            </a:r>
            <a:r>
              <a:rPr b="1" lang="pt-BR" sz="1300">
                <a:solidFill>
                  <a:schemeClr val="dk2"/>
                </a:solidFill>
                <a:latin typeface="Calibri"/>
                <a:ea typeface="Calibri"/>
                <a:cs typeface="Calibri"/>
                <a:sym typeface="Calibri"/>
              </a:rPr>
              <a:t> ⇒ F aplicada no meio</a:t>
            </a:r>
            <a:endParaRPr b="1" sz="1300">
              <a:solidFill>
                <a:schemeClr val="dk2"/>
              </a:solidFill>
              <a:latin typeface="Calibri"/>
              <a:ea typeface="Calibri"/>
              <a:cs typeface="Calibri"/>
              <a:sym typeface="Calibri"/>
            </a:endParaRPr>
          </a:p>
          <a:p>
            <a:pPr indent="0" lvl="0" marL="0" rtl="0" algn="l">
              <a:spcBef>
                <a:spcPts val="0"/>
              </a:spcBef>
              <a:spcAft>
                <a:spcPts val="0"/>
              </a:spcAft>
              <a:buNone/>
            </a:pPr>
            <a:r>
              <a:t/>
            </a:r>
            <a:endParaRPr b="1" sz="1300">
              <a:solidFill>
                <a:schemeClr val="dk2"/>
              </a:solidFill>
              <a:latin typeface="Calibri"/>
              <a:ea typeface="Calibri"/>
              <a:cs typeface="Calibri"/>
              <a:sym typeface="Calibri"/>
            </a:endParaRPr>
          </a:p>
          <a:p>
            <a:pPr indent="0" lvl="0" marL="0" rtl="0" algn="l">
              <a:spcBef>
                <a:spcPts val="0"/>
              </a:spcBef>
              <a:spcAft>
                <a:spcPts val="0"/>
              </a:spcAft>
              <a:buNone/>
            </a:pPr>
            <a:r>
              <a:rPr lang="pt-BR" sz="1300">
                <a:solidFill>
                  <a:schemeClr val="dk2"/>
                </a:solidFill>
                <a:latin typeface="Calibri"/>
                <a:ea typeface="Calibri"/>
                <a:cs typeface="Calibri"/>
                <a:sym typeface="Calibri"/>
              </a:rPr>
              <a:t>→ Va = Vb = F/2</a:t>
            </a:r>
            <a:endParaRPr sz="1300">
              <a:solidFill>
                <a:schemeClr val="dk2"/>
              </a:solidFill>
              <a:latin typeface="Calibri"/>
              <a:ea typeface="Calibri"/>
              <a:cs typeface="Calibri"/>
              <a:sym typeface="Calibri"/>
            </a:endParaRPr>
          </a:p>
          <a:p>
            <a:pPr indent="0" lvl="0" marL="0" rtl="0" algn="l">
              <a:spcBef>
                <a:spcPts val="0"/>
              </a:spcBef>
              <a:spcAft>
                <a:spcPts val="0"/>
              </a:spcAft>
              <a:buNone/>
            </a:pPr>
            <a:r>
              <a:t/>
            </a:r>
            <a:endParaRPr sz="1300">
              <a:solidFill>
                <a:schemeClr val="dk2"/>
              </a:solidFill>
              <a:latin typeface="Calibri"/>
              <a:ea typeface="Calibri"/>
              <a:cs typeface="Calibri"/>
              <a:sym typeface="Calibri"/>
            </a:endParaRPr>
          </a:p>
          <a:p>
            <a:pPr indent="0" lvl="0" marL="0" rtl="0" algn="l">
              <a:spcBef>
                <a:spcPts val="0"/>
              </a:spcBef>
              <a:spcAft>
                <a:spcPts val="0"/>
              </a:spcAft>
              <a:buNone/>
            </a:pPr>
            <a:r>
              <a:rPr lang="pt-BR" sz="1300">
                <a:solidFill>
                  <a:schemeClr val="dk2"/>
                </a:solidFill>
                <a:latin typeface="Calibri"/>
                <a:ea typeface="Calibri"/>
                <a:cs typeface="Calibri"/>
                <a:sym typeface="Calibri"/>
              </a:rPr>
              <a:t>Mesq = Ha * 0 + Va * (d/2) </a:t>
            </a:r>
            <a:endParaRPr sz="1300">
              <a:solidFill>
                <a:schemeClr val="dk2"/>
              </a:solidFill>
              <a:latin typeface="Calibri"/>
              <a:ea typeface="Calibri"/>
              <a:cs typeface="Calibri"/>
              <a:sym typeface="Calibri"/>
            </a:endParaRPr>
          </a:p>
          <a:p>
            <a:pPr indent="0" lvl="0" marL="0" rtl="0" algn="l">
              <a:spcBef>
                <a:spcPts val="0"/>
              </a:spcBef>
              <a:spcAft>
                <a:spcPts val="0"/>
              </a:spcAft>
              <a:buNone/>
            </a:pPr>
            <a:r>
              <a:rPr lang="pt-BR" sz="1300">
                <a:solidFill>
                  <a:schemeClr val="dk2"/>
                </a:solidFill>
                <a:latin typeface="Calibri"/>
                <a:ea typeface="Calibri"/>
                <a:cs typeface="Calibri"/>
                <a:sym typeface="Calibri"/>
              </a:rPr>
              <a:t>           = F/2 * (d/2) = </a:t>
            </a:r>
            <a:r>
              <a:rPr b="1" lang="pt-BR" sz="1300">
                <a:solidFill>
                  <a:schemeClr val="dk2"/>
                </a:solidFill>
                <a:latin typeface="Calibri"/>
                <a:ea typeface="Calibri"/>
                <a:cs typeface="Calibri"/>
                <a:sym typeface="Calibri"/>
              </a:rPr>
              <a:t>(F *</a:t>
            </a:r>
            <a:r>
              <a:rPr b="1" lang="pt-BR" sz="1300">
                <a:solidFill>
                  <a:schemeClr val="dk2"/>
                </a:solidFill>
                <a:latin typeface="Calibri"/>
                <a:ea typeface="Calibri"/>
                <a:cs typeface="Calibri"/>
                <a:sym typeface="Calibri"/>
              </a:rPr>
              <a:t>d)/4</a:t>
            </a:r>
            <a:endParaRPr b="1" sz="1300">
              <a:solidFill>
                <a:schemeClr val="dk2"/>
              </a:solidFill>
              <a:latin typeface="Calibri"/>
              <a:ea typeface="Calibri"/>
              <a:cs typeface="Calibri"/>
              <a:sym typeface="Calibri"/>
            </a:endParaRPr>
          </a:p>
          <a:p>
            <a:pPr indent="0" lvl="0" marL="0" rtl="0" algn="l">
              <a:spcBef>
                <a:spcPts val="0"/>
              </a:spcBef>
              <a:spcAft>
                <a:spcPts val="0"/>
              </a:spcAft>
              <a:buNone/>
            </a:pPr>
            <a:r>
              <a:rPr lang="pt-BR" sz="1300">
                <a:solidFill>
                  <a:schemeClr val="dk2"/>
                </a:solidFill>
                <a:latin typeface="Calibri"/>
                <a:ea typeface="Calibri"/>
                <a:cs typeface="Calibri"/>
                <a:sym typeface="Calibri"/>
              </a:rPr>
              <a:t>ou</a:t>
            </a:r>
            <a:endParaRPr sz="1300">
              <a:solidFill>
                <a:schemeClr val="dk2"/>
              </a:solidFill>
              <a:latin typeface="Calibri"/>
              <a:ea typeface="Calibri"/>
              <a:cs typeface="Calibri"/>
              <a:sym typeface="Calibri"/>
            </a:endParaRPr>
          </a:p>
          <a:p>
            <a:pPr indent="0" lvl="0" marL="0" rtl="0" algn="l">
              <a:spcBef>
                <a:spcPts val="0"/>
              </a:spcBef>
              <a:spcAft>
                <a:spcPts val="0"/>
              </a:spcAft>
              <a:buNone/>
            </a:pPr>
            <a:r>
              <a:rPr lang="pt-BR" sz="1300">
                <a:solidFill>
                  <a:schemeClr val="dk2"/>
                </a:solidFill>
                <a:latin typeface="Calibri"/>
                <a:ea typeface="Calibri"/>
                <a:cs typeface="Calibri"/>
                <a:sym typeface="Calibri"/>
              </a:rPr>
              <a:t>Mdir = Vb * (d/2) = </a:t>
            </a:r>
            <a:r>
              <a:rPr b="1" lang="pt-BR" sz="1300">
                <a:solidFill>
                  <a:schemeClr val="dk2"/>
                </a:solidFill>
                <a:latin typeface="Calibri"/>
                <a:ea typeface="Calibri"/>
                <a:cs typeface="Calibri"/>
                <a:sym typeface="Calibri"/>
              </a:rPr>
              <a:t>(F * d)/4</a:t>
            </a:r>
            <a:endParaRPr b="1" sz="1300">
              <a:solidFill>
                <a:schemeClr val="dk2"/>
              </a:solidFill>
              <a:latin typeface="Calibri"/>
              <a:ea typeface="Calibri"/>
              <a:cs typeface="Calibri"/>
              <a:sym typeface="Calibri"/>
            </a:endParaRPr>
          </a:p>
          <a:p>
            <a:pPr indent="0" lvl="0" marL="0" rtl="0" algn="l">
              <a:spcBef>
                <a:spcPts val="0"/>
              </a:spcBef>
              <a:spcAft>
                <a:spcPts val="0"/>
              </a:spcAft>
              <a:buNone/>
            </a:pPr>
            <a:r>
              <a:t/>
            </a:r>
            <a:endParaRPr sz="1300">
              <a:solidFill>
                <a:schemeClr val="dk2"/>
              </a:solidFill>
              <a:latin typeface="Calibri"/>
              <a:ea typeface="Calibri"/>
              <a:cs typeface="Calibri"/>
              <a:sym typeface="Calibri"/>
            </a:endParaRPr>
          </a:p>
        </p:txBody>
      </p:sp>
      <p:pic>
        <p:nvPicPr>
          <p:cNvPr id="448" name="Google Shape;448;p48"/>
          <p:cNvPicPr preferRelativeResize="0"/>
          <p:nvPr/>
        </p:nvPicPr>
        <p:blipFill rotWithShape="1">
          <a:blip r:embed="rId3">
            <a:alphaModFix/>
          </a:blip>
          <a:srcRect b="50828" l="0" r="0" t="0"/>
          <a:stretch/>
        </p:blipFill>
        <p:spPr>
          <a:xfrm>
            <a:off x="4959925" y="2814913"/>
            <a:ext cx="3561099" cy="1204275"/>
          </a:xfrm>
          <a:prstGeom prst="rect">
            <a:avLst/>
          </a:prstGeom>
          <a:noFill/>
          <a:ln>
            <a:noFill/>
          </a:ln>
        </p:spPr>
      </p:pic>
      <p:sp>
        <p:nvSpPr>
          <p:cNvPr id="449" name="Google Shape;449;p48"/>
          <p:cNvSpPr txBox="1"/>
          <p:nvPr/>
        </p:nvSpPr>
        <p:spPr>
          <a:xfrm>
            <a:off x="5247679" y="2859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X</a:t>
            </a:r>
            <a:endParaRPr b="1" sz="1700">
              <a:solidFill>
                <a:srgbClr val="FF0000"/>
              </a:solidFill>
              <a:latin typeface="Calibri"/>
              <a:ea typeface="Calibri"/>
              <a:cs typeface="Calibri"/>
              <a:sym typeface="Calibri"/>
            </a:endParaRPr>
          </a:p>
        </p:txBody>
      </p:sp>
      <p:sp>
        <p:nvSpPr>
          <p:cNvPr id="450" name="Google Shape;450;p48"/>
          <p:cNvSpPr txBox="1"/>
          <p:nvPr/>
        </p:nvSpPr>
        <p:spPr>
          <a:xfrm>
            <a:off x="7819904" y="2859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Y</a:t>
            </a:r>
            <a:endParaRPr b="1" sz="1700">
              <a:solidFill>
                <a:srgbClr val="FF0000"/>
              </a:solidFill>
              <a:latin typeface="Calibri"/>
              <a:ea typeface="Calibri"/>
              <a:cs typeface="Calibri"/>
              <a:sym typeface="Calibri"/>
            </a:endParaRPr>
          </a:p>
        </p:txBody>
      </p:sp>
      <p:cxnSp>
        <p:nvCxnSpPr>
          <p:cNvPr id="451" name="Google Shape;451;p48"/>
          <p:cNvCxnSpPr/>
          <p:nvPr/>
        </p:nvCxnSpPr>
        <p:spPr>
          <a:xfrm>
            <a:off x="4718675" y="3277475"/>
            <a:ext cx="630300" cy="0"/>
          </a:xfrm>
          <a:prstGeom prst="straightConnector1">
            <a:avLst/>
          </a:prstGeom>
          <a:noFill/>
          <a:ln cap="flat" cmpd="sng" w="19050">
            <a:solidFill>
              <a:schemeClr val="accent2"/>
            </a:solidFill>
            <a:prstDash val="solid"/>
            <a:round/>
            <a:headEnd len="med" w="med" type="none"/>
            <a:tailEnd len="med" w="med" type="triangle"/>
          </a:ln>
        </p:spPr>
      </p:cxnSp>
      <p:cxnSp>
        <p:nvCxnSpPr>
          <p:cNvPr id="452" name="Google Shape;452;p48"/>
          <p:cNvCxnSpPr/>
          <p:nvPr/>
        </p:nvCxnSpPr>
        <p:spPr>
          <a:xfrm flipH="1" rot="10800000">
            <a:off x="5393350" y="349020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453" name="Google Shape;453;p48"/>
          <p:cNvCxnSpPr/>
          <p:nvPr/>
        </p:nvCxnSpPr>
        <p:spPr>
          <a:xfrm flipH="1" rot="10800000">
            <a:off x="8024500" y="348595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454" name="Google Shape;454;p48"/>
          <p:cNvCxnSpPr/>
          <p:nvPr/>
        </p:nvCxnSpPr>
        <p:spPr>
          <a:xfrm>
            <a:off x="6708175" y="2463325"/>
            <a:ext cx="6600" cy="771000"/>
          </a:xfrm>
          <a:prstGeom prst="straightConnector1">
            <a:avLst/>
          </a:prstGeom>
          <a:noFill/>
          <a:ln cap="flat" cmpd="sng" w="19050">
            <a:solidFill>
              <a:schemeClr val="accent2"/>
            </a:solidFill>
            <a:prstDash val="solid"/>
            <a:round/>
            <a:headEnd len="med" w="med" type="none"/>
            <a:tailEnd len="med" w="med" type="triangle"/>
          </a:ln>
        </p:spPr>
      </p:cxnSp>
      <p:sp>
        <p:nvSpPr>
          <p:cNvPr id="455" name="Google Shape;455;p48"/>
          <p:cNvSpPr txBox="1"/>
          <p:nvPr/>
        </p:nvSpPr>
        <p:spPr>
          <a:xfrm>
            <a:off x="4656854" y="293613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Ha</a:t>
            </a:r>
            <a:endParaRPr b="1" sz="1300">
              <a:solidFill>
                <a:schemeClr val="accent2"/>
              </a:solidFill>
              <a:latin typeface="Calibri"/>
              <a:ea typeface="Calibri"/>
              <a:cs typeface="Calibri"/>
              <a:sym typeface="Calibri"/>
            </a:endParaRPr>
          </a:p>
        </p:txBody>
      </p:sp>
      <p:sp>
        <p:nvSpPr>
          <p:cNvPr id="456" name="Google Shape;456;p48"/>
          <p:cNvSpPr txBox="1"/>
          <p:nvPr/>
        </p:nvSpPr>
        <p:spPr>
          <a:xfrm>
            <a:off x="4984154" y="38447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Va</a:t>
            </a:r>
            <a:endParaRPr b="1" sz="1300">
              <a:solidFill>
                <a:schemeClr val="accent2"/>
              </a:solidFill>
              <a:latin typeface="Calibri"/>
              <a:ea typeface="Calibri"/>
              <a:cs typeface="Calibri"/>
              <a:sym typeface="Calibri"/>
            </a:endParaRPr>
          </a:p>
        </p:txBody>
      </p:sp>
      <p:sp>
        <p:nvSpPr>
          <p:cNvPr id="457" name="Google Shape;457;p48"/>
          <p:cNvSpPr txBox="1"/>
          <p:nvPr/>
        </p:nvSpPr>
        <p:spPr>
          <a:xfrm>
            <a:off x="8024504" y="38669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Vb</a:t>
            </a:r>
            <a:endParaRPr b="1" sz="1300">
              <a:solidFill>
                <a:schemeClr val="accent2"/>
              </a:solidFill>
              <a:latin typeface="Calibri"/>
              <a:ea typeface="Calibri"/>
              <a:cs typeface="Calibri"/>
              <a:sym typeface="Calibri"/>
            </a:endParaRPr>
          </a:p>
        </p:txBody>
      </p:sp>
      <p:sp>
        <p:nvSpPr>
          <p:cNvPr id="458" name="Google Shape;458;p48"/>
          <p:cNvSpPr/>
          <p:nvPr/>
        </p:nvSpPr>
        <p:spPr>
          <a:xfrm flipH="1">
            <a:off x="6646525" y="3359613"/>
            <a:ext cx="129900" cy="1149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8"/>
          <p:cNvSpPr txBox="1"/>
          <p:nvPr/>
        </p:nvSpPr>
        <p:spPr>
          <a:xfrm>
            <a:off x="6504329" y="34097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100">
                <a:solidFill>
                  <a:schemeClr val="accent2"/>
                </a:solidFill>
                <a:latin typeface="Calibri"/>
                <a:ea typeface="Calibri"/>
                <a:cs typeface="Calibri"/>
                <a:sym typeface="Calibri"/>
              </a:rPr>
              <a:t>CG</a:t>
            </a:r>
            <a:endParaRPr b="1" sz="1100">
              <a:solidFill>
                <a:schemeClr val="accent2"/>
              </a:solidFill>
              <a:latin typeface="Calibri"/>
              <a:ea typeface="Calibri"/>
              <a:cs typeface="Calibri"/>
              <a:sym typeface="Calibri"/>
            </a:endParaRPr>
          </a:p>
        </p:txBody>
      </p:sp>
      <p:sp>
        <p:nvSpPr>
          <p:cNvPr id="460" name="Google Shape;460;p48"/>
          <p:cNvSpPr txBox="1"/>
          <p:nvPr/>
        </p:nvSpPr>
        <p:spPr>
          <a:xfrm>
            <a:off x="6293879" y="235648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F</a:t>
            </a:r>
            <a:endParaRPr b="1" sz="1300">
              <a:solidFill>
                <a:schemeClr val="accent2"/>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9"/>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1"/>
                </a:solidFill>
              </a:rPr>
              <a:t>Momento Fletor (</a:t>
            </a:r>
            <a:r>
              <a:rPr lang="pt-BR" sz="3333">
                <a:solidFill>
                  <a:schemeClr val="accent1"/>
                </a:solidFill>
                <a:latin typeface="Roboto Serif"/>
                <a:ea typeface="Roboto Serif"/>
                <a:cs typeface="Roboto Serif"/>
                <a:sym typeface="Roboto Serif"/>
              </a:rPr>
              <a:t>M</a:t>
            </a:r>
            <a:r>
              <a:rPr b="1" lang="pt-BR" sz="3333">
                <a:solidFill>
                  <a:schemeClr val="accent1"/>
                </a:solidFill>
              </a:rPr>
              <a:t>)</a:t>
            </a:r>
            <a:endParaRPr b="1" sz="3333">
              <a:solidFill>
                <a:schemeClr val="accent1"/>
              </a:solidFill>
            </a:endParaRPr>
          </a:p>
        </p:txBody>
      </p:sp>
      <p:sp>
        <p:nvSpPr>
          <p:cNvPr id="466" name="Google Shape;466;p49"/>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467" name="Google Shape;467;p49"/>
          <p:cNvSpPr/>
          <p:nvPr/>
        </p:nvSpPr>
        <p:spPr>
          <a:xfrm>
            <a:off x="1003950" y="1549750"/>
            <a:ext cx="1294200" cy="604500"/>
          </a:xfrm>
          <a:prstGeom prst="roundRect">
            <a:avLst>
              <a:gd fmla="val 16667"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1800">
                <a:solidFill>
                  <a:schemeClr val="dk2"/>
                </a:solidFill>
                <a:highlight>
                  <a:schemeClr val="accent3"/>
                </a:highlight>
                <a:latin typeface="Roboto Serif"/>
                <a:ea typeface="Roboto Serif"/>
                <a:cs typeface="Roboto Serif"/>
                <a:sym typeface="Roboto Serif"/>
              </a:rPr>
              <a:t>M = F * d</a:t>
            </a:r>
            <a:endParaRPr sz="1800">
              <a:solidFill>
                <a:schemeClr val="dk2"/>
              </a:solidFill>
              <a:highlight>
                <a:schemeClr val="accent3"/>
              </a:highlight>
              <a:latin typeface="Roboto Serif"/>
              <a:ea typeface="Roboto Serif"/>
              <a:cs typeface="Roboto Serif"/>
              <a:sym typeface="Roboto Serif"/>
            </a:endParaRPr>
          </a:p>
        </p:txBody>
      </p:sp>
      <p:pic>
        <p:nvPicPr>
          <p:cNvPr id="468" name="Google Shape;468;p49"/>
          <p:cNvPicPr preferRelativeResize="0"/>
          <p:nvPr/>
        </p:nvPicPr>
        <p:blipFill rotWithShape="1">
          <a:blip r:embed="rId3">
            <a:alphaModFix/>
          </a:blip>
          <a:srcRect b="50828" l="0" r="0" t="0"/>
          <a:stretch/>
        </p:blipFill>
        <p:spPr>
          <a:xfrm>
            <a:off x="4959925" y="2814913"/>
            <a:ext cx="3561099" cy="1204275"/>
          </a:xfrm>
          <a:prstGeom prst="rect">
            <a:avLst/>
          </a:prstGeom>
          <a:noFill/>
          <a:ln>
            <a:noFill/>
          </a:ln>
        </p:spPr>
      </p:pic>
      <p:sp>
        <p:nvSpPr>
          <p:cNvPr id="469" name="Google Shape;469;p49"/>
          <p:cNvSpPr txBox="1"/>
          <p:nvPr/>
        </p:nvSpPr>
        <p:spPr>
          <a:xfrm>
            <a:off x="5247679" y="2859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X</a:t>
            </a:r>
            <a:endParaRPr b="1" sz="1700">
              <a:solidFill>
                <a:srgbClr val="FF0000"/>
              </a:solidFill>
              <a:latin typeface="Calibri"/>
              <a:ea typeface="Calibri"/>
              <a:cs typeface="Calibri"/>
              <a:sym typeface="Calibri"/>
            </a:endParaRPr>
          </a:p>
        </p:txBody>
      </p:sp>
      <p:sp>
        <p:nvSpPr>
          <p:cNvPr id="470" name="Google Shape;470;p49"/>
          <p:cNvSpPr txBox="1"/>
          <p:nvPr/>
        </p:nvSpPr>
        <p:spPr>
          <a:xfrm>
            <a:off x="7819904" y="2859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Y</a:t>
            </a:r>
            <a:endParaRPr b="1" sz="1700">
              <a:solidFill>
                <a:srgbClr val="FF0000"/>
              </a:solidFill>
              <a:latin typeface="Calibri"/>
              <a:ea typeface="Calibri"/>
              <a:cs typeface="Calibri"/>
              <a:sym typeface="Calibri"/>
            </a:endParaRPr>
          </a:p>
        </p:txBody>
      </p:sp>
      <p:cxnSp>
        <p:nvCxnSpPr>
          <p:cNvPr id="471" name="Google Shape;471;p49"/>
          <p:cNvCxnSpPr/>
          <p:nvPr/>
        </p:nvCxnSpPr>
        <p:spPr>
          <a:xfrm>
            <a:off x="4718675" y="3277475"/>
            <a:ext cx="630300" cy="0"/>
          </a:xfrm>
          <a:prstGeom prst="straightConnector1">
            <a:avLst/>
          </a:prstGeom>
          <a:noFill/>
          <a:ln cap="flat" cmpd="sng" w="19050">
            <a:solidFill>
              <a:schemeClr val="accent2"/>
            </a:solidFill>
            <a:prstDash val="solid"/>
            <a:round/>
            <a:headEnd len="med" w="med" type="none"/>
            <a:tailEnd len="med" w="med" type="triangle"/>
          </a:ln>
        </p:spPr>
      </p:cxnSp>
      <p:cxnSp>
        <p:nvCxnSpPr>
          <p:cNvPr id="472" name="Google Shape;472;p49"/>
          <p:cNvCxnSpPr/>
          <p:nvPr/>
        </p:nvCxnSpPr>
        <p:spPr>
          <a:xfrm flipH="1" rot="10800000">
            <a:off x="5393350" y="349020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473" name="Google Shape;473;p49"/>
          <p:cNvCxnSpPr/>
          <p:nvPr/>
        </p:nvCxnSpPr>
        <p:spPr>
          <a:xfrm flipH="1" rot="10800000">
            <a:off x="8024500" y="348595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474" name="Google Shape;474;p49"/>
          <p:cNvCxnSpPr/>
          <p:nvPr/>
        </p:nvCxnSpPr>
        <p:spPr>
          <a:xfrm>
            <a:off x="6708175" y="2463325"/>
            <a:ext cx="6600" cy="771000"/>
          </a:xfrm>
          <a:prstGeom prst="straightConnector1">
            <a:avLst/>
          </a:prstGeom>
          <a:noFill/>
          <a:ln cap="flat" cmpd="sng" w="19050">
            <a:solidFill>
              <a:schemeClr val="accent2"/>
            </a:solidFill>
            <a:prstDash val="solid"/>
            <a:round/>
            <a:headEnd len="med" w="med" type="none"/>
            <a:tailEnd len="med" w="med" type="triangle"/>
          </a:ln>
        </p:spPr>
      </p:cxnSp>
      <p:sp>
        <p:nvSpPr>
          <p:cNvPr id="475" name="Google Shape;475;p49"/>
          <p:cNvSpPr txBox="1"/>
          <p:nvPr/>
        </p:nvSpPr>
        <p:spPr>
          <a:xfrm>
            <a:off x="4656854" y="293613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Ha</a:t>
            </a:r>
            <a:endParaRPr b="1" sz="1300">
              <a:solidFill>
                <a:schemeClr val="accent2"/>
              </a:solidFill>
              <a:latin typeface="Calibri"/>
              <a:ea typeface="Calibri"/>
              <a:cs typeface="Calibri"/>
              <a:sym typeface="Calibri"/>
            </a:endParaRPr>
          </a:p>
        </p:txBody>
      </p:sp>
      <p:sp>
        <p:nvSpPr>
          <p:cNvPr id="476" name="Google Shape;476;p49"/>
          <p:cNvSpPr txBox="1"/>
          <p:nvPr/>
        </p:nvSpPr>
        <p:spPr>
          <a:xfrm>
            <a:off x="4984154" y="38447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Va</a:t>
            </a:r>
            <a:endParaRPr b="1" sz="1300">
              <a:solidFill>
                <a:schemeClr val="accent2"/>
              </a:solidFill>
              <a:latin typeface="Calibri"/>
              <a:ea typeface="Calibri"/>
              <a:cs typeface="Calibri"/>
              <a:sym typeface="Calibri"/>
            </a:endParaRPr>
          </a:p>
        </p:txBody>
      </p:sp>
      <p:sp>
        <p:nvSpPr>
          <p:cNvPr id="477" name="Google Shape;477;p49"/>
          <p:cNvSpPr txBox="1"/>
          <p:nvPr/>
        </p:nvSpPr>
        <p:spPr>
          <a:xfrm>
            <a:off x="8024504" y="38669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Vb</a:t>
            </a:r>
            <a:endParaRPr b="1" sz="1300">
              <a:solidFill>
                <a:schemeClr val="accent2"/>
              </a:solidFill>
              <a:latin typeface="Calibri"/>
              <a:ea typeface="Calibri"/>
              <a:cs typeface="Calibri"/>
              <a:sym typeface="Calibri"/>
            </a:endParaRPr>
          </a:p>
        </p:txBody>
      </p:sp>
      <p:sp>
        <p:nvSpPr>
          <p:cNvPr id="478" name="Google Shape;478;p49"/>
          <p:cNvSpPr/>
          <p:nvPr/>
        </p:nvSpPr>
        <p:spPr>
          <a:xfrm flipH="1">
            <a:off x="6646525" y="3359613"/>
            <a:ext cx="129900" cy="1149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9"/>
          <p:cNvSpPr txBox="1"/>
          <p:nvPr/>
        </p:nvSpPr>
        <p:spPr>
          <a:xfrm>
            <a:off x="6504329" y="34097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100">
                <a:solidFill>
                  <a:schemeClr val="accent2"/>
                </a:solidFill>
                <a:latin typeface="Calibri"/>
                <a:ea typeface="Calibri"/>
                <a:cs typeface="Calibri"/>
                <a:sym typeface="Calibri"/>
              </a:rPr>
              <a:t>CG</a:t>
            </a:r>
            <a:endParaRPr b="1" sz="1100">
              <a:solidFill>
                <a:schemeClr val="accent2"/>
              </a:solidFill>
              <a:latin typeface="Calibri"/>
              <a:ea typeface="Calibri"/>
              <a:cs typeface="Calibri"/>
              <a:sym typeface="Calibri"/>
            </a:endParaRPr>
          </a:p>
        </p:txBody>
      </p:sp>
      <p:sp>
        <p:nvSpPr>
          <p:cNvPr id="480" name="Google Shape;480;p49"/>
          <p:cNvSpPr txBox="1"/>
          <p:nvPr/>
        </p:nvSpPr>
        <p:spPr>
          <a:xfrm>
            <a:off x="6293879" y="235648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F</a:t>
            </a:r>
            <a:endParaRPr b="1" sz="1300">
              <a:solidFill>
                <a:schemeClr val="accent2"/>
              </a:solidFill>
              <a:latin typeface="Calibri"/>
              <a:ea typeface="Calibri"/>
              <a:cs typeface="Calibri"/>
              <a:sym typeface="Calibri"/>
            </a:endParaRPr>
          </a:p>
        </p:txBody>
      </p:sp>
      <p:sp>
        <p:nvSpPr>
          <p:cNvPr id="481" name="Google Shape;481;p49"/>
          <p:cNvSpPr txBox="1"/>
          <p:nvPr>
            <p:ph idx="1" type="body"/>
          </p:nvPr>
        </p:nvSpPr>
        <p:spPr>
          <a:xfrm>
            <a:off x="895350" y="2860875"/>
            <a:ext cx="3239700" cy="1436400"/>
          </a:xfrm>
          <a:prstGeom prst="rect">
            <a:avLst/>
          </a:prstGeom>
          <a:ln cap="flat" cmpd="sng" w="19050">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lnSpc>
                <a:spcPct val="95000"/>
              </a:lnSpc>
              <a:spcBef>
                <a:spcPts val="0"/>
              </a:spcBef>
              <a:spcAft>
                <a:spcPts val="0"/>
              </a:spcAft>
              <a:buSzPts val="1018"/>
              <a:buNone/>
            </a:pPr>
            <a:r>
              <a:rPr b="1" lang="pt-BR" sz="1302"/>
              <a:t>EXERCÍCIO 3</a:t>
            </a:r>
            <a:endParaRPr b="1" sz="1302"/>
          </a:p>
          <a:p>
            <a:pPr indent="-311308" lvl="0" marL="457200" rtl="0" algn="l">
              <a:lnSpc>
                <a:spcPct val="95000"/>
              </a:lnSpc>
              <a:spcBef>
                <a:spcPts val="0"/>
              </a:spcBef>
              <a:spcAft>
                <a:spcPts val="0"/>
              </a:spcAft>
              <a:buSzPts val="1303"/>
              <a:buChar char="-"/>
            </a:pPr>
            <a:r>
              <a:rPr lang="pt-BR" sz="1302"/>
              <a:t>Ao longo do comprimento da viga, onde a tensão será máxima? E mínima?</a:t>
            </a:r>
            <a:endParaRPr sz="1302"/>
          </a:p>
          <a:p>
            <a:pPr indent="-311308" lvl="0" marL="457200" rtl="0" algn="l">
              <a:lnSpc>
                <a:spcPct val="95000"/>
              </a:lnSpc>
              <a:spcBef>
                <a:spcPts val="0"/>
              </a:spcBef>
              <a:spcAft>
                <a:spcPts val="0"/>
              </a:spcAft>
              <a:buSzPts val="1303"/>
              <a:buChar char="-"/>
            </a:pPr>
            <a:r>
              <a:rPr lang="pt-BR" sz="1302"/>
              <a:t>Ao longo da altura da viga, onde a tensão será máxima? E mínima?</a:t>
            </a:r>
            <a:endParaRPr sz="1302"/>
          </a:p>
          <a:p>
            <a:pPr indent="0" lvl="0" marL="0" rtl="0" algn="l">
              <a:lnSpc>
                <a:spcPct val="95000"/>
              </a:lnSpc>
              <a:spcBef>
                <a:spcPts val="0"/>
              </a:spcBef>
              <a:spcAft>
                <a:spcPts val="0"/>
              </a:spcAft>
              <a:buSzPts val="1018"/>
              <a:buNone/>
            </a:pPr>
            <a:r>
              <a:t/>
            </a:r>
            <a:endParaRPr sz="1302"/>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0"/>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1"/>
                </a:solidFill>
              </a:rPr>
              <a:t>Momento Fletor (</a:t>
            </a:r>
            <a:r>
              <a:rPr lang="pt-BR" sz="3333">
                <a:solidFill>
                  <a:schemeClr val="accent1"/>
                </a:solidFill>
                <a:latin typeface="Roboto Serif"/>
                <a:ea typeface="Roboto Serif"/>
                <a:cs typeface="Roboto Serif"/>
                <a:sym typeface="Roboto Serif"/>
              </a:rPr>
              <a:t>M</a:t>
            </a:r>
            <a:r>
              <a:rPr b="1" lang="pt-BR" sz="3333">
                <a:solidFill>
                  <a:schemeClr val="accent1"/>
                </a:solidFill>
              </a:rPr>
              <a:t>)</a:t>
            </a:r>
            <a:endParaRPr b="1" sz="3333">
              <a:solidFill>
                <a:schemeClr val="accent1"/>
              </a:solidFill>
            </a:endParaRPr>
          </a:p>
        </p:txBody>
      </p:sp>
      <p:sp>
        <p:nvSpPr>
          <p:cNvPr id="487" name="Google Shape;487;p50"/>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488" name="Google Shape;488;p50"/>
          <p:cNvSpPr/>
          <p:nvPr/>
        </p:nvSpPr>
        <p:spPr>
          <a:xfrm>
            <a:off x="1003950" y="1549750"/>
            <a:ext cx="1294200" cy="604500"/>
          </a:xfrm>
          <a:prstGeom prst="roundRect">
            <a:avLst>
              <a:gd fmla="val 16667"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1800">
                <a:solidFill>
                  <a:schemeClr val="dk2"/>
                </a:solidFill>
                <a:highlight>
                  <a:schemeClr val="accent3"/>
                </a:highlight>
                <a:latin typeface="Roboto Serif"/>
                <a:ea typeface="Roboto Serif"/>
                <a:cs typeface="Roboto Serif"/>
                <a:sym typeface="Roboto Serif"/>
              </a:rPr>
              <a:t>M = F * d</a:t>
            </a:r>
            <a:endParaRPr sz="1800">
              <a:solidFill>
                <a:schemeClr val="dk2"/>
              </a:solidFill>
              <a:highlight>
                <a:schemeClr val="accent3"/>
              </a:highlight>
              <a:latin typeface="Roboto Serif"/>
              <a:ea typeface="Roboto Serif"/>
              <a:cs typeface="Roboto Serif"/>
              <a:sym typeface="Roboto Serif"/>
            </a:endParaRPr>
          </a:p>
        </p:txBody>
      </p:sp>
      <p:pic>
        <p:nvPicPr>
          <p:cNvPr id="489" name="Google Shape;489;p50"/>
          <p:cNvPicPr preferRelativeResize="0"/>
          <p:nvPr/>
        </p:nvPicPr>
        <p:blipFill rotWithShape="1">
          <a:blip r:embed="rId3">
            <a:alphaModFix/>
          </a:blip>
          <a:srcRect b="50828" l="0" r="0" t="0"/>
          <a:stretch/>
        </p:blipFill>
        <p:spPr>
          <a:xfrm>
            <a:off x="4959925" y="2814913"/>
            <a:ext cx="3561099" cy="1204275"/>
          </a:xfrm>
          <a:prstGeom prst="rect">
            <a:avLst/>
          </a:prstGeom>
          <a:noFill/>
          <a:ln>
            <a:noFill/>
          </a:ln>
        </p:spPr>
      </p:pic>
      <p:sp>
        <p:nvSpPr>
          <p:cNvPr id="490" name="Google Shape;490;p50"/>
          <p:cNvSpPr txBox="1"/>
          <p:nvPr/>
        </p:nvSpPr>
        <p:spPr>
          <a:xfrm>
            <a:off x="5247679" y="2859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X</a:t>
            </a:r>
            <a:endParaRPr b="1" sz="1700">
              <a:solidFill>
                <a:srgbClr val="FF0000"/>
              </a:solidFill>
              <a:latin typeface="Calibri"/>
              <a:ea typeface="Calibri"/>
              <a:cs typeface="Calibri"/>
              <a:sym typeface="Calibri"/>
            </a:endParaRPr>
          </a:p>
        </p:txBody>
      </p:sp>
      <p:sp>
        <p:nvSpPr>
          <p:cNvPr id="491" name="Google Shape;491;p50"/>
          <p:cNvSpPr txBox="1"/>
          <p:nvPr/>
        </p:nvSpPr>
        <p:spPr>
          <a:xfrm>
            <a:off x="7819904" y="2859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Y</a:t>
            </a:r>
            <a:endParaRPr b="1" sz="1700">
              <a:solidFill>
                <a:srgbClr val="FF0000"/>
              </a:solidFill>
              <a:latin typeface="Calibri"/>
              <a:ea typeface="Calibri"/>
              <a:cs typeface="Calibri"/>
              <a:sym typeface="Calibri"/>
            </a:endParaRPr>
          </a:p>
        </p:txBody>
      </p:sp>
      <p:cxnSp>
        <p:nvCxnSpPr>
          <p:cNvPr id="492" name="Google Shape;492;p50"/>
          <p:cNvCxnSpPr/>
          <p:nvPr/>
        </p:nvCxnSpPr>
        <p:spPr>
          <a:xfrm>
            <a:off x="4718675" y="3277475"/>
            <a:ext cx="630300" cy="0"/>
          </a:xfrm>
          <a:prstGeom prst="straightConnector1">
            <a:avLst/>
          </a:prstGeom>
          <a:noFill/>
          <a:ln cap="flat" cmpd="sng" w="19050">
            <a:solidFill>
              <a:schemeClr val="accent2"/>
            </a:solidFill>
            <a:prstDash val="solid"/>
            <a:round/>
            <a:headEnd len="med" w="med" type="none"/>
            <a:tailEnd len="med" w="med" type="triangle"/>
          </a:ln>
        </p:spPr>
      </p:cxnSp>
      <p:cxnSp>
        <p:nvCxnSpPr>
          <p:cNvPr id="493" name="Google Shape;493;p50"/>
          <p:cNvCxnSpPr/>
          <p:nvPr/>
        </p:nvCxnSpPr>
        <p:spPr>
          <a:xfrm flipH="1" rot="10800000">
            <a:off x="5393350" y="349020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494" name="Google Shape;494;p50"/>
          <p:cNvCxnSpPr/>
          <p:nvPr/>
        </p:nvCxnSpPr>
        <p:spPr>
          <a:xfrm flipH="1" rot="10800000">
            <a:off x="8024500" y="348595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495" name="Google Shape;495;p50"/>
          <p:cNvCxnSpPr/>
          <p:nvPr/>
        </p:nvCxnSpPr>
        <p:spPr>
          <a:xfrm>
            <a:off x="6708175" y="2463325"/>
            <a:ext cx="6600" cy="771000"/>
          </a:xfrm>
          <a:prstGeom prst="straightConnector1">
            <a:avLst/>
          </a:prstGeom>
          <a:noFill/>
          <a:ln cap="flat" cmpd="sng" w="19050">
            <a:solidFill>
              <a:schemeClr val="accent2"/>
            </a:solidFill>
            <a:prstDash val="solid"/>
            <a:round/>
            <a:headEnd len="med" w="med" type="none"/>
            <a:tailEnd len="med" w="med" type="triangle"/>
          </a:ln>
        </p:spPr>
      </p:cxnSp>
      <p:sp>
        <p:nvSpPr>
          <p:cNvPr id="496" name="Google Shape;496;p50"/>
          <p:cNvSpPr txBox="1"/>
          <p:nvPr/>
        </p:nvSpPr>
        <p:spPr>
          <a:xfrm>
            <a:off x="4656854" y="293613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Ha</a:t>
            </a:r>
            <a:endParaRPr b="1" sz="1300">
              <a:solidFill>
                <a:schemeClr val="accent2"/>
              </a:solidFill>
              <a:latin typeface="Calibri"/>
              <a:ea typeface="Calibri"/>
              <a:cs typeface="Calibri"/>
              <a:sym typeface="Calibri"/>
            </a:endParaRPr>
          </a:p>
        </p:txBody>
      </p:sp>
      <p:sp>
        <p:nvSpPr>
          <p:cNvPr id="497" name="Google Shape;497;p50"/>
          <p:cNvSpPr txBox="1"/>
          <p:nvPr/>
        </p:nvSpPr>
        <p:spPr>
          <a:xfrm>
            <a:off x="4984154" y="38447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Va</a:t>
            </a:r>
            <a:endParaRPr b="1" sz="1300">
              <a:solidFill>
                <a:schemeClr val="accent2"/>
              </a:solidFill>
              <a:latin typeface="Calibri"/>
              <a:ea typeface="Calibri"/>
              <a:cs typeface="Calibri"/>
              <a:sym typeface="Calibri"/>
            </a:endParaRPr>
          </a:p>
        </p:txBody>
      </p:sp>
      <p:sp>
        <p:nvSpPr>
          <p:cNvPr id="498" name="Google Shape;498;p50"/>
          <p:cNvSpPr txBox="1"/>
          <p:nvPr/>
        </p:nvSpPr>
        <p:spPr>
          <a:xfrm>
            <a:off x="8024504" y="38669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Vb</a:t>
            </a:r>
            <a:endParaRPr b="1" sz="1300">
              <a:solidFill>
                <a:schemeClr val="accent2"/>
              </a:solidFill>
              <a:latin typeface="Calibri"/>
              <a:ea typeface="Calibri"/>
              <a:cs typeface="Calibri"/>
              <a:sym typeface="Calibri"/>
            </a:endParaRPr>
          </a:p>
        </p:txBody>
      </p:sp>
      <p:sp>
        <p:nvSpPr>
          <p:cNvPr id="499" name="Google Shape;499;p50"/>
          <p:cNvSpPr/>
          <p:nvPr/>
        </p:nvSpPr>
        <p:spPr>
          <a:xfrm flipH="1">
            <a:off x="6646525" y="3359613"/>
            <a:ext cx="129900" cy="1149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0"/>
          <p:cNvSpPr txBox="1"/>
          <p:nvPr/>
        </p:nvSpPr>
        <p:spPr>
          <a:xfrm>
            <a:off x="6504329" y="34097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100">
                <a:solidFill>
                  <a:schemeClr val="accent2"/>
                </a:solidFill>
                <a:latin typeface="Calibri"/>
                <a:ea typeface="Calibri"/>
                <a:cs typeface="Calibri"/>
                <a:sym typeface="Calibri"/>
              </a:rPr>
              <a:t>CG</a:t>
            </a:r>
            <a:endParaRPr b="1" sz="1100">
              <a:solidFill>
                <a:schemeClr val="accent2"/>
              </a:solidFill>
              <a:latin typeface="Calibri"/>
              <a:ea typeface="Calibri"/>
              <a:cs typeface="Calibri"/>
              <a:sym typeface="Calibri"/>
            </a:endParaRPr>
          </a:p>
        </p:txBody>
      </p:sp>
      <p:sp>
        <p:nvSpPr>
          <p:cNvPr id="501" name="Google Shape;501;p50"/>
          <p:cNvSpPr txBox="1"/>
          <p:nvPr/>
        </p:nvSpPr>
        <p:spPr>
          <a:xfrm>
            <a:off x="6293879" y="235648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F</a:t>
            </a:r>
            <a:endParaRPr b="1" sz="1300">
              <a:solidFill>
                <a:schemeClr val="accent2"/>
              </a:solidFill>
              <a:latin typeface="Calibri"/>
              <a:ea typeface="Calibri"/>
              <a:cs typeface="Calibri"/>
              <a:sym typeface="Calibri"/>
            </a:endParaRPr>
          </a:p>
        </p:txBody>
      </p:sp>
      <p:sp>
        <p:nvSpPr>
          <p:cNvPr id="502" name="Google Shape;502;p50"/>
          <p:cNvSpPr txBox="1"/>
          <p:nvPr>
            <p:ph idx="1" type="body"/>
          </p:nvPr>
        </p:nvSpPr>
        <p:spPr>
          <a:xfrm>
            <a:off x="895350" y="2860875"/>
            <a:ext cx="3239700" cy="1204200"/>
          </a:xfrm>
          <a:prstGeom prst="rect">
            <a:avLst/>
          </a:prstGeom>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lnSpc>
                <a:spcPct val="95000"/>
              </a:lnSpc>
              <a:spcBef>
                <a:spcPts val="0"/>
              </a:spcBef>
              <a:spcAft>
                <a:spcPts val="0"/>
              </a:spcAft>
              <a:buSzPts val="1018"/>
              <a:buNone/>
            </a:pPr>
            <a:r>
              <a:rPr b="1" lang="pt-BR" sz="1302"/>
              <a:t>EXERCÍCIO 4</a:t>
            </a:r>
            <a:endParaRPr b="1" sz="1302"/>
          </a:p>
          <a:p>
            <a:pPr indent="-311308" lvl="0" marL="457200" rtl="0" algn="l">
              <a:lnSpc>
                <a:spcPct val="95000"/>
              </a:lnSpc>
              <a:spcBef>
                <a:spcPts val="0"/>
              </a:spcBef>
              <a:spcAft>
                <a:spcPts val="0"/>
              </a:spcAft>
              <a:buSzPts val="1303"/>
              <a:buChar char="-"/>
            </a:pPr>
            <a:r>
              <a:rPr lang="pt-BR" sz="1302"/>
              <a:t>Determinar tensão máxima com viga de dimensões h = 12 cm e b = 6 cm e d = 200 cm, na qual é aplicada uma força de 90 kg no meio da viga.</a:t>
            </a:r>
            <a:endParaRPr sz="1302"/>
          </a:p>
          <a:p>
            <a:pPr indent="0" lvl="0" marL="0" rtl="0" algn="l">
              <a:lnSpc>
                <a:spcPct val="95000"/>
              </a:lnSpc>
              <a:spcBef>
                <a:spcPts val="0"/>
              </a:spcBef>
              <a:spcAft>
                <a:spcPts val="0"/>
              </a:spcAft>
              <a:buSzPts val="1018"/>
              <a:buNone/>
            </a:pPr>
            <a:r>
              <a:t/>
            </a:r>
            <a:endParaRPr sz="1302"/>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1"/>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Tensão em flexão simples</a:t>
            </a:r>
            <a:br>
              <a:rPr lang="pt-BR"/>
            </a:br>
            <a:r>
              <a:rPr b="1" lang="pt-BR" sz="3333">
                <a:solidFill>
                  <a:schemeClr val="accent1"/>
                </a:solidFill>
              </a:rPr>
              <a:t>Momento Fletor (</a:t>
            </a:r>
            <a:r>
              <a:rPr lang="pt-BR" sz="3333">
                <a:solidFill>
                  <a:schemeClr val="accent1"/>
                </a:solidFill>
                <a:latin typeface="Roboto Serif"/>
                <a:ea typeface="Roboto Serif"/>
                <a:cs typeface="Roboto Serif"/>
                <a:sym typeface="Roboto Serif"/>
              </a:rPr>
              <a:t>M</a:t>
            </a:r>
            <a:r>
              <a:rPr b="1" lang="pt-BR" sz="3333">
                <a:solidFill>
                  <a:schemeClr val="accent1"/>
                </a:solidFill>
              </a:rPr>
              <a:t>)</a:t>
            </a:r>
            <a:endParaRPr b="1" sz="3333">
              <a:solidFill>
                <a:schemeClr val="accent1"/>
              </a:solidFill>
            </a:endParaRPr>
          </a:p>
        </p:txBody>
      </p:sp>
      <p:sp>
        <p:nvSpPr>
          <p:cNvPr id="508" name="Google Shape;508;p51"/>
          <p:cNvSpPr/>
          <p:nvPr/>
        </p:nvSpPr>
        <p:spPr>
          <a:xfrm>
            <a:off x="6584825" y="674500"/>
            <a:ext cx="1936200" cy="1156200"/>
          </a:xfrm>
          <a:prstGeom prst="round2Diag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2400">
                <a:solidFill>
                  <a:schemeClr val="dk2"/>
                </a:solidFill>
                <a:latin typeface="Roboto Serif"/>
                <a:ea typeface="Roboto Serif"/>
                <a:cs typeface="Roboto Serif"/>
                <a:sym typeface="Roboto Serif"/>
              </a:rPr>
              <a:t>σ = M/I * y</a:t>
            </a:r>
            <a:endParaRPr sz="2400">
              <a:solidFill>
                <a:schemeClr val="dk2"/>
              </a:solidFill>
              <a:latin typeface="Roboto Serif"/>
              <a:ea typeface="Roboto Serif"/>
              <a:cs typeface="Roboto Serif"/>
              <a:sym typeface="Roboto Serif"/>
            </a:endParaRPr>
          </a:p>
        </p:txBody>
      </p:sp>
      <p:sp>
        <p:nvSpPr>
          <p:cNvPr id="509" name="Google Shape;509;p51"/>
          <p:cNvSpPr/>
          <p:nvPr/>
        </p:nvSpPr>
        <p:spPr>
          <a:xfrm>
            <a:off x="1003950" y="1549750"/>
            <a:ext cx="1294200" cy="604500"/>
          </a:xfrm>
          <a:prstGeom prst="roundRect">
            <a:avLst>
              <a:gd fmla="val 16667"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1800">
                <a:solidFill>
                  <a:schemeClr val="dk2"/>
                </a:solidFill>
                <a:highlight>
                  <a:schemeClr val="accent3"/>
                </a:highlight>
                <a:latin typeface="Roboto Serif"/>
                <a:ea typeface="Roboto Serif"/>
                <a:cs typeface="Roboto Serif"/>
                <a:sym typeface="Roboto Serif"/>
              </a:rPr>
              <a:t>M = F * d</a:t>
            </a:r>
            <a:endParaRPr sz="1800">
              <a:solidFill>
                <a:schemeClr val="dk2"/>
              </a:solidFill>
              <a:highlight>
                <a:schemeClr val="accent3"/>
              </a:highlight>
              <a:latin typeface="Roboto Serif"/>
              <a:ea typeface="Roboto Serif"/>
              <a:cs typeface="Roboto Serif"/>
              <a:sym typeface="Roboto Serif"/>
            </a:endParaRPr>
          </a:p>
        </p:txBody>
      </p:sp>
      <p:pic>
        <p:nvPicPr>
          <p:cNvPr id="510" name="Google Shape;510;p51"/>
          <p:cNvPicPr preferRelativeResize="0"/>
          <p:nvPr/>
        </p:nvPicPr>
        <p:blipFill rotWithShape="1">
          <a:blip r:embed="rId3">
            <a:alphaModFix/>
          </a:blip>
          <a:srcRect b="50828" l="0" r="0" t="0"/>
          <a:stretch/>
        </p:blipFill>
        <p:spPr>
          <a:xfrm>
            <a:off x="4959925" y="2814913"/>
            <a:ext cx="3561099" cy="1204275"/>
          </a:xfrm>
          <a:prstGeom prst="rect">
            <a:avLst/>
          </a:prstGeom>
          <a:noFill/>
          <a:ln>
            <a:noFill/>
          </a:ln>
        </p:spPr>
      </p:pic>
      <p:sp>
        <p:nvSpPr>
          <p:cNvPr id="511" name="Google Shape;511;p51"/>
          <p:cNvSpPr txBox="1"/>
          <p:nvPr/>
        </p:nvSpPr>
        <p:spPr>
          <a:xfrm>
            <a:off x="5247679" y="2859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X</a:t>
            </a:r>
            <a:endParaRPr b="1" sz="1700">
              <a:solidFill>
                <a:srgbClr val="FF0000"/>
              </a:solidFill>
              <a:latin typeface="Calibri"/>
              <a:ea typeface="Calibri"/>
              <a:cs typeface="Calibri"/>
              <a:sym typeface="Calibri"/>
            </a:endParaRPr>
          </a:p>
        </p:txBody>
      </p:sp>
      <p:sp>
        <p:nvSpPr>
          <p:cNvPr id="512" name="Google Shape;512;p51"/>
          <p:cNvSpPr txBox="1"/>
          <p:nvPr/>
        </p:nvSpPr>
        <p:spPr>
          <a:xfrm>
            <a:off x="7819904" y="2859936"/>
            <a:ext cx="4143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0000"/>
                </a:solidFill>
                <a:latin typeface="Calibri"/>
                <a:ea typeface="Calibri"/>
                <a:cs typeface="Calibri"/>
                <a:sym typeface="Calibri"/>
              </a:rPr>
              <a:t>Y</a:t>
            </a:r>
            <a:endParaRPr b="1" sz="1700">
              <a:solidFill>
                <a:srgbClr val="FF0000"/>
              </a:solidFill>
              <a:latin typeface="Calibri"/>
              <a:ea typeface="Calibri"/>
              <a:cs typeface="Calibri"/>
              <a:sym typeface="Calibri"/>
            </a:endParaRPr>
          </a:p>
        </p:txBody>
      </p:sp>
      <p:cxnSp>
        <p:nvCxnSpPr>
          <p:cNvPr id="513" name="Google Shape;513;p51"/>
          <p:cNvCxnSpPr/>
          <p:nvPr/>
        </p:nvCxnSpPr>
        <p:spPr>
          <a:xfrm>
            <a:off x="4718675" y="3277475"/>
            <a:ext cx="630300" cy="0"/>
          </a:xfrm>
          <a:prstGeom prst="straightConnector1">
            <a:avLst/>
          </a:prstGeom>
          <a:noFill/>
          <a:ln cap="flat" cmpd="sng" w="19050">
            <a:solidFill>
              <a:schemeClr val="accent2"/>
            </a:solidFill>
            <a:prstDash val="solid"/>
            <a:round/>
            <a:headEnd len="med" w="med" type="none"/>
            <a:tailEnd len="med" w="med" type="triangle"/>
          </a:ln>
        </p:spPr>
      </p:cxnSp>
      <p:cxnSp>
        <p:nvCxnSpPr>
          <p:cNvPr id="514" name="Google Shape;514;p51"/>
          <p:cNvCxnSpPr/>
          <p:nvPr/>
        </p:nvCxnSpPr>
        <p:spPr>
          <a:xfrm flipH="1" rot="10800000">
            <a:off x="5393350" y="349020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515" name="Google Shape;515;p51"/>
          <p:cNvCxnSpPr/>
          <p:nvPr/>
        </p:nvCxnSpPr>
        <p:spPr>
          <a:xfrm flipH="1" rot="10800000">
            <a:off x="8024500" y="3485950"/>
            <a:ext cx="5100" cy="697800"/>
          </a:xfrm>
          <a:prstGeom prst="straightConnector1">
            <a:avLst/>
          </a:prstGeom>
          <a:noFill/>
          <a:ln cap="flat" cmpd="sng" w="19050">
            <a:solidFill>
              <a:schemeClr val="accent2"/>
            </a:solidFill>
            <a:prstDash val="solid"/>
            <a:round/>
            <a:headEnd len="med" w="med" type="none"/>
            <a:tailEnd len="med" w="med" type="triangle"/>
          </a:ln>
        </p:spPr>
      </p:cxnSp>
      <p:cxnSp>
        <p:nvCxnSpPr>
          <p:cNvPr id="516" name="Google Shape;516;p51"/>
          <p:cNvCxnSpPr/>
          <p:nvPr/>
        </p:nvCxnSpPr>
        <p:spPr>
          <a:xfrm>
            <a:off x="6708175" y="2463325"/>
            <a:ext cx="6600" cy="771000"/>
          </a:xfrm>
          <a:prstGeom prst="straightConnector1">
            <a:avLst/>
          </a:prstGeom>
          <a:noFill/>
          <a:ln cap="flat" cmpd="sng" w="19050">
            <a:solidFill>
              <a:schemeClr val="accent2"/>
            </a:solidFill>
            <a:prstDash val="solid"/>
            <a:round/>
            <a:headEnd len="med" w="med" type="none"/>
            <a:tailEnd len="med" w="med" type="triangle"/>
          </a:ln>
        </p:spPr>
      </p:cxnSp>
      <p:sp>
        <p:nvSpPr>
          <p:cNvPr id="517" name="Google Shape;517;p51"/>
          <p:cNvSpPr txBox="1"/>
          <p:nvPr/>
        </p:nvSpPr>
        <p:spPr>
          <a:xfrm>
            <a:off x="4656854" y="293613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Ha</a:t>
            </a:r>
            <a:endParaRPr b="1" sz="1300">
              <a:solidFill>
                <a:schemeClr val="accent2"/>
              </a:solidFill>
              <a:latin typeface="Calibri"/>
              <a:ea typeface="Calibri"/>
              <a:cs typeface="Calibri"/>
              <a:sym typeface="Calibri"/>
            </a:endParaRPr>
          </a:p>
        </p:txBody>
      </p:sp>
      <p:sp>
        <p:nvSpPr>
          <p:cNvPr id="518" name="Google Shape;518;p51"/>
          <p:cNvSpPr txBox="1"/>
          <p:nvPr/>
        </p:nvSpPr>
        <p:spPr>
          <a:xfrm>
            <a:off x="4984154" y="38447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Va</a:t>
            </a:r>
            <a:endParaRPr b="1" sz="1300">
              <a:solidFill>
                <a:schemeClr val="accent2"/>
              </a:solidFill>
              <a:latin typeface="Calibri"/>
              <a:ea typeface="Calibri"/>
              <a:cs typeface="Calibri"/>
              <a:sym typeface="Calibri"/>
            </a:endParaRPr>
          </a:p>
        </p:txBody>
      </p:sp>
      <p:sp>
        <p:nvSpPr>
          <p:cNvPr id="519" name="Google Shape;519;p51"/>
          <p:cNvSpPr txBox="1"/>
          <p:nvPr/>
        </p:nvSpPr>
        <p:spPr>
          <a:xfrm>
            <a:off x="8024504" y="38669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Vb</a:t>
            </a:r>
            <a:endParaRPr b="1" sz="1300">
              <a:solidFill>
                <a:schemeClr val="accent2"/>
              </a:solidFill>
              <a:latin typeface="Calibri"/>
              <a:ea typeface="Calibri"/>
              <a:cs typeface="Calibri"/>
              <a:sym typeface="Calibri"/>
            </a:endParaRPr>
          </a:p>
        </p:txBody>
      </p:sp>
      <p:sp>
        <p:nvSpPr>
          <p:cNvPr id="520" name="Google Shape;520;p51"/>
          <p:cNvSpPr/>
          <p:nvPr/>
        </p:nvSpPr>
        <p:spPr>
          <a:xfrm flipH="1">
            <a:off x="6646525" y="3359613"/>
            <a:ext cx="129900" cy="1149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1"/>
          <p:cNvSpPr txBox="1"/>
          <p:nvPr/>
        </p:nvSpPr>
        <p:spPr>
          <a:xfrm>
            <a:off x="6504329" y="3409761"/>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100">
                <a:solidFill>
                  <a:schemeClr val="accent2"/>
                </a:solidFill>
                <a:latin typeface="Calibri"/>
                <a:ea typeface="Calibri"/>
                <a:cs typeface="Calibri"/>
                <a:sym typeface="Calibri"/>
              </a:rPr>
              <a:t>CG</a:t>
            </a:r>
            <a:endParaRPr b="1" sz="1100">
              <a:solidFill>
                <a:schemeClr val="accent2"/>
              </a:solidFill>
              <a:latin typeface="Calibri"/>
              <a:ea typeface="Calibri"/>
              <a:cs typeface="Calibri"/>
              <a:sym typeface="Calibri"/>
            </a:endParaRPr>
          </a:p>
        </p:txBody>
      </p:sp>
      <p:sp>
        <p:nvSpPr>
          <p:cNvPr id="522" name="Google Shape;522;p51"/>
          <p:cNvSpPr txBox="1"/>
          <p:nvPr/>
        </p:nvSpPr>
        <p:spPr>
          <a:xfrm>
            <a:off x="6293879" y="2356486"/>
            <a:ext cx="4143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solidFill>
                  <a:schemeClr val="accent2"/>
                </a:solidFill>
                <a:latin typeface="Calibri"/>
                <a:ea typeface="Calibri"/>
                <a:cs typeface="Calibri"/>
                <a:sym typeface="Calibri"/>
              </a:rPr>
              <a:t>F</a:t>
            </a:r>
            <a:endParaRPr b="1" sz="1300">
              <a:solidFill>
                <a:schemeClr val="accent2"/>
              </a:solidFill>
              <a:latin typeface="Calibri"/>
              <a:ea typeface="Calibri"/>
              <a:cs typeface="Calibri"/>
              <a:sym typeface="Calibri"/>
            </a:endParaRPr>
          </a:p>
        </p:txBody>
      </p:sp>
      <p:sp>
        <p:nvSpPr>
          <p:cNvPr id="523" name="Google Shape;523;p51"/>
          <p:cNvSpPr txBox="1"/>
          <p:nvPr>
            <p:ph idx="1" type="body"/>
          </p:nvPr>
        </p:nvSpPr>
        <p:spPr>
          <a:xfrm>
            <a:off x="895350" y="2860875"/>
            <a:ext cx="3239700" cy="1677900"/>
          </a:xfrm>
          <a:prstGeom prst="rect">
            <a:avLst/>
          </a:prstGeom>
          <a:ln cap="flat" cmpd="sng" w="19050">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457200" lvl="0" marL="0" rtl="0" algn="just">
              <a:lnSpc>
                <a:spcPct val="95000"/>
              </a:lnSpc>
              <a:spcBef>
                <a:spcPts val="0"/>
              </a:spcBef>
              <a:spcAft>
                <a:spcPts val="0"/>
              </a:spcAft>
              <a:buSzPts val="1018"/>
              <a:buNone/>
            </a:pPr>
            <a:r>
              <a:rPr b="1" lang="pt-BR" sz="1302"/>
              <a:t>EXERCÍCIO 5 ⇒ vamos discutir mais na aula que vem! </a:t>
            </a:r>
            <a:r>
              <a:rPr b="1" lang="pt-BR" sz="1302">
                <a:highlight>
                  <a:schemeClr val="accent2"/>
                </a:highlight>
              </a:rPr>
              <a:t>Não é necessário a entrega.</a:t>
            </a:r>
            <a:endParaRPr b="1" sz="1302">
              <a:highlight>
                <a:schemeClr val="accent2"/>
              </a:highlight>
            </a:endParaRPr>
          </a:p>
          <a:p>
            <a:pPr indent="-311308" lvl="0" marL="457200" rtl="0" algn="l">
              <a:lnSpc>
                <a:spcPct val="95000"/>
              </a:lnSpc>
              <a:spcBef>
                <a:spcPts val="0"/>
              </a:spcBef>
              <a:spcAft>
                <a:spcPts val="0"/>
              </a:spcAft>
              <a:buSzPts val="1303"/>
              <a:buChar char="-"/>
            </a:pPr>
            <a:r>
              <a:rPr lang="pt-BR" sz="1302"/>
              <a:t>Determinar tensão em CG. </a:t>
            </a:r>
            <a:endParaRPr sz="1302"/>
          </a:p>
          <a:p>
            <a:pPr indent="-311308" lvl="0" marL="457200" rtl="0" algn="l">
              <a:lnSpc>
                <a:spcPct val="95000"/>
              </a:lnSpc>
              <a:spcBef>
                <a:spcPts val="0"/>
              </a:spcBef>
              <a:spcAft>
                <a:spcPts val="0"/>
              </a:spcAft>
              <a:buSzPts val="1303"/>
              <a:buChar char="-"/>
            </a:pPr>
            <a:r>
              <a:rPr lang="pt-BR" sz="1302"/>
              <a:t>Fazer diagrama da tensão ao longo do comprimento e altura da viga, fora da linha neutra.</a:t>
            </a:r>
            <a:endParaRPr sz="1302"/>
          </a:p>
          <a:p>
            <a:pPr indent="0" lvl="0" marL="0" rtl="0" algn="l">
              <a:lnSpc>
                <a:spcPct val="95000"/>
              </a:lnSpc>
              <a:spcBef>
                <a:spcPts val="0"/>
              </a:spcBef>
              <a:spcAft>
                <a:spcPts val="0"/>
              </a:spcAft>
              <a:buSzPts val="1018"/>
              <a:buNone/>
            </a:pPr>
            <a:r>
              <a:t/>
            </a:r>
            <a:endParaRPr sz="1302"/>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6"/>
          <p:cNvSpPr txBox="1"/>
          <p:nvPr>
            <p:ph type="title"/>
          </p:nvPr>
        </p:nvSpPr>
        <p:spPr>
          <a:xfrm>
            <a:off x="819150" y="5408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sz="2333"/>
              <a:t>Proposta</a:t>
            </a:r>
            <a:br>
              <a:rPr lang="pt-BR"/>
            </a:br>
            <a:r>
              <a:rPr b="1" lang="pt-BR" sz="3333">
                <a:solidFill>
                  <a:schemeClr val="accent2"/>
                </a:solidFill>
              </a:rPr>
              <a:t>Encontros teóricos</a:t>
            </a:r>
            <a:endParaRPr b="1" sz="3333">
              <a:solidFill>
                <a:schemeClr val="accent2"/>
              </a:solidFill>
            </a:endParaRPr>
          </a:p>
        </p:txBody>
      </p:sp>
      <p:sp>
        <p:nvSpPr>
          <p:cNvPr id="149" name="Google Shape;149;p16"/>
          <p:cNvSpPr/>
          <p:nvPr/>
        </p:nvSpPr>
        <p:spPr>
          <a:xfrm>
            <a:off x="5685975" y="657275"/>
            <a:ext cx="2858700" cy="1407000"/>
          </a:xfrm>
          <a:prstGeom prst="round2DiagRect">
            <a:avLst>
              <a:gd fmla="val 16667" name="adj1"/>
              <a:gd fmla="val 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pt-BR" u="sng">
                <a:solidFill>
                  <a:schemeClr val="lt2"/>
                </a:solidFill>
                <a:latin typeface="Calibri"/>
                <a:ea typeface="Calibri"/>
                <a:cs typeface="Calibri"/>
                <a:sym typeface="Calibri"/>
              </a:rPr>
              <a:t>Objetivo</a:t>
            </a:r>
            <a:endParaRPr b="1" u="sng">
              <a:solidFill>
                <a:schemeClr val="lt2"/>
              </a:solidFill>
              <a:latin typeface="Calibri"/>
              <a:ea typeface="Calibri"/>
              <a:cs typeface="Calibri"/>
              <a:sym typeface="Calibri"/>
            </a:endParaRPr>
          </a:p>
          <a:p>
            <a:pPr indent="0" lvl="0" marL="0" rtl="0" algn="ctr">
              <a:spcBef>
                <a:spcPts val="0"/>
              </a:spcBef>
              <a:spcAft>
                <a:spcPts val="0"/>
              </a:spcAft>
              <a:buNone/>
            </a:pPr>
            <a:r>
              <a:rPr lang="pt-BR" sz="1300">
                <a:solidFill>
                  <a:schemeClr val="lt2"/>
                </a:solidFill>
                <a:latin typeface="Calibri"/>
                <a:ea typeface="Calibri"/>
                <a:cs typeface="Calibri"/>
                <a:sym typeface="Calibri"/>
              </a:rPr>
              <a:t>Introduzir conteúdos que serão explorados e aprofundados futuramente na disciplina. Trazer uma perspectiva como aluna, aplicando “cascading”.</a:t>
            </a:r>
            <a:endParaRPr sz="1300">
              <a:solidFill>
                <a:schemeClr val="lt2"/>
              </a:solidFill>
              <a:latin typeface="Calibri"/>
              <a:ea typeface="Calibri"/>
              <a:cs typeface="Calibri"/>
              <a:sym typeface="Calibri"/>
            </a:endParaRPr>
          </a:p>
        </p:txBody>
      </p:sp>
      <p:sp>
        <p:nvSpPr>
          <p:cNvPr id="150" name="Google Shape;150;p16"/>
          <p:cNvSpPr txBox="1"/>
          <p:nvPr>
            <p:ph idx="1" type="body"/>
          </p:nvPr>
        </p:nvSpPr>
        <p:spPr>
          <a:xfrm>
            <a:off x="819150" y="1402700"/>
            <a:ext cx="7505700" cy="3264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pt-BR" sz="1200"/>
              <a:t>→ Ministrados pela monitora</a:t>
            </a:r>
            <a:endParaRPr sz="1200"/>
          </a:p>
          <a:p>
            <a:pPr indent="0" lvl="0" marL="457200" rtl="0" algn="l">
              <a:spcBef>
                <a:spcPts val="0"/>
              </a:spcBef>
              <a:spcAft>
                <a:spcPts val="0"/>
              </a:spcAft>
              <a:buNone/>
            </a:pPr>
            <a:r>
              <a:t/>
            </a:r>
            <a:endParaRPr b="1" sz="1200"/>
          </a:p>
          <a:p>
            <a:pPr indent="457200" lvl="0" marL="0" rtl="0" algn="l">
              <a:spcBef>
                <a:spcPts val="0"/>
              </a:spcBef>
              <a:spcAft>
                <a:spcPts val="0"/>
              </a:spcAft>
              <a:buNone/>
            </a:pPr>
            <a:r>
              <a:rPr b="1" lang="pt-BR" sz="1200"/>
              <a:t>ENCONTRO 1</a:t>
            </a:r>
            <a:endParaRPr b="1" sz="1200"/>
          </a:p>
          <a:p>
            <a:pPr indent="-304800" lvl="0" marL="457200" rtl="0" algn="l">
              <a:spcBef>
                <a:spcPts val="0"/>
              </a:spcBef>
              <a:spcAft>
                <a:spcPts val="0"/>
              </a:spcAft>
              <a:buSzPts val="1200"/>
              <a:buChar char="-"/>
            </a:pPr>
            <a:r>
              <a:rPr lang="pt-BR" sz="1200"/>
              <a:t>Apresentação da disciplina </a:t>
            </a:r>
            <a:endParaRPr sz="1200"/>
          </a:p>
          <a:p>
            <a:pPr indent="-304800" lvl="0" marL="457200" rtl="0" algn="l">
              <a:spcBef>
                <a:spcPts val="0"/>
              </a:spcBef>
              <a:spcAft>
                <a:spcPts val="0"/>
              </a:spcAft>
              <a:buSzPts val="1200"/>
              <a:buChar char="-"/>
            </a:pPr>
            <a:r>
              <a:rPr lang="pt-BR" sz="1200"/>
              <a:t>Introdução de conceitos</a:t>
            </a:r>
            <a:endParaRPr sz="1200"/>
          </a:p>
          <a:p>
            <a:pPr indent="-304800" lvl="0" marL="457200" rtl="0" algn="l">
              <a:spcBef>
                <a:spcPts val="0"/>
              </a:spcBef>
              <a:spcAft>
                <a:spcPts val="0"/>
              </a:spcAft>
              <a:buSzPts val="1200"/>
              <a:buChar char="-"/>
            </a:pPr>
            <a:r>
              <a:rPr lang="pt-BR" sz="1200"/>
              <a:t>Tensão de vigas em flexão estática: noções básicas de estática + tensões e flexão simples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pt-BR" sz="1200"/>
              <a:t>	ENCONTRO 2</a:t>
            </a:r>
            <a:endParaRPr b="1" sz="1200"/>
          </a:p>
          <a:p>
            <a:pPr indent="-304800" lvl="0" marL="457200" rtl="0" algn="l">
              <a:spcBef>
                <a:spcPts val="0"/>
              </a:spcBef>
              <a:spcAft>
                <a:spcPts val="0"/>
              </a:spcAft>
              <a:buSzPts val="1200"/>
              <a:buChar char="-"/>
            </a:pPr>
            <a:r>
              <a:rPr lang="pt-BR" sz="1200"/>
              <a:t>Aplicação da fórmula da tensão aplicada a casos de viga biapoiada (caso 1 e 2)</a:t>
            </a:r>
            <a:endParaRPr sz="1200"/>
          </a:p>
          <a:p>
            <a:pPr indent="-304800" lvl="0" marL="457200" rtl="0" algn="l">
              <a:spcBef>
                <a:spcPts val="0"/>
              </a:spcBef>
              <a:spcAft>
                <a:spcPts val="0"/>
              </a:spcAft>
              <a:buSzPts val="1200"/>
              <a:buChar char="-"/>
            </a:pPr>
            <a:r>
              <a:rPr lang="pt-BR" sz="1200"/>
              <a:t>Tensão em árvore</a:t>
            </a:r>
            <a:endParaRPr sz="1200"/>
          </a:p>
          <a:p>
            <a:pPr indent="-304800" lvl="0" marL="457200" rtl="0" algn="l">
              <a:spcBef>
                <a:spcPts val="0"/>
              </a:spcBef>
              <a:spcAft>
                <a:spcPts val="0"/>
              </a:spcAft>
              <a:buSzPts val="1200"/>
              <a:buChar char="-"/>
            </a:pPr>
            <a:r>
              <a:rPr lang="pt-BR" sz="1200"/>
              <a:t>Resolução de exercícios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pt-BR" sz="1200"/>
              <a:t>	ENCONTRO 3</a:t>
            </a:r>
            <a:endParaRPr b="1" sz="1200"/>
          </a:p>
          <a:p>
            <a:pPr indent="-304800" lvl="0" marL="457200" rtl="0" algn="l">
              <a:spcBef>
                <a:spcPts val="0"/>
              </a:spcBef>
              <a:spcAft>
                <a:spcPts val="0"/>
              </a:spcAft>
              <a:buSzPts val="1200"/>
              <a:buChar char="-"/>
            </a:pPr>
            <a:r>
              <a:rPr lang="pt-BR" sz="1200"/>
              <a:t>Fundamentos de cálculo</a:t>
            </a:r>
            <a:endParaRPr sz="1200"/>
          </a:p>
          <a:p>
            <a:pPr indent="-304800" lvl="0" marL="457200" rtl="0" algn="l">
              <a:spcBef>
                <a:spcPts val="0"/>
              </a:spcBef>
              <a:spcAft>
                <a:spcPts val="0"/>
              </a:spcAft>
              <a:buSzPts val="1200"/>
              <a:buChar char="-"/>
            </a:pPr>
            <a:r>
              <a:rPr lang="pt-BR" sz="1200"/>
              <a:t>Aplicação da fórmula da tensão (caso 3)</a:t>
            </a:r>
            <a:endParaRPr sz="1200"/>
          </a:p>
          <a:p>
            <a:pPr indent="-304800" lvl="0" marL="457200" rtl="0" algn="l">
              <a:spcBef>
                <a:spcPts val="0"/>
              </a:spcBef>
              <a:spcAft>
                <a:spcPts val="0"/>
              </a:spcAft>
              <a:buSzPts val="1200"/>
              <a:buChar char="-"/>
            </a:pPr>
            <a:r>
              <a:rPr lang="pt-BR" sz="1200"/>
              <a:t>Resolução de exercícios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2"/>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pt-BR" sz="3300"/>
              <a:t>POR ENQUANTO É SÓ!</a:t>
            </a:r>
            <a:endParaRPr b="1" sz="33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2" name="Shape 532"/>
        <p:cNvGrpSpPr/>
        <p:nvPr/>
      </p:nvGrpSpPr>
      <p:grpSpPr>
        <a:xfrm>
          <a:off x="0" y="0"/>
          <a:ext cx="0" cy="0"/>
          <a:chOff x="0" y="0"/>
          <a:chExt cx="0" cy="0"/>
        </a:xfrm>
      </p:grpSpPr>
      <p:sp>
        <p:nvSpPr>
          <p:cNvPr id="533" name="Google Shape;533;p53"/>
          <p:cNvSpPr txBox="1"/>
          <p:nvPr>
            <p:ph type="title"/>
          </p:nvPr>
        </p:nvSpPr>
        <p:spPr>
          <a:xfrm>
            <a:off x="1888684" y="1746100"/>
            <a:ext cx="5377500" cy="1646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pt-BR" sz="3300"/>
              <a:t>ESPERA AÍ… COMO TUDO ISSO SE RELACIONA COM INDUSTRIALIZAÇÃO?</a:t>
            </a:r>
            <a:endParaRPr b="1" sz="33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7" name="Shape 537"/>
        <p:cNvGrpSpPr/>
        <p:nvPr/>
      </p:nvGrpSpPr>
      <p:grpSpPr>
        <a:xfrm>
          <a:off x="0" y="0"/>
          <a:ext cx="0" cy="0"/>
          <a:chOff x="0" y="0"/>
          <a:chExt cx="0" cy="0"/>
        </a:xfrm>
      </p:grpSpPr>
      <p:sp>
        <p:nvSpPr>
          <p:cNvPr id="538" name="Google Shape;538;p54"/>
          <p:cNvSpPr txBox="1"/>
          <p:nvPr>
            <p:ph type="title"/>
          </p:nvPr>
        </p:nvSpPr>
        <p:spPr>
          <a:xfrm>
            <a:off x="819150" y="845600"/>
            <a:ext cx="6161100" cy="138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t>Silvicultura</a:t>
            </a:r>
            <a:endParaRPr b="1"/>
          </a:p>
        </p:txBody>
      </p:sp>
      <p:sp>
        <p:nvSpPr>
          <p:cNvPr id="539" name="Google Shape;539;p54"/>
          <p:cNvSpPr txBox="1"/>
          <p:nvPr>
            <p:ph idx="1" type="body"/>
          </p:nvPr>
        </p:nvSpPr>
        <p:spPr>
          <a:xfrm>
            <a:off x="4572000" y="1725550"/>
            <a:ext cx="3709200" cy="2610000"/>
          </a:xfrm>
          <a:prstGeom prst="rect">
            <a:avLst/>
          </a:prstGeom>
          <a:solidFill>
            <a:schemeClr val="accent3"/>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pt-BR" u="sng"/>
              <a:t>CAIXINHA DA REFLEXÃO</a:t>
            </a:r>
            <a:endParaRPr b="1" u="sng"/>
          </a:p>
          <a:p>
            <a:pPr indent="0" lvl="0" marL="0" rtl="0" algn="l">
              <a:spcBef>
                <a:spcPts val="1200"/>
              </a:spcBef>
              <a:spcAft>
                <a:spcPts val="0"/>
              </a:spcAft>
              <a:buNone/>
            </a:pPr>
            <a:r>
              <a:rPr lang="pt-BR"/>
              <a:t>Como escolher um material genético adequado para cada tipo de industrialização (celulose, serraria, carvão)?</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b="1" lang="pt-BR"/>
              <a:t>PARA A PRÓXIMA AULA:</a:t>
            </a:r>
            <a:br>
              <a:rPr lang="pt-BR"/>
            </a:br>
            <a:r>
              <a:rPr lang="pt-BR"/>
              <a:t>- Cada grupo deve trazer 1 material genético de qualquer espécie florestal para cada um dos 3 fins de industrialização, justificando a escolha.</a:t>
            </a:r>
            <a:endParaRPr/>
          </a:p>
        </p:txBody>
      </p:sp>
      <p:pic>
        <p:nvPicPr>
          <p:cNvPr id="540" name="Google Shape;540;p54"/>
          <p:cNvPicPr preferRelativeResize="0"/>
          <p:nvPr/>
        </p:nvPicPr>
        <p:blipFill>
          <a:blip r:embed="rId3">
            <a:alphaModFix/>
          </a:blip>
          <a:stretch>
            <a:fillRect/>
          </a:stretch>
        </p:blipFill>
        <p:spPr>
          <a:xfrm>
            <a:off x="830700" y="1725550"/>
            <a:ext cx="3480134" cy="26101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4" name="Shape 544"/>
        <p:cNvGrpSpPr/>
        <p:nvPr/>
      </p:nvGrpSpPr>
      <p:grpSpPr>
        <a:xfrm>
          <a:off x="0" y="0"/>
          <a:ext cx="0" cy="0"/>
          <a:chOff x="0" y="0"/>
          <a:chExt cx="0" cy="0"/>
        </a:xfrm>
      </p:grpSpPr>
      <p:sp>
        <p:nvSpPr>
          <p:cNvPr id="545" name="Google Shape;545;p5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t-BR"/>
              <a:t>cont.</a:t>
            </a:r>
            <a:endParaRPr/>
          </a:p>
        </p:txBody>
      </p:sp>
      <p:sp>
        <p:nvSpPr>
          <p:cNvPr id="546" name="Google Shape;546;p5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pt-BR">
                <a:solidFill>
                  <a:schemeClr val="accent2"/>
                </a:solidFill>
              </a:rPr>
              <a:t>terminar tensões</a:t>
            </a:r>
            <a:endParaRPr>
              <a:solidFill>
                <a:schemeClr val="accent2"/>
              </a:solidFill>
            </a:endParaRPr>
          </a:p>
          <a:p>
            <a:pPr indent="0" lvl="0" marL="0" rtl="0" algn="l">
              <a:spcBef>
                <a:spcPts val="1200"/>
              </a:spcBef>
              <a:spcAft>
                <a:spcPts val="0"/>
              </a:spcAft>
              <a:buNone/>
            </a:pPr>
            <a:r>
              <a:rPr lang="pt-BR">
                <a:solidFill>
                  <a:schemeClr val="accent2"/>
                </a:solidFill>
              </a:rPr>
              <a:t>flexão simples conceito</a:t>
            </a:r>
            <a:endParaRPr>
              <a:solidFill>
                <a:schemeClr val="accent2"/>
              </a:solidFill>
            </a:endParaRPr>
          </a:p>
          <a:p>
            <a:pPr indent="0" lvl="0" marL="0" rtl="0" algn="l">
              <a:spcBef>
                <a:spcPts val="1200"/>
              </a:spcBef>
              <a:spcAft>
                <a:spcPts val="0"/>
              </a:spcAft>
              <a:buNone/>
            </a:pPr>
            <a:r>
              <a:rPr lang="pt-BR">
                <a:solidFill>
                  <a:schemeClr val="accent2"/>
                </a:solidFill>
              </a:rPr>
              <a:t>fórmula da tensão</a:t>
            </a:r>
            <a:endParaRPr>
              <a:solidFill>
                <a:schemeClr val="accent2"/>
              </a:solidFill>
            </a:endParaRPr>
          </a:p>
          <a:p>
            <a:pPr indent="0" lvl="0" marL="0" rtl="0" algn="l">
              <a:spcBef>
                <a:spcPts val="1200"/>
              </a:spcBef>
              <a:spcAft>
                <a:spcPts val="0"/>
              </a:spcAft>
              <a:buNone/>
            </a:pPr>
            <a:r>
              <a:rPr lang="pt-BR"/>
              <a:t>retomar com industrialização</a:t>
            </a:r>
            <a:endParaRPr/>
          </a:p>
          <a:p>
            <a:pPr indent="0" lvl="0" marL="0" rtl="0" algn="l">
              <a:spcBef>
                <a:spcPts val="1200"/>
              </a:spcBef>
              <a:spcAft>
                <a:spcPts val="0"/>
              </a:spcAft>
              <a:buNone/>
            </a:pPr>
            <a:r>
              <a:rPr lang="pt-BR"/>
              <a:t>aplicação fórmula da tensão viga biapoiada (1 e 2)</a:t>
            </a:r>
            <a:endParaRPr/>
          </a:p>
          <a:p>
            <a:pPr indent="0" lvl="0" marL="0" rtl="0" algn="l">
              <a:spcBef>
                <a:spcPts val="1200"/>
              </a:spcBef>
              <a:spcAft>
                <a:spcPts val="0"/>
              </a:spcAft>
              <a:buNone/>
            </a:pPr>
            <a:r>
              <a:rPr lang="pt-BR"/>
              <a:t>fórmula da árvore</a:t>
            </a:r>
            <a:endParaRPr/>
          </a:p>
          <a:p>
            <a:pPr indent="0" lvl="0" marL="0" rtl="0" algn="l">
              <a:spcBef>
                <a:spcPts val="1200"/>
              </a:spcBef>
              <a:spcAft>
                <a:spcPts val="0"/>
              </a:spcAft>
              <a:buNone/>
            </a:pPr>
            <a:r>
              <a:rPr lang="pt-BR"/>
              <a:t>fundamentos cálculo e caso 3</a:t>
            </a:r>
            <a:endParaRPr/>
          </a:p>
          <a:p>
            <a:pPr indent="0" lvl="0" marL="0" rtl="0" algn="l">
              <a:spcBef>
                <a:spcPts val="12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7"/>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pt-BR" sz="3300"/>
              <a:t>VAMOS LÁ!!!</a:t>
            </a:r>
            <a:endParaRPr b="1" sz="33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8"/>
          <p:cNvSpPr txBox="1"/>
          <p:nvPr>
            <p:ph type="title"/>
          </p:nvPr>
        </p:nvSpPr>
        <p:spPr>
          <a:xfrm>
            <a:off x="819150" y="845600"/>
            <a:ext cx="7505700" cy="7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sz="3300">
                <a:solidFill>
                  <a:schemeClr val="accent3"/>
                </a:solidFill>
              </a:rPr>
              <a:t>Madeira</a:t>
            </a:r>
            <a:endParaRPr b="1" sz="3300">
              <a:solidFill>
                <a:schemeClr val="accent3"/>
              </a:solidFill>
            </a:endParaRPr>
          </a:p>
        </p:txBody>
      </p:sp>
      <p:pic>
        <p:nvPicPr>
          <p:cNvPr id="161" name="Google Shape;161;p18"/>
          <p:cNvPicPr preferRelativeResize="0"/>
          <p:nvPr/>
        </p:nvPicPr>
        <p:blipFill>
          <a:blip r:embed="rId3">
            <a:alphaModFix/>
          </a:blip>
          <a:stretch>
            <a:fillRect/>
          </a:stretch>
        </p:blipFill>
        <p:spPr>
          <a:xfrm>
            <a:off x="506121" y="2282725"/>
            <a:ext cx="4009129" cy="2359650"/>
          </a:xfrm>
          <a:prstGeom prst="rect">
            <a:avLst/>
          </a:prstGeom>
          <a:noFill/>
          <a:ln cap="flat" cmpd="sng" w="19050">
            <a:solidFill>
              <a:schemeClr val="accent3"/>
            </a:solidFill>
            <a:prstDash val="solid"/>
            <a:round/>
            <a:headEnd len="sm" w="sm" type="none"/>
            <a:tailEnd len="sm" w="sm" type="none"/>
          </a:ln>
        </p:spPr>
      </p:pic>
      <p:pic>
        <p:nvPicPr>
          <p:cNvPr id="162" name="Google Shape;162;p18"/>
          <p:cNvPicPr preferRelativeResize="0"/>
          <p:nvPr/>
        </p:nvPicPr>
        <p:blipFill>
          <a:blip r:embed="rId4">
            <a:alphaModFix/>
          </a:blip>
          <a:stretch>
            <a:fillRect/>
          </a:stretch>
        </p:blipFill>
        <p:spPr>
          <a:xfrm>
            <a:off x="4349025" y="448225"/>
            <a:ext cx="4406374" cy="2456350"/>
          </a:xfrm>
          <a:prstGeom prst="rect">
            <a:avLst/>
          </a:prstGeom>
          <a:noFill/>
          <a:ln cap="flat" cmpd="sng" w="19050">
            <a:solidFill>
              <a:schemeClr val="accent2"/>
            </a:solidFill>
            <a:prstDash val="solid"/>
            <a:round/>
            <a:headEnd len="sm" w="sm" type="none"/>
            <a:tailEnd len="sm" w="sm" type="none"/>
          </a:ln>
        </p:spPr>
      </p:pic>
      <p:sp>
        <p:nvSpPr>
          <p:cNvPr id="163" name="Google Shape;163;p18"/>
          <p:cNvSpPr txBox="1"/>
          <p:nvPr>
            <p:ph idx="1" type="body"/>
          </p:nvPr>
        </p:nvSpPr>
        <p:spPr>
          <a:xfrm>
            <a:off x="5069300" y="3377950"/>
            <a:ext cx="3686100" cy="1264500"/>
          </a:xfrm>
          <a:prstGeom prst="rect">
            <a:avLst/>
          </a:prstGeom>
          <a:ln cap="flat" cmpd="sng" w="19050">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pt-BR"/>
              <a:t>Madeira de construção ⇒ cerne</a:t>
            </a:r>
            <a:endParaRPr/>
          </a:p>
          <a:p>
            <a:pPr indent="-311150" lvl="0" marL="457200" rtl="0" algn="l">
              <a:spcBef>
                <a:spcPts val="0"/>
              </a:spcBef>
              <a:spcAft>
                <a:spcPts val="0"/>
              </a:spcAft>
              <a:buSzPts val="1300"/>
              <a:buChar char="-"/>
            </a:pPr>
            <a:r>
              <a:rPr lang="pt-BR"/>
              <a:t>Alburno ⇒ higroscópico e suscetível a ação biológica</a:t>
            </a:r>
            <a:endParaRPr/>
          </a:p>
          <a:p>
            <a:pPr indent="-298450" lvl="1" marL="914400" rtl="0" algn="l">
              <a:spcBef>
                <a:spcPts val="0"/>
              </a:spcBef>
              <a:spcAft>
                <a:spcPts val="0"/>
              </a:spcAft>
              <a:buSzPts val="1100"/>
              <a:buChar char="-"/>
            </a:pPr>
            <a:r>
              <a:rPr lang="pt-BR"/>
              <a:t>protetores químicos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9"/>
          <p:cNvSpPr txBox="1"/>
          <p:nvPr>
            <p:ph type="title"/>
          </p:nvPr>
        </p:nvSpPr>
        <p:spPr>
          <a:xfrm>
            <a:off x="819150" y="845600"/>
            <a:ext cx="7505700" cy="7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sz="3300">
                <a:solidFill>
                  <a:schemeClr val="accent3"/>
                </a:solidFill>
              </a:rPr>
              <a:t>Madeira</a:t>
            </a:r>
            <a:endParaRPr b="1" sz="3300">
              <a:solidFill>
                <a:schemeClr val="accent3"/>
              </a:solidFill>
            </a:endParaRPr>
          </a:p>
        </p:txBody>
      </p:sp>
      <p:sp>
        <p:nvSpPr>
          <p:cNvPr id="169" name="Google Shape;169;p19"/>
          <p:cNvSpPr txBox="1"/>
          <p:nvPr>
            <p:ph idx="1" type="body"/>
          </p:nvPr>
        </p:nvSpPr>
        <p:spPr>
          <a:xfrm>
            <a:off x="819150" y="1557800"/>
            <a:ext cx="7505700" cy="2880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pt-BR">
                <a:highlight>
                  <a:schemeClr val="accent3"/>
                </a:highlight>
              </a:rPr>
              <a:t>Anisotropia</a:t>
            </a:r>
            <a:r>
              <a:rPr b="1" lang="pt-BR">
                <a:highlight>
                  <a:schemeClr val="dk1"/>
                </a:highlight>
              </a:rPr>
              <a:t> </a:t>
            </a:r>
            <a:r>
              <a:rPr lang="pt-BR"/>
              <a:t>⇒ cada direção com propriedades diferentes </a:t>
            </a:r>
            <a:br>
              <a:rPr lang="pt-BR"/>
            </a:br>
            <a:r>
              <a:rPr lang="pt-BR"/>
              <a:t>- três direções: longitudinal/ axial; radial; tangencial</a:t>
            </a:r>
            <a:endParaRPr/>
          </a:p>
          <a:p>
            <a:pPr indent="0" lvl="0" marL="0" rtl="0" algn="l">
              <a:spcBef>
                <a:spcPts val="1200"/>
              </a:spcBef>
              <a:spcAft>
                <a:spcPts val="0"/>
              </a:spcAft>
              <a:buNone/>
            </a:pPr>
            <a:r>
              <a:rPr lang="pt-BR"/>
              <a:t>Propriedades que conferem </a:t>
            </a:r>
            <a:r>
              <a:rPr b="1" lang="pt-BR"/>
              <a:t>boa resistência</a:t>
            </a:r>
            <a:r>
              <a:rPr lang="pt-BR"/>
              <a:t>, facilidade de industrialização e bom isolamento térmico ⇒ </a:t>
            </a:r>
            <a:r>
              <a:rPr b="1" lang="pt-BR"/>
              <a:t>engenharia civil</a:t>
            </a:r>
            <a:endParaRPr b="1"/>
          </a:p>
          <a:p>
            <a:pPr indent="0" lvl="0" marL="0" rtl="0" algn="l">
              <a:spcBef>
                <a:spcPts val="1200"/>
              </a:spcBef>
              <a:spcAft>
                <a:spcPts val="0"/>
              </a:spcAft>
              <a:buNone/>
            </a:pPr>
            <a:r>
              <a:rPr lang="pt-BR"/>
              <a:t>Matéria-viva ⇒ influência da interação genética + ambiente ⇒ </a:t>
            </a:r>
            <a:r>
              <a:rPr b="1" lang="pt-BR"/>
              <a:t>engenharia florestal</a:t>
            </a:r>
            <a:br>
              <a:rPr lang="pt-BR"/>
            </a:br>
            <a:r>
              <a:rPr lang="pt-BR"/>
              <a:t>- degradação biológica ⇒ agentes químicos protetores</a:t>
            </a:r>
            <a:br>
              <a:rPr lang="pt-BR"/>
            </a:br>
            <a:r>
              <a:rPr lang="pt-BR"/>
              <a:t>- tensões internas/ umidade/ retratibilidade ⇒ secagem controlada</a:t>
            </a:r>
            <a:br>
              <a:rPr lang="pt-BR"/>
            </a:br>
            <a:r>
              <a:rPr lang="pt-BR"/>
              <a:t>- anisotropia ⇒ industrialização da madeira ou estudo das tensões</a:t>
            </a:r>
            <a:endParaRPr/>
          </a:p>
          <a:p>
            <a:pPr indent="0" lvl="0" marL="0" rtl="0" algn="l">
              <a:spcBef>
                <a:spcPts val="1200"/>
              </a:spcBef>
              <a:spcAft>
                <a:spcPts val="1200"/>
              </a:spcAft>
              <a:buNone/>
            </a:pPr>
            <a:r>
              <a:rPr lang="pt-BR"/>
              <a:t>Mais propriedades: umidade, massa específica (g/cm³), retratibilidade, dilatação, tipo de lenho (inicial x tardio; juvenil x adulto)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0"/>
          <p:cNvSpPr txBox="1"/>
          <p:nvPr>
            <p:ph idx="1" type="body"/>
          </p:nvPr>
        </p:nvSpPr>
        <p:spPr>
          <a:xfrm>
            <a:off x="688800" y="3954975"/>
            <a:ext cx="7844700" cy="607800"/>
          </a:xfrm>
          <a:prstGeom prst="rect">
            <a:avLst/>
          </a:prstGeom>
          <a:solidFill>
            <a:schemeClr val="accent3"/>
          </a:solidFill>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pt-BR" sz="1305"/>
              <a:t>A madeira possui melhor resistência relativa (comparada a sua massa específica) quando comparada a outros materiais sob aplicação de tensões normais.</a:t>
            </a:r>
            <a:endParaRPr sz="1305"/>
          </a:p>
        </p:txBody>
      </p:sp>
      <p:pic>
        <p:nvPicPr>
          <p:cNvPr id="175" name="Google Shape;175;p20"/>
          <p:cNvPicPr preferRelativeResize="0"/>
          <p:nvPr/>
        </p:nvPicPr>
        <p:blipFill>
          <a:blip r:embed="rId3">
            <a:alphaModFix/>
          </a:blip>
          <a:stretch>
            <a:fillRect/>
          </a:stretch>
        </p:blipFill>
        <p:spPr>
          <a:xfrm>
            <a:off x="561413" y="377500"/>
            <a:ext cx="8021180" cy="3436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1"/>
          <p:cNvSpPr txBox="1"/>
          <p:nvPr>
            <p:ph type="title"/>
          </p:nvPr>
        </p:nvSpPr>
        <p:spPr>
          <a:xfrm>
            <a:off x="819150" y="845600"/>
            <a:ext cx="7505700" cy="68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pt-BR"/>
              <a:t>Na eng. civil</a:t>
            </a:r>
            <a:endParaRPr b="1"/>
          </a:p>
        </p:txBody>
      </p:sp>
      <p:sp>
        <p:nvSpPr>
          <p:cNvPr id="181" name="Google Shape;181;p21"/>
          <p:cNvSpPr txBox="1"/>
          <p:nvPr>
            <p:ph idx="1" type="body"/>
          </p:nvPr>
        </p:nvSpPr>
        <p:spPr>
          <a:xfrm>
            <a:off x="819150" y="1533525"/>
            <a:ext cx="3686100" cy="1476000"/>
          </a:xfrm>
          <a:prstGeom prst="rect">
            <a:avLst/>
          </a:prstGeom>
          <a:ln cap="flat" cmpd="sng" w="19050">
            <a:solidFill>
              <a:schemeClr val="lt1"/>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pt-BR"/>
              <a:t>→ Madeiras maciças</a:t>
            </a:r>
            <a:endParaRPr/>
          </a:p>
          <a:p>
            <a:pPr indent="-311150" lvl="0" marL="457200" rtl="0" algn="l">
              <a:spcBef>
                <a:spcPts val="1200"/>
              </a:spcBef>
              <a:spcAft>
                <a:spcPts val="0"/>
              </a:spcAft>
              <a:buSzPts val="1300"/>
              <a:buChar char="-"/>
            </a:pPr>
            <a:r>
              <a:rPr lang="pt-BR"/>
              <a:t>roliça</a:t>
            </a:r>
            <a:endParaRPr/>
          </a:p>
          <a:p>
            <a:pPr indent="-311150" lvl="0" marL="457200" rtl="0" algn="l">
              <a:spcBef>
                <a:spcPts val="0"/>
              </a:spcBef>
              <a:spcAft>
                <a:spcPts val="0"/>
              </a:spcAft>
              <a:buSzPts val="1300"/>
              <a:buChar char="-"/>
            </a:pPr>
            <a:r>
              <a:rPr lang="pt-BR"/>
              <a:t>falquejada</a:t>
            </a:r>
            <a:endParaRPr/>
          </a:p>
          <a:p>
            <a:pPr indent="-311150" lvl="0" marL="457200" rtl="0" algn="l">
              <a:spcBef>
                <a:spcPts val="0"/>
              </a:spcBef>
              <a:spcAft>
                <a:spcPts val="0"/>
              </a:spcAft>
              <a:buSzPts val="1300"/>
              <a:buChar char="-"/>
            </a:pPr>
            <a:r>
              <a:rPr lang="pt-BR"/>
              <a:t>serrada</a:t>
            </a:r>
            <a:endParaRPr/>
          </a:p>
          <a:p>
            <a:pPr indent="0" lvl="0" marL="0" rtl="0" algn="l">
              <a:spcBef>
                <a:spcPts val="1200"/>
              </a:spcBef>
              <a:spcAft>
                <a:spcPts val="1200"/>
              </a:spcAft>
              <a:buNone/>
            </a:pPr>
            <a:r>
              <a:t/>
            </a:r>
            <a:endParaRPr/>
          </a:p>
        </p:txBody>
      </p:sp>
      <p:sp>
        <p:nvSpPr>
          <p:cNvPr id="182" name="Google Shape;182;p21"/>
          <p:cNvSpPr txBox="1"/>
          <p:nvPr>
            <p:ph idx="2" type="body"/>
          </p:nvPr>
        </p:nvSpPr>
        <p:spPr>
          <a:xfrm>
            <a:off x="4638675" y="1533525"/>
            <a:ext cx="3686100" cy="1476000"/>
          </a:xfrm>
          <a:prstGeom prst="rect">
            <a:avLst/>
          </a:prstGeom>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pt-BR"/>
              <a:t>→ Madeiras industrializadas ⇒ ISOTRÓPICAS</a:t>
            </a:r>
            <a:endParaRPr/>
          </a:p>
          <a:p>
            <a:pPr indent="-311150" lvl="0" marL="457200" rtl="0" algn="l">
              <a:spcBef>
                <a:spcPts val="1200"/>
              </a:spcBef>
              <a:spcAft>
                <a:spcPts val="0"/>
              </a:spcAft>
              <a:buSzPts val="1300"/>
              <a:buChar char="-"/>
            </a:pPr>
            <a:r>
              <a:rPr lang="pt-BR"/>
              <a:t>compensada</a:t>
            </a:r>
            <a:endParaRPr/>
          </a:p>
          <a:p>
            <a:pPr indent="-311150" lvl="0" marL="457200" rtl="0" algn="l">
              <a:spcBef>
                <a:spcPts val="0"/>
              </a:spcBef>
              <a:spcAft>
                <a:spcPts val="0"/>
              </a:spcAft>
              <a:buSzPts val="1300"/>
              <a:buChar char="-"/>
            </a:pPr>
            <a:r>
              <a:rPr lang="pt-BR"/>
              <a:t>laminada</a:t>
            </a:r>
            <a:endParaRPr/>
          </a:p>
          <a:p>
            <a:pPr indent="-311150" lvl="0" marL="457200" rtl="0" algn="l">
              <a:spcBef>
                <a:spcPts val="0"/>
              </a:spcBef>
              <a:spcAft>
                <a:spcPts val="0"/>
              </a:spcAft>
              <a:buSzPts val="1300"/>
              <a:buChar char="-"/>
            </a:pPr>
            <a:r>
              <a:rPr lang="pt-BR"/>
              <a:t>recomposta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