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sldIdLst>
    <p:sldId id="315" r:id="rId2"/>
    <p:sldId id="314" r:id="rId3"/>
    <p:sldId id="327" r:id="rId4"/>
    <p:sldId id="313" r:id="rId5"/>
    <p:sldId id="316" r:id="rId6"/>
    <p:sldId id="318" r:id="rId7"/>
    <p:sldId id="317" r:id="rId8"/>
    <p:sldId id="319" r:id="rId9"/>
    <p:sldId id="320" r:id="rId10"/>
    <p:sldId id="321" r:id="rId11"/>
    <p:sldId id="322" r:id="rId12"/>
    <p:sldId id="323" r:id="rId13"/>
    <p:sldId id="325" r:id="rId14"/>
    <p:sldId id="326" r:id="rId15"/>
    <p:sldId id="324" r:id="rId16"/>
    <p:sldId id="328" r:id="rId17"/>
    <p:sldId id="307" r:id="rId18"/>
    <p:sldId id="329" r:id="rId19"/>
    <p:sldId id="308" r:id="rId20"/>
    <p:sldId id="310" r:id="rId21"/>
    <p:sldId id="332" r:id="rId22"/>
    <p:sldId id="309" r:id="rId23"/>
    <p:sldId id="330" r:id="rId24"/>
    <p:sldId id="333" r:id="rId25"/>
    <p:sldId id="334" r:id="rId26"/>
    <p:sldId id="335" r:id="rId27"/>
    <p:sldId id="336" r:id="rId28"/>
    <p:sldId id="337" r:id="rId29"/>
    <p:sldId id="340" r:id="rId30"/>
    <p:sldId id="338" r:id="rId31"/>
  </p:sldIdLst>
  <p:sldSz cx="9144000" cy="6858000" type="screen4x3"/>
  <p:notesSz cx="6954838" cy="92408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66"/>
    <a:srgbClr val="000099"/>
    <a:srgbClr val="008000"/>
    <a:srgbClr val="66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7541E-1F13-40BC-A68B-3ED2F88200D3}" type="datetimeFigureOut">
              <a:rPr lang="pt-BR" smtClean="0"/>
              <a:t>14/05/2018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5700"/>
            <a:ext cx="41576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5325" y="4446588"/>
            <a:ext cx="5564188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18BC3-9785-485A-920F-995BD16FC2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3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18BC3-9785-485A-920F-995BD16FC279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45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AE429-EE5F-4573-854E-0D008109C8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905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4C532-D636-4619-AFE8-6AA0747C2A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929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7998C-C7DC-4661-BA22-B0772A521B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133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5C4BC-6F19-4AF9-94ED-F71F34F66B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984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992FE-6BAD-49AE-B2B7-0070B822DE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790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C1ABC-5F7B-41DB-895B-5987882CDE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785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5C850-FE8D-48D8-B4A0-AA74CB6C7F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032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BF02E-B821-4E3D-A007-3DBD1C32C1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219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09791-F4B8-4BE1-93EC-B79DC8061E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70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DBC9A-BD90-4027-ABEA-10C1A1E3CC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128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82AE8-EC2C-4BDA-BF54-9F668CF526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857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648C68-D94C-4A98-B597-426F1E4C6CA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Cap 27 – Demanda por Fatores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smtClean="0"/>
              <a:t>Varian, 9ª edição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PRMg</a:t>
            </a:r>
            <a:r>
              <a:rPr lang="pt-BR" altLang="pt-BR" baseline="-25000" smtClean="0"/>
              <a:t>x</a:t>
            </a:r>
            <a:r>
              <a:rPr lang="pt-BR" altLang="pt-BR" smtClean="0"/>
              <a:t> versus VPMg</a:t>
            </a:r>
            <a:r>
              <a:rPr lang="pt-BR" altLang="pt-BR" baseline="-25000" smtClean="0"/>
              <a:t>x</a:t>
            </a:r>
          </a:p>
        </p:txBody>
      </p:sp>
      <p:graphicFrame>
        <p:nvGraphicFramePr>
          <p:cNvPr id="11267" name="Objeto 3"/>
          <p:cNvGraphicFramePr>
            <a:graphicFrameLocks noChangeAspect="1"/>
          </p:cNvGraphicFramePr>
          <p:nvPr/>
        </p:nvGraphicFramePr>
        <p:xfrm>
          <a:off x="169863" y="4083050"/>
          <a:ext cx="8939212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ção" r:id="rId3" imgW="3467100" imgH="584200" progId="Equation.3">
                  <p:embed/>
                </p:oleObj>
              </mc:Choice>
              <mc:Fallback>
                <p:oleObj name="Equação" r:id="rId3" imgW="3467100" imgH="5842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4083050"/>
                        <a:ext cx="8939212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to 4"/>
          <p:cNvGraphicFramePr>
            <a:graphicFrameLocks noChangeAspect="1"/>
          </p:cNvGraphicFramePr>
          <p:nvPr/>
        </p:nvGraphicFramePr>
        <p:xfrm>
          <a:off x="447675" y="1916113"/>
          <a:ext cx="8372475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ção" r:id="rId5" imgW="3098800" imgH="457200" progId="Equation.3">
                  <p:embed/>
                </p:oleObj>
              </mc:Choice>
              <mc:Fallback>
                <p:oleObj name="Equação" r:id="rId5" imgW="3098800" imgH="4572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916113"/>
                        <a:ext cx="8372475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tângulo 5"/>
          <p:cNvSpPr>
            <a:spLocks noChangeArrowheads="1"/>
          </p:cNvSpPr>
          <p:nvPr/>
        </p:nvSpPr>
        <p:spPr bwMode="auto">
          <a:xfrm>
            <a:off x="3492500" y="1989138"/>
            <a:ext cx="574675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1270" name="Conector de seta reta 7"/>
          <p:cNvCxnSpPr>
            <a:cxnSpLocks noChangeShapeType="1"/>
          </p:cNvCxnSpPr>
          <p:nvPr/>
        </p:nvCxnSpPr>
        <p:spPr bwMode="auto">
          <a:xfrm flipH="1">
            <a:off x="2411413" y="2924175"/>
            <a:ext cx="1368425" cy="576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1" name="CaixaDeTexto 8"/>
          <p:cNvSpPr txBox="1">
            <a:spLocks noChangeArrowheads="1"/>
          </p:cNvSpPr>
          <p:nvPr/>
        </p:nvSpPr>
        <p:spPr bwMode="auto">
          <a:xfrm>
            <a:off x="1908175" y="3500438"/>
            <a:ext cx="3384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É negativo!</a:t>
            </a:r>
          </a:p>
        </p:txBody>
      </p:sp>
      <p:sp>
        <p:nvSpPr>
          <p:cNvPr id="11272" name="Retângulo 9"/>
          <p:cNvSpPr>
            <a:spLocks noChangeArrowheads="1"/>
          </p:cNvSpPr>
          <p:nvPr/>
        </p:nvSpPr>
        <p:spPr bwMode="auto">
          <a:xfrm>
            <a:off x="3348038" y="4868863"/>
            <a:ext cx="1368425" cy="6477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1273" name="Conector de seta reta 11"/>
          <p:cNvCxnSpPr>
            <a:cxnSpLocks noChangeShapeType="1"/>
          </p:cNvCxnSpPr>
          <p:nvPr/>
        </p:nvCxnSpPr>
        <p:spPr bwMode="auto">
          <a:xfrm flipH="1">
            <a:off x="2627313" y="5373688"/>
            <a:ext cx="1296987" cy="576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4" name="CaixaDeTexto 12"/>
          <p:cNvSpPr txBox="1">
            <a:spLocks noChangeArrowheads="1"/>
          </p:cNvSpPr>
          <p:nvPr/>
        </p:nvSpPr>
        <p:spPr bwMode="auto">
          <a:xfrm>
            <a:off x="1908175" y="5949950"/>
            <a:ext cx="6840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É maior que 1</a:t>
            </a:r>
            <a:r>
              <a:rPr lang="pt-BR" altLang="pt-BR" sz="2400">
                <a:sym typeface="Wingdings" panose="05000000000000000000" pitchFamily="2" charset="2"/>
              </a:rPr>
              <a:t> termo do parêntese é menor do que 1</a:t>
            </a: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772400" cy="1225550"/>
          </a:xfrm>
        </p:spPr>
        <p:txBody>
          <a:bodyPr/>
          <a:lstStyle/>
          <a:p>
            <a:r>
              <a:rPr lang="pt-BR" altLang="pt-BR" smtClean="0"/>
              <a:t>Em resumo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484313"/>
            <a:ext cx="8497887" cy="4835525"/>
          </a:xfrm>
        </p:spPr>
        <p:txBody>
          <a:bodyPr/>
          <a:lstStyle/>
          <a:p>
            <a:r>
              <a:rPr lang="pt-BR" altLang="pt-BR" smtClean="0"/>
              <a:t>Em qualquer nível de emprego do fator x, o valor marginal de uma unidade adicional de x será menor para o monopolista do que para a empresa competitiva.</a:t>
            </a:r>
          </a:p>
          <a:p>
            <a:endParaRPr lang="pt-BR" altLang="pt-BR" smtClean="0"/>
          </a:p>
          <a:p>
            <a:r>
              <a:rPr lang="pt-BR" altLang="pt-BR" smtClean="0"/>
              <a:t>Qdade total empregada de x vale mais para o monopolista </a:t>
            </a:r>
            <a:r>
              <a:rPr lang="pt-BR" altLang="pt-BR" smtClean="0">
                <a:sym typeface="Wingdings" panose="05000000000000000000" pitchFamily="2" charset="2"/>
              </a:rPr>
              <a:t> obterá lucros maiores com seu emprego do que a empresa competitiva.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772400" cy="1152525"/>
          </a:xfrm>
        </p:spPr>
        <p:txBody>
          <a:bodyPr/>
          <a:lstStyle/>
          <a:p>
            <a:r>
              <a:rPr lang="pt-BR" altLang="pt-BR" smtClean="0"/>
              <a:t>Em resumo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412875"/>
            <a:ext cx="8497887" cy="5194300"/>
          </a:xfrm>
        </p:spPr>
        <p:txBody>
          <a:bodyPr/>
          <a:lstStyle/>
          <a:p>
            <a:r>
              <a:rPr lang="pt-BR" altLang="pt-BR" smtClean="0">
                <a:sym typeface="Wingdings" panose="05000000000000000000" pitchFamily="2" charset="2"/>
              </a:rPr>
              <a:t>No entanto, para um determinado y, </a:t>
            </a:r>
            <a:r>
              <a:rPr lang="pt-BR" altLang="pt-BR" smtClean="0">
                <a:sym typeface="Symbol" panose="05050102010706020507" pitchFamily="18" charset="2"/>
              </a:rPr>
              <a:t>x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 y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 p.</a:t>
            </a:r>
          </a:p>
          <a:p>
            <a:r>
              <a:rPr lang="pt-BR" altLang="pt-BR" smtClean="0">
                <a:sym typeface="Symbol" panose="05050102010706020507" pitchFamily="18" charset="2"/>
              </a:rPr>
              <a:t>Para o competidor perfeito: x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 y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p constante.</a:t>
            </a:r>
          </a:p>
          <a:p>
            <a:r>
              <a:rPr lang="pt-BR" altLang="pt-BR" smtClean="0">
                <a:sym typeface="Symbol" panose="05050102010706020507" pitchFamily="18" charset="2"/>
              </a:rPr>
              <a:t>Ou seja, na margem, um pequeno aumento em x vale menos para o monopolista do que para a empresa competitiva.</a:t>
            </a:r>
          </a:p>
          <a:p>
            <a:r>
              <a:rPr lang="pt-BR" altLang="pt-BR" smtClean="0">
                <a:sym typeface="Symbol" panose="05050102010706020507" pitchFamily="18" charset="2"/>
              </a:rPr>
              <a:t>Consequência: monopolista empregará uma quantidade menor de insumo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333375"/>
            <a:ext cx="8134350" cy="1143000"/>
          </a:xfrm>
        </p:spPr>
        <p:txBody>
          <a:bodyPr/>
          <a:lstStyle/>
          <a:p>
            <a:r>
              <a:rPr lang="pt-BR" altLang="pt-BR" sz="4000" smtClean="0"/>
              <a:t>Comparação com concorrência perfeita</a:t>
            </a:r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>
            <a:off x="1785938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1785938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042988" y="1870075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w(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>
            <a:off x="1785938" y="2438400"/>
            <a:ext cx="35814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4513263" y="4537075"/>
            <a:ext cx="10620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VPMg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4589463" y="5603875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1187450" y="15573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sp>
        <p:nvSpPr>
          <p:cNvPr id="14346" name="Line 27"/>
          <p:cNvSpPr>
            <a:spLocks noChangeShapeType="1"/>
          </p:cNvSpPr>
          <p:nvPr/>
        </p:nvSpPr>
        <p:spPr bwMode="auto">
          <a:xfrm>
            <a:off x="1797050" y="4508500"/>
            <a:ext cx="41052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7" name="Text Box 28"/>
          <p:cNvSpPr txBox="1">
            <a:spLocks noChangeArrowheads="1"/>
          </p:cNvSpPr>
          <p:nvPr/>
        </p:nvSpPr>
        <p:spPr bwMode="auto">
          <a:xfrm>
            <a:off x="5881688" y="42418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CMg(</a:t>
            </a:r>
            <a:r>
              <a:rPr lang="pt-BR" altLang="pt-BR" sz="2400" i="1"/>
              <a:t>x</a:t>
            </a:r>
            <a:r>
              <a:rPr lang="pt-BR" altLang="pt-BR" sz="2400"/>
              <a:t>)=</a:t>
            </a:r>
            <a:r>
              <a:rPr lang="pt-BR" altLang="pt-BR" sz="2400" i="1"/>
              <a:t>w</a:t>
            </a:r>
            <a:r>
              <a:rPr lang="pt-BR" altLang="pt-BR" sz="2400"/>
              <a:t>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14348" name="Line 29"/>
          <p:cNvSpPr>
            <a:spLocks noChangeShapeType="1"/>
          </p:cNvSpPr>
          <p:nvPr/>
        </p:nvSpPr>
        <p:spPr bwMode="auto">
          <a:xfrm>
            <a:off x="4102100" y="45085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9" name="Text Box 30"/>
          <p:cNvSpPr txBox="1">
            <a:spLocks noChangeArrowheads="1"/>
          </p:cNvSpPr>
          <p:nvPr/>
        </p:nvSpPr>
        <p:spPr bwMode="auto">
          <a:xfrm>
            <a:off x="3957638" y="5661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4350" name="Text Box 53"/>
          <p:cNvSpPr txBox="1">
            <a:spLocks noChangeArrowheads="1"/>
          </p:cNvSpPr>
          <p:nvPr/>
        </p:nvSpPr>
        <p:spPr bwMode="auto">
          <a:xfrm>
            <a:off x="3886200" y="5516563"/>
            <a:ext cx="5159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x</a:t>
            </a:r>
            <a:r>
              <a:rPr lang="pt-BR" altLang="pt-BR" sz="2400" baseline="-25000"/>
              <a:t>cp</a:t>
            </a:r>
          </a:p>
        </p:txBody>
      </p:sp>
      <p:cxnSp>
        <p:nvCxnSpPr>
          <p:cNvPr id="14351" name="Conector reto 2"/>
          <p:cNvCxnSpPr>
            <a:cxnSpLocks noChangeShapeType="1"/>
            <a:stCxn id="14342" idx="0"/>
          </p:cNvCxnSpPr>
          <p:nvPr/>
        </p:nvCxnSpPr>
        <p:spPr bwMode="auto">
          <a:xfrm>
            <a:off x="1785938" y="2438400"/>
            <a:ext cx="1633537" cy="32226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2" name="Text Box 13"/>
          <p:cNvSpPr txBox="1">
            <a:spLocks noChangeArrowheads="1"/>
          </p:cNvSpPr>
          <p:nvPr/>
        </p:nvSpPr>
        <p:spPr bwMode="auto">
          <a:xfrm>
            <a:off x="1954213" y="4856163"/>
            <a:ext cx="10620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PRMg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14353" name="Line 29"/>
          <p:cNvSpPr>
            <a:spLocks noChangeShapeType="1"/>
          </p:cNvSpPr>
          <p:nvPr/>
        </p:nvSpPr>
        <p:spPr bwMode="auto">
          <a:xfrm>
            <a:off x="2843213" y="45085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54" name="Text Box 53"/>
          <p:cNvSpPr txBox="1">
            <a:spLocks noChangeArrowheads="1"/>
          </p:cNvSpPr>
          <p:nvPr/>
        </p:nvSpPr>
        <p:spPr bwMode="auto">
          <a:xfrm>
            <a:off x="2649538" y="5505450"/>
            <a:ext cx="4810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x</a:t>
            </a:r>
            <a:r>
              <a:rPr lang="pt-BR" altLang="pt-BR" sz="2400" baseline="-25000"/>
              <a:t>m</a:t>
            </a:r>
          </a:p>
        </p:txBody>
      </p:sp>
      <p:sp>
        <p:nvSpPr>
          <p:cNvPr id="14355" name="CaixaDeTexto 3"/>
          <p:cNvSpPr txBox="1">
            <a:spLocks noChangeArrowheads="1"/>
          </p:cNvSpPr>
          <p:nvPr/>
        </p:nvSpPr>
        <p:spPr bwMode="auto">
          <a:xfrm>
            <a:off x="5945188" y="2435225"/>
            <a:ext cx="28749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Estamos admitindo que a firme compre insumos num mercado competitivo</a:t>
            </a:r>
          </a:p>
        </p:txBody>
      </p:sp>
      <p:sp>
        <p:nvSpPr>
          <p:cNvPr id="14356" name="Retângulo 4"/>
          <p:cNvSpPr>
            <a:spLocks noChangeArrowheads="1"/>
          </p:cNvSpPr>
          <p:nvPr/>
        </p:nvSpPr>
        <p:spPr bwMode="auto">
          <a:xfrm>
            <a:off x="5945188" y="2435225"/>
            <a:ext cx="2874962" cy="16144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4357" name="Conector de seta reta 6"/>
          <p:cNvCxnSpPr>
            <a:cxnSpLocks noChangeShapeType="1"/>
          </p:cNvCxnSpPr>
          <p:nvPr/>
        </p:nvCxnSpPr>
        <p:spPr bwMode="auto">
          <a:xfrm>
            <a:off x="6370638" y="3898900"/>
            <a:ext cx="0" cy="393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Caso 2: monopsônio no mercado de insumos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143000"/>
          </a:xfrm>
        </p:spPr>
        <p:txBody>
          <a:bodyPr/>
          <a:lstStyle/>
          <a:p>
            <a:r>
              <a:rPr lang="pt-BR" altLang="pt-BR" dirty="0" err="1" smtClean="0"/>
              <a:t>Monopsônio</a:t>
            </a:r>
            <a:endParaRPr lang="pt-BR" altLang="pt-BR" dirty="0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400128"/>
          </a:xfrm>
        </p:spPr>
        <p:txBody>
          <a:bodyPr/>
          <a:lstStyle/>
          <a:p>
            <a:r>
              <a:rPr lang="pt-BR" altLang="pt-BR" dirty="0" smtClean="0"/>
              <a:t>Apenas um </a:t>
            </a:r>
            <a:r>
              <a:rPr lang="pt-BR" altLang="pt-BR" u="sng" dirty="0" smtClean="0"/>
              <a:t>comprador</a:t>
            </a:r>
            <a:r>
              <a:rPr lang="pt-BR" altLang="pt-BR" dirty="0" smtClean="0"/>
              <a:t> da mercadoria</a:t>
            </a:r>
          </a:p>
          <a:p>
            <a:r>
              <a:rPr lang="pt-BR" altLang="pt-BR" dirty="0" smtClean="0"/>
              <a:t>Ou seja, a ideia aqui é que a firma domina o mercado de fatores no qual ela opera tal que seu comportamento influencia o preço do fator</a:t>
            </a:r>
          </a:p>
          <a:p>
            <a:r>
              <a:rPr lang="pt-BR" altLang="pt-BR" b="1" dirty="0" smtClean="0"/>
              <a:t>Firma encara uma curva de oferta do fator positivamente </a:t>
            </a:r>
            <a:r>
              <a:rPr lang="pt-BR" altLang="pt-BR" b="1" dirty="0" smtClean="0"/>
              <a:t>inclinada</a:t>
            </a:r>
          </a:p>
          <a:p>
            <a:r>
              <a:rPr lang="pt-BR" altLang="pt-BR" dirty="0" smtClean="0"/>
              <a:t>Vamos admitir que a firma venda seu produto num mercado competitivo para facilitar.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pt-BR" altLang="pt-BR" smtClean="0"/>
              <a:t>Monopsônio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196975"/>
            <a:ext cx="8353425" cy="5327650"/>
          </a:xfrm>
        </p:spPr>
        <p:txBody>
          <a:bodyPr/>
          <a:lstStyle/>
          <a:p>
            <a:r>
              <a:rPr lang="pt-BR" altLang="pt-BR" b="1" smtClean="0"/>
              <a:t>W(x) = oferta inversa do fator </a:t>
            </a:r>
            <a:r>
              <a:rPr lang="pt-BR" altLang="pt-BR" smtClean="0"/>
              <a:t>= preço do fator em função da quantidade do fator</a:t>
            </a:r>
          </a:p>
          <a:p>
            <a:r>
              <a:rPr lang="pt-BR" altLang="pt-BR" smtClean="0"/>
              <a:t>Se a firma quiser contratar x unidades do fator, pagará w(x)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b="1" smtClean="0">
                <a:sym typeface="Wingdings" panose="05000000000000000000" pitchFamily="2" charset="2"/>
              </a:rPr>
              <a:t>monopsionista é fixador de preços</a:t>
            </a:r>
            <a:endParaRPr lang="pt-BR" altLang="pt-BR" b="1" smtClean="0"/>
          </a:p>
          <a:p>
            <a:r>
              <a:rPr lang="pt-BR" altLang="pt-BR" smtClean="0"/>
              <a:t>W(x) </a:t>
            </a:r>
            <a:r>
              <a:rPr lang="pt-BR" altLang="pt-BR" smtClean="0">
                <a:sym typeface="Wingdings" panose="05000000000000000000" pitchFamily="2" charset="2"/>
              </a:rPr>
              <a:t> positivamente inclinada</a:t>
            </a:r>
          </a:p>
          <a:p>
            <a:endParaRPr lang="pt-BR" altLang="pt-BR" sz="2000" smtClean="0">
              <a:sym typeface="Wingdings" panose="05000000000000000000" pitchFamily="2" charset="2"/>
            </a:endParaRPr>
          </a:p>
          <a:p>
            <a:r>
              <a:rPr lang="pt-BR" altLang="pt-BR" smtClean="0">
                <a:sym typeface="Wingdings" panose="05000000000000000000" pitchFamily="2" charset="2"/>
              </a:rPr>
              <a:t>Mercado competitivo para o fator: pode contratar quanto quiser de x por w  </a:t>
            </a:r>
            <a:r>
              <a:rPr lang="pt-BR" altLang="pt-BR" b="1" smtClean="0">
                <a:sym typeface="Wingdings" panose="05000000000000000000" pitchFamily="2" charset="2"/>
              </a:rPr>
              <a:t>tomador de preços</a:t>
            </a:r>
            <a:endParaRPr lang="pt-BR" alt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pt-BR" altLang="pt-BR" smtClean="0"/>
              <a:t>Monopsônio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93863"/>
            <a:ext cx="7772400" cy="609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t-BR" altLang="pt-BR" smtClean="0"/>
              <a:t>Objetivo</a:t>
            </a:r>
          </a:p>
        </p:txBody>
      </p:sp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1763713" y="2133600"/>
          <a:ext cx="325913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ção" r:id="rId3" imgW="1002865" imgH="253890" progId="Equation.3">
                  <p:embed/>
                </p:oleObj>
              </mc:Choice>
              <mc:Fallback>
                <p:oleObj name="Equação" r:id="rId3" imgW="1002865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133600"/>
                        <a:ext cx="325913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533400" y="3284538"/>
            <a:ext cx="7483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/>
              <a:t>Condição de máximo: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i="1"/>
              <a:t>pPMg</a:t>
            </a:r>
            <a:r>
              <a:rPr lang="pt-BR" altLang="pt-BR" i="1" baseline="-25000"/>
              <a:t>x</a:t>
            </a:r>
            <a:r>
              <a:rPr lang="pt-BR" altLang="pt-BR"/>
              <a:t>=</a:t>
            </a:r>
            <a:r>
              <a:rPr lang="pt-BR" altLang="pt-BR" i="1"/>
              <a:t>CMg</a:t>
            </a:r>
            <a:r>
              <a:rPr lang="pt-BR" altLang="pt-BR" i="1" baseline="-25000"/>
              <a:t>x</a:t>
            </a:r>
            <a:endParaRPr lang="pt-BR" altLang="pt-BR"/>
          </a:p>
        </p:txBody>
      </p:sp>
      <p:sp>
        <p:nvSpPr>
          <p:cNvPr id="18438" name="Retângulo 1"/>
          <p:cNvSpPr>
            <a:spLocks noChangeArrowheads="1"/>
          </p:cNvSpPr>
          <p:nvPr/>
        </p:nvSpPr>
        <p:spPr bwMode="auto">
          <a:xfrm>
            <a:off x="3924300" y="2060575"/>
            <a:ext cx="1079500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8439" name="Conector de seta reta 3"/>
          <p:cNvCxnSpPr>
            <a:cxnSpLocks noChangeShapeType="1"/>
          </p:cNvCxnSpPr>
          <p:nvPr/>
        </p:nvCxnSpPr>
        <p:spPr bwMode="auto">
          <a:xfrm flipV="1">
            <a:off x="4859338" y="1844675"/>
            <a:ext cx="720725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0" name="CaixaDeTexto 4"/>
          <p:cNvSpPr txBox="1">
            <a:spLocks noChangeArrowheads="1"/>
          </p:cNvSpPr>
          <p:nvPr/>
        </p:nvSpPr>
        <p:spPr bwMode="auto">
          <a:xfrm>
            <a:off x="5580063" y="1557338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CT</a:t>
            </a:r>
          </a:p>
        </p:txBody>
      </p:sp>
      <p:graphicFrame>
        <p:nvGraphicFramePr>
          <p:cNvPr id="18441" name="Objeto 8"/>
          <p:cNvGraphicFramePr>
            <a:graphicFrameLocks noChangeAspect="1"/>
          </p:cNvGraphicFramePr>
          <p:nvPr/>
        </p:nvGraphicFramePr>
        <p:xfrm>
          <a:off x="755650" y="4540250"/>
          <a:ext cx="381635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ção" r:id="rId5" imgW="1498600" imgH="609600" progId="Equation.3">
                  <p:embed/>
                </p:oleObj>
              </mc:Choice>
              <mc:Fallback>
                <p:oleObj name="Equação" r:id="rId5" imgW="1498600" imgH="6096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540250"/>
                        <a:ext cx="3816350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tângulo 9"/>
          <p:cNvSpPr>
            <a:spLocks noChangeArrowheads="1"/>
          </p:cNvSpPr>
          <p:nvPr/>
        </p:nvSpPr>
        <p:spPr bwMode="auto">
          <a:xfrm>
            <a:off x="4427538" y="3573463"/>
            <a:ext cx="1044575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8443" name="Conector de seta reta 11"/>
          <p:cNvCxnSpPr>
            <a:cxnSpLocks noChangeShapeType="1"/>
          </p:cNvCxnSpPr>
          <p:nvPr/>
        </p:nvCxnSpPr>
        <p:spPr bwMode="auto">
          <a:xfrm flipH="1">
            <a:off x="1547813" y="4076700"/>
            <a:ext cx="3744912" cy="12239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1143000"/>
          </a:xfrm>
        </p:spPr>
        <p:txBody>
          <a:bodyPr/>
          <a:lstStyle/>
          <a:p>
            <a:r>
              <a:rPr lang="pt-BR" altLang="pt-BR" smtClean="0"/>
              <a:t>Monopsônio</a:t>
            </a:r>
          </a:p>
        </p:txBody>
      </p:sp>
      <p:graphicFrame>
        <p:nvGraphicFramePr>
          <p:cNvPr id="19459" name="Objeto 8"/>
          <p:cNvGraphicFramePr>
            <a:graphicFrameLocks noChangeAspect="1"/>
          </p:cNvGraphicFramePr>
          <p:nvPr/>
        </p:nvGraphicFramePr>
        <p:xfrm>
          <a:off x="611188" y="1557338"/>
          <a:ext cx="76327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ção" r:id="rId3" imgW="2997200" imgH="1600200" progId="Equation.3">
                  <p:embed/>
                </p:oleObj>
              </mc:Choice>
              <mc:Fallback>
                <p:oleObj name="Equação" r:id="rId3" imgW="2997200" imgH="16002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7632700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CaixaDeTexto 7"/>
          <p:cNvSpPr txBox="1">
            <a:spLocks noChangeArrowheads="1"/>
          </p:cNvSpPr>
          <p:nvPr/>
        </p:nvSpPr>
        <p:spPr bwMode="auto">
          <a:xfrm>
            <a:off x="611188" y="5189538"/>
            <a:ext cx="62642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Elasticidade da oferta do fator – sensibilidade da oferta do fator frente a variações no seu preço</a:t>
            </a:r>
          </a:p>
        </p:txBody>
      </p:sp>
      <p:cxnSp>
        <p:nvCxnSpPr>
          <p:cNvPr id="19461" name="Conector de seta reta 12"/>
          <p:cNvCxnSpPr>
            <a:cxnSpLocks noChangeShapeType="1"/>
          </p:cNvCxnSpPr>
          <p:nvPr/>
        </p:nvCxnSpPr>
        <p:spPr bwMode="auto">
          <a:xfrm>
            <a:off x="1116013" y="4724400"/>
            <a:ext cx="0" cy="465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5078413" y="3573463"/>
            <a:ext cx="3595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Mercado competitivo: </a:t>
            </a:r>
            <a:r>
              <a:rPr lang="pt-BR" altLang="pt-BR" sz="2400">
                <a:sym typeface="Symbol" panose="05050102010706020507" pitchFamily="18" charset="2"/>
              </a:rPr>
              <a:t>(x)    </a:t>
            </a:r>
            <a:r>
              <a:rPr lang="pt-BR" altLang="pt-BR" sz="2400">
                <a:sym typeface="Wingdings" panose="05000000000000000000" pitchFamily="2" charset="2"/>
              </a:rPr>
              <a:t> CMg = w</a:t>
            </a:r>
            <a:endParaRPr lang="pt-BR" altLang="pt-BR" sz="2400"/>
          </a:p>
        </p:txBody>
      </p:sp>
      <p:cxnSp>
        <p:nvCxnSpPr>
          <p:cNvPr id="16" name="Conector de seta reta 15"/>
          <p:cNvCxnSpPr>
            <a:cxnSpLocks noChangeShapeType="1"/>
          </p:cNvCxnSpPr>
          <p:nvPr/>
        </p:nvCxnSpPr>
        <p:spPr bwMode="auto">
          <a:xfrm>
            <a:off x="2916238" y="3789363"/>
            <a:ext cx="1943100" cy="198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 smtClean="0"/>
              <a:t>Exemplo: Oferta Linear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1981200" cy="16002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400" i="1" smtClean="0"/>
              <a:t>w</a:t>
            </a:r>
            <a:r>
              <a:rPr lang="pt-BR" altLang="pt-BR" sz="2400" smtClean="0"/>
              <a:t>=a+b</a:t>
            </a:r>
            <a:r>
              <a:rPr lang="pt-BR" altLang="pt-BR" sz="2400" i="1" smtClean="0"/>
              <a:t>x</a:t>
            </a:r>
          </a:p>
          <a:p>
            <a:pPr>
              <a:buFontTx/>
              <a:buNone/>
            </a:pPr>
            <a:r>
              <a:rPr lang="pt-BR" altLang="pt-BR" sz="2400" i="1" smtClean="0"/>
              <a:t>wx</a:t>
            </a:r>
            <a:r>
              <a:rPr lang="pt-BR" altLang="pt-BR" sz="2400" smtClean="0"/>
              <a:t>= a</a:t>
            </a:r>
            <a:r>
              <a:rPr lang="pt-BR" altLang="pt-BR" sz="2400" i="1" smtClean="0"/>
              <a:t>x</a:t>
            </a:r>
            <a:r>
              <a:rPr lang="pt-BR" altLang="pt-BR" sz="2400" smtClean="0"/>
              <a:t>+b</a:t>
            </a:r>
            <a:r>
              <a:rPr lang="pt-BR" altLang="pt-BR" sz="2400" i="1" smtClean="0"/>
              <a:t>x</a:t>
            </a:r>
            <a:r>
              <a:rPr lang="pt-BR" altLang="pt-BR" sz="2400" i="1" baseline="30000" smtClean="0"/>
              <a:t>2</a:t>
            </a:r>
          </a:p>
          <a:p>
            <a:pPr>
              <a:buFontTx/>
              <a:buNone/>
            </a:pPr>
            <a:r>
              <a:rPr lang="pt-BR" altLang="pt-BR" sz="2400" i="1" smtClean="0"/>
              <a:t>CMg</a:t>
            </a:r>
            <a:r>
              <a:rPr lang="pt-BR" altLang="pt-BR" sz="2400" baseline="-25000" smtClean="0"/>
              <a:t>x</a:t>
            </a:r>
            <a:r>
              <a:rPr lang="pt-BR" altLang="pt-BR" sz="2400" smtClean="0"/>
              <a:t>=a+2b</a:t>
            </a:r>
            <a:r>
              <a:rPr lang="pt-BR" altLang="pt-BR" sz="2400" i="1" smtClean="0"/>
              <a:t>x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048000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048000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715000" y="17526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w(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3048000" y="1981200"/>
            <a:ext cx="2667000" cy="2667000"/>
          </a:xfrm>
          <a:prstGeom prst="line">
            <a:avLst/>
          </a:prstGeom>
          <a:noFill/>
          <a:ln w="2857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048000" y="2438400"/>
            <a:ext cx="35814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377" name="Group 9"/>
          <p:cNvGrpSpPr>
            <a:grpSpLocks/>
          </p:cNvGrpSpPr>
          <p:nvPr/>
        </p:nvGrpSpPr>
        <p:grpSpPr bwMode="auto">
          <a:xfrm>
            <a:off x="3043238" y="1565275"/>
            <a:ext cx="2052637" cy="3113088"/>
            <a:chOff x="1917" y="986"/>
            <a:chExt cx="1293" cy="1961"/>
          </a:xfrm>
        </p:grpSpPr>
        <p:sp>
          <p:nvSpPr>
            <p:cNvPr id="20503" name="Line 10"/>
            <p:cNvSpPr>
              <a:spLocks noChangeShapeType="1"/>
            </p:cNvSpPr>
            <p:nvPr/>
          </p:nvSpPr>
          <p:spPr bwMode="auto">
            <a:xfrm flipV="1">
              <a:off x="1917" y="1267"/>
              <a:ext cx="839" cy="168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4" name="Text Box 11"/>
            <p:cNvSpPr txBox="1">
              <a:spLocks noChangeArrowheads="1"/>
            </p:cNvSpPr>
            <p:nvPr/>
          </p:nvSpPr>
          <p:spPr bwMode="auto">
            <a:xfrm>
              <a:off x="2486" y="986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/>
                <a:t>CMg(</a:t>
              </a:r>
              <a:r>
                <a:rPr lang="pt-BR" altLang="pt-BR" sz="2400" i="1"/>
                <a:t>x</a:t>
              </a:r>
              <a:r>
                <a:rPr lang="pt-BR" altLang="pt-BR" sz="2400"/>
                <a:t>)</a:t>
              </a:r>
            </a:p>
          </p:txBody>
        </p:sp>
      </p:grp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5775325" y="4537075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p</a:t>
            </a:r>
            <a:r>
              <a:rPr lang="pt-BR" altLang="pt-BR" sz="2400"/>
              <a:t>PMg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5851525" y="5603875"/>
            <a:ext cx="255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2879725" y="1641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grpSp>
        <p:nvGrpSpPr>
          <p:cNvPr id="58383" name="Group 15"/>
          <p:cNvGrpSpPr>
            <a:grpSpLocks/>
          </p:cNvGrpSpPr>
          <p:nvPr/>
        </p:nvGrpSpPr>
        <p:grpSpPr bwMode="auto">
          <a:xfrm>
            <a:off x="2574925" y="3640138"/>
            <a:ext cx="1235075" cy="457200"/>
            <a:chOff x="1622" y="1802"/>
            <a:chExt cx="778" cy="288"/>
          </a:xfrm>
        </p:grpSpPr>
        <p:sp>
          <p:nvSpPr>
            <p:cNvPr id="20501" name="Line 16"/>
            <p:cNvSpPr>
              <a:spLocks noChangeShapeType="1"/>
            </p:cNvSpPr>
            <p:nvPr/>
          </p:nvSpPr>
          <p:spPr bwMode="auto">
            <a:xfrm flipH="1">
              <a:off x="1920" y="19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2" name="Text Box 17"/>
            <p:cNvSpPr txBox="1">
              <a:spLocks noChangeArrowheads="1"/>
            </p:cNvSpPr>
            <p:nvPr/>
          </p:nvSpPr>
          <p:spPr bwMode="auto">
            <a:xfrm>
              <a:off x="1622" y="1802"/>
              <a:ext cx="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w</a:t>
              </a:r>
              <a:r>
                <a:rPr lang="pt-BR" altLang="pt-BR" sz="2400" baseline="-25000"/>
                <a:t>m</a:t>
              </a:r>
              <a:endParaRPr lang="pt-BR" altLang="pt-BR" sz="2400"/>
            </a:p>
          </p:txBody>
        </p:sp>
      </p:grpSp>
      <p:grpSp>
        <p:nvGrpSpPr>
          <p:cNvPr id="58386" name="Group 18"/>
          <p:cNvGrpSpPr>
            <a:grpSpLocks/>
          </p:cNvGrpSpPr>
          <p:nvPr/>
        </p:nvGrpSpPr>
        <p:grpSpPr bwMode="auto">
          <a:xfrm>
            <a:off x="3565525" y="3124200"/>
            <a:ext cx="477838" cy="2936875"/>
            <a:chOff x="2246" y="1968"/>
            <a:chExt cx="301" cy="1850"/>
          </a:xfrm>
        </p:grpSpPr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2400" y="196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2246" y="3530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x</a:t>
              </a:r>
              <a:r>
                <a:rPr lang="pt-BR" altLang="pt-BR" sz="2400" baseline="-25000"/>
                <a:t>m</a:t>
              </a:r>
              <a:endParaRPr lang="pt-BR" altLang="pt-BR" sz="2400"/>
            </a:p>
          </p:txBody>
        </p:sp>
      </p:grpSp>
      <p:grpSp>
        <p:nvGrpSpPr>
          <p:cNvPr id="58389" name="Group 21"/>
          <p:cNvGrpSpPr>
            <a:grpSpLocks/>
          </p:cNvGrpSpPr>
          <p:nvPr/>
        </p:nvGrpSpPr>
        <p:grpSpPr bwMode="auto">
          <a:xfrm>
            <a:off x="4098925" y="3505200"/>
            <a:ext cx="471488" cy="2555875"/>
            <a:chOff x="2582" y="2208"/>
            <a:chExt cx="297" cy="1610"/>
          </a:xfrm>
        </p:grpSpPr>
        <p:sp>
          <p:nvSpPr>
            <p:cNvPr id="20497" name="Line 22"/>
            <p:cNvSpPr>
              <a:spLocks noChangeShapeType="1"/>
            </p:cNvSpPr>
            <p:nvPr/>
          </p:nvSpPr>
          <p:spPr bwMode="auto">
            <a:xfrm>
              <a:off x="2662" y="2208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8" name="Text Box 23"/>
            <p:cNvSpPr txBox="1">
              <a:spLocks noChangeArrowheads="1"/>
            </p:cNvSpPr>
            <p:nvPr/>
          </p:nvSpPr>
          <p:spPr bwMode="auto">
            <a:xfrm>
              <a:off x="2582" y="3530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x</a:t>
              </a:r>
              <a:r>
                <a:rPr lang="pt-BR" altLang="pt-BR" sz="2400"/>
                <a:t>*</a:t>
              </a:r>
              <a:endParaRPr lang="pt-BR" altLang="pt-BR" sz="2400" i="1"/>
            </a:p>
          </p:txBody>
        </p:sp>
      </p:grpSp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68313" y="5876925"/>
            <a:ext cx="36306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Região de ineficiência: RMgx &gt; w(x)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Regra geral</a:t>
            </a:r>
          </a:p>
          <a:p>
            <a:r>
              <a:rPr lang="pt-BR" altLang="pt-BR" dirty="0" smtClean="0"/>
              <a:t>Caso 1: monopólio no mercado de produtos</a:t>
            </a:r>
          </a:p>
          <a:p>
            <a:r>
              <a:rPr lang="pt-BR" altLang="pt-BR" dirty="0" smtClean="0"/>
              <a:t>Caso 2: </a:t>
            </a:r>
            <a:r>
              <a:rPr lang="pt-BR" altLang="pt-BR" dirty="0" err="1" smtClean="0"/>
              <a:t>monopsônio</a:t>
            </a:r>
            <a:r>
              <a:rPr lang="pt-BR" altLang="pt-BR" dirty="0" smtClean="0"/>
              <a:t> no mercado de </a:t>
            </a:r>
            <a:r>
              <a:rPr lang="pt-BR" altLang="pt-BR" dirty="0" smtClean="0"/>
              <a:t>insumos</a:t>
            </a:r>
          </a:p>
          <a:p>
            <a:r>
              <a:rPr lang="pt-BR" altLang="pt-BR" dirty="0" smtClean="0"/>
              <a:t>Exemplo: monopolistas </a:t>
            </a:r>
            <a:r>
              <a:rPr lang="pt-BR" altLang="pt-BR" dirty="0" err="1" smtClean="0"/>
              <a:t>upstream</a:t>
            </a:r>
            <a:r>
              <a:rPr lang="pt-BR" altLang="pt-BR" dirty="0" smtClean="0"/>
              <a:t> e </a:t>
            </a:r>
            <a:r>
              <a:rPr lang="pt-BR" altLang="pt-BR" dirty="0" err="1" smtClean="0"/>
              <a:t>downstream</a:t>
            </a:r>
            <a:endParaRPr lang="pt-BR" altLang="pt-BR" dirty="0" smtClean="0"/>
          </a:p>
          <a:p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smtClean="0"/>
              <a:t>Comparação com concorrência perfeita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2363788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2363788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5030788" y="17526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w(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21510" name="Line 9"/>
          <p:cNvSpPr>
            <a:spLocks noChangeShapeType="1"/>
          </p:cNvSpPr>
          <p:nvPr/>
        </p:nvSpPr>
        <p:spPr bwMode="auto">
          <a:xfrm>
            <a:off x="2363788" y="2438400"/>
            <a:ext cx="35814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5091113" y="4537075"/>
            <a:ext cx="102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p</a:t>
            </a:r>
            <a:r>
              <a:rPr lang="pt-BR" altLang="pt-BR" sz="2400"/>
              <a:t>PMg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5167313" y="5603875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21513" name="Text Box 15"/>
          <p:cNvSpPr txBox="1">
            <a:spLocks noChangeArrowheads="1"/>
          </p:cNvSpPr>
          <p:nvPr/>
        </p:nvSpPr>
        <p:spPr bwMode="auto">
          <a:xfrm>
            <a:off x="2195513" y="1641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sp>
        <p:nvSpPr>
          <p:cNvPr id="21514" name="Line 27"/>
          <p:cNvSpPr>
            <a:spLocks noChangeShapeType="1"/>
          </p:cNvSpPr>
          <p:nvPr/>
        </p:nvSpPr>
        <p:spPr bwMode="auto">
          <a:xfrm>
            <a:off x="2374900" y="4508500"/>
            <a:ext cx="41052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15" name="Text Box 28"/>
          <p:cNvSpPr txBox="1">
            <a:spLocks noChangeArrowheads="1"/>
          </p:cNvSpPr>
          <p:nvPr/>
        </p:nvSpPr>
        <p:spPr bwMode="auto">
          <a:xfrm>
            <a:off x="6459538" y="42418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CMg(</a:t>
            </a:r>
            <a:r>
              <a:rPr lang="pt-BR" altLang="pt-BR" sz="2400" i="1"/>
              <a:t>x</a:t>
            </a:r>
            <a:r>
              <a:rPr lang="pt-BR" altLang="pt-BR" sz="2400"/>
              <a:t>)=</a:t>
            </a:r>
            <a:r>
              <a:rPr lang="pt-BR" altLang="pt-BR" sz="2400" i="1"/>
              <a:t>w</a:t>
            </a:r>
            <a:r>
              <a:rPr lang="pt-BR" altLang="pt-BR" sz="2400"/>
              <a:t>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21516" name="Line 29"/>
          <p:cNvSpPr>
            <a:spLocks noChangeShapeType="1"/>
          </p:cNvSpPr>
          <p:nvPr/>
        </p:nvSpPr>
        <p:spPr bwMode="auto">
          <a:xfrm>
            <a:off x="4679950" y="45085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17" name="Text Box 30"/>
          <p:cNvSpPr txBox="1">
            <a:spLocks noChangeArrowheads="1"/>
          </p:cNvSpPr>
          <p:nvPr/>
        </p:nvSpPr>
        <p:spPr bwMode="auto">
          <a:xfrm>
            <a:off x="4535488" y="5661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1518" name="Text Box 53"/>
          <p:cNvSpPr txBox="1">
            <a:spLocks noChangeArrowheads="1"/>
          </p:cNvSpPr>
          <p:nvPr/>
        </p:nvSpPr>
        <p:spPr bwMode="auto">
          <a:xfrm>
            <a:off x="4464050" y="5516563"/>
            <a:ext cx="4746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x</a:t>
            </a:r>
            <a:r>
              <a:rPr lang="pt-BR" altLang="pt-BR" sz="240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Salário Mínimo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Num mercado competitivo, a imposição de um salario mínimo maior que o de equilíbrio, pode levar a uma situação de excesso de oferta.</a:t>
            </a:r>
          </a:p>
          <a:p>
            <a:r>
              <a:rPr lang="pt-BR" dirty="0" smtClean="0"/>
              <a:t>Mas, num </a:t>
            </a:r>
            <a:r>
              <a:rPr lang="pt-BR" dirty="0" err="1" smtClean="0"/>
              <a:t>monopnôsio</a:t>
            </a:r>
            <a:r>
              <a:rPr lang="pt-BR" dirty="0" smtClean="0"/>
              <a:t>, </a:t>
            </a:r>
            <a:r>
              <a:rPr lang="pt-BR" dirty="0" smtClean="0"/>
              <a:t>a imposição do salário mínimo, </a:t>
            </a:r>
            <a:r>
              <a:rPr lang="pt-BR" dirty="0" smtClean="0"/>
              <a:t>pode fazer com que o </a:t>
            </a:r>
            <a:r>
              <a:rPr lang="pt-BR" dirty="0" err="1" smtClean="0"/>
              <a:t>monopsionista</a:t>
            </a:r>
            <a:r>
              <a:rPr lang="pt-BR" dirty="0" smtClean="0"/>
              <a:t>, na verdade, aumente o nível de emprego.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16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2209800" y="3200400"/>
            <a:ext cx="1981200" cy="457200"/>
            <a:chOff x="1392" y="2016"/>
            <a:chExt cx="1248" cy="288"/>
          </a:xfrm>
        </p:grpSpPr>
        <p:sp>
          <p:nvSpPr>
            <p:cNvPr id="22556" name="Line 3"/>
            <p:cNvSpPr>
              <a:spLocks noChangeShapeType="1"/>
            </p:cNvSpPr>
            <p:nvPr/>
          </p:nvSpPr>
          <p:spPr bwMode="auto">
            <a:xfrm flipH="1">
              <a:off x="1920" y="218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7" name="Text Box 4"/>
            <p:cNvSpPr txBox="1">
              <a:spLocks noChangeArrowheads="1"/>
            </p:cNvSpPr>
            <p:nvPr/>
          </p:nvSpPr>
          <p:spPr bwMode="auto">
            <a:xfrm>
              <a:off x="1392" y="2016"/>
              <a:ext cx="4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 dirty="0" err="1"/>
                <a:t>w</a:t>
              </a:r>
              <a:r>
                <a:rPr lang="pt-BR" altLang="pt-BR" sz="2400" baseline="-25000" dirty="0" err="1"/>
                <a:t>min</a:t>
              </a:r>
              <a:endParaRPr lang="pt-BR" altLang="pt-BR" sz="2400" i="1" dirty="0"/>
            </a:p>
          </p:txBody>
        </p:sp>
      </p:grpSp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25413"/>
            <a:ext cx="7772400" cy="1143000"/>
          </a:xfrm>
        </p:spPr>
        <p:txBody>
          <a:bodyPr/>
          <a:lstStyle/>
          <a:p>
            <a:r>
              <a:rPr lang="pt-BR" altLang="pt-BR" sz="3200" smtClean="0"/>
              <a:t>Salário Mínimo</a:t>
            </a:r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3048000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3048000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5715000" y="17526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w(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V="1">
            <a:off x="3048000" y="1981200"/>
            <a:ext cx="2667000" cy="2667000"/>
          </a:xfrm>
          <a:prstGeom prst="line">
            <a:avLst/>
          </a:prstGeom>
          <a:noFill/>
          <a:ln w="2857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3048000" y="2438400"/>
            <a:ext cx="35814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2537" name="Group 11"/>
          <p:cNvGrpSpPr>
            <a:grpSpLocks/>
          </p:cNvGrpSpPr>
          <p:nvPr/>
        </p:nvGrpSpPr>
        <p:grpSpPr bwMode="auto">
          <a:xfrm>
            <a:off x="3043238" y="1565275"/>
            <a:ext cx="2052637" cy="3113088"/>
            <a:chOff x="1917" y="986"/>
            <a:chExt cx="1293" cy="1961"/>
          </a:xfrm>
        </p:grpSpPr>
        <p:sp>
          <p:nvSpPr>
            <p:cNvPr id="22554" name="Line 12"/>
            <p:cNvSpPr>
              <a:spLocks noChangeShapeType="1"/>
            </p:cNvSpPr>
            <p:nvPr/>
          </p:nvSpPr>
          <p:spPr bwMode="auto">
            <a:xfrm flipV="1">
              <a:off x="1917" y="1267"/>
              <a:ext cx="839" cy="168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5" name="Text Box 13"/>
            <p:cNvSpPr txBox="1">
              <a:spLocks noChangeArrowheads="1"/>
            </p:cNvSpPr>
            <p:nvPr/>
          </p:nvSpPr>
          <p:spPr bwMode="auto">
            <a:xfrm>
              <a:off x="2486" y="986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/>
                <a:t>CMg(</a:t>
              </a:r>
              <a:r>
                <a:rPr lang="pt-BR" altLang="pt-BR" sz="2400" i="1"/>
                <a:t>x</a:t>
              </a:r>
              <a:r>
                <a:rPr lang="pt-BR" altLang="pt-BR" sz="2400"/>
                <a:t>)</a:t>
              </a:r>
            </a:p>
          </p:txBody>
        </p:sp>
      </p:grp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5775325" y="4537075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p</a:t>
            </a:r>
            <a:r>
              <a:rPr lang="pt-BR" altLang="pt-BR" sz="2400"/>
              <a:t>PMg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5851525" y="5603875"/>
            <a:ext cx="255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22540" name="Text Box 16"/>
          <p:cNvSpPr txBox="1">
            <a:spLocks noChangeArrowheads="1"/>
          </p:cNvSpPr>
          <p:nvPr/>
        </p:nvSpPr>
        <p:spPr bwMode="auto">
          <a:xfrm>
            <a:off x="2879725" y="1641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grpSp>
        <p:nvGrpSpPr>
          <p:cNvPr id="22541" name="Group 17"/>
          <p:cNvGrpSpPr>
            <a:grpSpLocks/>
          </p:cNvGrpSpPr>
          <p:nvPr/>
        </p:nvGrpSpPr>
        <p:grpSpPr bwMode="auto">
          <a:xfrm>
            <a:off x="2574925" y="3625850"/>
            <a:ext cx="1235075" cy="457200"/>
            <a:chOff x="1622" y="1802"/>
            <a:chExt cx="778" cy="288"/>
          </a:xfrm>
        </p:grpSpPr>
        <p:sp>
          <p:nvSpPr>
            <p:cNvPr id="22552" name="Line 18"/>
            <p:cNvSpPr>
              <a:spLocks noChangeShapeType="1"/>
            </p:cNvSpPr>
            <p:nvPr/>
          </p:nvSpPr>
          <p:spPr bwMode="auto">
            <a:xfrm flipH="1">
              <a:off x="1920" y="19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3" name="Text Box 19"/>
            <p:cNvSpPr txBox="1">
              <a:spLocks noChangeArrowheads="1"/>
            </p:cNvSpPr>
            <p:nvPr/>
          </p:nvSpPr>
          <p:spPr bwMode="auto">
            <a:xfrm>
              <a:off x="1622" y="1802"/>
              <a:ext cx="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w</a:t>
              </a:r>
              <a:r>
                <a:rPr lang="pt-BR" altLang="pt-BR" sz="2400" baseline="-25000"/>
                <a:t>m</a:t>
              </a:r>
              <a:endParaRPr lang="pt-BR" altLang="pt-BR" sz="2400"/>
            </a:p>
          </p:txBody>
        </p:sp>
      </p:grp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565525" y="3124200"/>
            <a:ext cx="477838" cy="2936875"/>
            <a:chOff x="2246" y="1968"/>
            <a:chExt cx="301" cy="1850"/>
          </a:xfrm>
        </p:grpSpPr>
        <p:sp>
          <p:nvSpPr>
            <p:cNvPr id="22550" name="Line 21"/>
            <p:cNvSpPr>
              <a:spLocks noChangeShapeType="1"/>
            </p:cNvSpPr>
            <p:nvPr/>
          </p:nvSpPr>
          <p:spPr bwMode="auto">
            <a:xfrm>
              <a:off x="2400" y="196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1" name="Text Box 22"/>
            <p:cNvSpPr txBox="1">
              <a:spLocks noChangeArrowheads="1"/>
            </p:cNvSpPr>
            <p:nvPr/>
          </p:nvSpPr>
          <p:spPr bwMode="auto">
            <a:xfrm>
              <a:off x="2246" y="3530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y</a:t>
              </a:r>
              <a:r>
                <a:rPr lang="pt-BR" altLang="pt-BR" sz="2400" baseline="-25000"/>
                <a:t>m</a:t>
              </a:r>
              <a:endParaRPr lang="pt-BR" altLang="pt-BR" sz="2400"/>
            </a:p>
          </p:txBody>
        </p:sp>
      </p:grpSp>
      <p:grpSp>
        <p:nvGrpSpPr>
          <p:cNvPr id="59415" name="Group 23"/>
          <p:cNvGrpSpPr>
            <a:grpSpLocks/>
          </p:cNvGrpSpPr>
          <p:nvPr/>
        </p:nvGrpSpPr>
        <p:grpSpPr bwMode="auto">
          <a:xfrm>
            <a:off x="3048000" y="2362200"/>
            <a:ext cx="1143000" cy="2286000"/>
            <a:chOff x="1920" y="1488"/>
            <a:chExt cx="720" cy="1440"/>
          </a:xfrm>
        </p:grpSpPr>
        <p:sp>
          <p:nvSpPr>
            <p:cNvPr id="22547" name="Line 24"/>
            <p:cNvSpPr>
              <a:spLocks noChangeShapeType="1"/>
            </p:cNvSpPr>
            <p:nvPr/>
          </p:nvSpPr>
          <p:spPr bwMode="auto">
            <a:xfrm flipV="1">
              <a:off x="2640" y="1488"/>
              <a:ext cx="0" cy="72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8" name="Line 25"/>
            <p:cNvSpPr>
              <a:spLocks noChangeShapeType="1"/>
            </p:cNvSpPr>
            <p:nvPr/>
          </p:nvSpPr>
          <p:spPr bwMode="auto">
            <a:xfrm flipV="1">
              <a:off x="1920" y="1488"/>
              <a:ext cx="720" cy="14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9" name="Line 26"/>
            <p:cNvSpPr>
              <a:spLocks noChangeShapeType="1"/>
            </p:cNvSpPr>
            <p:nvPr/>
          </p:nvSpPr>
          <p:spPr bwMode="auto">
            <a:xfrm>
              <a:off x="1920" y="2186"/>
              <a:ext cx="72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9419" name="Group 27"/>
          <p:cNvGrpSpPr>
            <a:grpSpLocks/>
          </p:cNvGrpSpPr>
          <p:nvPr/>
        </p:nvGrpSpPr>
        <p:grpSpPr bwMode="auto">
          <a:xfrm>
            <a:off x="4038600" y="3505200"/>
            <a:ext cx="471488" cy="2590800"/>
            <a:chOff x="2544" y="2208"/>
            <a:chExt cx="297" cy="1632"/>
          </a:xfrm>
        </p:grpSpPr>
        <p:sp>
          <p:nvSpPr>
            <p:cNvPr id="22545" name="Line 28"/>
            <p:cNvSpPr>
              <a:spLocks noChangeShapeType="1"/>
            </p:cNvSpPr>
            <p:nvPr/>
          </p:nvSpPr>
          <p:spPr bwMode="auto">
            <a:xfrm>
              <a:off x="2640" y="2208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6" name="Text Box 29"/>
            <p:cNvSpPr txBox="1">
              <a:spLocks noChangeArrowheads="1"/>
            </p:cNvSpPr>
            <p:nvPr/>
          </p:nvSpPr>
          <p:spPr bwMode="auto">
            <a:xfrm>
              <a:off x="2544" y="3552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y</a:t>
              </a:r>
              <a:r>
                <a:rPr lang="pt-BR" altLang="pt-BR" sz="2400"/>
                <a:t>*</a:t>
              </a:r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179511" y="476672"/>
            <a:ext cx="19699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 a imposição do </a:t>
            </a:r>
            <a:r>
              <a:rPr lang="pt-BR" dirty="0" err="1" smtClean="0"/>
              <a:t>sm</a:t>
            </a:r>
            <a:r>
              <a:rPr lang="pt-BR" dirty="0" smtClean="0"/>
              <a:t>, ele percebe que pode contratar trabalhadores a um salario constante de </a:t>
            </a:r>
            <a:r>
              <a:rPr lang="pt-BR" dirty="0" err="1" smtClean="0"/>
              <a:t>w</a:t>
            </a:r>
            <a:r>
              <a:rPr lang="pt-BR" baseline="-25000" dirty="0" err="1" smtClean="0"/>
              <a:t>min</a:t>
            </a:r>
            <a:endParaRPr lang="pt-B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649287"/>
          </a:xfrm>
        </p:spPr>
        <p:txBody>
          <a:bodyPr/>
          <a:lstStyle/>
          <a:p>
            <a:r>
              <a:rPr lang="pt-BR" altLang="pt-BR" smtClean="0"/>
              <a:t>Exemplo - monopsônio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114425"/>
            <a:ext cx="8353425" cy="5338763"/>
          </a:xfrm>
        </p:spPr>
        <p:txBody>
          <a:bodyPr/>
          <a:lstStyle/>
          <a:p>
            <a:r>
              <a:rPr lang="pt-BR" altLang="pt-BR" sz="2800" smtClean="0"/>
              <a:t>O emprego de professores assistentes pelas universidades poderia ser caracterizado como monopsônio. Suponhamos que a demanda por PA’s seja W</a:t>
            </a:r>
            <a:r>
              <a:rPr lang="pt-BR" altLang="pt-BR" sz="2800" baseline="30000" smtClean="0"/>
              <a:t>d</a:t>
            </a:r>
            <a:r>
              <a:rPr lang="pt-BR" altLang="pt-BR" sz="2800" smtClean="0"/>
              <a:t> = 30000 – 125n, onde w é o salário base anual e n o numero de PA’s contratados. A oferta de PA’s é dada por W</a:t>
            </a:r>
            <a:r>
              <a:rPr lang="pt-BR" altLang="pt-BR" sz="2800" baseline="30000" smtClean="0"/>
              <a:t>s</a:t>
            </a:r>
            <a:r>
              <a:rPr lang="pt-BR" altLang="pt-BR" sz="2800" smtClean="0"/>
              <a:t> = 1000 + 75n.</a:t>
            </a:r>
          </a:p>
          <a:p>
            <a:r>
              <a:rPr lang="pt-BR" altLang="pt-BR" sz="2800" smtClean="0"/>
              <a:t>A) se as universidades agissem como monopsionistas, qual seria a solução?</a:t>
            </a:r>
          </a:p>
          <a:p>
            <a:r>
              <a:rPr lang="pt-BR" altLang="pt-BR" sz="2800" smtClean="0"/>
              <a:t>B) e se as universidades se defrontassem com uma oferta infinita de PA’s para um salario anual de $10.000, qual seria a solução?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Exemplo monopolistas </a:t>
            </a:r>
            <a:r>
              <a:rPr lang="pt-BR" altLang="pt-BR" dirty="0" err="1" smtClean="0"/>
              <a:t>upstream-downstream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752528"/>
          </a:xfrm>
        </p:spPr>
        <p:txBody>
          <a:bodyPr/>
          <a:lstStyle/>
          <a:p>
            <a:r>
              <a:rPr lang="pt-BR" dirty="0" smtClean="0"/>
              <a:t>Suponhamos que um monopolista produza x a um custo marginal constante de c </a:t>
            </a:r>
            <a:r>
              <a:rPr lang="pt-BR" dirty="0" smtClean="0">
                <a:sym typeface="Wingdings" panose="05000000000000000000" pitchFamily="2" charset="2"/>
              </a:rPr>
              <a:t> monopolista </a:t>
            </a:r>
            <a:r>
              <a:rPr lang="pt-BR" dirty="0" err="1" smtClean="0">
                <a:sym typeface="Wingdings" panose="05000000000000000000" pitchFamily="2" charset="2"/>
              </a:rPr>
              <a:t>upstream</a:t>
            </a:r>
            <a:endParaRPr lang="pt-BR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Ele vende x para um outro monopolista, o monopolista </a:t>
            </a:r>
            <a:r>
              <a:rPr lang="pt-BR" dirty="0" err="1" smtClean="0">
                <a:sym typeface="Wingdings" panose="05000000000000000000" pitchFamily="2" charset="2"/>
              </a:rPr>
              <a:t>downstream</a:t>
            </a:r>
            <a:r>
              <a:rPr lang="pt-BR" dirty="0" smtClean="0">
                <a:sym typeface="Wingdings" panose="05000000000000000000" pitchFamily="2" charset="2"/>
              </a:rPr>
              <a:t>, ao preço de k.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O monopolista </a:t>
            </a:r>
            <a:r>
              <a:rPr lang="pt-BR" dirty="0" err="1" smtClean="0">
                <a:sym typeface="Wingdings" panose="05000000000000000000" pitchFamily="2" charset="2"/>
              </a:rPr>
              <a:t>downstream</a:t>
            </a:r>
            <a:r>
              <a:rPr lang="pt-BR" dirty="0" smtClean="0">
                <a:sym typeface="Wingdings" panose="05000000000000000000" pitchFamily="2" charset="2"/>
              </a:rPr>
              <a:t> utiliza x para produzir y e então vende para seu mercado, caracterizado pela curva de demanda inversa linear p(y) = a – </a:t>
            </a:r>
            <a:r>
              <a:rPr lang="pt-BR" dirty="0" err="1" smtClean="0">
                <a:sym typeface="Wingdings" panose="05000000000000000000" pitchFamily="2" charset="2"/>
              </a:rPr>
              <a:t>by</a:t>
            </a:r>
            <a:r>
              <a:rPr lang="pt-BR" dirty="0" smtClean="0">
                <a:sym typeface="Wingdings" panose="05000000000000000000" pitchFamily="2" charset="2"/>
              </a:rPr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4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Exemplo monopolistas </a:t>
            </a:r>
            <a:r>
              <a:rPr lang="pt-BR" altLang="pt-BR" dirty="0" err="1" smtClean="0"/>
              <a:t>upstream-downstream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752528"/>
          </a:xfrm>
        </p:spPr>
        <p:txBody>
          <a:bodyPr/>
          <a:lstStyle/>
          <a:p>
            <a:r>
              <a:rPr lang="pt-BR" dirty="0" smtClean="0"/>
              <a:t>Vamos admitir que y = x e que k seja o único custo envolvido para a produção de y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Comecemos a análise pelo </a:t>
            </a:r>
            <a:r>
              <a:rPr lang="pt-BR" u="sng" dirty="0" smtClean="0">
                <a:sym typeface="Wingdings" panose="05000000000000000000" pitchFamily="2" charset="2"/>
              </a:rPr>
              <a:t>monopolista </a:t>
            </a:r>
            <a:r>
              <a:rPr lang="pt-BR" u="sng" dirty="0" err="1" smtClean="0">
                <a:sym typeface="Wingdings" panose="05000000000000000000" pitchFamily="2" charset="2"/>
              </a:rPr>
              <a:t>downstream</a:t>
            </a:r>
            <a:endParaRPr lang="pt-BR" u="sng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Max (a-</a:t>
            </a:r>
            <a:r>
              <a:rPr lang="pt-BR" dirty="0" err="1" smtClean="0">
                <a:sym typeface="Wingdings" panose="05000000000000000000" pitchFamily="2" charset="2"/>
              </a:rPr>
              <a:t>by</a:t>
            </a:r>
            <a:r>
              <a:rPr lang="pt-BR" dirty="0" smtClean="0">
                <a:sym typeface="Wingdings" panose="05000000000000000000" pitchFamily="2" charset="2"/>
              </a:rPr>
              <a:t>)y - </a:t>
            </a:r>
            <a:r>
              <a:rPr lang="pt-BR" dirty="0" err="1" smtClean="0">
                <a:sym typeface="Wingdings" panose="05000000000000000000" pitchFamily="2" charset="2"/>
              </a:rPr>
              <a:t>yk</a:t>
            </a:r>
            <a:r>
              <a:rPr lang="pt-BR" dirty="0" smtClean="0">
                <a:sym typeface="Wingdings" panose="05000000000000000000" pitchFamily="2" charset="2"/>
              </a:rPr>
              <a:t> </a:t>
            </a:r>
          </a:p>
          <a:p>
            <a:r>
              <a:rPr lang="pt-BR" dirty="0" smtClean="0"/>
              <a:t>a – 2by = k </a:t>
            </a:r>
            <a:r>
              <a:rPr lang="pt-BR" dirty="0" smtClean="0">
                <a:sym typeface="Wingdings" panose="05000000000000000000" pitchFamily="2" charset="2"/>
              </a:rPr>
              <a:t> y = (a – k)/2b  oferta de y e, portanto, demanda de x (visto que y = x)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x = </a:t>
            </a:r>
            <a:r>
              <a:rPr lang="pt-BR" dirty="0" smtClean="0">
                <a:sym typeface="Wingdings" panose="05000000000000000000" pitchFamily="2" charset="2"/>
              </a:rPr>
              <a:t>(a – k)/2b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17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Exemplo monopolistas </a:t>
            </a:r>
            <a:r>
              <a:rPr lang="pt-BR" altLang="pt-BR" dirty="0" err="1" smtClean="0"/>
              <a:t>upstream-downstream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752528"/>
          </a:xfrm>
        </p:spPr>
        <p:txBody>
          <a:bodyPr/>
          <a:lstStyle/>
          <a:p>
            <a:r>
              <a:rPr lang="pt-BR" u="sng" dirty="0" smtClean="0">
                <a:sym typeface="Wingdings" panose="05000000000000000000" pitchFamily="2" charset="2"/>
              </a:rPr>
              <a:t>monopolista </a:t>
            </a:r>
            <a:r>
              <a:rPr lang="pt-BR" u="sng" dirty="0" err="1" smtClean="0">
                <a:sym typeface="Wingdings" panose="05000000000000000000" pitchFamily="2" charset="2"/>
              </a:rPr>
              <a:t>upstream</a:t>
            </a:r>
            <a:endParaRPr lang="pt-BR" u="sng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Compreende o processo e conhece a demanda pelo seu produto ( k = a – 2bx). Ele </a:t>
            </a:r>
            <a:r>
              <a:rPr lang="pt-BR" dirty="0" err="1" smtClean="0">
                <a:sym typeface="Wingdings" panose="05000000000000000000" pitchFamily="2" charset="2"/>
              </a:rPr>
              <a:t>tb</a:t>
            </a:r>
            <a:r>
              <a:rPr lang="pt-BR" dirty="0" smtClean="0">
                <a:sym typeface="Wingdings" panose="05000000000000000000" pitchFamily="2" charset="2"/>
              </a:rPr>
              <a:t> quer maximizar lucros!</a:t>
            </a:r>
          </a:p>
          <a:p>
            <a:r>
              <a:rPr lang="pt-BR" dirty="0" err="1" smtClean="0">
                <a:sym typeface="Wingdings" panose="05000000000000000000" pitchFamily="2" charset="2"/>
              </a:rPr>
              <a:t>Cmg</a:t>
            </a:r>
            <a:r>
              <a:rPr lang="pt-BR" dirty="0" smtClean="0">
                <a:sym typeface="Wingdings" panose="05000000000000000000" pitchFamily="2" charset="2"/>
              </a:rPr>
              <a:t> de produzir x = c</a:t>
            </a:r>
          </a:p>
          <a:p>
            <a:r>
              <a:rPr lang="pt-BR" dirty="0" err="1" smtClean="0">
                <a:sym typeface="Wingdings" panose="05000000000000000000" pitchFamily="2" charset="2"/>
              </a:rPr>
              <a:t>Rmg</a:t>
            </a:r>
            <a:r>
              <a:rPr lang="pt-BR" dirty="0" smtClean="0">
                <a:sym typeface="Wingdings" panose="05000000000000000000" pitchFamily="2" charset="2"/>
              </a:rPr>
              <a:t> de vender x = ?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RT = (</a:t>
            </a:r>
            <a:r>
              <a:rPr lang="pt-BR" dirty="0" smtClean="0">
                <a:sym typeface="Wingdings" panose="05000000000000000000" pitchFamily="2" charset="2"/>
              </a:rPr>
              <a:t>a – 2bx)x</a:t>
            </a:r>
            <a:endParaRPr lang="pt-BR" dirty="0" smtClean="0">
              <a:sym typeface="Wingdings" panose="05000000000000000000" pitchFamily="2" charset="2"/>
            </a:endParaRPr>
          </a:p>
          <a:p>
            <a:r>
              <a:rPr lang="pt-BR" dirty="0" err="1" smtClean="0"/>
              <a:t>RMg</a:t>
            </a:r>
            <a:r>
              <a:rPr lang="pt-BR" dirty="0" smtClean="0"/>
              <a:t> = a – 4bx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2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Exemplo monopolistas </a:t>
            </a:r>
            <a:r>
              <a:rPr lang="pt-BR" altLang="pt-BR" dirty="0" err="1" smtClean="0"/>
              <a:t>upstream-downstream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752528"/>
          </a:xfrm>
        </p:spPr>
        <p:txBody>
          <a:bodyPr/>
          <a:lstStyle/>
          <a:p>
            <a:r>
              <a:rPr lang="pt-BR" dirty="0" err="1" smtClean="0"/>
              <a:t>RMg</a:t>
            </a:r>
            <a:r>
              <a:rPr lang="pt-BR" dirty="0" smtClean="0"/>
              <a:t> = a – 4bx = c</a:t>
            </a:r>
          </a:p>
          <a:p>
            <a:r>
              <a:rPr lang="pt-BR" dirty="0" smtClean="0"/>
              <a:t>x = (</a:t>
            </a:r>
            <a:r>
              <a:rPr lang="pt-BR" dirty="0" err="1" smtClean="0"/>
              <a:t>a-c</a:t>
            </a:r>
            <a:r>
              <a:rPr lang="pt-BR" dirty="0" smtClean="0"/>
              <a:t>)/4b</a:t>
            </a:r>
          </a:p>
          <a:p>
            <a:endParaRPr lang="pt-BR" dirty="0"/>
          </a:p>
          <a:p>
            <a:r>
              <a:rPr lang="pt-BR" dirty="0" smtClean="0"/>
              <a:t>Como y = x, isso </a:t>
            </a:r>
            <a:r>
              <a:rPr lang="pt-BR" dirty="0" err="1" smtClean="0"/>
              <a:t>tb</a:t>
            </a:r>
            <a:r>
              <a:rPr lang="pt-BR" dirty="0" smtClean="0"/>
              <a:t> nos dá a quantidade total produzida.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3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pt-BR" dirty="0" smtClean="0"/>
              <a:t>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pt-BR" dirty="0" smtClean="0"/>
              <a:t>Um único monopolista que produz x a um custo marginal de c e usa para produzir y por y = x e então vende ao mercado p(y) = a – 2by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Max (a-</a:t>
            </a:r>
            <a:r>
              <a:rPr lang="pt-BR" dirty="0" err="1" smtClean="0">
                <a:sym typeface="Wingdings" panose="05000000000000000000" pitchFamily="2" charset="2"/>
              </a:rPr>
              <a:t>by</a:t>
            </a:r>
            <a:r>
              <a:rPr lang="pt-BR" dirty="0" smtClean="0">
                <a:sym typeface="Wingdings" panose="05000000000000000000" pitchFamily="2" charset="2"/>
              </a:rPr>
              <a:t>)y – </a:t>
            </a:r>
            <a:r>
              <a:rPr lang="pt-BR" dirty="0" err="1" smtClean="0">
                <a:sym typeface="Wingdings" panose="05000000000000000000" pitchFamily="2" charset="2"/>
              </a:rPr>
              <a:t>yc</a:t>
            </a:r>
            <a:endParaRPr lang="pt-BR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y = (</a:t>
            </a:r>
            <a:r>
              <a:rPr lang="pt-BR" dirty="0" err="1" smtClean="0">
                <a:sym typeface="Wingdings" panose="05000000000000000000" pitchFamily="2" charset="2"/>
              </a:rPr>
              <a:t>a-c</a:t>
            </a:r>
            <a:r>
              <a:rPr lang="pt-BR" dirty="0" smtClean="0">
                <a:sym typeface="Wingdings" panose="05000000000000000000" pitchFamily="2" charset="2"/>
              </a:rPr>
              <a:t>)/2b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Monopolista integrado: produção duas vezes maior!</a:t>
            </a:r>
            <a:r>
              <a:rPr lang="pt-BR" dirty="0" smtClean="0">
                <a:sym typeface="Wingdings" panose="05000000000000000000" pitchFamily="2" charset="2"/>
              </a:rPr>
              <a:t>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40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422275"/>
          </a:xfrm>
        </p:spPr>
        <p:txBody>
          <a:bodyPr/>
          <a:lstStyle/>
          <a:p>
            <a:r>
              <a:rPr lang="pt-BR" altLang="pt-BR" sz="4000" dirty="0" smtClean="0"/>
              <a:t>Solução gráfica</a:t>
            </a:r>
            <a:endParaRPr lang="pt-BR" altLang="pt-BR" sz="4000" dirty="0" smtClean="0"/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2363788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2363788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0" name="Line 9"/>
          <p:cNvSpPr>
            <a:spLocks noChangeShapeType="1"/>
          </p:cNvSpPr>
          <p:nvPr/>
        </p:nvSpPr>
        <p:spPr bwMode="auto">
          <a:xfrm>
            <a:off x="2363788" y="2438400"/>
            <a:ext cx="3581400" cy="3200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5091113" y="4537075"/>
            <a:ext cx="7312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 dirty="0" smtClean="0"/>
              <a:t>P</a:t>
            </a:r>
            <a:r>
              <a:rPr lang="pt-BR" altLang="pt-BR" sz="2400" dirty="0" smtClean="0"/>
              <a:t>(y)</a:t>
            </a:r>
            <a:endParaRPr lang="pt-BR" altLang="pt-BR" sz="2400" i="1" dirty="0"/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5167313" y="5603875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21513" name="Text Box 15"/>
          <p:cNvSpPr txBox="1">
            <a:spLocks noChangeArrowheads="1"/>
          </p:cNvSpPr>
          <p:nvPr/>
        </p:nvSpPr>
        <p:spPr bwMode="auto">
          <a:xfrm>
            <a:off x="2195513" y="1641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sp>
        <p:nvSpPr>
          <p:cNvPr id="21514" name="Line 27"/>
          <p:cNvSpPr>
            <a:spLocks noChangeShapeType="1"/>
          </p:cNvSpPr>
          <p:nvPr/>
        </p:nvSpPr>
        <p:spPr bwMode="auto">
          <a:xfrm>
            <a:off x="2374900" y="4508500"/>
            <a:ext cx="41052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15" name="Text Box 28"/>
          <p:cNvSpPr txBox="1">
            <a:spLocks noChangeArrowheads="1"/>
          </p:cNvSpPr>
          <p:nvPr/>
        </p:nvSpPr>
        <p:spPr bwMode="auto">
          <a:xfrm>
            <a:off x="6459538" y="4241800"/>
            <a:ext cx="3209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dirty="0" smtClean="0"/>
              <a:t>c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sp>
        <p:nvSpPr>
          <p:cNvPr id="21516" name="Line 29"/>
          <p:cNvSpPr>
            <a:spLocks noChangeShapeType="1"/>
          </p:cNvSpPr>
          <p:nvPr/>
        </p:nvSpPr>
        <p:spPr bwMode="auto">
          <a:xfrm>
            <a:off x="3479503" y="3458618"/>
            <a:ext cx="12377" cy="220240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17" name="Text Box 30"/>
          <p:cNvSpPr txBox="1">
            <a:spLocks noChangeArrowheads="1"/>
          </p:cNvSpPr>
          <p:nvPr/>
        </p:nvSpPr>
        <p:spPr bwMode="auto">
          <a:xfrm>
            <a:off x="4535488" y="5661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1518" name="Text Box 53"/>
          <p:cNvSpPr txBox="1">
            <a:spLocks noChangeArrowheads="1"/>
          </p:cNvSpPr>
          <p:nvPr/>
        </p:nvSpPr>
        <p:spPr bwMode="auto">
          <a:xfrm>
            <a:off x="3347864" y="5516563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 dirty="0" err="1" smtClean="0"/>
              <a:t>y</a:t>
            </a:r>
            <a:r>
              <a:rPr lang="pt-BR" altLang="pt-BR" sz="2400" i="1" baseline="-25000" dirty="0" err="1" smtClean="0"/>
              <a:t>I</a:t>
            </a:r>
            <a:endParaRPr lang="pt-BR" altLang="pt-BR" sz="2400" baseline="-25000" dirty="0"/>
          </a:p>
        </p:txBody>
      </p:sp>
      <p:cxnSp>
        <p:nvCxnSpPr>
          <p:cNvPr id="3" name="Conector reto 2"/>
          <p:cNvCxnSpPr>
            <a:stCxn id="21510" idx="0"/>
          </p:cNvCxnSpPr>
          <p:nvPr/>
        </p:nvCxnSpPr>
        <p:spPr bwMode="auto">
          <a:xfrm>
            <a:off x="2363788" y="2438400"/>
            <a:ext cx="1704156" cy="32226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Conector reto 4"/>
          <p:cNvCxnSpPr>
            <a:stCxn id="21510" idx="0"/>
          </p:cNvCxnSpPr>
          <p:nvPr/>
        </p:nvCxnSpPr>
        <p:spPr bwMode="auto">
          <a:xfrm>
            <a:off x="2363788" y="2438400"/>
            <a:ext cx="768052" cy="32226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ector reto 6"/>
          <p:cNvCxnSpPr/>
          <p:nvPr/>
        </p:nvCxnSpPr>
        <p:spPr bwMode="auto">
          <a:xfrm flipH="1" flipV="1">
            <a:off x="2811203" y="2802532"/>
            <a:ext cx="69123" cy="2855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ector reto 8"/>
          <p:cNvCxnSpPr/>
          <p:nvPr/>
        </p:nvCxnSpPr>
        <p:spPr bwMode="auto">
          <a:xfrm>
            <a:off x="2352677" y="3284984"/>
            <a:ext cx="4474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CaixaDeTexto 10"/>
          <p:cNvSpPr txBox="1"/>
          <p:nvPr/>
        </p:nvSpPr>
        <p:spPr>
          <a:xfrm>
            <a:off x="1979935" y="2996952"/>
            <a:ext cx="28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2627784" y="5517232"/>
            <a:ext cx="4683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 dirty="0" err="1" smtClean="0"/>
              <a:t>y</a:t>
            </a:r>
            <a:r>
              <a:rPr lang="pt-BR" altLang="pt-BR" sz="2400" i="1" baseline="-25000" dirty="0" err="1" smtClean="0"/>
              <a:t>m</a:t>
            </a:r>
            <a:endParaRPr lang="pt-BR" altLang="pt-BR" sz="2400" baseline="-25000" dirty="0"/>
          </a:p>
        </p:txBody>
      </p:sp>
      <p:cxnSp>
        <p:nvCxnSpPr>
          <p:cNvPr id="17" name="Conector reto 16"/>
          <p:cNvCxnSpPr/>
          <p:nvPr/>
        </p:nvCxnSpPr>
        <p:spPr bwMode="auto">
          <a:xfrm flipV="1">
            <a:off x="2352676" y="2802532"/>
            <a:ext cx="458527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ector reto 21"/>
          <p:cNvCxnSpPr>
            <a:stCxn id="21516" idx="0"/>
          </p:cNvCxnSpPr>
          <p:nvPr/>
        </p:nvCxnSpPr>
        <p:spPr bwMode="auto">
          <a:xfrm flipH="1" flipV="1">
            <a:off x="2352676" y="3458617"/>
            <a:ext cx="1126827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402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Regra Geral</a:t>
            </a:r>
          </a:p>
        </p:txBody>
      </p:sp>
      <p:sp>
        <p:nvSpPr>
          <p:cNvPr id="4099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Exemplo </a:t>
            </a:r>
            <a:r>
              <a:rPr lang="pt-BR" altLang="pt-BR" dirty="0" err="1" smtClean="0"/>
              <a:t>upstream-downstream</a:t>
            </a:r>
            <a:endParaRPr lang="pt-BR" altLang="pt-BR" dirty="0" smtClean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Dois monopolistas ao longo da cadeia produtiva </a:t>
            </a:r>
            <a:r>
              <a:rPr lang="pt-BR" altLang="pt-BR" smtClean="0">
                <a:sym typeface="Wingdings" panose="05000000000000000000" pitchFamily="2" charset="2"/>
              </a:rPr>
              <a:t> duplo markuk</a:t>
            </a:r>
          </a:p>
          <a:p>
            <a:r>
              <a:rPr lang="pt-BR" altLang="pt-BR" smtClean="0">
                <a:sym typeface="Wingdings" panose="05000000000000000000" pitchFamily="2" charset="2"/>
              </a:rPr>
              <a:t>Se houvesse integração, aumentaria a lucratividade e a produção.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7189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947738"/>
          </a:xfrm>
        </p:spPr>
        <p:txBody>
          <a:bodyPr/>
          <a:lstStyle/>
          <a:p>
            <a:r>
              <a:rPr lang="pt-BR" altLang="pt-BR" smtClean="0"/>
              <a:t>Regra Geral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4968875"/>
          </a:xfrm>
        </p:spPr>
        <p:txBody>
          <a:bodyPr/>
          <a:lstStyle/>
          <a:p>
            <a:r>
              <a:rPr lang="pt-BR" altLang="pt-BR" smtClean="0"/>
              <a:t>Suponha y = f(x); p é o preço do produto; w é o preço do fator x no mercado.</a:t>
            </a:r>
          </a:p>
          <a:p>
            <a:r>
              <a:rPr lang="pt-BR" altLang="pt-BR" smtClean="0"/>
              <a:t>Max py(x) – wx</a:t>
            </a:r>
          </a:p>
          <a:p>
            <a:r>
              <a:rPr lang="pt-BR" altLang="pt-BR" smtClean="0"/>
              <a:t>CPO: </a:t>
            </a:r>
            <a:r>
              <a:rPr lang="pt-BR" altLang="pt-BR" smtClean="0">
                <a:solidFill>
                  <a:srgbClr val="FF0000"/>
                </a:solidFill>
              </a:rPr>
              <a:t>p PMg(x)</a:t>
            </a:r>
            <a:r>
              <a:rPr lang="pt-BR" altLang="pt-BR" smtClean="0"/>
              <a:t> = </a:t>
            </a:r>
            <a:r>
              <a:rPr lang="pt-BR" altLang="pt-BR" smtClean="0">
                <a:solidFill>
                  <a:srgbClr val="008000"/>
                </a:solidFill>
              </a:rPr>
              <a:t>w    </a:t>
            </a:r>
            <a:r>
              <a:rPr lang="pt-BR" altLang="pt-BR" smtClean="0"/>
              <a:t>(cap. 19)</a:t>
            </a:r>
          </a:p>
          <a:p>
            <a:r>
              <a:rPr lang="pt-BR" altLang="pt-BR" smtClean="0"/>
              <a:t>Isso é o mesmo que dizer que a empresa decide contratar fator x até o ponto onde </a:t>
            </a:r>
            <a:r>
              <a:rPr lang="pt-BR" altLang="pt-BR" smtClean="0">
                <a:solidFill>
                  <a:srgbClr val="FF0000"/>
                </a:solidFill>
              </a:rPr>
              <a:t>Rmg</a:t>
            </a:r>
            <a:r>
              <a:rPr lang="pt-BR" altLang="pt-BR" baseline="-25000" smtClean="0">
                <a:solidFill>
                  <a:srgbClr val="FF0000"/>
                </a:solidFill>
              </a:rPr>
              <a:t>x</a:t>
            </a:r>
            <a:r>
              <a:rPr lang="pt-BR" altLang="pt-BR" smtClean="0"/>
              <a:t> = </a:t>
            </a:r>
            <a:r>
              <a:rPr lang="pt-BR" altLang="pt-BR" smtClean="0">
                <a:solidFill>
                  <a:srgbClr val="008000"/>
                </a:solidFill>
              </a:rPr>
              <a:t>CMgx</a:t>
            </a:r>
          </a:p>
          <a:p>
            <a:r>
              <a:rPr lang="pt-BR" altLang="pt-BR" smtClean="0">
                <a:solidFill>
                  <a:srgbClr val="FF0000"/>
                </a:solidFill>
              </a:rPr>
              <a:t>Rmg</a:t>
            </a:r>
            <a:r>
              <a:rPr lang="pt-BR" altLang="pt-BR" baseline="-25000" smtClean="0">
                <a:solidFill>
                  <a:srgbClr val="FF0000"/>
                </a:solidFill>
              </a:rPr>
              <a:t>x</a:t>
            </a:r>
            <a:r>
              <a:rPr lang="pt-BR" altLang="pt-BR" smtClean="0"/>
              <a:t> &gt; </a:t>
            </a:r>
            <a:r>
              <a:rPr lang="pt-BR" altLang="pt-BR" smtClean="0">
                <a:solidFill>
                  <a:srgbClr val="008000"/>
                </a:solidFill>
              </a:rPr>
              <a:t>CMgx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 lucro</a:t>
            </a:r>
          </a:p>
          <a:p>
            <a:r>
              <a:rPr lang="pt-BR" altLang="pt-BR" smtClean="0">
                <a:solidFill>
                  <a:srgbClr val="FF0000"/>
                </a:solidFill>
              </a:rPr>
              <a:t>Rmg</a:t>
            </a:r>
            <a:r>
              <a:rPr lang="pt-BR" altLang="pt-BR" baseline="-25000" smtClean="0">
                <a:solidFill>
                  <a:srgbClr val="FF0000"/>
                </a:solidFill>
              </a:rPr>
              <a:t>x</a:t>
            </a:r>
            <a:r>
              <a:rPr lang="pt-BR" altLang="pt-BR" smtClean="0"/>
              <a:t> &lt; </a:t>
            </a:r>
            <a:r>
              <a:rPr lang="pt-BR" altLang="pt-BR" smtClean="0">
                <a:solidFill>
                  <a:srgbClr val="008000"/>
                </a:solidFill>
              </a:rPr>
              <a:t>CMgx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 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 lucro</a:t>
            </a:r>
            <a:endParaRPr lang="pt-BR" altLang="pt-BR" smtClean="0"/>
          </a:p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947738"/>
          </a:xfrm>
        </p:spPr>
        <p:txBody>
          <a:bodyPr/>
          <a:lstStyle/>
          <a:p>
            <a:r>
              <a:rPr lang="pt-BR" altLang="pt-BR" smtClean="0"/>
              <a:t>Regra Geral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4968875"/>
          </a:xfrm>
        </p:spPr>
        <p:txBody>
          <a:bodyPr/>
          <a:lstStyle/>
          <a:p>
            <a:r>
              <a:rPr lang="pt-BR" altLang="pt-BR" smtClean="0">
                <a:solidFill>
                  <a:srgbClr val="FF0000"/>
                </a:solidFill>
              </a:rPr>
              <a:t>p PMg(x)</a:t>
            </a:r>
            <a:r>
              <a:rPr lang="pt-BR" altLang="pt-BR" smtClean="0"/>
              <a:t> = </a:t>
            </a:r>
            <a:r>
              <a:rPr lang="pt-BR" altLang="pt-BR" smtClean="0">
                <a:solidFill>
                  <a:srgbClr val="008000"/>
                </a:solidFill>
              </a:rPr>
              <a:t>w</a:t>
            </a:r>
          </a:p>
          <a:p>
            <a:r>
              <a:rPr lang="pt-BR" altLang="pt-BR" smtClean="0"/>
              <a:t>Hipótese: firma vende seu produto num mercado competitivo e compra insumos num mercado competitivo</a:t>
            </a:r>
          </a:p>
          <a:p>
            <a:endParaRPr lang="pt-BR" altLang="pt-BR" smtClean="0"/>
          </a:p>
          <a:p>
            <a:r>
              <a:rPr lang="pt-BR" altLang="pt-BR" smtClean="0"/>
              <a:t>Mas dependendo da estrutura de mercado que a firma atue, </a:t>
            </a:r>
            <a:r>
              <a:rPr lang="pt-BR" altLang="pt-BR" smtClean="0">
                <a:solidFill>
                  <a:srgbClr val="FF0000"/>
                </a:solidFill>
              </a:rPr>
              <a:t>Rmg</a:t>
            </a:r>
            <a:r>
              <a:rPr lang="pt-BR" altLang="pt-BR" baseline="-25000" smtClean="0">
                <a:solidFill>
                  <a:srgbClr val="FF0000"/>
                </a:solidFill>
              </a:rPr>
              <a:t>x</a:t>
            </a:r>
            <a:r>
              <a:rPr lang="pt-BR" altLang="pt-BR" smtClean="0"/>
              <a:t> = </a:t>
            </a:r>
            <a:r>
              <a:rPr lang="pt-BR" altLang="pt-BR" smtClean="0">
                <a:solidFill>
                  <a:srgbClr val="008000"/>
                </a:solidFill>
              </a:rPr>
              <a:t>CMgx</a:t>
            </a:r>
            <a:r>
              <a:rPr lang="pt-BR" altLang="pt-BR" smtClean="0"/>
              <a:t>, poderá assumir diferentes formas.</a:t>
            </a:r>
          </a:p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Caso 1: monopólio no mercado de produtos</a:t>
            </a:r>
          </a:p>
        </p:txBody>
      </p:sp>
      <p:sp>
        <p:nvSpPr>
          <p:cNvPr id="7171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RMg x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Vamos admitir que y = f(x)</a:t>
            </a:r>
          </a:p>
          <a:p>
            <a:r>
              <a:rPr lang="pt-BR" altLang="pt-BR" smtClean="0"/>
              <a:t>RT(y) = p(y) y</a:t>
            </a:r>
          </a:p>
          <a:p>
            <a:r>
              <a:rPr lang="pt-BR" altLang="pt-BR" smtClean="0"/>
              <a:t>Qual o efeito sobre RT(y) de um aumento em x? </a:t>
            </a:r>
          </a:p>
          <a:p>
            <a:r>
              <a:rPr lang="pt-BR" altLang="pt-BR" smtClean="0"/>
              <a:t>PRMgx = Produto da Receita Marginal</a:t>
            </a:r>
          </a:p>
          <a:p>
            <a:endParaRPr lang="pt-BR" altLang="pt-BR" smtClean="0"/>
          </a:p>
          <a:p>
            <a:endParaRPr lang="pt-BR" altLang="pt-BR" smtClean="0"/>
          </a:p>
        </p:txBody>
      </p:sp>
      <p:graphicFrame>
        <p:nvGraphicFramePr>
          <p:cNvPr id="8196" name="Objeto 3"/>
          <p:cNvGraphicFramePr>
            <a:graphicFrameLocks noChangeAspect="1"/>
          </p:cNvGraphicFramePr>
          <p:nvPr/>
        </p:nvGraphicFramePr>
        <p:xfrm>
          <a:off x="2555875" y="4941888"/>
          <a:ext cx="2952750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ção" r:id="rId3" imgW="1091726" imgH="418918" progId="Equation.3">
                  <p:embed/>
                </p:oleObj>
              </mc:Choice>
              <mc:Fallback>
                <p:oleObj name="Equação" r:id="rId3" imgW="1091726" imgH="418918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941888"/>
                        <a:ext cx="2952750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 marL="0" indent="0">
              <a:buFontTx/>
              <a:buNone/>
              <a:defRPr/>
            </a:pPr>
            <a:endParaRPr lang="pt-BR" dirty="0"/>
          </a:p>
          <a:p>
            <a:pPr marL="0" indent="0">
              <a:buFontTx/>
              <a:buNone/>
              <a:defRPr/>
            </a:pPr>
            <a:endParaRPr lang="pt-BR" dirty="0" smtClean="0"/>
          </a:p>
          <a:p>
            <a:pPr marL="0" indent="0">
              <a:buFontTx/>
              <a:buNone/>
              <a:defRPr/>
            </a:pPr>
            <a:endParaRPr lang="pt-BR" dirty="0"/>
          </a:p>
          <a:p>
            <a:pPr>
              <a:defRPr/>
            </a:pPr>
            <a:endParaRPr lang="pt-BR" dirty="0"/>
          </a:p>
        </p:txBody>
      </p:sp>
      <p:graphicFrame>
        <p:nvGraphicFramePr>
          <p:cNvPr id="9219" name="Objeto 3"/>
          <p:cNvGraphicFramePr>
            <a:graphicFrameLocks noChangeAspect="1"/>
          </p:cNvGraphicFramePr>
          <p:nvPr/>
        </p:nvGraphicFramePr>
        <p:xfrm>
          <a:off x="2916238" y="620713"/>
          <a:ext cx="2951162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ção" r:id="rId3" imgW="1091726" imgH="418918" progId="Equation.3">
                  <p:embed/>
                </p:oleObj>
              </mc:Choice>
              <mc:Fallback>
                <p:oleObj name="Equação" r:id="rId3" imgW="1091726" imgH="418918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620713"/>
                        <a:ext cx="2951162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to 4"/>
          <p:cNvGraphicFramePr>
            <a:graphicFrameLocks noChangeAspect="1"/>
          </p:cNvGraphicFramePr>
          <p:nvPr/>
        </p:nvGraphicFramePr>
        <p:xfrm>
          <a:off x="58738" y="1820863"/>
          <a:ext cx="9074150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ção" r:id="rId5" imgW="3479800" imgH="660400" progId="Equation.3">
                  <p:embed/>
                </p:oleObj>
              </mc:Choice>
              <mc:Fallback>
                <p:oleObj name="Equação" r:id="rId5" imgW="3479800" imgH="6604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8" y="1820863"/>
                        <a:ext cx="9074150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tângulo 5"/>
          <p:cNvSpPr>
            <a:spLocks noChangeArrowheads="1"/>
          </p:cNvSpPr>
          <p:nvPr/>
        </p:nvSpPr>
        <p:spPr bwMode="auto">
          <a:xfrm>
            <a:off x="4643438" y="476250"/>
            <a:ext cx="576262" cy="13684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9222" name="Conector de seta reta 7"/>
          <p:cNvCxnSpPr>
            <a:cxnSpLocks noChangeShapeType="1"/>
          </p:cNvCxnSpPr>
          <p:nvPr/>
        </p:nvCxnSpPr>
        <p:spPr bwMode="auto">
          <a:xfrm flipH="1">
            <a:off x="827088" y="1268413"/>
            <a:ext cx="3960812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3" name="Retângulo 8"/>
          <p:cNvSpPr>
            <a:spLocks noChangeArrowheads="1"/>
          </p:cNvSpPr>
          <p:nvPr/>
        </p:nvSpPr>
        <p:spPr bwMode="auto">
          <a:xfrm>
            <a:off x="5292725" y="476250"/>
            <a:ext cx="574675" cy="13684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graphicFrame>
        <p:nvGraphicFramePr>
          <p:cNvPr id="9224" name="Objeto 9"/>
          <p:cNvGraphicFramePr>
            <a:graphicFrameLocks noChangeAspect="1"/>
          </p:cNvGraphicFramePr>
          <p:nvPr/>
        </p:nvGraphicFramePr>
        <p:xfrm>
          <a:off x="238125" y="3917950"/>
          <a:ext cx="728662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ção" r:id="rId7" imgW="2794000" imgH="393700" progId="Equation.3">
                  <p:embed/>
                </p:oleObj>
              </mc:Choice>
              <mc:Fallback>
                <p:oleObj name="Equação" r:id="rId7" imgW="2794000" imgH="39370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3917950"/>
                        <a:ext cx="7286625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25" name="Conector de seta reta 11"/>
          <p:cNvCxnSpPr>
            <a:cxnSpLocks noChangeShapeType="1"/>
          </p:cNvCxnSpPr>
          <p:nvPr/>
        </p:nvCxnSpPr>
        <p:spPr bwMode="auto">
          <a:xfrm flipH="1">
            <a:off x="1098550" y="1700213"/>
            <a:ext cx="4481513" cy="2341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226" name="Objeto 12"/>
          <p:cNvGraphicFramePr>
            <a:graphicFrameLocks noChangeAspect="1"/>
          </p:cNvGraphicFramePr>
          <p:nvPr/>
        </p:nvGraphicFramePr>
        <p:xfrm>
          <a:off x="971550" y="5360988"/>
          <a:ext cx="5113338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ção" r:id="rId9" imgW="1892300" imgH="457200" progId="Equation.3">
                  <p:embed/>
                </p:oleObj>
              </mc:Choice>
              <mc:Fallback>
                <p:oleObj name="Equação" r:id="rId9" imgW="1892300" imgH="457200" progId="Equation.3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360988"/>
                        <a:ext cx="5113338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to 12"/>
          <p:cNvGraphicFramePr>
            <a:graphicFrameLocks noChangeAspect="1"/>
          </p:cNvGraphicFramePr>
          <p:nvPr/>
        </p:nvGraphicFramePr>
        <p:xfrm>
          <a:off x="900113" y="1916113"/>
          <a:ext cx="6075362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ção" r:id="rId3" imgW="2247900" imgH="584200" progId="Equation.3">
                  <p:embed/>
                </p:oleObj>
              </mc:Choice>
              <mc:Fallback>
                <p:oleObj name="Equação" r:id="rId3" imgW="2247900" imgH="584200" progId="Equation.3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916113"/>
                        <a:ext cx="6075362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Produto da Receita Marginal</a:t>
            </a:r>
          </a:p>
        </p:txBody>
      </p:sp>
      <p:sp>
        <p:nvSpPr>
          <p:cNvPr id="10244" name="Espaço Reservado para Conteúdo 13"/>
          <p:cNvSpPr>
            <a:spLocks noGrp="1"/>
          </p:cNvSpPr>
          <p:nvPr>
            <p:ph idx="1"/>
          </p:nvPr>
        </p:nvSpPr>
        <p:spPr>
          <a:xfrm>
            <a:off x="685800" y="3716338"/>
            <a:ext cx="7772400" cy="2379662"/>
          </a:xfrm>
        </p:spPr>
        <p:txBody>
          <a:bodyPr/>
          <a:lstStyle/>
          <a:p>
            <a:r>
              <a:rPr lang="pt-BR" altLang="pt-BR" smtClean="0"/>
              <a:t>Caso competitivo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</a:t>
            </a:r>
            <a:r>
              <a:rPr lang="pt-BR" altLang="pt-BR" baseline="-25000" smtClean="0">
                <a:sym typeface="Symbol" panose="05050102010706020507" pitchFamily="18" charset="2"/>
              </a:rPr>
              <a:t>pd</a:t>
            </a:r>
            <a:r>
              <a:rPr lang="pt-BR" altLang="pt-BR" smtClean="0">
                <a:sym typeface="Symbol" panose="05050102010706020507" pitchFamily="18" charset="2"/>
              </a:rPr>
              <a:t>(y)   </a:t>
            </a:r>
            <a:r>
              <a:rPr lang="pt-BR" altLang="pt-BR" smtClean="0">
                <a:sym typeface="Wingdings" panose="05000000000000000000" pitchFamily="2" charset="2"/>
              </a:rPr>
              <a:t>   PRMg</a:t>
            </a:r>
            <a:r>
              <a:rPr lang="pt-BR" altLang="pt-BR" baseline="-25000" smtClean="0">
                <a:sym typeface="Wingdings" panose="05000000000000000000" pitchFamily="2" charset="2"/>
              </a:rPr>
              <a:t>x</a:t>
            </a:r>
            <a:r>
              <a:rPr lang="pt-BR" altLang="pt-BR" smtClean="0">
                <a:sym typeface="Wingdings" panose="05000000000000000000" pitchFamily="2" charset="2"/>
              </a:rPr>
              <a:t>= p PMgx = valor do produto marginal = VPMg</a:t>
            </a:r>
            <a:r>
              <a:rPr lang="pt-BR" altLang="pt-BR" baseline="-25000" smtClean="0">
                <a:sym typeface="Wingdings" panose="05000000000000000000" pitchFamily="2" charset="2"/>
              </a:rPr>
              <a:t>x</a:t>
            </a:r>
            <a:endParaRPr lang="pt-BR" altLang="pt-BR" baseline="-25000" smtClean="0"/>
          </a:p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1096</Words>
  <Application>Microsoft Office PowerPoint</Application>
  <PresentationFormat>Apresentação na tela (4:3)</PresentationFormat>
  <Paragraphs>150</Paragraphs>
  <Slides>30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Times New Roman</vt:lpstr>
      <vt:lpstr>Arial</vt:lpstr>
      <vt:lpstr>Calibri</vt:lpstr>
      <vt:lpstr>Wingdings</vt:lpstr>
      <vt:lpstr>Symbol</vt:lpstr>
      <vt:lpstr>Estrutura padrão</vt:lpstr>
      <vt:lpstr>Microsoft Equation 3.0</vt:lpstr>
      <vt:lpstr>Cap 27 – Demanda por Fatores</vt:lpstr>
      <vt:lpstr>Sumário</vt:lpstr>
      <vt:lpstr>Regra Geral</vt:lpstr>
      <vt:lpstr>Regra Geral</vt:lpstr>
      <vt:lpstr>Regra Geral</vt:lpstr>
      <vt:lpstr>Caso 1: monopólio no mercado de produtos</vt:lpstr>
      <vt:lpstr>RMg x</vt:lpstr>
      <vt:lpstr>Apresentação do PowerPoint</vt:lpstr>
      <vt:lpstr>Produto da Receita Marginal</vt:lpstr>
      <vt:lpstr>PRMgx versus VPMgx</vt:lpstr>
      <vt:lpstr>Em resumo</vt:lpstr>
      <vt:lpstr>Em resumo</vt:lpstr>
      <vt:lpstr>Comparação com concorrência perfeita</vt:lpstr>
      <vt:lpstr>Caso 2: monopsônio no mercado de insumos</vt:lpstr>
      <vt:lpstr>Monopsônio</vt:lpstr>
      <vt:lpstr>Monopsônio</vt:lpstr>
      <vt:lpstr>Monopsônio</vt:lpstr>
      <vt:lpstr>Monopsônio</vt:lpstr>
      <vt:lpstr>Exemplo: Oferta Linear</vt:lpstr>
      <vt:lpstr>Comparação com concorrência perfeita</vt:lpstr>
      <vt:lpstr>Salário Mínimo</vt:lpstr>
      <vt:lpstr>Salário Mínimo</vt:lpstr>
      <vt:lpstr>Exemplo - monopsônio</vt:lpstr>
      <vt:lpstr>Exemplo monopolistas upstream-downstream</vt:lpstr>
      <vt:lpstr>Exemplo monopolistas upstream-downstream</vt:lpstr>
      <vt:lpstr>Exemplo monopolistas upstream-downstream</vt:lpstr>
      <vt:lpstr>Exemplo monopolistas upstream-downstream</vt:lpstr>
      <vt:lpstr>Integração</vt:lpstr>
      <vt:lpstr>Solução gráfica</vt:lpstr>
      <vt:lpstr>Exemplo upstream-downstream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Monopólio</dc:title>
  <dc:creator>Roberto Guena de Oliveira</dc:creator>
  <cp:lastModifiedBy>User</cp:lastModifiedBy>
  <cp:revision>54</cp:revision>
  <dcterms:created xsi:type="dcterms:W3CDTF">2000-07-12T11:30:39Z</dcterms:created>
  <dcterms:modified xsi:type="dcterms:W3CDTF">2018-05-14T16:45:32Z</dcterms:modified>
</cp:coreProperties>
</file>