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71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R0BcWX2cLHx/WRICaD/9aCFzs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FB4182-B182-42C6-A95C-D2BE5E54D0F8}">
  <a:tblStyle styleId="{2DFB4182-B182-42C6-A95C-D2BE5E54D0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34A301-6DD4-4353-B94D-E7D717B01A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>
        <p:scale>
          <a:sx n="70" d="100"/>
          <a:sy n="70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 X Coletivismo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BackOffice</c:v>
                </c:pt>
                <c:pt idx="1">
                  <c:v>Relacionamento direto com cliente</c:v>
                </c:pt>
                <c:pt idx="2">
                  <c:v>Total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47.43</c:v>
                </c:pt>
                <c:pt idx="1">
                  <c:v>38.69</c:v>
                </c:pt>
                <c:pt idx="2">
                  <c:v>41.35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E-45EA-A331-134477813B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326304"/>
        <c:axId val="284325744"/>
      </c:barChart>
      <c:catAx>
        <c:axId val="2843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84325744"/>
        <c:crosses val="autoZero"/>
        <c:auto val="1"/>
        <c:lblAlgn val="ctr"/>
        <c:lblOffset val="100"/>
        <c:noMultiLvlLbl val="0"/>
      </c:catAx>
      <c:valAx>
        <c:axId val="28432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3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4BF89-DC9E-4CED-B3C6-40FF5D64E3E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3C99581-9383-4B3A-B0EC-4ECF0D389D0C}">
      <dgm:prSet phldrT="[Texto]" custT="1"/>
      <dgm:spPr/>
      <dgm:t>
        <a:bodyPr/>
        <a:lstStyle/>
        <a:p>
          <a:r>
            <a:rPr lang="pt-BR" sz="1050" dirty="0"/>
            <a:t>Unidade de análise</a:t>
          </a:r>
        </a:p>
      </dgm:t>
    </dgm:pt>
    <dgm:pt modelId="{6A093B0E-2898-4EEE-B59C-F1C315DC0978}" type="parTrans" cxnId="{5A3927CB-F8EF-4303-9D63-52E97BCEF417}">
      <dgm:prSet/>
      <dgm:spPr/>
      <dgm:t>
        <a:bodyPr/>
        <a:lstStyle/>
        <a:p>
          <a:endParaRPr lang="pt-BR" sz="1600"/>
        </a:p>
      </dgm:t>
    </dgm:pt>
    <dgm:pt modelId="{D2DF393D-2CA4-4EFE-AF42-86BE12CAE6FC}" type="sibTrans" cxnId="{5A3927CB-F8EF-4303-9D63-52E97BCEF417}">
      <dgm:prSet/>
      <dgm:spPr/>
      <dgm:t>
        <a:bodyPr/>
        <a:lstStyle/>
        <a:p>
          <a:endParaRPr lang="pt-BR" sz="1600"/>
        </a:p>
      </dgm:t>
    </dgm:pt>
    <dgm:pt modelId="{CE6C24AE-D776-4FE7-AB3E-76BEDCFF99AD}">
      <dgm:prSet phldrT="[Texto]" custT="1"/>
      <dgm:spPr/>
      <dgm:t>
        <a:bodyPr/>
        <a:lstStyle/>
        <a:p>
          <a:r>
            <a:rPr lang="pt-BR" sz="1200" dirty="0"/>
            <a:t>Histórico de mudança funcional para divisional e inovadora</a:t>
          </a:r>
        </a:p>
      </dgm:t>
    </dgm:pt>
    <dgm:pt modelId="{B99C3336-A3D3-461B-9207-88AB5EFE5052}" type="parTrans" cxnId="{76F32079-7AB9-419C-8029-803287B26C60}">
      <dgm:prSet/>
      <dgm:spPr/>
      <dgm:t>
        <a:bodyPr/>
        <a:lstStyle/>
        <a:p>
          <a:endParaRPr lang="pt-BR" sz="1600"/>
        </a:p>
      </dgm:t>
    </dgm:pt>
    <dgm:pt modelId="{D5B2A772-2735-448A-B04E-EC410705A47E}" type="sibTrans" cxnId="{76F32079-7AB9-419C-8029-803287B26C60}">
      <dgm:prSet/>
      <dgm:spPr/>
      <dgm:t>
        <a:bodyPr/>
        <a:lstStyle/>
        <a:p>
          <a:endParaRPr lang="pt-BR" sz="1600"/>
        </a:p>
      </dgm:t>
    </dgm:pt>
    <dgm:pt modelId="{23B5944F-ED10-4B31-B9CE-AE5104D96E7E}">
      <dgm:prSet phldrT="[Texto]" custT="1"/>
      <dgm:spPr/>
      <dgm:t>
        <a:bodyPr/>
        <a:lstStyle/>
        <a:p>
          <a:r>
            <a:rPr lang="pt-BR" sz="1050" dirty="0"/>
            <a:t>Dimensões culturais</a:t>
          </a:r>
        </a:p>
      </dgm:t>
    </dgm:pt>
    <dgm:pt modelId="{8B101C4E-E47C-4BDD-B3C6-90809E1A4496}" type="parTrans" cxnId="{4F7A1EF4-64D5-4A24-B423-C6613BA38BF1}">
      <dgm:prSet/>
      <dgm:spPr/>
      <dgm:t>
        <a:bodyPr/>
        <a:lstStyle/>
        <a:p>
          <a:endParaRPr lang="pt-BR" sz="1600"/>
        </a:p>
      </dgm:t>
    </dgm:pt>
    <dgm:pt modelId="{97F52923-02FD-44AD-A7B1-9DD630EC5619}" type="sibTrans" cxnId="{4F7A1EF4-64D5-4A24-B423-C6613BA38BF1}">
      <dgm:prSet/>
      <dgm:spPr/>
      <dgm:t>
        <a:bodyPr/>
        <a:lstStyle/>
        <a:p>
          <a:endParaRPr lang="pt-BR" sz="1600"/>
        </a:p>
      </dgm:t>
    </dgm:pt>
    <dgm:pt modelId="{AA5ECBD0-648D-4486-850D-FEB3C21CBAAA}">
      <dgm:prSet phldrT="[Texto]" custT="1"/>
      <dgm:spPr/>
      <dgm:t>
        <a:bodyPr/>
        <a:lstStyle/>
        <a:p>
          <a:r>
            <a:rPr lang="pt-BR" sz="1200" dirty="0"/>
            <a:t>Relações entre mudanças organizacionais e as dimensões de </a:t>
          </a:r>
          <a:r>
            <a:rPr lang="pt-BR" sz="1200" dirty="0" err="1"/>
            <a:t>Hofstede</a:t>
          </a:r>
          <a:endParaRPr lang="pt-BR" sz="1200" dirty="0"/>
        </a:p>
      </dgm:t>
    </dgm:pt>
    <dgm:pt modelId="{52D677CD-573D-4CD2-8ADD-F953BB942226}" type="parTrans" cxnId="{2AAE7DE2-0B75-4D7E-95CC-D115BF867F6D}">
      <dgm:prSet/>
      <dgm:spPr/>
      <dgm:t>
        <a:bodyPr/>
        <a:lstStyle/>
        <a:p>
          <a:endParaRPr lang="pt-BR" sz="1600"/>
        </a:p>
      </dgm:t>
    </dgm:pt>
    <dgm:pt modelId="{12936EBC-9EE9-4CAA-9240-D42786CB5527}" type="sibTrans" cxnId="{2AAE7DE2-0B75-4D7E-95CC-D115BF867F6D}">
      <dgm:prSet/>
      <dgm:spPr/>
      <dgm:t>
        <a:bodyPr/>
        <a:lstStyle/>
        <a:p>
          <a:endParaRPr lang="pt-BR" sz="1600"/>
        </a:p>
      </dgm:t>
    </dgm:pt>
    <dgm:pt modelId="{6FE2A809-CB5E-4CD3-A459-2956BCD056D3}">
      <dgm:prSet phldrT="[Texto]" custT="1"/>
      <dgm:spPr/>
      <dgm:t>
        <a:bodyPr/>
        <a:lstStyle/>
        <a:p>
          <a:r>
            <a:rPr lang="pt-BR" sz="1050" dirty="0"/>
            <a:t>Relação entre duas áreas</a:t>
          </a:r>
        </a:p>
      </dgm:t>
    </dgm:pt>
    <dgm:pt modelId="{0129D86F-576E-4583-9EE0-3E06641D69B2}" type="parTrans" cxnId="{D2D0CFDE-1C80-47B6-A5BE-9462484A5AA6}">
      <dgm:prSet/>
      <dgm:spPr/>
      <dgm:t>
        <a:bodyPr/>
        <a:lstStyle/>
        <a:p>
          <a:endParaRPr lang="pt-BR" sz="1600"/>
        </a:p>
      </dgm:t>
    </dgm:pt>
    <dgm:pt modelId="{60A0BEC2-F91B-496C-A903-0D42CA9F2F89}" type="sibTrans" cxnId="{D2D0CFDE-1C80-47B6-A5BE-9462484A5AA6}">
      <dgm:prSet/>
      <dgm:spPr/>
      <dgm:t>
        <a:bodyPr/>
        <a:lstStyle/>
        <a:p>
          <a:endParaRPr lang="pt-BR" sz="1600"/>
        </a:p>
      </dgm:t>
    </dgm:pt>
    <dgm:pt modelId="{FC236E17-F372-4583-919F-DE042516275F}">
      <dgm:prSet phldrT="[Texto]" custT="1"/>
      <dgm:spPr/>
      <dgm:t>
        <a:bodyPr/>
        <a:lstStyle/>
        <a:p>
          <a:r>
            <a:rPr lang="pt-BR" sz="1200" dirty="0"/>
            <a:t>Back Office</a:t>
          </a:r>
        </a:p>
      </dgm:t>
    </dgm:pt>
    <dgm:pt modelId="{F2F31DFC-ED13-42F3-8335-7592D0816752}" type="parTrans" cxnId="{400BE1FC-2BAA-40D3-BDB4-42171431D715}">
      <dgm:prSet/>
      <dgm:spPr/>
      <dgm:t>
        <a:bodyPr/>
        <a:lstStyle/>
        <a:p>
          <a:endParaRPr lang="pt-BR" sz="1600"/>
        </a:p>
      </dgm:t>
    </dgm:pt>
    <dgm:pt modelId="{A01E8543-6597-4300-8A32-55A62A8D967C}" type="sibTrans" cxnId="{400BE1FC-2BAA-40D3-BDB4-42171431D715}">
      <dgm:prSet/>
      <dgm:spPr/>
      <dgm:t>
        <a:bodyPr/>
        <a:lstStyle/>
        <a:p>
          <a:endParaRPr lang="pt-BR" sz="1600"/>
        </a:p>
      </dgm:t>
    </dgm:pt>
    <dgm:pt modelId="{E2F9D5D2-4ACA-46D1-9E38-E2BF7690536C}">
      <dgm:prSet phldrT="[Texto]" custT="1"/>
      <dgm:spPr/>
      <dgm:t>
        <a:bodyPr/>
        <a:lstStyle/>
        <a:p>
          <a:r>
            <a:rPr lang="pt-BR" sz="1200" dirty="0"/>
            <a:t>Front Office</a:t>
          </a:r>
        </a:p>
      </dgm:t>
    </dgm:pt>
    <dgm:pt modelId="{57014BFB-72C9-421B-AB8C-3CB0E57D0F5C}" type="parTrans" cxnId="{DF417BE1-3202-41D0-BB5E-96E4A225A8D7}">
      <dgm:prSet/>
      <dgm:spPr/>
      <dgm:t>
        <a:bodyPr/>
        <a:lstStyle/>
        <a:p>
          <a:endParaRPr lang="pt-BR" sz="1600"/>
        </a:p>
      </dgm:t>
    </dgm:pt>
    <dgm:pt modelId="{240DBF13-C7A6-4FFC-8639-BFDABF887A13}" type="sibTrans" cxnId="{DF417BE1-3202-41D0-BB5E-96E4A225A8D7}">
      <dgm:prSet/>
      <dgm:spPr/>
      <dgm:t>
        <a:bodyPr/>
        <a:lstStyle/>
        <a:p>
          <a:endParaRPr lang="pt-BR" sz="1600"/>
        </a:p>
      </dgm:t>
    </dgm:pt>
    <dgm:pt modelId="{177CE1A7-969C-4C57-B8DE-D5EF479EFBE4}">
      <dgm:prSet phldrT="[Texto]" custT="1"/>
      <dgm:spPr/>
      <dgm:t>
        <a:bodyPr/>
        <a:lstStyle/>
        <a:p>
          <a:r>
            <a:rPr lang="pt-BR" sz="1200" dirty="0"/>
            <a:t>Consolidação de uma corporação de sistemas educacionais (Corporação “X”)</a:t>
          </a:r>
        </a:p>
      </dgm:t>
    </dgm:pt>
    <dgm:pt modelId="{39020E92-337E-47B1-8606-38AB7FB00FD7}" type="parTrans" cxnId="{01C7BBBC-16AA-4930-961C-C6F54A801374}">
      <dgm:prSet/>
      <dgm:spPr/>
      <dgm:t>
        <a:bodyPr/>
        <a:lstStyle/>
        <a:p>
          <a:endParaRPr lang="pt-BR" sz="1600"/>
        </a:p>
      </dgm:t>
    </dgm:pt>
    <dgm:pt modelId="{FA0DDEAC-C253-4DB7-8BB5-26F98384A06E}" type="sibTrans" cxnId="{01C7BBBC-16AA-4930-961C-C6F54A801374}">
      <dgm:prSet/>
      <dgm:spPr/>
      <dgm:t>
        <a:bodyPr/>
        <a:lstStyle/>
        <a:p>
          <a:endParaRPr lang="pt-BR" sz="1600"/>
        </a:p>
      </dgm:t>
    </dgm:pt>
    <dgm:pt modelId="{474F414A-7111-4188-8107-B240E3258018}">
      <dgm:prSet phldrT="[Texto]" custT="1"/>
      <dgm:spPr/>
      <dgm:t>
        <a:bodyPr/>
        <a:lstStyle/>
        <a:p>
          <a:r>
            <a:rPr lang="pt-BR" sz="1200" dirty="0"/>
            <a:t>Infraestrutura da organização</a:t>
          </a:r>
        </a:p>
      </dgm:t>
    </dgm:pt>
    <dgm:pt modelId="{9F647014-FC92-4F12-80B7-831C94F8793A}" type="parTrans" cxnId="{CEBE16F8-9EAC-4364-BCC9-C1402CA4CD09}">
      <dgm:prSet/>
      <dgm:spPr/>
      <dgm:t>
        <a:bodyPr/>
        <a:lstStyle/>
        <a:p>
          <a:endParaRPr lang="pt-BR" sz="1600"/>
        </a:p>
      </dgm:t>
    </dgm:pt>
    <dgm:pt modelId="{571D8792-9BD7-4913-988F-70A6B0F972BD}" type="sibTrans" cxnId="{CEBE16F8-9EAC-4364-BCC9-C1402CA4CD09}">
      <dgm:prSet/>
      <dgm:spPr/>
      <dgm:t>
        <a:bodyPr/>
        <a:lstStyle/>
        <a:p>
          <a:endParaRPr lang="pt-BR" sz="1600"/>
        </a:p>
      </dgm:t>
    </dgm:pt>
    <dgm:pt modelId="{2557C572-12BC-46C4-93C0-F1E5881A7A79}">
      <dgm:prSet phldrT="[Texto]" custT="1"/>
      <dgm:spPr/>
      <dgm:t>
        <a:bodyPr/>
        <a:lstStyle/>
        <a:p>
          <a:r>
            <a:rPr lang="pt-BR" sz="1200" dirty="0"/>
            <a:t>Relacionamento com cliente</a:t>
          </a:r>
        </a:p>
      </dgm:t>
    </dgm:pt>
    <dgm:pt modelId="{61A2E347-BBEB-46FF-8D38-DCBAA77F1FAD}" type="parTrans" cxnId="{853E66C8-3918-4A9C-A5CB-FEF2B4D9ABF7}">
      <dgm:prSet/>
      <dgm:spPr/>
      <dgm:t>
        <a:bodyPr/>
        <a:lstStyle/>
        <a:p>
          <a:endParaRPr lang="pt-BR" sz="1600"/>
        </a:p>
      </dgm:t>
    </dgm:pt>
    <dgm:pt modelId="{1B6AF061-9620-4A9E-AFF0-C6E9586F7570}" type="sibTrans" cxnId="{853E66C8-3918-4A9C-A5CB-FEF2B4D9ABF7}">
      <dgm:prSet/>
      <dgm:spPr/>
      <dgm:t>
        <a:bodyPr/>
        <a:lstStyle/>
        <a:p>
          <a:endParaRPr lang="pt-BR" sz="1600"/>
        </a:p>
      </dgm:t>
    </dgm:pt>
    <dgm:pt modelId="{193C3F9D-93A6-49B5-9C50-951631484BB7}" type="pres">
      <dgm:prSet presAssocID="{9DB4BF89-DC9E-4CED-B3C6-40FF5D64E3E4}" presName="linearFlow" presStyleCnt="0">
        <dgm:presLayoutVars>
          <dgm:dir/>
          <dgm:animLvl val="lvl"/>
          <dgm:resizeHandles val="exact"/>
        </dgm:presLayoutVars>
      </dgm:prSet>
      <dgm:spPr/>
    </dgm:pt>
    <dgm:pt modelId="{A0EC865D-705E-4B9A-ABE0-BBB7E6C2B573}" type="pres">
      <dgm:prSet presAssocID="{73C99581-9383-4B3A-B0EC-4ECF0D389D0C}" presName="composite" presStyleCnt="0"/>
      <dgm:spPr/>
    </dgm:pt>
    <dgm:pt modelId="{BF3E77CE-FC1D-43C7-B327-49FCEA3DDAD6}" type="pres">
      <dgm:prSet presAssocID="{73C99581-9383-4B3A-B0EC-4ECF0D389D0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5BC0790-AE1B-4C14-AE28-3525DA49CE98}" type="pres">
      <dgm:prSet presAssocID="{73C99581-9383-4B3A-B0EC-4ECF0D389D0C}" presName="descendantText" presStyleLbl="alignAcc1" presStyleIdx="0" presStyleCnt="3">
        <dgm:presLayoutVars>
          <dgm:bulletEnabled val="1"/>
        </dgm:presLayoutVars>
      </dgm:prSet>
      <dgm:spPr/>
    </dgm:pt>
    <dgm:pt modelId="{5F2111F5-357C-4F96-9ABB-184607305E04}" type="pres">
      <dgm:prSet presAssocID="{D2DF393D-2CA4-4EFE-AF42-86BE12CAE6FC}" presName="sp" presStyleCnt="0"/>
      <dgm:spPr/>
    </dgm:pt>
    <dgm:pt modelId="{71EA9643-77FC-41E6-AC50-E1A55F216ED9}" type="pres">
      <dgm:prSet presAssocID="{23B5944F-ED10-4B31-B9CE-AE5104D96E7E}" presName="composite" presStyleCnt="0"/>
      <dgm:spPr/>
    </dgm:pt>
    <dgm:pt modelId="{CA7F94D1-3073-447F-8573-9EB3688A2EDF}" type="pres">
      <dgm:prSet presAssocID="{23B5944F-ED10-4B31-B9CE-AE5104D96E7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D3C64B2-E45A-480D-A253-05B312D5D734}" type="pres">
      <dgm:prSet presAssocID="{23B5944F-ED10-4B31-B9CE-AE5104D96E7E}" presName="descendantText" presStyleLbl="alignAcc1" presStyleIdx="1" presStyleCnt="3">
        <dgm:presLayoutVars>
          <dgm:bulletEnabled val="1"/>
        </dgm:presLayoutVars>
      </dgm:prSet>
      <dgm:spPr/>
    </dgm:pt>
    <dgm:pt modelId="{2EDCAD7E-BDB3-44D2-B4B3-673CC43701AD}" type="pres">
      <dgm:prSet presAssocID="{97F52923-02FD-44AD-A7B1-9DD630EC5619}" presName="sp" presStyleCnt="0"/>
      <dgm:spPr/>
    </dgm:pt>
    <dgm:pt modelId="{9428E260-193C-4212-8A94-BF8FB1119AD5}" type="pres">
      <dgm:prSet presAssocID="{6FE2A809-CB5E-4CD3-A459-2956BCD056D3}" presName="composite" presStyleCnt="0"/>
      <dgm:spPr/>
    </dgm:pt>
    <dgm:pt modelId="{C4952884-A307-4E80-882F-B5ADDA0D28ED}" type="pres">
      <dgm:prSet presAssocID="{6FE2A809-CB5E-4CD3-A459-2956BCD056D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8E989C1-79D0-46D7-98ED-F5261B7B435F}" type="pres">
      <dgm:prSet presAssocID="{6FE2A809-CB5E-4CD3-A459-2956BCD056D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7C3D07-E3EC-4CC5-B8F4-2E484886AE2D}" type="presOf" srcId="{2557C572-12BC-46C4-93C0-F1E5881A7A79}" destId="{18E989C1-79D0-46D7-98ED-F5261B7B435F}" srcOrd="0" destOrd="3" presId="urn:microsoft.com/office/officeart/2005/8/layout/chevron2"/>
    <dgm:cxn modelId="{68B8CF1D-3E61-4C1C-84CD-C7D8E3A37DD6}" type="presOf" srcId="{E2F9D5D2-4ACA-46D1-9E38-E2BF7690536C}" destId="{18E989C1-79D0-46D7-98ED-F5261B7B435F}" srcOrd="0" destOrd="2" presId="urn:microsoft.com/office/officeart/2005/8/layout/chevron2"/>
    <dgm:cxn modelId="{84F67E2B-E247-4D0F-88D2-E9C1164FF396}" type="presOf" srcId="{177CE1A7-969C-4C57-B8DE-D5EF479EFBE4}" destId="{A5BC0790-AE1B-4C14-AE28-3525DA49CE98}" srcOrd="0" destOrd="1" presId="urn:microsoft.com/office/officeart/2005/8/layout/chevron2"/>
    <dgm:cxn modelId="{4E1F0E2C-7818-4F5C-9C48-5FD6651B2DCA}" type="presOf" srcId="{9DB4BF89-DC9E-4CED-B3C6-40FF5D64E3E4}" destId="{193C3F9D-93A6-49B5-9C50-951631484BB7}" srcOrd="0" destOrd="0" presId="urn:microsoft.com/office/officeart/2005/8/layout/chevron2"/>
    <dgm:cxn modelId="{6D4DC669-0B30-42D1-8754-32E56A4661F9}" type="presOf" srcId="{CE6C24AE-D776-4FE7-AB3E-76BEDCFF99AD}" destId="{A5BC0790-AE1B-4C14-AE28-3525DA49CE98}" srcOrd="0" destOrd="0" presId="urn:microsoft.com/office/officeart/2005/8/layout/chevron2"/>
    <dgm:cxn modelId="{B11A756E-1053-4816-8872-AE05BCB20D20}" type="presOf" srcId="{474F414A-7111-4188-8107-B240E3258018}" destId="{18E989C1-79D0-46D7-98ED-F5261B7B435F}" srcOrd="0" destOrd="1" presId="urn:microsoft.com/office/officeart/2005/8/layout/chevron2"/>
    <dgm:cxn modelId="{8297594F-413A-4DC2-8C93-BAF7335EE2A6}" type="presOf" srcId="{AA5ECBD0-648D-4486-850D-FEB3C21CBAAA}" destId="{2D3C64B2-E45A-480D-A253-05B312D5D734}" srcOrd="0" destOrd="0" presId="urn:microsoft.com/office/officeart/2005/8/layout/chevron2"/>
    <dgm:cxn modelId="{76F32079-7AB9-419C-8029-803287B26C60}" srcId="{73C99581-9383-4B3A-B0EC-4ECF0D389D0C}" destId="{CE6C24AE-D776-4FE7-AB3E-76BEDCFF99AD}" srcOrd="0" destOrd="0" parTransId="{B99C3336-A3D3-461B-9207-88AB5EFE5052}" sibTransId="{D5B2A772-2735-448A-B04E-EC410705A47E}"/>
    <dgm:cxn modelId="{D0719AB0-D31E-4492-B2AE-3D5430AC3D6A}" type="presOf" srcId="{6FE2A809-CB5E-4CD3-A459-2956BCD056D3}" destId="{C4952884-A307-4E80-882F-B5ADDA0D28ED}" srcOrd="0" destOrd="0" presId="urn:microsoft.com/office/officeart/2005/8/layout/chevron2"/>
    <dgm:cxn modelId="{094E9EB2-6AA7-47A3-92D9-C24829A16EC5}" type="presOf" srcId="{FC236E17-F372-4583-919F-DE042516275F}" destId="{18E989C1-79D0-46D7-98ED-F5261B7B435F}" srcOrd="0" destOrd="0" presId="urn:microsoft.com/office/officeart/2005/8/layout/chevron2"/>
    <dgm:cxn modelId="{01C7BBBC-16AA-4930-961C-C6F54A801374}" srcId="{73C99581-9383-4B3A-B0EC-4ECF0D389D0C}" destId="{177CE1A7-969C-4C57-B8DE-D5EF479EFBE4}" srcOrd="1" destOrd="0" parTransId="{39020E92-337E-47B1-8606-38AB7FB00FD7}" sibTransId="{FA0DDEAC-C253-4DB7-8BB5-26F98384A06E}"/>
    <dgm:cxn modelId="{853E66C8-3918-4A9C-A5CB-FEF2B4D9ABF7}" srcId="{E2F9D5D2-4ACA-46D1-9E38-E2BF7690536C}" destId="{2557C572-12BC-46C4-93C0-F1E5881A7A79}" srcOrd="0" destOrd="0" parTransId="{61A2E347-BBEB-46FF-8D38-DCBAA77F1FAD}" sibTransId="{1B6AF061-9620-4A9E-AFF0-C6E9586F7570}"/>
    <dgm:cxn modelId="{5A3927CB-F8EF-4303-9D63-52E97BCEF417}" srcId="{9DB4BF89-DC9E-4CED-B3C6-40FF5D64E3E4}" destId="{73C99581-9383-4B3A-B0EC-4ECF0D389D0C}" srcOrd="0" destOrd="0" parTransId="{6A093B0E-2898-4EEE-B59C-F1C315DC0978}" sibTransId="{D2DF393D-2CA4-4EFE-AF42-86BE12CAE6FC}"/>
    <dgm:cxn modelId="{A3E2EEDA-E67A-4815-8A45-C0E6017C6CE7}" type="presOf" srcId="{23B5944F-ED10-4B31-B9CE-AE5104D96E7E}" destId="{CA7F94D1-3073-447F-8573-9EB3688A2EDF}" srcOrd="0" destOrd="0" presId="urn:microsoft.com/office/officeart/2005/8/layout/chevron2"/>
    <dgm:cxn modelId="{D2D0CFDE-1C80-47B6-A5BE-9462484A5AA6}" srcId="{9DB4BF89-DC9E-4CED-B3C6-40FF5D64E3E4}" destId="{6FE2A809-CB5E-4CD3-A459-2956BCD056D3}" srcOrd="2" destOrd="0" parTransId="{0129D86F-576E-4583-9EE0-3E06641D69B2}" sibTransId="{60A0BEC2-F91B-496C-A903-0D42CA9F2F89}"/>
    <dgm:cxn modelId="{DF417BE1-3202-41D0-BB5E-96E4A225A8D7}" srcId="{6FE2A809-CB5E-4CD3-A459-2956BCD056D3}" destId="{E2F9D5D2-4ACA-46D1-9E38-E2BF7690536C}" srcOrd="1" destOrd="0" parTransId="{57014BFB-72C9-421B-AB8C-3CB0E57D0F5C}" sibTransId="{240DBF13-C7A6-4FFC-8639-BFDABF887A13}"/>
    <dgm:cxn modelId="{2AAE7DE2-0B75-4D7E-95CC-D115BF867F6D}" srcId="{23B5944F-ED10-4B31-B9CE-AE5104D96E7E}" destId="{AA5ECBD0-648D-4486-850D-FEB3C21CBAAA}" srcOrd="0" destOrd="0" parTransId="{52D677CD-573D-4CD2-8ADD-F953BB942226}" sibTransId="{12936EBC-9EE9-4CAA-9240-D42786CB5527}"/>
    <dgm:cxn modelId="{33F786E2-44D3-4294-AA1D-3ADD09363621}" type="presOf" srcId="{73C99581-9383-4B3A-B0EC-4ECF0D389D0C}" destId="{BF3E77CE-FC1D-43C7-B327-49FCEA3DDAD6}" srcOrd="0" destOrd="0" presId="urn:microsoft.com/office/officeart/2005/8/layout/chevron2"/>
    <dgm:cxn modelId="{4F7A1EF4-64D5-4A24-B423-C6613BA38BF1}" srcId="{9DB4BF89-DC9E-4CED-B3C6-40FF5D64E3E4}" destId="{23B5944F-ED10-4B31-B9CE-AE5104D96E7E}" srcOrd="1" destOrd="0" parTransId="{8B101C4E-E47C-4BDD-B3C6-90809E1A4496}" sibTransId="{97F52923-02FD-44AD-A7B1-9DD630EC5619}"/>
    <dgm:cxn modelId="{CEBE16F8-9EAC-4364-BCC9-C1402CA4CD09}" srcId="{FC236E17-F372-4583-919F-DE042516275F}" destId="{474F414A-7111-4188-8107-B240E3258018}" srcOrd="0" destOrd="0" parTransId="{9F647014-FC92-4F12-80B7-831C94F8793A}" sibTransId="{571D8792-9BD7-4913-988F-70A6B0F972BD}"/>
    <dgm:cxn modelId="{400BE1FC-2BAA-40D3-BDB4-42171431D715}" srcId="{6FE2A809-CB5E-4CD3-A459-2956BCD056D3}" destId="{FC236E17-F372-4583-919F-DE042516275F}" srcOrd="0" destOrd="0" parTransId="{F2F31DFC-ED13-42F3-8335-7592D0816752}" sibTransId="{A01E8543-6597-4300-8A32-55A62A8D967C}"/>
    <dgm:cxn modelId="{0705074B-32A3-4C7A-8B59-25ED71E64EED}" type="presParOf" srcId="{193C3F9D-93A6-49B5-9C50-951631484BB7}" destId="{A0EC865D-705E-4B9A-ABE0-BBB7E6C2B573}" srcOrd="0" destOrd="0" presId="urn:microsoft.com/office/officeart/2005/8/layout/chevron2"/>
    <dgm:cxn modelId="{5605E9C2-B67F-4786-B3A4-1B52DE3E1812}" type="presParOf" srcId="{A0EC865D-705E-4B9A-ABE0-BBB7E6C2B573}" destId="{BF3E77CE-FC1D-43C7-B327-49FCEA3DDAD6}" srcOrd="0" destOrd="0" presId="urn:microsoft.com/office/officeart/2005/8/layout/chevron2"/>
    <dgm:cxn modelId="{9BDA94EE-75DF-4AA0-920D-6CD7D8C4FE00}" type="presParOf" srcId="{A0EC865D-705E-4B9A-ABE0-BBB7E6C2B573}" destId="{A5BC0790-AE1B-4C14-AE28-3525DA49CE98}" srcOrd="1" destOrd="0" presId="urn:microsoft.com/office/officeart/2005/8/layout/chevron2"/>
    <dgm:cxn modelId="{C3667139-1259-49EE-A0EA-811814DC6AFB}" type="presParOf" srcId="{193C3F9D-93A6-49B5-9C50-951631484BB7}" destId="{5F2111F5-357C-4F96-9ABB-184607305E04}" srcOrd="1" destOrd="0" presId="urn:microsoft.com/office/officeart/2005/8/layout/chevron2"/>
    <dgm:cxn modelId="{99B26AAE-5F38-4B91-9988-288659AC1E08}" type="presParOf" srcId="{193C3F9D-93A6-49B5-9C50-951631484BB7}" destId="{71EA9643-77FC-41E6-AC50-E1A55F216ED9}" srcOrd="2" destOrd="0" presId="urn:microsoft.com/office/officeart/2005/8/layout/chevron2"/>
    <dgm:cxn modelId="{076CB333-6E18-42AC-AA19-740657CDFB4D}" type="presParOf" srcId="{71EA9643-77FC-41E6-AC50-E1A55F216ED9}" destId="{CA7F94D1-3073-447F-8573-9EB3688A2EDF}" srcOrd="0" destOrd="0" presId="urn:microsoft.com/office/officeart/2005/8/layout/chevron2"/>
    <dgm:cxn modelId="{ED5EF5EF-2006-425B-A7F9-CEA41F546673}" type="presParOf" srcId="{71EA9643-77FC-41E6-AC50-E1A55F216ED9}" destId="{2D3C64B2-E45A-480D-A253-05B312D5D734}" srcOrd="1" destOrd="0" presId="urn:microsoft.com/office/officeart/2005/8/layout/chevron2"/>
    <dgm:cxn modelId="{B35D0CFA-AD85-4349-8A1A-B01911EFDB21}" type="presParOf" srcId="{193C3F9D-93A6-49B5-9C50-951631484BB7}" destId="{2EDCAD7E-BDB3-44D2-B4B3-673CC43701AD}" srcOrd="3" destOrd="0" presId="urn:microsoft.com/office/officeart/2005/8/layout/chevron2"/>
    <dgm:cxn modelId="{BAB18C6F-6BDC-4AF1-B174-415770AEBE68}" type="presParOf" srcId="{193C3F9D-93A6-49B5-9C50-951631484BB7}" destId="{9428E260-193C-4212-8A94-BF8FB1119AD5}" srcOrd="4" destOrd="0" presId="urn:microsoft.com/office/officeart/2005/8/layout/chevron2"/>
    <dgm:cxn modelId="{A77227B2-A415-45D8-8A55-45C33128107B}" type="presParOf" srcId="{9428E260-193C-4212-8A94-BF8FB1119AD5}" destId="{C4952884-A307-4E80-882F-B5ADDA0D28ED}" srcOrd="0" destOrd="0" presId="urn:microsoft.com/office/officeart/2005/8/layout/chevron2"/>
    <dgm:cxn modelId="{F71ADD27-2A5B-4573-B593-E28E5E50661B}" type="presParOf" srcId="{9428E260-193C-4212-8A94-BF8FB1119AD5}" destId="{18E989C1-79D0-46D7-98ED-F5261B7B43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25DDD-4BD5-4DB6-95B8-9AA2B137F1DC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2C9AD213-1FAF-465D-B5E4-66F2E871A9EF}">
      <dgm:prSet phldrT="[Texto]"/>
      <dgm:spPr/>
      <dgm:t>
        <a:bodyPr/>
        <a:lstStyle/>
        <a:p>
          <a:r>
            <a:rPr lang="pt-BR" dirty="0"/>
            <a:t>Mudanças organizacionais na Corporação “X”</a:t>
          </a:r>
        </a:p>
      </dgm:t>
    </dgm:pt>
    <dgm:pt modelId="{5AE89D8C-C189-41B2-8E36-540EEEA924EA}" type="parTrans" cxnId="{186C016F-67B5-472F-A549-FA5A938601A4}">
      <dgm:prSet/>
      <dgm:spPr/>
      <dgm:t>
        <a:bodyPr/>
        <a:lstStyle/>
        <a:p>
          <a:endParaRPr lang="pt-BR"/>
        </a:p>
      </dgm:t>
    </dgm:pt>
    <dgm:pt modelId="{573369A2-F3C2-4B05-A2A0-2C5BC913DF9C}" type="sibTrans" cxnId="{186C016F-67B5-472F-A549-FA5A938601A4}">
      <dgm:prSet/>
      <dgm:spPr/>
      <dgm:t>
        <a:bodyPr/>
        <a:lstStyle/>
        <a:p>
          <a:endParaRPr lang="pt-BR"/>
        </a:p>
      </dgm:t>
    </dgm:pt>
    <dgm:pt modelId="{FF94BF4D-4BD0-4DD5-A0CE-6F0CF7602EB3}">
      <dgm:prSet phldrT="[Texto]"/>
      <dgm:spPr/>
      <dgm:t>
        <a:bodyPr/>
        <a:lstStyle/>
        <a:p>
          <a:r>
            <a:rPr lang="pt-BR" dirty="0"/>
            <a:t>Mudanças culturais </a:t>
          </a:r>
        </a:p>
      </dgm:t>
    </dgm:pt>
    <dgm:pt modelId="{BA49BD42-6494-48AD-B14A-18289E9F6F76}" type="parTrans" cxnId="{9BCB39A3-7A9B-495C-9621-A5A3394206CF}">
      <dgm:prSet/>
      <dgm:spPr/>
      <dgm:t>
        <a:bodyPr/>
        <a:lstStyle/>
        <a:p>
          <a:endParaRPr lang="pt-BR"/>
        </a:p>
      </dgm:t>
    </dgm:pt>
    <dgm:pt modelId="{90D9E3CD-37D6-4FE0-9036-7A5BAAAD5A04}" type="sibTrans" cxnId="{9BCB39A3-7A9B-495C-9621-A5A3394206CF}">
      <dgm:prSet/>
      <dgm:spPr/>
      <dgm:t>
        <a:bodyPr/>
        <a:lstStyle/>
        <a:p>
          <a:endParaRPr lang="pt-BR"/>
        </a:p>
      </dgm:t>
    </dgm:pt>
    <dgm:pt modelId="{DBB4C986-244D-431E-B47C-7DA5701CF2A8}">
      <dgm:prSet phldrT="[Texto]"/>
      <dgm:spPr/>
      <dgm:t>
        <a:bodyPr/>
        <a:lstStyle/>
        <a:p>
          <a:r>
            <a:rPr lang="pt-BR" dirty="0"/>
            <a:t>Mudanças culturais</a:t>
          </a:r>
        </a:p>
      </dgm:t>
    </dgm:pt>
    <dgm:pt modelId="{F09C68E6-6247-475E-AF1C-9BFF6C624505}" type="parTrans" cxnId="{1334699C-944E-4BF4-AE07-BC8BAF2A87B3}">
      <dgm:prSet/>
      <dgm:spPr/>
      <dgm:t>
        <a:bodyPr/>
        <a:lstStyle/>
        <a:p>
          <a:endParaRPr lang="pt-BR"/>
        </a:p>
      </dgm:t>
    </dgm:pt>
    <dgm:pt modelId="{6E0F2335-3CAA-45FB-B9C5-29C063B67927}" type="sibTrans" cxnId="{1334699C-944E-4BF4-AE07-BC8BAF2A87B3}">
      <dgm:prSet/>
      <dgm:spPr/>
      <dgm:t>
        <a:bodyPr/>
        <a:lstStyle/>
        <a:p>
          <a:endParaRPr lang="pt-BR"/>
        </a:p>
      </dgm:t>
    </dgm:pt>
    <dgm:pt modelId="{CA05B715-A1B2-40C3-8EEA-5BCBB33A72E1}">
      <dgm:prSet phldrT="[Texto]"/>
      <dgm:spPr/>
      <dgm:t>
        <a:bodyPr/>
        <a:lstStyle/>
        <a:p>
          <a:r>
            <a:rPr lang="pt-BR" dirty="0"/>
            <a:t>Qualitativo</a:t>
          </a:r>
        </a:p>
      </dgm:t>
    </dgm:pt>
    <dgm:pt modelId="{FBDC47A4-DFD8-46B0-9CB9-262B2A8FAF28}" type="parTrans" cxnId="{9CA8C3AD-2F89-495E-B672-9D8FB25B765B}">
      <dgm:prSet/>
      <dgm:spPr/>
      <dgm:t>
        <a:bodyPr/>
        <a:lstStyle/>
        <a:p>
          <a:endParaRPr lang="pt-BR"/>
        </a:p>
      </dgm:t>
    </dgm:pt>
    <dgm:pt modelId="{34FCDC72-A1C3-40AC-B544-06FB628C3A20}" type="sibTrans" cxnId="{9CA8C3AD-2F89-495E-B672-9D8FB25B765B}">
      <dgm:prSet/>
      <dgm:spPr/>
      <dgm:t>
        <a:bodyPr/>
        <a:lstStyle/>
        <a:p>
          <a:endParaRPr lang="pt-BR"/>
        </a:p>
      </dgm:t>
    </dgm:pt>
    <dgm:pt modelId="{516BA369-CF38-4B72-80A7-F41F4F9FD633}">
      <dgm:prSet phldrT="[Texto]"/>
      <dgm:spPr/>
      <dgm:t>
        <a:bodyPr/>
        <a:lstStyle/>
        <a:p>
          <a:r>
            <a:rPr lang="pt-BR" dirty="0"/>
            <a:t>Qualitativo </a:t>
          </a:r>
        </a:p>
      </dgm:t>
    </dgm:pt>
    <dgm:pt modelId="{E6C1DFD1-339E-4059-A1D5-54FEDEA185CF}" type="parTrans" cxnId="{893B2C4B-A16F-4B9D-9436-0E7DB096C3F7}">
      <dgm:prSet/>
      <dgm:spPr/>
      <dgm:t>
        <a:bodyPr/>
        <a:lstStyle/>
        <a:p>
          <a:endParaRPr lang="pt-BR"/>
        </a:p>
      </dgm:t>
    </dgm:pt>
    <dgm:pt modelId="{746A19C6-8640-4075-B34F-F652D0F2DD51}" type="sibTrans" cxnId="{893B2C4B-A16F-4B9D-9436-0E7DB096C3F7}">
      <dgm:prSet/>
      <dgm:spPr/>
      <dgm:t>
        <a:bodyPr/>
        <a:lstStyle/>
        <a:p>
          <a:endParaRPr lang="pt-BR"/>
        </a:p>
      </dgm:t>
    </dgm:pt>
    <dgm:pt modelId="{35FFDB32-EF09-49B0-962C-3D95A6BE5B4B}">
      <dgm:prSet phldrT="[Texto]"/>
      <dgm:spPr/>
      <dgm:t>
        <a:bodyPr/>
        <a:lstStyle/>
        <a:p>
          <a:r>
            <a:rPr lang="pt-BR" dirty="0"/>
            <a:t>Missão e valores</a:t>
          </a:r>
        </a:p>
      </dgm:t>
    </dgm:pt>
    <dgm:pt modelId="{61A9F913-DF92-44B8-8D8C-18576C4AE866}" type="parTrans" cxnId="{38B5BE35-7B5D-4DBE-8DE1-F058F0A31A77}">
      <dgm:prSet/>
      <dgm:spPr/>
      <dgm:t>
        <a:bodyPr/>
        <a:lstStyle/>
        <a:p>
          <a:endParaRPr lang="pt-BR"/>
        </a:p>
      </dgm:t>
    </dgm:pt>
    <dgm:pt modelId="{E5C4B522-7E69-4B86-925B-B2EC3CFC6D07}" type="sibTrans" cxnId="{38B5BE35-7B5D-4DBE-8DE1-F058F0A31A77}">
      <dgm:prSet/>
      <dgm:spPr/>
      <dgm:t>
        <a:bodyPr/>
        <a:lstStyle/>
        <a:p>
          <a:endParaRPr lang="pt-BR"/>
        </a:p>
      </dgm:t>
    </dgm:pt>
    <dgm:pt modelId="{0BB0BC19-35B7-4745-8D6E-1F44C9081582}">
      <dgm:prSet phldrT="[Texto]"/>
      <dgm:spPr/>
      <dgm:t>
        <a:bodyPr/>
        <a:lstStyle/>
        <a:p>
          <a:r>
            <a:rPr lang="pt-BR" dirty="0"/>
            <a:t>Quantitativo</a:t>
          </a:r>
        </a:p>
      </dgm:t>
    </dgm:pt>
    <dgm:pt modelId="{8869F530-2437-4C6C-BB3E-D6461B371578}" type="parTrans" cxnId="{0D302895-61DC-4E3A-B208-CEA2A4C66D00}">
      <dgm:prSet/>
      <dgm:spPr/>
      <dgm:t>
        <a:bodyPr/>
        <a:lstStyle/>
        <a:p>
          <a:endParaRPr lang="pt-BR"/>
        </a:p>
      </dgm:t>
    </dgm:pt>
    <dgm:pt modelId="{7231EC70-5073-4879-83E9-8B10CFE2B9F6}" type="sibTrans" cxnId="{0D302895-61DC-4E3A-B208-CEA2A4C66D00}">
      <dgm:prSet/>
      <dgm:spPr/>
      <dgm:t>
        <a:bodyPr/>
        <a:lstStyle/>
        <a:p>
          <a:endParaRPr lang="pt-BR"/>
        </a:p>
      </dgm:t>
    </dgm:pt>
    <dgm:pt modelId="{D3FBFB67-B471-4DC2-B319-3A91BFE0548B}">
      <dgm:prSet phldrT="[Texto]"/>
      <dgm:spPr/>
      <dgm:t>
        <a:bodyPr/>
        <a:lstStyle/>
        <a:p>
          <a:r>
            <a:rPr lang="pt-BR" dirty="0"/>
            <a:t>Back Office </a:t>
          </a:r>
          <a:r>
            <a:rPr lang="pt-BR" i="1" dirty="0"/>
            <a:t>versus </a:t>
          </a:r>
          <a:r>
            <a:rPr lang="pt-BR" i="0" dirty="0"/>
            <a:t>Front Office</a:t>
          </a:r>
          <a:endParaRPr lang="pt-BR" dirty="0"/>
        </a:p>
      </dgm:t>
    </dgm:pt>
    <dgm:pt modelId="{986492B8-3090-4BD2-92D6-7BB8DF0E880C}" type="parTrans" cxnId="{2B212E5E-3E93-4836-A63E-A822641489E9}">
      <dgm:prSet/>
      <dgm:spPr/>
      <dgm:t>
        <a:bodyPr/>
        <a:lstStyle/>
        <a:p>
          <a:endParaRPr lang="pt-BR"/>
        </a:p>
      </dgm:t>
    </dgm:pt>
    <dgm:pt modelId="{BB9149D8-F72C-4251-8711-92A54536ED8D}" type="sibTrans" cxnId="{2B212E5E-3E93-4836-A63E-A822641489E9}">
      <dgm:prSet/>
      <dgm:spPr/>
      <dgm:t>
        <a:bodyPr/>
        <a:lstStyle/>
        <a:p>
          <a:endParaRPr lang="pt-BR"/>
        </a:p>
      </dgm:t>
    </dgm:pt>
    <dgm:pt modelId="{F5657C5B-3F24-43C7-9272-3263C1E9C46D}">
      <dgm:prSet/>
      <dgm:spPr/>
      <dgm:t>
        <a:bodyPr/>
        <a:lstStyle/>
        <a:p>
          <a:r>
            <a:rPr lang="pt-BR" dirty="0"/>
            <a:t>Quantitativo</a:t>
          </a:r>
        </a:p>
      </dgm:t>
    </dgm:pt>
    <dgm:pt modelId="{E0F6EA3D-A68B-4257-92B4-69E718DD9AF1}" type="parTrans" cxnId="{04637ADC-9567-4560-B838-CCEB2DD71AB6}">
      <dgm:prSet/>
      <dgm:spPr/>
      <dgm:t>
        <a:bodyPr/>
        <a:lstStyle/>
        <a:p>
          <a:endParaRPr lang="pt-BR"/>
        </a:p>
      </dgm:t>
    </dgm:pt>
    <dgm:pt modelId="{97132005-2CCE-4322-908B-CA45B3158B25}" type="sibTrans" cxnId="{04637ADC-9567-4560-B838-CCEB2DD71AB6}">
      <dgm:prSet/>
      <dgm:spPr/>
      <dgm:t>
        <a:bodyPr/>
        <a:lstStyle/>
        <a:p>
          <a:endParaRPr lang="pt-BR"/>
        </a:p>
      </dgm:t>
    </dgm:pt>
    <dgm:pt modelId="{B840C0CB-F62B-455F-85C4-23CC0508DD8A}" type="pres">
      <dgm:prSet presAssocID="{A5225DDD-4BD5-4DB6-95B8-9AA2B137F1DC}" presName="linearFlow" presStyleCnt="0">
        <dgm:presLayoutVars>
          <dgm:dir/>
          <dgm:resizeHandles val="exact"/>
        </dgm:presLayoutVars>
      </dgm:prSet>
      <dgm:spPr/>
    </dgm:pt>
    <dgm:pt modelId="{336EBF08-26AE-46DA-9724-2E48E5F34E26}" type="pres">
      <dgm:prSet presAssocID="{2C9AD213-1FAF-465D-B5E4-66F2E871A9EF}" presName="composite" presStyleCnt="0"/>
      <dgm:spPr/>
    </dgm:pt>
    <dgm:pt modelId="{2847744F-5E0C-459F-B174-CFC0A138C324}" type="pres">
      <dgm:prSet presAssocID="{2C9AD213-1FAF-465D-B5E4-66F2E871A9EF}" presName="imgShp" presStyleLbl="fgImgPlace1" presStyleIdx="0" presStyleCnt="4"/>
      <dgm:spPr/>
    </dgm:pt>
    <dgm:pt modelId="{59A3BDE7-E0CA-4697-9942-B923C696EC56}" type="pres">
      <dgm:prSet presAssocID="{2C9AD213-1FAF-465D-B5E4-66F2E871A9EF}" presName="txShp" presStyleLbl="node1" presStyleIdx="0" presStyleCnt="4">
        <dgm:presLayoutVars>
          <dgm:bulletEnabled val="1"/>
        </dgm:presLayoutVars>
      </dgm:prSet>
      <dgm:spPr/>
    </dgm:pt>
    <dgm:pt modelId="{73CFFEC3-E021-4E7B-AE8E-897EE6894ED6}" type="pres">
      <dgm:prSet presAssocID="{573369A2-F3C2-4B05-A2A0-2C5BC913DF9C}" presName="spacing" presStyleCnt="0"/>
      <dgm:spPr/>
    </dgm:pt>
    <dgm:pt modelId="{178F48CC-EAD8-40D7-9B6B-C47BD8C39346}" type="pres">
      <dgm:prSet presAssocID="{FF94BF4D-4BD0-4DD5-A0CE-6F0CF7602EB3}" presName="composite" presStyleCnt="0"/>
      <dgm:spPr/>
    </dgm:pt>
    <dgm:pt modelId="{2E313E82-1213-4AAF-87FC-EEBAD51FC527}" type="pres">
      <dgm:prSet presAssocID="{FF94BF4D-4BD0-4DD5-A0CE-6F0CF7602EB3}" presName="imgShp" presStyleLbl="fgImgPlace1" presStyleIdx="1" presStyleCnt="4"/>
      <dgm:spPr/>
    </dgm:pt>
    <dgm:pt modelId="{F6D84D56-9C50-4D27-8762-9BC0782F42E6}" type="pres">
      <dgm:prSet presAssocID="{FF94BF4D-4BD0-4DD5-A0CE-6F0CF7602EB3}" presName="txShp" presStyleLbl="node1" presStyleIdx="1" presStyleCnt="4">
        <dgm:presLayoutVars>
          <dgm:bulletEnabled val="1"/>
        </dgm:presLayoutVars>
      </dgm:prSet>
      <dgm:spPr/>
    </dgm:pt>
    <dgm:pt modelId="{344B094A-BE32-4039-830A-D66903849126}" type="pres">
      <dgm:prSet presAssocID="{90D9E3CD-37D6-4FE0-9036-7A5BAAAD5A04}" presName="spacing" presStyleCnt="0"/>
      <dgm:spPr/>
    </dgm:pt>
    <dgm:pt modelId="{D45D9955-2ED7-4523-8F77-6EC58FBB421E}" type="pres">
      <dgm:prSet presAssocID="{DBB4C986-244D-431E-B47C-7DA5701CF2A8}" presName="composite" presStyleCnt="0"/>
      <dgm:spPr/>
    </dgm:pt>
    <dgm:pt modelId="{8728673F-C13B-45C7-BE2D-91CFDCC4A535}" type="pres">
      <dgm:prSet presAssocID="{DBB4C986-244D-431E-B47C-7DA5701CF2A8}" presName="imgShp" presStyleLbl="fgImgPlace1" presStyleIdx="2" presStyleCnt="4"/>
      <dgm:spPr/>
    </dgm:pt>
    <dgm:pt modelId="{7D276C81-3BE6-427D-BFFE-A63BB4EF037F}" type="pres">
      <dgm:prSet presAssocID="{DBB4C986-244D-431E-B47C-7DA5701CF2A8}" presName="txShp" presStyleLbl="node1" presStyleIdx="2" presStyleCnt="4">
        <dgm:presLayoutVars>
          <dgm:bulletEnabled val="1"/>
        </dgm:presLayoutVars>
      </dgm:prSet>
      <dgm:spPr/>
    </dgm:pt>
    <dgm:pt modelId="{B2901D44-F220-4271-BBD5-BB88A633AE8D}" type="pres">
      <dgm:prSet presAssocID="{6E0F2335-3CAA-45FB-B9C5-29C063B67927}" presName="spacing" presStyleCnt="0"/>
      <dgm:spPr/>
    </dgm:pt>
    <dgm:pt modelId="{0A1C045F-A296-4F70-9698-DF17125271E0}" type="pres">
      <dgm:prSet presAssocID="{D3FBFB67-B471-4DC2-B319-3A91BFE0548B}" presName="composite" presStyleCnt="0"/>
      <dgm:spPr/>
    </dgm:pt>
    <dgm:pt modelId="{1377157B-E9E8-4197-8F3E-DAA27B9F34DD}" type="pres">
      <dgm:prSet presAssocID="{D3FBFB67-B471-4DC2-B319-3A91BFE0548B}" presName="imgShp" presStyleLbl="fgImgPlace1" presStyleIdx="3" presStyleCnt="4"/>
      <dgm:spPr/>
    </dgm:pt>
    <dgm:pt modelId="{63B76FC2-C730-4CC3-A08D-EB67560CD7E3}" type="pres">
      <dgm:prSet presAssocID="{D3FBFB67-B471-4DC2-B319-3A91BFE0548B}" presName="txShp" presStyleLbl="node1" presStyleIdx="3" presStyleCnt="4">
        <dgm:presLayoutVars>
          <dgm:bulletEnabled val="1"/>
        </dgm:presLayoutVars>
      </dgm:prSet>
      <dgm:spPr/>
    </dgm:pt>
  </dgm:ptLst>
  <dgm:cxnLst>
    <dgm:cxn modelId="{78CDB534-DF98-4DE7-AAF2-1FE46CAB8E43}" type="presOf" srcId="{35FFDB32-EF09-49B0-962C-3D95A6BE5B4B}" destId="{F6D84D56-9C50-4D27-8762-9BC0782F42E6}" srcOrd="0" destOrd="2" presId="urn:microsoft.com/office/officeart/2005/8/layout/vList3"/>
    <dgm:cxn modelId="{3FF53B35-A522-4A89-9344-8DD94AC18837}" type="presOf" srcId="{F5657C5B-3F24-43C7-9272-3263C1E9C46D}" destId="{63B76FC2-C730-4CC3-A08D-EB67560CD7E3}" srcOrd="0" destOrd="1" presId="urn:microsoft.com/office/officeart/2005/8/layout/vList3"/>
    <dgm:cxn modelId="{38B5BE35-7B5D-4DBE-8DE1-F058F0A31A77}" srcId="{516BA369-CF38-4B72-80A7-F41F4F9FD633}" destId="{35FFDB32-EF09-49B0-962C-3D95A6BE5B4B}" srcOrd="0" destOrd="0" parTransId="{61A9F913-DF92-44B8-8D8C-18576C4AE866}" sibTransId="{E5C4B522-7E69-4B86-925B-B2EC3CFC6D07}"/>
    <dgm:cxn modelId="{2B212E5E-3E93-4836-A63E-A822641489E9}" srcId="{A5225DDD-4BD5-4DB6-95B8-9AA2B137F1DC}" destId="{D3FBFB67-B471-4DC2-B319-3A91BFE0548B}" srcOrd="3" destOrd="0" parTransId="{986492B8-3090-4BD2-92D6-7BB8DF0E880C}" sibTransId="{BB9149D8-F72C-4251-8711-92A54536ED8D}"/>
    <dgm:cxn modelId="{893B2C4B-A16F-4B9D-9436-0E7DB096C3F7}" srcId="{FF94BF4D-4BD0-4DD5-A0CE-6F0CF7602EB3}" destId="{516BA369-CF38-4B72-80A7-F41F4F9FD633}" srcOrd="0" destOrd="0" parTransId="{E6C1DFD1-339E-4059-A1D5-54FEDEA185CF}" sibTransId="{746A19C6-8640-4075-B34F-F652D0F2DD51}"/>
    <dgm:cxn modelId="{186C016F-67B5-472F-A549-FA5A938601A4}" srcId="{A5225DDD-4BD5-4DB6-95B8-9AA2B137F1DC}" destId="{2C9AD213-1FAF-465D-B5E4-66F2E871A9EF}" srcOrd="0" destOrd="0" parTransId="{5AE89D8C-C189-41B2-8E36-540EEEA924EA}" sibTransId="{573369A2-F3C2-4B05-A2A0-2C5BC913DF9C}"/>
    <dgm:cxn modelId="{980BFF55-D07F-4BE8-B6BC-5D325D53B404}" type="presOf" srcId="{A5225DDD-4BD5-4DB6-95B8-9AA2B137F1DC}" destId="{B840C0CB-F62B-455F-85C4-23CC0508DD8A}" srcOrd="0" destOrd="0" presId="urn:microsoft.com/office/officeart/2005/8/layout/vList3"/>
    <dgm:cxn modelId="{A5B2AD57-2918-491F-9088-24997048F684}" type="presOf" srcId="{DBB4C986-244D-431E-B47C-7DA5701CF2A8}" destId="{7D276C81-3BE6-427D-BFFE-A63BB4EF037F}" srcOrd="0" destOrd="0" presId="urn:microsoft.com/office/officeart/2005/8/layout/vList3"/>
    <dgm:cxn modelId="{2704B677-FAA9-411C-ACCE-D2BC3BC8767D}" type="presOf" srcId="{FF94BF4D-4BD0-4DD5-A0CE-6F0CF7602EB3}" destId="{F6D84D56-9C50-4D27-8762-9BC0782F42E6}" srcOrd="0" destOrd="0" presId="urn:microsoft.com/office/officeart/2005/8/layout/vList3"/>
    <dgm:cxn modelId="{E9EEEE8E-70AE-4983-B76B-B3456119B0AB}" type="presOf" srcId="{D3FBFB67-B471-4DC2-B319-3A91BFE0548B}" destId="{63B76FC2-C730-4CC3-A08D-EB67560CD7E3}" srcOrd="0" destOrd="0" presId="urn:microsoft.com/office/officeart/2005/8/layout/vList3"/>
    <dgm:cxn modelId="{0D302895-61DC-4E3A-B208-CEA2A4C66D00}" srcId="{DBB4C986-244D-431E-B47C-7DA5701CF2A8}" destId="{0BB0BC19-35B7-4745-8D6E-1F44C9081582}" srcOrd="0" destOrd="0" parTransId="{8869F530-2437-4C6C-BB3E-D6461B371578}" sibTransId="{7231EC70-5073-4879-83E9-8B10CFE2B9F6}"/>
    <dgm:cxn modelId="{1334699C-944E-4BF4-AE07-BC8BAF2A87B3}" srcId="{A5225DDD-4BD5-4DB6-95B8-9AA2B137F1DC}" destId="{DBB4C986-244D-431E-B47C-7DA5701CF2A8}" srcOrd="2" destOrd="0" parTransId="{F09C68E6-6247-475E-AF1C-9BFF6C624505}" sibTransId="{6E0F2335-3CAA-45FB-B9C5-29C063B67927}"/>
    <dgm:cxn modelId="{993E259F-296B-4C66-B06C-555F8A2B6F65}" type="presOf" srcId="{2C9AD213-1FAF-465D-B5E4-66F2E871A9EF}" destId="{59A3BDE7-E0CA-4697-9942-B923C696EC56}" srcOrd="0" destOrd="0" presId="urn:microsoft.com/office/officeart/2005/8/layout/vList3"/>
    <dgm:cxn modelId="{9BCB39A3-7A9B-495C-9621-A5A3394206CF}" srcId="{A5225DDD-4BD5-4DB6-95B8-9AA2B137F1DC}" destId="{FF94BF4D-4BD0-4DD5-A0CE-6F0CF7602EB3}" srcOrd="1" destOrd="0" parTransId="{BA49BD42-6494-48AD-B14A-18289E9F6F76}" sibTransId="{90D9E3CD-37D6-4FE0-9036-7A5BAAAD5A04}"/>
    <dgm:cxn modelId="{E6C90FA9-9BCF-4404-B46E-59A01AE20F5C}" type="presOf" srcId="{0BB0BC19-35B7-4745-8D6E-1F44C9081582}" destId="{7D276C81-3BE6-427D-BFFE-A63BB4EF037F}" srcOrd="0" destOrd="1" presId="urn:microsoft.com/office/officeart/2005/8/layout/vList3"/>
    <dgm:cxn modelId="{9CA8C3AD-2F89-495E-B672-9D8FB25B765B}" srcId="{2C9AD213-1FAF-465D-B5E4-66F2E871A9EF}" destId="{CA05B715-A1B2-40C3-8EEA-5BCBB33A72E1}" srcOrd="0" destOrd="0" parTransId="{FBDC47A4-DFD8-46B0-9CB9-262B2A8FAF28}" sibTransId="{34FCDC72-A1C3-40AC-B544-06FB628C3A20}"/>
    <dgm:cxn modelId="{460E00DB-FB2E-4CC9-9C31-1E7184314B01}" type="presOf" srcId="{516BA369-CF38-4B72-80A7-F41F4F9FD633}" destId="{F6D84D56-9C50-4D27-8762-9BC0782F42E6}" srcOrd="0" destOrd="1" presId="urn:microsoft.com/office/officeart/2005/8/layout/vList3"/>
    <dgm:cxn modelId="{04637ADC-9567-4560-B838-CCEB2DD71AB6}" srcId="{D3FBFB67-B471-4DC2-B319-3A91BFE0548B}" destId="{F5657C5B-3F24-43C7-9272-3263C1E9C46D}" srcOrd="0" destOrd="0" parTransId="{E0F6EA3D-A68B-4257-92B4-69E718DD9AF1}" sibTransId="{97132005-2CCE-4322-908B-CA45B3158B25}"/>
    <dgm:cxn modelId="{B95A31EE-2CFC-4BD6-B655-2508211BC61E}" type="presOf" srcId="{CA05B715-A1B2-40C3-8EEA-5BCBB33A72E1}" destId="{59A3BDE7-E0CA-4697-9942-B923C696EC56}" srcOrd="0" destOrd="1" presId="urn:microsoft.com/office/officeart/2005/8/layout/vList3"/>
    <dgm:cxn modelId="{70CC19D1-01F1-450B-9D13-800E01C75F53}" type="presParOf" srcId="{B840C0CB-F62B-455F-85C4-23CC0508DD8A}" destId="{336EBF08-26AE-46DA-9724-2E48E5F34E26}" srcOrd="0" destOrd="0" presId="urn:microsoft.com/office/officeart/2005/8/layout/vList3"/>
    <dgm:cxn modelId="{DE7F618C-735E-46D7-9CE3-F6E64B88FBF3}" type="presParOf" srcId="{336EBF08-26AE-46DA-9724-2E48E5F34E26}" destId="{2847744F-5E0C-459F-B174-CFC0A138C324}" srcOrd="0" destOrd="0" presId="urn:microsoft.com/office/officeart/2005/8/layout/vList3"/>
    <dgm:cxn modelId="{60FFCB61-52FC-44FD-9A12-179357F3F6DE}" type="presParOf" srcId="{336EBF08-26AE-46DA-9724-2E48E5F34E26}" destId="{59A3BDE7-E0CA-4697-9942-B923C696EC56}" srcOrd="1" destOrd="0" presId="urn:microsoft.com/office/officeart/2005/8/layout/vList3"/>
    <dgm:cxn modelId="{5A80F79B-BFD0-490D-B02B-97A3894685E6}" type="presParOf" srcId="{B840C0CB-F62B-455F-85C4-23CC0508DD8A}" destId="{73CFFEC3-E021-4E7B-AE8E-897EE6894ED6}" srcOrd="1" destOrd="0" presId="urn:microsoft.com/office/officeart/2005/8/layout/vList3"/>
    <dgm:cxn modelId="{91C29EEA-8C0E-4420-ABBD-E7E98DEA6B2A}" type="presParOf" srcId="{B840C0CB-F62B-455F-85C4-23CC0508DD8A}" destId="{178F48CC-EAD8-40D7-9B6B-C47BD8C39346}" srcOrd="2" destOrd="0" presId="urn:microsoft.com/office/officeart/2005/8/layout/vList3"/>
    <dgm:cxn modelId="{45AAFCC7-9566-419C-8ECF-863202D58100}" type="presParOf" srcId="{178F48CC-EAD8-40D7-9B6B-C47BD8C39346}" destId="{2E313E82-1213-4AAF-87FC-EEBAD51FC527}" srcOrd="0" destOrd="0" presId="urn:microsoft.com/office/officeart/2005/8/layout/vList3"/>
    <dgm:cxn modelId="{636AD09F-4A8C-4634-AE3C-FFE7DDC10843}" type="presParOf" srcId="{178F48CC-EAD8-40D7-9B6B-C47BD8C39346}" destId="{F6D84D56-9C50-4D27-8762-9BC0782F42E6}" srcOrd="1" destOrd="0" presId="urn:microsoft.com/office/officeart/2005/8/layout/vList3"/>
    <dgm:cxn modelId="{0E51ED8B-9915-42E7-8FBC-1DC118069B2B}" type="presParOf" srcId="{B840C0CB-F62B-455F-85C4-23CC0508DD8A}" destId="{344B094A-BE32-4039-830A-D66903849126}" srcOrd="3" destOrd="0" presId="urn:microsoft.com/office/officeart/2005/8/layout/vList3"/>
    <dgm:cxn modelId="{6A72417F-7C3B-4B97-9523-4AB092655171}" type="presParOf" srcId="{B840C0CB-F62B-455F-85C4-23CC0508DD8A}" destId="{D45D9955-2ED7-4523-8F77-6EC58FBB421E}" srcOrd="4" destOrd="0" presId="urn:microsoft.com/office/officeart/2005/8/layout/vList3"/>
    <dgm:cxn modelId="{C12D8A13-589E-421A-AD17-BA89F4F9112D}" type="presParOf" srcId="{D45D9955-2ED7-4523-8F77-6EC58FBB421E}" destId="{8728673F-C13B-45C7-BE2D-91CFDCC4A535}" srcOrd="0" destOrd="0" presId="urn:microsoft.com/office/officeart/2005/8/layout/vList3"/>
    <dgm:cxn modelId="{DF72AA1E-4C67-4E9E-B851-3EF791EB307D}" type="presParOf" srcId="{D45D9955-2ED7-4523-8F77-6EC58FBB421E}" destId="{7D276C81-3BE6-427D-BFFE-A63BB4EF037F}" srcOrd="1" destOrd="0" presId="urn:microsoft.com/office/officeart/2005/8/layout/vList3"/>
    <dgm:cxn modelId="{09C17CC7-B9C6-48CB-82C8-62A88D533BF3}" type="presParOf" srcId="{B840C0CB-F62B-455F-85C4-23CC0508DD8A}" destId="{B2901D44-F220-4271-BBD5-BB88A633AE8D}" srcOrd="5" destOrd="0" presId="urn:microsoft.com/office/officeart/2005/8/layout/vList3"/>
    <dgm:cxn modelId="{C7B330BE-578D-40F2-8823-6F13E22D5E92}" type="presParOf" srcId="{B840C0CB-F62B-455F-85C4-23CC0508DD8A}" destId="{0A1C045F-A296-4F70-9698-DF17125271E0}" srcOrd="6" destOrd="0" presId="urn:microsoft.com/office/officeart/2005/8/layout/vList3"/>
    <dgm:cxn modelId="{630251D7-259D-4123-B563-3518F01B2EC7}" type="presParOf" srcId="{0A1C045F-A296-4F70-9698-DF17125271E0}" destId="{1377157B-E9E8-4197-8F3E-DAA27B9F34DD}" srcOrd="0" destOrd="0" presId="urn:microsoft.com/office/officeart/2005/8/layout/vList3"/>
    <dgm:cxn modelId="{C74B1CF7-E0F4-43D7-ABC1-F660B76FC87E}" type="presParOf" srcId="{0A1C045F-A296-4F70-9698-DF17125271E0}" destId="{63B76FC2-C730-4CC3-A08D-EB67560CD7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77CE-FC1D-43C7-B327-49FCEA3DDAD6}">
      <dsp:nvSpPr>
        <dsp:cNvPr id="0" name=""/>
        <dsp:cNvSpPr/>
      </dsp:nvSpPr>
      <dsp:spPr>
        <a:xfrm rot="5400000">
          <a:off x="-207040" y="208384"/>
          <a:ext cx="1380267" cy="96618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Unidade de análise</a:t>
          </a:r>
        </a:p>
      </dsp:txBody>
      <dsp:txXfrm rot="-5400000">
        <a:off x="1" y="484438"/>
        <a:ext cx="966187" cy="414080"/>
      </dsp:txXfrm>
    </dsp:sp>
    <dsp:sp modelId="{A5BC0790-AE1B-4C14-AE28-3525DA49CE98}">
      <dsp:nvSpPr>
        <dsp:cNvPr id="0" name=""/>
        <dsp:cNvSpPr/>
      </dsp:nvSpPr>
      <dsp:spPr>
        <a:xfrm rot="5400000">
          <a:off x="2008116" y="-1040584"/>
          <a:ext cx="897173" cy="2981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Histórico de mudança funcional para divisional e inovadora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Consolidação de uma corporação de sistemas educacionais (Corporação “X”)</a:t>
          </a:r>
        </a:p>
      </dsp:txBody>
      <dsp:txXfrm rot="-5400000">
        <a:off x="966187" y="45141"/>
        <a:ext cx="2937235" cy="809581"/>
      </dsp:txXfrm>
    </dsp:sp>
    <dsp:sp modelId="{CA7F94D1-3073-447F-8573-9EB3688A2EDF}">
      <dsp:nvSpPr>
        <dsp:cNvPr id="0" name=""/>
        <dsp:cNvSpPr/>
      </dsp:nvSpPr>
      <dsp:spPr>
        <a:xfrm rot="5400000">
          <a:off x="-207040" y="1391434"/>
          <a:ext cx="1380267" cy="966187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254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Dimensões culturais</a:t>
          </a:r>
        </a:p>
      </dsp:txBody>
      <dsp:txXfrm rot="-5400000">
        <a:off x="1" y="1667488"/>
        <a:ext cx="966187" cy="414080"/>
      </dsp:txXfrm>
    </dsp:sp>
    <dsp:sp modelId="{2D3C64B2-E45A-480D-A253-05B312D5D734}">
      <dsp:nvSpPr>
        <dsp:cNvPr id="0" name=""/>
        <dsp:cNvSpPr/>
      </dsp:nvSpPr>
      <dsp:spPr>
        <a:xfrm rot="5400000">
          <a:off x="2008116" y="142465"/>
          <a:ext cx="897173" cy="2981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Relações entre mudanças organizacionais e as dimensões de </a:t>
          </a:r>
          <a:r>
            <a:rPr lang="pt-BR" sz="1200" kern="1200" dirty="0" err="1"/>
            <a:t>Hofstede</a:t>
          </a:r>
          <a:endParaRPr lang="pt-BR" sz="1200" kern="1200" dirty="0"/>
        </a:p>
      </dsp:txBody>
      <dsp:txXfrm rot="-5400000">
        <a:off x="966187" y="1228190"/>
        <a:ext cx="2937235" cy="809581"/>
      </dsp:txXfrm>
    </dsp:sp>
    <dsp:sp modelId="{C4952884-A307-4E80-882F-B5ADDA0D28ED}">
      <dsp:nvSpPr>
        <dsp:cNvPr id="0" name=""/>
        <dsp:cNvSpPr/>
      </dsp:nvSpPr>
      <dsp:spPr>
        <a:xfrm rot="5400000">
          <a:off x="-207040" y="2574483"/>
          <a:ext cx="1380267" cy="966187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Relação entre duas áreas</a:t>
          </a:r>
        </a:p>
      </dsp:txBody>
      <dsp:txXfrm rot="-5400000">
        <a:off x="1" y="2850537"/>
        <a:ext cx="966187" cy="414080"/>
      </dsp:txXfrm>
    </dsp:sp>
    <dsp:sp modelId="{18E989C1-79D0-46D7-98ED-F5261B7B435F}">
      <dsp:nvSpPr>
        <dsp:cNvPr id="0" name=""/>
        <dsp:cNvSpPr/>
      </dsp:nvSpPr>
      <dsp:spPr>
        <a:xfrm rot="5400000">
          <a:off x="2008116" y="1325514"/>
          <a:ext cx="897173" cy="2981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Back Office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Infraestrutura da organização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Front Office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Relacionamento com cliente</a:t>
          </a:r>
        </a:p>
      </dsp:txBody>
      <dsp:txXfrm rot="-5400000">
        <a:off x="966187" y="2411239"/>
        <a:ext cx="2937235" cy="80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3BDE7-E0CA-4697-9942-B923C696EC56}">
      <dsp:nvSpPr>
        <dsp:cNvPr id="0" name=""/>
        <dsp:cNvSpPr/>
      </dsp:nvSpPr>
      <dsp:spPr>
        <a:xfrm rot="10800000">
          <a:off x="1667073" y="678"/>
          <a:ext cx="5710871" cy="91448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62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Mudanças organizacionais na Corporação “X”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Qualitativo</a:t>
          </a:r>
        </a:p>
      </dsp:txBody>
      <dsp:txXfrm rot="10800000">
        <a:off x="1895694" y="678"/>
        <a:ext cx="5482250" cy="914485"/>
      </dsp:txXfrm>
    </dsp:sp>
    <dsp:sp modelId="{2847744F-5E0C-459F-B174-CFC0A138C324}">
      <dsp:nvSpPr>
        <dsp:cNvPr id="0" name=""/>
        <dsp:cNvSpPr/>
      </dsp:nvSpPr>
      <dsp:spPr>
        <a:xfrm>
          <a:off x="1209831" y="678"/>
          <a:ext cx="914485" cy="91448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4D56-9C50-4D27-8762-9BC0782F42E6}">
      <dsp:nvSpPr>
        <dsp:cNvPr id="0" name=""/>
        <dsp:cNvSpPr/>
      </dsp:nvSpPr>
      <dsp:spPr>
        <a:xfrm rot="10800000">
          <a:off x="1667073" y="1188143"/>
          <a:ext cx="5710871" cy="914485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62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Mudanças culturais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Qualitativo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Missão e valores</a:t>
          </a:r>
        </a:p>
      </dsp:txBody>
      <dsp:txXfrm rot="10800000">
        <a:off x="1895694" y="1188143"/>
        <a:ext cx="5482250" cy="914485"/>
      </dsp:txXfrm>
    </dsp:sp>
    <dsp:sp modelId="{2E313E82-1213-4AAF-87FC-EEBAD51FC527}">
      <dsp:nvSpPr>
        <dsp:cNvPr id="0" name=""/>
        <dsp:cNvSpPr/>
      </dsp:nvSpPr>
      <dsp:spPr>
        <a:xfrm>
          <a:off x="1209831" y="1188143"/>
          <a:ext cx="914485" cy="914485"/>
        </a:xfrm>
        <a:prstGeom prst="ellipse">
          <a:avLst/>
        </a:prstGeom>
        <a:solidFill>
          <a:schemeClr val="accent5">
            <a:tint val="50000"/>
            <a:hueOff val="-2243214"/>
            <a:satOff val="-7649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76C81-3BE6-427D-BFFE-A63BB4EF037F}">
      <dsp:nvSpPr>
        <dsp:cNvPr id="0" name=""/>
        <dsp:cNvSpPr/>
      </dsp:nvSpPr>
      <dsp:spPr>
        <a:xfrm rot="10800000">
          <a:off x="1667073" y="2375609"/>
          <a:ext cx="5710871" cy="914485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62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Mudanças culturais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Quantitativo</a:t>
          </a:r>
        </a:p>
      </dsp:txBody>
      <dsp:txXfrm rot="10800000">
        <a:off x="1895694" y="2375609"/>
        <a:ext cx="5482250" cy="914485"/>
      </dsp:txXfrm>
    </dsp:sp>
    <dsp:sp modelId="{8728673F-C13B-45C7-BE2D-91CFDCC4A535}">
      <dsp:nvSpPr>
        <dsp:cNvPr id="0" name=""/>
        <dsp:cNvSpPr/>
      </dsp:nvSpPr>
      <dsp:spPr>
        <a:xfrm>
          <a:off x="1209831" y="2375609"/>
          <a:ext cx="914485" cy="914485"/>
        </a:xfrm>
        <a:prstGeom prst="ellipse">
          <a:avLst/>
        </a:prstGeom>
        <a:solidFill>
          <a:schemeClr val="accent5">
            <a:tint val="50000"/>
            <a:hueOff val="-4486427"/>
            <a:satOff val="-15298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6FC2-C730-4CC3-A08D-EB67560CD7E3}">
      <dsp:nvSpPr>
        <dsp:cNvPr id="0" name=""/>
        <dsp:cNvSpPr/>
      </dsp:nvSpPr>
      <dsp:spPr>
        <a:xfrm rot="10800000">
          <a:off x="1667073" y="3563074"/>
          <a:ext cx="5710871" cy="914485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62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Back Office </a:t>
          </a:r>
          <a:r>
            <a:rPr lang="pt-BR" sz="1800" i="1" kern="1200" dirty="0"/>
            <a:t>versus </a:t>
          </a:r>
          <a:r>
            <a:rPr lang="pt-BR" sz="1800" i="0" kern="1200" dirty="0"/>
            <a:t>Front Office</a:t>
          </a:r>
          <a:endParaRPr lang="pt-B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Quantitativo</a:t>
          </a:r>
        </a:p>
      </dsp:txBody>
      <dsp:txXfrm rot="10800000">
        <a:off x="1895694" y="3563074"/>
        <a:ext cx="5482250" cy="914485"/>
      </dsp:txXfrm>
    </dsp:sp>
    <dsp:sp modelId="{1377157B-E9E8-4197-8F3E-DAA27B9F34DD}">
      <dsp:nvSpPr>
        <dsp:cNvPr id="0" name=""/>
        <dsp:cNvSpPr/>
      </dsp:nvSpPr>
      <dsp:spPr>
        <a:xfrm>
          <a:off x="1209831" y="3563074"/>
          <a:ext cx="914485" cy="91448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95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811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477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445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0018cfe5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g8b0018cfe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88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73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9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595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390f9b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30390f9b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62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1c79a2431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1c79a243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4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PI">
  <p:cSld name="Título P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 flipH="1">
            <a:off x="-4" y="0"/>
            <a:ext cx="1866904" cy="6858000"/>
          </a:xfrm>
          <a:prstGeom prst="rect">
            <a:avLst/>
          </a:prstGeom>
          <a:solidFill>
            <a:srgbClr val="4FB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2271332" y="0"/>
            <a:ext cx="9920668" cy="6858000"/>
          </a:xfrm>
          <a:prstGeom prst="rect">
            <a:avLst/>
          </a:prstGeom>
          <a:solidFill>
            <a:srgbClr val="073763">
              <a:alpha val="71764"/>
            </a:srgbClr>
          </a:solidFill>
          <a:ln>
            <a:noFill/>
          </a:ln>
        </p:spPr>
        <p:txBody>
          <a:bodyPr spcFirstLastPara="1" wrap="square" lIns="139625" tIns="139625" rIns="139625" bIns="139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3153374" y="763911"/>
            <a:ext cx="6785610" cy="360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Integrado de Melhoria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3438524" y="3371850"/>
            <a:ext cx="6021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Curso de Engenharia de Produção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5028" y="3455472"/>
            <a:ext cx="3735572" cy="34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 flipH="1">
            <a:off x="-1" y="0"/>
            <a:ext cx="2743198" cy="6858000"/>
          </a:xfrm>
          <a:prstGeom prst="rect">
            <a:avLst/>
          </a:prstGeom>
          <a:solidFill>
            <a:srgbClr val="00C3B1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5"/>
          <p:cNvGrpSpPr/>
          <p:nvPr/>
        </p:nvGrpSpPr>
        <p:grpSpPr>
          <a:xfrm>
            <a:off x="189909" y="685800"/>
            <a:ext cx="1549795" cy="5474139"/>
            <a:chOff x="189909" y="685800"/>
            <a:chExt cx="1549795" cy="5474139"/>
          </a:xfrm>
        </p:grpSpPr>
        <p:pic>
          <p:nvPicPr>
            <p:cNvPr id="23" name="Google Shape;2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577" y="2711898"/>
              <a:ext cx="1366348" cy="1653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9909" y="4997593"/>
              <a:ext cx="1549795" cy="1162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2773" y="685800"/>
              <a:ext cx="1218197" cy="1099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5"/>
            <p:cNvSpPr txBox="1"/>
            <p:nvPr/>
          </p:nvSpPr>
          <p:spPr>
            <a:xfrm>
              <a:off x="204622" y="1741615"/>
              <a:ext cx="1366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800" b="0" i="1" u="none" strike="noStrike" cap="none">
                  <a:solidFill>
                    <a:srgbClr val="393637"/>
                  </a:solidFill>
                  <a:latin typeface="Arial"/>
                  <a:ea typeface="Arial"/>
                  <a:cs typeface="Arial"/>
                  <a:sym typeface="Arial"/>
                </a:rPr>
                <a:t>Departamento de Engenharia de Produção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3163" y="1123079"/>
            <a:ext cx="9352096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 flipH="1">
            <a:off x="2139" y="1123079"/>
            <a:ext cx="12192000" cy="4914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2221804" y="1377340"/>
            <a:ext cx="775481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2221804" y="3857015"/>
            <a:ext cx="775481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 flipH="1">
            <a:off x="4281" y="1122362"/>
            <a:ext cx="1806933" cy="4915437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 flipH="1">
            <a:off x="10387207" y="1122361"/>
            <a:ext cx="1806934" cy="4915437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3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404982" y="365125"/>
            <a:ext cx="88455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5" name="Google Shape;75;p9"/>
          <p:cNvSpPr>
            <a:spLocks noGrp="1"/>
          </p:cNvSpPr>
          <p:nvPr>
            <p:ph type="pic" idx="5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f6c19112_0_4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af6c19112_0_4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8af6c19112_0_4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31c79a2431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3163" y="1123079"/>
            <a:ext cx="9352097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1c79a2431_0_182"/>
          <p:cNvSpPr/>
          <p:nvPr/>
        </p:nvSpPr>
        <p:spPr>
          <a:xfrm flipH="1">
            <a:off x="2140" y="1123079"/>
            <a:ext cx="12192000" cy="4914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1c79a2431_0_182"/>
          <p:cNvSpPr txBox="1">
            <a:spLocks noGrp="1"/>
          </p:cNvSpPr>
          <p:nvPr>
            <p:ph type="ctrTitle"/>
          </p:nvPr>
        </p:nvSpPr>
        <p:spPr>
          <a:xfrm>
            <a:off x="2221804" y="13773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31c79a2431_0_182"/>
          <p:cNvSpPr txBox="1">
            <a:spLocks noGrp="1"/>
          </p:cNvSpPr>
          <p:nvPr>
            <p:ph type="subTitle" idx="1"/>
          </p:nvPr>
        </p:nvSpPr>
        <p:spPr>
          <a:xfrm>
            <a:off x="2221804" y="3857015"/>
            <a:ext cx="7754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31c79a2431_0_1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1c79a2431_0_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4" name="Google Shape;104;g131c79a2431_0_182"/>
          <p:cNvSpPr>
            <a:spLocks noGrp="1"/>
          </p:cNvSpPr>
          <p:nvPr>
            <p:ph type="pic" idx="2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g131c79a2431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31c79a2431_0_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31c79a2431_0_182"/>
          <p:cNvSpPr/>
          <p:nvPr/>
        </p:nvSpPr>
        <p:spPr>
          <a:xfrm flipH="1">
            <a:off x="4314" y="1122362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31c79a2431_0_182"/>
          <p:cNvSpPr/>
          <p:nvPr/>
        </p:nvSpPr>
        <p:spPr>
          <a:xfrm flipH="1">
            <a:off x="10387241" y="1122361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ctrTitle"/>
          </p:nvPr>
        </p:nvSpPr>
        <p:spPr>
          <a:xfrm>
            <a:off x="1404336" y="1041400"/>
            <a:ext cx="938332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pt-BR" sz="2800" dirty="0"/>
              <a:t>A IMPORTÂNCIA DA DIMENSÃO CULTURAL INDIVIDUALISMO VERSUS COLETIVISMO NA MUDANÇA DAS ORGANIZAÇÕES DO SETOR DE EDUCAÇÃO: UM ESTUDO DE CASO</a:t>
            </a:r>
            <a:endParaRPr sz="2800"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dirty="0"/>
              <a:t>1</a:t>
            </a:r>
            <a:endParaRPr dirty="0"/>
          </a:p>
        </p:txBody>
      </p:sp>
      <p:cxnSp>
        <p:nvCxnSpPr>
          <p:cNvPr id="115" name="Google Shape;115;p2"/>
          <p:cNvCxnSpPr/>
          <p:nvPr/>
        </p:nvCxnSpPr>
        <p:spPr>
          <a:xfrm flipH="1">
            <a:off x="3845601" y="3863975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16" name="Google Shape;1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275" y="158800"/>
            <a:ext cx="878225" cy="8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>
            <a:spLocks noGrp="1"/>
          </p:cNvSpPr>
          <p:nvPr>
            <p:ph type="ctrTitle"/>
          </p:nvPr>
        </p:nvSpPr>
        <p:spPr>
          <a:xfrm>
            <a:off x="2218649" y="3188726"/>
            <a:ext cx="7754700" cy="19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Artur Biagini Ferreira</a:t>
            </a:r>
            <a:br>
              <a:rPr lang="pt-BR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Diego Rorato Fogaça</a:t>
            </a:r>
            <a:br>
              <a:rPr lang="pt-BR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Fernando César Almada Santos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4 partes direcionam o estudo de caso</a:t>
            </a:r>
            <a:endParaRPr sz="24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94B2F0-F598-4EB6-9CF9-B67FA93EA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12550"/>
              </p:ext>
            </p:extLst>
          </p:nvPr>
        </p:nvGraphicFramePr>
        <p:xfrm>
          <a:off x="1461900" y="1548937"/>
          <a:ext cx="8587777" cy="44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807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5F132F0-EC75-4DC8-923A-F38A482EF7B8}"/>
              </a:ext>
            </a:extLst>
          </p:cNvPr>
          <p:cNvSpPr txBox="1"/>
          <p:nvPr/>
        </p:nvSpPr>
        <p:spPr>
          <a:xfrm>
            <a:off x="1386200" y="2336017"/>
            <a:ext cx="399405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IIC = - 27*(média afirmativa 1)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    + 30*(média afirmativa 2)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    + 76*(média afirmativa 3)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    - 43*(média afirmativa 4)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    -29 (= constante)</a:t>
            </a:r>
          </a:p>
        </p:txBody>
      </p:sp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Foco na parte que direciona para o quantitativo do questionário utilizado por </a:t>
            </a:r>
            <a:r>
              <a:rPr lang="pt-BR" sz="2800" dirty="0" err="1"/>
              <a:t>Hofstede</a:t>
            </a:r>
            <a:endParaRPr sz="240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D08665E-6F23-4E66-B47E-28689134E8FC}"/>
              </a:ext>
            </a:extLst>
          </p:cNvPr>
          <p:cNvCxnSpPr/>
          <p:nvPr/>
        </p:nvCxnSpPr>
        <p:spPr>
          <a:xfrm>
            <a:off x="5447401" y="1652113"/>
            <a:ext cx="0" cy="470423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7C5E64-4FBE-414C-8966-376C1301C0F5}"/>
              </a:ext>
            </a:extLst>
          </p:cNvPr>
          <p:cNvSpPr txBox="1"/>
          <p:nvPr/>
        </p:nvSpPr>
        <p:spPr>
          <a:xfrm>
            <a:off x="720657" y="1531769"/>
            <a:ext cx="472674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FÓRMULA DE HOFSTEDE PARA CÁLCULO DO ÍNDICE INDIVIDUALISMO 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VERSUS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COLETIVISMO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A66DD3-6329-40DA-8E19-B106CFE9D907}"/>
              </a:ext>
            </a:extLst>
          </p:cNvPr>
          <p:cNvSpPr txBox="1"/>
          <p:nvPr/>
        </p:nvSpPr>
        <p:spPr>
          <a:xfrm>
            <a:off x="6014590" y="5319455"/>
            <a:ext cx="472674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Fonte da figura: Autoria 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prórpria</a:t>
            </a:r>
            <a:endParaRPr lang="pt-B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231D08-DA1A-424B-B308-8ED8B813251A}"/>
              </a:ext>
            </a:extLst>
          </p:cNvPr>
          <p:cNvSpPr txBox="1"/>
          <p:nvPr/>
        </p:nvSpPr>
        <p:spPr>
          <a:xfrm>
            <a:off x="689451" y="4298343"/>
            <a:ext cx="472674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RESULTADOS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3BF4D2-BF00-4308-B91D-EC29A8728D6B}"/>
              </a:ext>
            </a:extLst>
          </p:cNvPr>
          <p:cNvSpPr txBox="1"/>
          <p:nvPr/>
        </p:nvSpPr>
        <p:spPr>
          <a:xfrm>
            <a:off x="689451" y="4727722"/>
            <a:ext cx="5325139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IIC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backoffice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= 47,43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IIC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frontoffice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= 38,69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9DA6518-6267-4FF4-A7F0-C1758F18E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520265"/>
              </p:ext>
            </p:extLst>
          </p:nvPr>
        </p:nvGraphicFramePr>
        <p:xfrm>
          <a:off x="5558428" y="2233880"/>
          <a:ext cx="5912915" cy="296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858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4" grpId="0"/>
      <p:bldP spid="17" grpId="0"/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1742771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Considerações Finais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7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Considerações finais</a:t>
            </a:r>
            <a:endParaRPr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C043B5-890D-47E1-AC8B-01B2F682DD3D}"/>
              </a:ext>
            </a:extLst>
          </p:cNvPr>
          <p:cNvSpPr txBox="1"/>
          <p:nvPr/>
        </p:nvSpPr>
        <p:spPr>
          <a:xfrm>
            <a:off x="1461900" y="1559001"/>
            <a:ext cx="8883103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O resultado desta pesquisa mostrou que na dimensão cultural individualismo versus coletivismo, em ambas as áreas da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Corporação “X” prevaleceu índices mais coletivistas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porém a área de Relacionamento com o cliente (38,69) mais coletivista que a área de BackOffice (47,43)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Evidencia-se que as duas áreas da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Corporação “X” foram mais individualistas se comparadas com o índice do Brasil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(referência de 38)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Entende-se que mesmo os sistemas educacionais sendo concorrentes entre si,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a cultura coletivista da Corporação “X” se destaca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frente ao individualismo de cada colaborador.</a:t>
            </a:r>
          </a:p>
        </p:txBody>
      </p:sp>
    </p:spTree>
    <p:extLst>
      <p:ext uri="{BB962C8B-B14F-4D97-AF65-F5344CB8AC3E}">
        <p14:creationId xmlns:p14="http://schemas.microsoft.com/office/powerpoint/2010/main" val="173950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22351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OBRIGADO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0018cfe5_1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 smtClean="0"/>
              <a:t>2</a:t>
            </a:fld>
            <a:endParaRPr dirty="0"/>
          </a:p>
        </p:txBody>
      </p:sp>
      <p:pic>
        <p:nvPicPr>
          <p:cNvPr id="123" name="Google Shape;123;g8b0018cfe5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8b0018cfe5_1_1"/>
          <p:cNvSpPr txBox="1"/>
          <p:nvPr/>
        </p:nvSpPr>
        <p:spPr>
          <a:xfrm>
            <a:off x="938075" y="1480150"/>
            <a:ext cx="9842400" cy="4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AutoNum type="arabicPeriod"/>
            </a:pPr>
            <a:r>
              <a:rPr lang="pt-BR" sz="2800" b="1" dirty="0">
                <a:solidFill>
                  <a:srgbClr val="073763"/>
                </a:solidFill>
              </a:rPr>
              <a:t>Introdução</a:t>
            </a:r>
            <a:endParaRPr sz="2800" b="1" dirty="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73763"/>
              </a:solidFill>
            </a:endParaRP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</a:pPr>
            <a:r>
              <a:rPr lang="pt-BR" sz="2800" b="1" dirty="0">
                <a:solidFill>
                  <a:srgbClr val="073763"/>
                </a:solidFill>
              </a:rPr>
              <a:t>2. Fundamentação teórica</a:t>
            </a:r>
            <a:endParaRPr sz="2800" b="1" dirty="0">
              <a:solidFill>
                <a:srgbClr val="07376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73763"/>
              </a:solidFill>
            </a:endParaRP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</a:pPr>
            <a:r>
              <a:rPr lang="pt-BR" sz="2800" b="1" dirty="0">
                <a:solidFill>
                  <a:srgbClr val="073763"/>
                </a:solidFill>
              </a:rPr>
              <a:t>3. Métodos de pesquisa</a:t>
            </a:r>
            <a:endParaRPr sz="2800" b="1" dirty="0"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73763"/>
              </a:solidFill>
            </a:endParaRP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</a:pPr>
            <a:r>
              <a:rPr lang="pt-BR" sz="2800" b="1" dirty="0">
                <a:solidFill>
                  <a:srgbClr val="073763"/>
                </a:solidFill>
              </a:rPr>
              <a:t>4. Estudo de caso</a:t>
            </a:r>
            <a:endParaRPr sz="2800" b="1" dirty="0">
              <a:solidFill>
                <a:srgbClr val="073763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73763"/>
              </a:solidFill>
            </a:endParaRP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</a:pPr>
            <a:r>
              <a:rPr lang="pt-BR" sz="2800" b="1" dirty="0">
                <a:solidFill>
                  <a:srgbClr val="073763"/>
                </a:solidFill>
              </a:rPr>
              <a:t>5. Considerações Finais</a:t>
            </a:r>
            <a:endParaRPr sz="2800" b="1" dirty="0">
              <a:solidFill>
                <a:srgbClr val="073763"/>
              </a:solidFill>
            </a:endParaRPr>
          </a:p>
        </p:txBody>
      </p:sp>
      <p:sp>
        <p:nvSpPr>
          <p:cNvPr id="125" name="Google Shape;125;g8b0018cfe5_1_1"/>
          <p:cNvSpPr txBox="1">
            <a:spLocks noGrp="1"/>
          </p:cNvSpPr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dirty="0"/>
              <a:t>ÍNDICE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22351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8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O cenário da educação exige mudanças estruturais nas corporações existentes</a:t>
            </a:r>
            <a:endParaRPr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F132F0-EC75-4DC8-923A-F38A482EF7B8}"/>
              </a:ext>
            </a:extLst>
          </p:cNvPr>
          <p:cNvSpPr txBox="1"/>
          <p:nvPr/>
        </p:nvSpPr>
        <p:spPr>
          <a:xfrm>
            <a:off x="815927" y="2469201"/>
            <a:ext cx="4726744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“Setor de educação avança 37,5% no Brasil mesmo com a crise econômica” (BELISSA, 2019)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“número de </a:t>
            </a:r>
            <a:r>
              <a:rPr lang="pt-BR" i="1" dirty="0" err="1">
                <a:solidFill>
                  <a:schemeClr val="bg2">
                    <a:lumMod val="50000"/>
                  </a:schemeClr>
                </a:solidFill>
              </a:rPr>
              <a:t>edtechs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cresce 26% no Brasil durante a pandemia” (DINO, 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“mercados globais de </a:t>
            </a:r>
            <a:r>
              <a:rPr lang="pt-BR" i="1" dirty="0">
                <a:solidFill>
                  <a:schemeClr val="bg2">
                    <a:lumMod val="50000"/>
                  </a:schemeClr>
                </a:solidFill>
              </a:rPr>
              <a:t>e-</a:t>
            </a:r>
            <a:r>
              <a:rPr lang="pt-BR" i="1" dirty="0" err="1">
                <a:solidFill>
                  <a:schemeClr val="bg2">
                    <a:lumMod val="50000"/>
                  </a:schemeClr>
                </a:solidFill>
              </a:rPr>
              <a:t>learning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pt-BR" i="1" dirty="0" err="1">
                <a:solidFill>
                  <a:schemeClr val="bg2">
                    <a:lumMod val="50000"/>
                  </a:schemeClr>
                </a:solidFill>
              </a:rPr>
              <a:t>edtechs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devem crescer nos próximos” (SHIMABUKURO, 2021)</a:t>
            </a:r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119A7A41-E66A-4229-A9EE-A0444ED60A45}"/>
              </a:ext>
            </a:extLst>
          </p:cNvPr>
          <p:cNvSpPr/>
          <p:nvPr/>
        </p:nvSpPr>
        <p:spPr>
          <a:xfrm>
            <a:off x="5899053" y="1931121"/>
            <a:ext cx="872196" cy="3713870"/>
          </a:xfrm>
          <a:prstGeom prst="homePlat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0B8FB3-BDCC-4E3F-8F4D-E2FA303F0BAD}"/>
              </a:ext>
            </a:extLst>
          </p:cNvPr>
          <p:cNvSpPr txBox="1"/>
          <p:nvPr/>
        </p:nvSpPr>
        <p:spPr>
          <a:xfrm>
            <a:off x="7127631" y="3148853"/>
            <a:ext cx="430124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Corporações criam divisões para atenderem clientes específicos com serviços específicos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1742771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Fundamentação Teórica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91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EE06899-A351-4A71-8F10-EDF6A035DBDD}"/>
              </a:ext>
            </a:extLst>
          </p:cNvPr>
          <p:cNvSpPr/>
          <p:nvPr/>
        </p:nvSpPr>
        <p:spPr>
          <a:xfrm>
            <a:off x="892076" y="3708754"/>
            <a:ext cx="3824557" cy="428691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F132F0-EC75-4DC8-923A-F38A482EF7B8}"/>
              </a:ext>
            </a:extLst>
          </p:cNvPr>
          <p:cNvSpPr txBox="1"/>
          <p:nvPr/>
        </p:nvSpPr>
        <p:spPr>
          <a:xfrm>
            <a:off x="945741" y="2461444"/>
            <a:ext cx="4726744" cy="2691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Alta </a:t>
            </a:r>
            <a:r>
              <a:rPr lang="pt-BR" i="1" dirty="0">
                <a:solidFill>
                  <a:schemeClr val="bg2">
                    <a:lumMod val="50000"/>
                  </a:schemeClr>
                </a:solidFill>
              </a:rPr>
              <a:t>versus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baixa distância do poder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Alta </a:t>
            </a:r>
            <a:r>
              <a:rPr lang="pt-BR" i="1" dirty="0">
                <a:solidFill>
                  <a:schemeClr val="bg2">
                    <a:lumMod val="50000"/>
                  </a:schemeClr>
                </a:solidFill>
              </a:rPr>
              <a:t>versus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baixa aversão à incerteza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bg2">
                    <a:lumMod val="50000"/>
                  </a:schemeClr>
                </a:solidFill>
              </a:rPr>
              <a:t>Individualismo </a:t>
            </a:r>
            <a:r>
              <a:rPr lang="pt-BR" i="1" u="sng" dirty="0">
                <a:solidFill>
                  <a:schemeClr val="bg2">
                    <a:lumMod val="50000"/>
                  </a:schemeClr>
                </a:solidFill>
              </a:rPr>
              <a:t>versus</a:t>
            </a:r>
            <a:r>
              <a:rPr lang="pt-BR" u="sng" dirty="0">
                <a:solidFill>
                  <a:schemeClr val="bg2">
                    <a:lumMod val="50000"/>
                  </a:schemeClr>
                </a:solidFill>
              </a:rPr>
              <a:t> coletivismo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Masculinidade </a:t>
            </a:r>
            <a:r>
              <a:rPr lang="pt-BR" i="1" dirty="0">
                <a:solidFill>
                  <a:schemeClr val="bg2">
                    <a:lumMod val="50000"/>
                  </a:schemeClr>
                </a:solidFill>
              </a:rPr>
              <a:t>versus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feminilidade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Orientação de curto </a:t>
            </a:r>
            <a:r>
              <a:rPr lang="pt-BR" i="1" dirty="0">
                <a:solidFill>
                  <a:schemeClr val="bg2">
                    <a:lumMod val="50000"/>
                  </a:schemeClr>
                </a:solidFill>
              </a:rPr>
              <a:t>versus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longo prazo</a:t>
            </a:r>
          </a:p>
        </p:txBody>
      </p:sp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Dimensões culturais e Organização divisional </a:t>
            </a:r>
            <a:endParaRPr sz="240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D08665E-6F23-4E66-B47E-28689134E8FC}"/>
              </a:ext>
            </a:extLst>
          </p:cNvPr>
          <p:cNvCxnSpPr/>
          <p:nvPr/>
        </p:nvCxnSpPr>
        <p:spPr>
          <a:xfrm>
            <a:off x="5447401" y="1652113"/>
            <a:ext cx="0" cy="470423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7C5E64-4FBE-414C-8966-376C1301C0F5}"/>
              </a:ext>
            </a:extLst>
          </p:cNvPr>
          <p:cNvSpPr txBox="1"/>
          <p:nvPr/>
        </p:nvSpPr>
        <p:spPr>
          <a:xfrm>
            <a:off x="945741" y="1531769"/>
            <a:ext cx="472674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6 DIMENSÕES CULTURAIS </a:t>
            </a: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>(HOFSTEDE, 2001; HOFSTEDE; HOFSTEDE; MINKOV, 2010)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21C33C-2806-4B45-AC9D-94B7779384A8}"/>
              </a:ext>
            </a:extLst>
          </p:cNvPr>
          <p:cNvSpPr txBox="1"/>
          <p:nvPr/>
        </p:nvSpPr>
        <p:spPr>
          <a:xfrm>
            <a:off x="5955009" y="1531769"/>
            <a:ext cx="472674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ORGANIZAÇÃO DIVISIONAL E INOVADORA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0058BC-FC03-4CD2-A275-DAB12131D79A}"/>
              </a:ext>
            </a:extLst>
          </p:cNvPr>
          <p:cNvSpPr txBox="1"/>
          <p:nvPr/>
        </p:nvSpPr>
        <p:spPr>
          <a:xfrm>
            <a:off x="5916117" y="1977433"/>
            <a:ext cx="5325139" cy="182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Divisões com entidades autônomas, sem necessidade de se coordenar com outras divisões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Agrupadas sob o escritório de administração corporativa, fato que possibilita o controle da alta gerência sobre as divisões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D5888F-8C9C-4F13-B62E-1FD1CB5C6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0" y="3592970"/>
            <a:ext cx="5199112" cy="22115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A66DD3-6329-40DA-8E19-B106CFE9D907}"/>
              </a:ext>
            </a:extLst>
          </p:cNvPr>
          <p:cNvSpPr txBox="1"/>
          <p:nvPr/>
        </p:nvSpPr>
        <p:spPr>
          <a:xfrm>
            <a:off x="6014590" y="5933094"/>
            <a:ext cx="472674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Fonte da figura: Adaptada de 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Mintzberg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 (1993, p. 216)</a:t>
            </a:r>
          </a:p>
        </p:txBody>
      </p:sp>
    </p:spTree>
    <p:extLst>
      <p:ext uri="{BB962C8B-B14F-4D97-AF65-F5344CB8AC3E}">
        <p14:creationId xmlns:p14="http://schemas.microsoft.com/office/powerpoint/2010/main" val="92340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1742771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Métodos de Pesquisa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9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0390f9b6a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31" name="Google Shape;131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0390f9b6a_0_12"/>
          <p:cNvSpPr txBox="1">
            <a:spLocks noGrp="1"/>
          </p:cNvSpPr>
          <p:nvPr>
            <p:ph type="title"/>
          </p:nvPr>
        </p:nvSpPr>
        <p:spPr>
          <a:xfrm>
            <a:off x="1461900" y="136550"/>
            <a:ext cx="92682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pt-BR" sz="2800" dirty="0"/>
              <a:t>Contexto da área e métodos de pesquisa</a:t>
            </a:r>
            <a:endParaRPr sz="24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C5B5FA5-3731-4ED3-9FF3-E0228C48F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948054"/>
              </p:ext>
            </p:extLst>
          </p:nvPr>
        </p:nvGraphicFramePr>
        <p:xfrm>
          <a:off x="1023703" y="1812935"/>
          <a:ext cx="3947219" cy="374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B5F2A8-126C-4032-8FD9-7A2D057F5E7A}"/>
              </a:ext>
            </a:extLst>
          </p:cNvPr>
          <p:cNvSpPr txBox="1"/>
          <p:nvPr/>
        </p:nvSpPr>
        <p:spPr>
          <a:xfrm>
            <a:off x="5575130" y="1608864"/>
            <a:ext cx="5947728" cy="247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ESTUDO DE CASO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Dados qualitativos e quantitativos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Aplicação de questionário estruturado com questões usadas por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Hofstede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55DC596-849D-4963-BEB0-D97CC05CDA2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72" y="3491121"/>
            <a:ext cx="5947728" cy="2527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B2FECE0-606F-4A1B-8030-706E2377E20D}"/>
              </a:ext>
            </a:extLst>
          </p:cNvPr>
          <p:cNvCxnSpPr/>
          <p:nvPr/>
        </p:nvCxnSpPr>
        <p:spPr>
          <a:xfrm>
            <a:off x="5365513" y="1608864"/>
            <a:ext cx="0" cy="470423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28D3A8-4BDA-4B80-8306-24E2A509C1A3}"/>
              </a:ext>
            </a:extLst>
          </p:cNvPr>
          <p:cNvSpPr txBox="1"/>
          <p:nvPr/>
        </p:nvSpPr>
        <p:spPr>
          <a:xfrm>
            <a:off x="5689614" y="5967248"/>
            <a:ext cx="472674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Fonte: Obtida em Oliveira (2021, p. 76; 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Hofstede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, 2022).</a:t>
            </a:r>
          </a:p>
        </p:txBody>
      </p:sp>
    </p:spTree>
    <p:extLst>
      <p:ext uri="{BB962C8B-B14F-4D97-AF65-F5344CB8AC3E}">
        <p14:creationId xmlns:p14="http://schemas.microsoft.com/office/powerpoint/2010/main" val="42594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79a2431_0_87"/>
          <p:cNvSpPr txBox="1">
            <a:spLocks noGrp="1"/>
          </p:cNvSpPr>
          <p:nvPr>
            <p:ph type="ctrTitle"/>
          </p:nvPr>
        </p:nvSpPr>
        <p:spPr>
          <a:xfrm>
            <a:off x="2320954" y="1742771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dirty="0"/>
              <a:t>Estudo de Caso</a:t>
            </a:r>
            <a:endParaRPr dirty="0"/>
          </a:p>
        </p:txBody>
      </p:sp>
      <p:sp>
        <p:nvSpPr>
          <p:cNvPr id="236" name="Google Shape;236;g131c79a2431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cxnSp>
        <p:nvCxnSpPr>
          <p:cNvPr id="237" name="Google Shape;237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38" name="Google Shape;238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28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549</Words>
  <Application>Microsoft Office PowerPoint</Application>
  <PresentationFormat>Widescreen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Roboto Slab</vt:lpstr>
      <vt:lpstr>Calibri</vt:lpstr>
      <vt:lpstr>Tema do Office</vt:lpstr>
      <vt:lpstr>A IMPORTÂNCIA DA DIMENSÃO CULTURAL INDIVIDUALISMO VERSUS COLETIVISMO NA MUDANÇA DAS ORGANIZAÇÕES DO SETOR DE EDUCAÇÃO: UM ESTUDO DE CASO</vt:lpstr>
      <vt:lpstr>ÍNDICE</vt:lpstr>
      <vt:lpstr>Introdução</vt:lpstr>
      <vt:lpstr>O cenário da educação exige mudanças estruturais nas corporações existentes</vt:lpstr>
      <vt:lpstr>Fundamentação Teórica</vt:lpstr>
      <vt:lpstr>Dimensões culturais e Organização divisional </vt:lpstr>
      <vt:lpstr>Métodos de Pesquisa</vt:lpstr>
      <vt:lpstr>Contexto da área e métodos de pesquisa</vt:lpstr>
      <vt:lpstr>Estudo de Caso</vt:lpstr>
      <vt:lpstr>4 partes direcionam o estudo de caso</vt:lpstr>
      <vt:lpstr>Foco na parte que direciona para o quantitativo do questionário utilizado por Hofstede</vt:lpstr>
      <vt:lpstr>Considerações Finais</vt:lpstr>
      <vt:lpstr>Considerações finais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DA CULTURA ORGANIZACIONAL NO CONTEXTO DA ÁREA DE RECURSOS HUMANOS E GESTÃO DE PESSOAS</dc:title>
  <dc:creator>Luana Coelho</dc:creator>
  <cp:lastModifiedBy>Artur Biagini Ferreira</cp:lastModifiedBy>
  <cp:revision>23</cp:revision>
  <dcterms:created xsi:type="dcterms:W3CDTF">2020-06-25T20:20:22Z</dcterms:created>
  <dcterms:modified xsi:type="dcterms:W3CDTF">2022-06-10T02:15:22Z</dcterms:modified>
</cp:coreProperties>
</file>