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3" r:id="rId5"/>
    <p:sldId id="314" r:id="rId6"/>
    <p:sldId id="315" r:id="rId7"/>
    <p:sldId id="310" r:id="rId8"/>
    <p:sldId id="318" r:id="rId9"/>
    <p:sldId id="319" r:id="rId10"/>
    <p:sldId id="321" r:id="rId11"/>
    <p:sldId id="316" r:id="rId12"/>
    <p:sldId id="320" r:id="rId13"/>
    <p:sldId id="322" r:id="rId14"/>
    <p:sldId id="323" r:id="rId15"/>
    <p:sldId id="311" r:id="rId16"/>
    <p:sldId id="324" r:id="rId17"/>
    <p:sldId id="325" r:id="rId18"/>
    <p:sldId id="312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FF"/>
    <a:srgbClr val="00FF99"/>
    <a:srgbClr val="FFFF99"/>
    <a:srgbClr val="99CCFF"/>
    <a:srgbClr val="99FFCC"/>
    <a:srgbClr val="00FF00"/>
    <a:srgbClr val="0000FF"/>
    <a:srgbClr val="CC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hyperlink" Target="https://www.investorcp.com/wp-content/uploads/2018/03/antarctica-brahmaambev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www.investorcp.com/wp-content/uploads/2018/03/google-waze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investorcp.com/wp-content/uploads/2018/03/antarctica-brahmaambev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643329" y="2544584"/>
            <a:ext cx="57571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Fusões &amp; Aquisições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4">
            <a:extLst>
              <a:ext uri="{FF2B5EF4-FFF2-40B4-BE49-F238E27FC236}">
                <a16:creationId xmlns:a16="http://schemas.microsoft.com/office/drawing/2014/main" id="{C8CB637D-5B8C-42AA-AC09-65B1B75BC3AB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5" name="Grupo 115">
              <a:extLst>
                <a:ext uri="{FF2B5EF4-FFF2-40B4-BE49-F238E27FC236}">
                  <a16:creationId xmlns:a16="http://schemas.microsoft.com/office/drawing/2014/main" id="{FDBDE84B-2079-434E-9701-41074629147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0B5904AE-124E-4EE4-BFA6-80A75C9F661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D68A287-4643-45F6-BCFA-BE1C5ABCD0E2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7EA5418D-D826-4A2D-9961-F6D7C3BC642A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9" name="Grupo 25">
            <a:extLst>
              <a:ext uri="{FF2B5EF4-FFF2-40B4-BE49-F238E27FC236}">
                <a16:creationId xmlns:a16="http://schemas.microsoft.com/office/drawing/2014/main" id="{96A957DC-E986-4CF3-AC29-AE267C102903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0" name="Grupo 36">
              <a:extLst>
                <a:ext uri="{FF2B5EF4-FFF2-40B4-BE49-F238E27FC236}">
                  <a16:creationId xmlns:a16="http://schemas.microsoft.com/office/drawing/2014/main" id="{D9B496F8-4B8F-4E14-B7C3-851D7453686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F4DDA648-7513-4150-B619-1A4270D4520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0FA1D2A7-F4E2-439F-AFB4-B66FE91E115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1" name="Grupo 113">
              <a:extLst>
                <a:ext uri="{FF2B5EF4-FFF2-40B4-BE49-F238E27FC236}">
                  <a16:creationId xmlns:a16="http://schemas.microsoft.com/office/drawing/2014/main" id="{46D32B84-4EF9-4C74-A09E-036E629A613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3D19000A-1451-4933-B9A1-4B112FB7BA2A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A947352-6A7D-498F-94D5-F129DEDD7B8B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6" name="Retângulo 15">
            <a:extLst>
              <a:ext uri="{FF2B5EF4-FFF2-40B4-BE49-F238E27FC236}">
                <a16:creationId xmlns:a16="http://schemas.microsoft.com/office/drawing/2014/main" id="{E523A9D4-839D-40C8-A597-5BE9CA93BE4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34CA66F-7D94-492B-A5C5-55BB2F85A11C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18C40A9-AC97-4524-AC07-E76769ECBB83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9CECD7-41C1-4B2C-9112-A03DCED0B446}"/>
              </a:ext>
            </a:extLst>
          </p:cNvPr>
          <p:cNvSpPr txBox="1"/>
          <p:nvPr/>
        </p:nvSpPr>
        <p:spPr>
          <a:xfrm>
            <a:off x="1362597" y="1772999"/>
            <a:ext cx="6473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66FFFF"/>
                </a:solidFill>
              </a:rPr>
              <a:t>Outros casos famosos de incorporação ...</a:t>
            </a:r>
          </a:p>
        </p:txBody>
      </p: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8AA45ED7-7C02-4718-833F-9E7403FD6E51}"/>
              </a:ext>
            </a:extLst>
          </p:cNvPr>
          <p:cNvGrpSpPr/>
          <p:nvPr/>
        </p:nvGrpSpPr>
        <p:grpSpPr>
          <a:xfrm>
            <a:off x="2196581" y="2855408"/>
            <a:ext cx="4488424" cy="2737668"/>
            <a:chOff x="2147154" y="2730843"/>
            <a:chExt cx="4488424" cy="2737668"/>
          </a:xfrm>
        </p:grpSpPr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E5A3FC64-4589-4354-AE13-6A0FD36EFC71}"/>
                </a:ext>
              </a:extLst>
            </p:cNvPr>
            <p:cNvGrpSpPr/>
            <p:nvPr/>
          </p:nvGrpSpPr>
          <p:grpSpPr>
            <a:xfrm>
              <a:off x="2147167" y="2730843"/>
              <a:ext cx="4488411" cy="1186730"/>
              <a:chOff x="2147167" y="2576231"/>
              <a:chExt cx="4849691" cy="1341342"/>
            </a:xfrm>
          </p:grpSpPr>
          <p:pic>
            <p:nvPicPr>
              <p:cNvPr id="1026" name="Picture 2" descr="Fusão, cisão, aquisição e incorporação">
                <a:hlinkClick r:id="rId2"/>
                <a:extLst>
                  <a:ext uri="{FF2B5EF4-FFF2-40B4-BE49-F238E27FC236}">
                    <a16:creationId xmlns:a16="http://schemas.microsoft.com/office/drawing/2014/main" id="{EE2F09C8-E340-4DF1-9D3F-88C53A59D8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942" y="2576231"/>
                <a:ext cx="4506916" cy="13413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" name="Imagem 2">
                <a:extLst>
                  <a:ext uri="{FF2B5EF4-FFF2-40B4-BE49-F238E27FC236}">
                    <a16:creationId xmlns:a16="http://schemas.microsoft.com/office/drawing/2014/main" id="{E6BBA60F-D967-4828-A8F4-9125F62646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29572" r="30480" b="44031"/>
              <a:stretch/>
            </p:blipFill>
            <p:spPr>
              <a:xfrm>
                <a:off x="3902669" y="2672288"/>
                <a:ext cx="1338662" cy="976981"/>
              </a:xfrm>
              <a:prstGeom prst="rect">
                <a:avLst/>
              </a:prstGeom>
            </p:spPr>
          </p:pic>
          <p:pic>
            <p:nvPicPr>
              <p:cNvPr id="19" name="Imagem 18">
                <a:extLst>
                  <a:ext uri="{FF2B5EF4-FFF2-40B4-BE49-F238E27FC236}">
                    <a16:creationId xmlns:a16="http://schemas.microsoft.com/office/drawing/2014/main" id="{C4E4D2ED-7EA7-4078-B892-6AF1CAC329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t="14691" b="18001"/>
              <a:stretch/>
            </p:blipFill>
            <p:spPr>
              <a:xfrm>
                <a:off x="5608501" y="2785827"/>
                <a:ext cx="1312280" cy="883280"/>
              </a:xfrm>
              <a:prstGeom prst="rect">
                <a:avLst/>
              </a:prstGeom>
            </p:spPr>
          </p:pic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0C8033E8-802B-457D-A985-F1C451DA696E}"/>
                  </a:ext>
                </a:extLst>
              </p:cNvPr>
              <p:cNvSpPr/>
              <p:nvPr/>
            </p:nvSpPr>
            <p:spPr>
              <a:xfrm>
                <a:off x="2147167" y="2589351"/>
                <a:ext cx="1388331" cy="13167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20" name="Imagem 19">
                <a:extLst>
                  <a:ext uri="{FF2B5EF4-FFF2-40B4-BE49-F238E27FC236}">
                    <a16:creationId xmlns:a16="http://schemas.microsoft.com/office/drawing/2014/main" id="{D2C50F36-51F4-4BB9-B1A6-8BA25C8E8C5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t="14691" b="18001"/>
              <a:stretch/>
            </p:blipFill>
            <p:spPr>
              <a:xfrm>
                <a:off x="2210028" y="2777403"/>
                <a:ext cx="1312280" cy="883280"/>
              </a:xfrm>
              <a:prstGeom prst="rect">
                <a:avLst/>
              </a:prstGeom>
            </p:spPr>
          </p:pic>
        </p:grpSp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847ED897-149F-46C2-8380-9B4AAD698BF3}"/>
                </a:ext>
              </a:extLst>
            </p:cNvPr>
            <p:cNvGrpSpPr/>
            <p:nvPr/>
          </p:nvGrpSpPr>
          <p:grpSpPr>
            <a:xfrm>
              <a:off x="2147154" y="4281781"/>
              <a:ext cx="4488411" cy="1186730"/>
              <a:chOff x="2147154" y="4127169"/>
              <a:chExt cx="4849691" cy="1341342"/>
            </a:xfrm>
          </p:grpSpPr>
          <p:grpSp>
            <p:nvGrpSpPr>
              <p:cNvPr id="26" name="Agrupar 25">
                <a:extLst>
                  <a:ext uri="{FF2B5EF4-FFF2-40B4-BE49-F238E27FC236}">
                    <a16:creationId xmlns:a16="http://schemas.microsoft.com/office/drawing/2014/main" id="{E275D048-AD68-4BF9-ACA8-A395BC55421C}"/>
                  </a:ext>
                </a:extLst>
              </p:cNvPr>
              <p:cNvGrpSpPr/>
              <p:nvPr/>
            </p:nvGrpSpPr>
            <p:grpSpPr>
              <a:xfrm>
                <a:off x="2147154" y="4127169"/>
                <a:ext cx="4849691" cy="1341342"/>
                <a:chOff x="2147167" y="2576231"/>
                <a:chExt cx="4849691" cy="1341342"/>
              </a:xfrm>
            </p:grpSpPr>
            <p:pic>
              <p:nvPicPr>
                <p:cNvPr id="27" name="Picture 2" descr="Fusão, cisão, aquisição e incorporação">
                  <a:hlinkClick r:id="rId2"/>
                  <a:extLst>
                    <a:ext uri="{FF2B5EF4-FFF2-40B4-BE49-F238E27FC236}">
                      <a16:creationId xmlns:a16="http://schemas.microsoft.com/office/drawing/2014/main" id="{C10EFCD0-D8F9-40E9-A184-1D481E78A3B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89942" y="2576231"/>
                  <a:ext cx="4506916" cy="134134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Imagem 27">
                  <a:extLst>
                    <a:ext uri="{FF2B5EF4-FFF2-40B4-BE49-F238E27FC236}">
                      <a16:creationId xmlns:a16="http://schemas.microsoft.com/office/drawing/2014/main" id="{C7C8C09C-B289-42FB-9B07-CF7A6012C8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29572" r="30480" b="44031"/>
                <a:stretch/>
              </p:blipFill>
              <p:spPr>
                <a:xfrm>
                  <a:off x="3902669" y="2672288"/>
                  <a:ext cx="1338662" cy="976981"/>
                </a:xfrm>
                <a:prstGeom prst="rect">
                  <a:avLst/>
                </a:prstGeom>
              </p:spPr>
            </p:pic>
            <p:pic>
              <p:nvPicPr>
                <p:cNvPr id="29" name="Imagem 28">
                  <a:extLst>
                    <a:ext uri="{FF2B5EF4-FFF2-40B4-BE49-F238E27FC236}">
                      <a16:creationId xmlns:a16="http://schemas.microsoft.com/office/drawing/2014/main" id="{1A81C5B8-9CF1-4559-B904-F160E46DDE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t="14691" b="18001"/>
                <a:stretch/>
              </p:blipFill>
              <p:spPr>
                <a:xfrm>
                  <a:off x="5608501" y="2785827"/>
                  <a:ext cx="1312280" cy="883280"/>
                </a:xfrm>
                <a:prstGeom prst="rect">
                  <a:avLst/>
                </a:prstGeom>
              </p:spPr>
            </p:pic>
            <p:sp>
              <p:nvSpPr>
                <p:cNvPr id="30" name="Retângulo 29">
                  <a:extLst>
                    <a:ext uri="{FF2B5EF4-FFF2-40B4-BE49-F238E27FC236}">
                      <a16:creationId xmlns:a16="http://schemas.microsoft.com/office/drawing/2014/main" id="{065FDB27-1021-49FE-87DE-2B9457A0E71D}"/>
                    </a:ext>
                  </a:extLst>
                </p:cNvPr>
                <p:cNvSpPr/>
                <p:nvPr/>
              </p:nvSpPr>
              <p:spPr>
                <a:xfrm>
                  <a:off x="2147167" y="2589351"/>
                  <a:ext cx="1388331" cy="131672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pic>
              <p:nvPicPr>
                <p:cNvPr id="31" name="Imagem 30">
                  <a:extLst>
                    <a:ext uri="{FF2B5EF4-FFF2-40B4-BE49-F238E27FC236}">
                      <a16:creationId xmlns:a16="http://schemas.microsoft.com/office/drawing/2014/main" id="{22313289-0A72-4570-AC16-95EFEDF6F5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t="14691" b="18001"/>
                <a:stretch/>
              </p:blipFill>
              <p:spPr>
                <a:xfrm>
                  <a:off x="2210028" y="2777403"/>
                  <a:ext cx="1312280" cy="883280"/>
                </a:xfrm>
                <a:prstGeom prst="rect">
                  <a:avLst/>
                </a:prstGeom>
              </p:spPr>
            </p:pic>
          </p:grpSp>
          <p:pic>
            <p:nvPicPr>
              <p:cNvPr id="24" name="Imagem 23">
                <a:extLst>
                  <a:ext uri="{FF2B5EF4-FFF2-40B4-BE49-F238E27FC236}">
                    <a16:creationId xmlns:a16="http://schemas.microsoft.com/office/drawing/2014/main" id="{70570CE9-E0EF-4B8C-B4DD-7F4ADEEFB0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00408" y="4277094"/>
                <a:ext cx="1388331" cy="1002622"/>
              </a:xfrm>
              <a:prstGeom prst="rect">
                <a:avLst/>
              </a:prstGeom>
            </p:spPr>
          </p:pic>
          <p:pic>
            <p:nvPicPr>
              <p:cNvPr id="25" name="Imagem 24">
                <a:extLst>
                  <a:ext uri="{FF2B5EF4-FFF2-40B4-BE49-F238E27FC236}">
                    <a16:creationId xmlns:a16="http://schemas.microsoft.com/office/drawing/2014/main" id="{D82E7E2B-589B-497F-BE6C-E6AC33E581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70462" y="4282225"/>
                <a:ext cx="1388331" cy="1002622"/>
              </a:xfrm>
              <a:prstGeom prst="rect">
                <a:avLst/>
              </a:prstGeom>
            </p:spPr>
          </p:pic>
          <p:pic>
            <p:nvPicPr>
              <p:cNvPr id="32" name="Imagem 31">
                <a:extLst>
                  <a:ext uri="{FF2B5EF4-FFF2-40B4-BE49-F238E27FC236}">
                    <a16:creationId xmlns:a16="http://schemas.microsoft.com/office/drawing/2014/main" id="{6E9AE92C-7217-444B-A6C7-C0D704E93C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66325" y="4412407"/>
                <a:ext cx="1274993" cy="71162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944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1499450" y="1520987"/>
            <a:ext cx="6643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Aquisição</a:t>
            </a:r>
          </a:p>
          <a:p>
            <a:endParaRPr lang="pt-BR" sz="2000" dirty="0"/>
          </a:p>
          <a:p>
            <a:r>
              <a:rPr lang="pt-BR" sz="2000" b="1" dirty="0"/>
              <a:t>Uma empresa adquire outra empresa, mas não a incorpora. </a:t>
            </a:r>
          </a:p>
          <a:p>
            <a:r>
              <a:rPr lang="pt-BR" sz="2000" b="1" dirty="0"/>
              <a:t>A adquirida continua a existir como controlada ou coligada.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A06A47AB-845B-444D-91C6-6778DF153602}"/>
              </a:ext>
            </a:extLst>
          </p:cNvPr>
          <p:cNvGrpSpPr/>
          <p:nvPr/>
        </p:nvGrpSpPr>
        <p:grpSpPr>
          <a:xfrm>
            <a:off x="2046280" y="3476487"/>
            <a:ext cx="1603513" cy="742122"/>
            <a:chOff x="1842050" y="3750064"/>
            <a:chExt cx="1603513" cy="742122"/>
          </a:xfrm>
        </p:grpSpPr>
        <p:sp>
          <p:nvSpPr>
            <p:cNvPr id="2" name="Retângulo: Cantos Arredondados 1">
              <a:extLst>
                <a:ext uri="{FF2B5EF4-FFF2-40B4-BE49-F238E27FC236}">
                  <a16:creationId xmlns:a16="http://schemas.microsoft.com/office/drawing/2014/main" id="{CEC559B9-2B50-475D-ACA0-B19D3E82A2EB}"/>
                </a:ext>
              </a:extLst>
            </p:cNvPr>
            <p:cNvSpPr/>
            <p:nvPr/>
          </p:nvSpPr>
          <p:spPr>
            <a:xfrm>
              <a:off x="1842050" y="3750064"/>
              <a:ext cx="1603513" cy="742122"/>
            </a:xfrm>
            <a:prstGeom prst="roundRect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BF5D2474-2336-4FB9-AE3F-CC7FB996297B}"/>
                </a:ext>
              </a:extLst>
            </p:cNvPr>
            <p:cNvSpPr txBox="1"/>
            <p:nvPr/>
          </p:nvSpPr>
          <p:spPr>
            <a:xfrm>
              <a:off x="1911624" y="3921070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A</a:t>
              </a:r>
              <a:endParaRPr lang="pt-BR" sz="2000" dirty="0"/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6F97022-CCC4-4F35-8757-6B68F857FCB4}"/>
              </a:ext>
            </a:extLst>
          </p:cNvPr>
          <p:cNvGrpSpPr/>
          <p:nvPr/>
        </p:nvGrpSpPr>
        <p:grpSpPr>
          <a:xfrm>
            <a:off x="2052905" y="4783093"/>
            <a:ext cx="1603513" cy="742122"/>
            <a:chOff x="1848675" y="5056670"/>
            <a:chExt cx="1603513" cy="742122"/>
          </a:xfrm>
        </p:grpSpPr>
        <p:sp>
          <p:nvSpPr>
            <p:cNvPr id="4" name="Retângulo: Cantos Arredondados 3">
              <a:extLst>
                <a:ext uri="{FF2B5EF4-FFF2-40B4-BE49-F238E27FC236}">
                  <a16:creationId xmlns:a16="http://schemas.microsoft.com/office/drawing/2014/main" id="{C2ABA5D2-076B-48BA-B7F7-124F0AB9DA43}"/>
                </a:ext>
              </a:extLst>
            </p:cNvPr>
            <p:cNvSpPr/>
            <p:nvPr/>
          </p:nvSpPr>
          <p:spPr>
            <a:xfrm>
              <a:off x="1848675" y="5056670"/>
              <a:ext cx="1603513" cy="74212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223711E9-08B7-4C3C-B799-057A0618DD1F}"/>
                </a:ext>
              </a:extLst>
            </p:cNvPr>
            <p:cNvSpPr txBox="1"/>
            <p:nvPr/>
          </p:nvSpPr>
          <p:spPr>
            <a:xfrm>
              <a:off x="1918249" y="522767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B</a:t>
              </a:r>
              <a:endParaRPr lang="pt-BR" sz="2000" dirty="0"/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C87CC81-C4B4-4563-89F4-D48661830EDC}"/>
              </a:ext>
            </a:extLst>
          </p:cNvPr>
          <p:cNvSpPr txBox="1"/>
          <p:nvPr/>
        </p:nvSpPr>
        <p:spPr>
          <a:xfrm rot="16200000">
            <a:off x="2602869" y="4239241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ym typeface="Wingdings" panose="05000000000000000000" pitchFamily="2" charset="2"/>
              </a:rPr>
              <a:t></a:t>
            </a:r>
            <a:endParaRPr lang="pt-BR" sz="28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EBF913E-B90D-4916-A22A-93E0EE5EBF25}"/>
              </a:ext>
            </a:extLst>
          </p:cNvPr>
          <p:cNvSpPr txBox="1"/>
          <p:nvPr/>
        </p:nvSpPr>
        <p:spPr>
          <a:xfrm>
            <a:off x="4092448" y="3588513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ym typeface="Wingdings" panose="05000000000000000000" pitchFamily="2" charset="2"/>
              </a:rPr>
              <a:t></a:t>
            </a:r>
            <a:endParaRPr lang="pt-BR" sz="2800" b="1" dirty="0"/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4288B7E7-788E-42F9-A8C3-CA6439B47F54}"/>
              </a:ext>
            </a:extLst>
          </p:cNvPr>
          <p:cNvGrpSpPr/>
          <p:nvPr/>
        </p:nvGrpSpPr>
        <p:grpSpPr>
          <a:xfrm>
            <a:off x="5145209" y="3504270"/>
            <a:ext cx="1603513" cy="742122"/>
            <a:chOff x="1842050" y="3750064"/>
            <a:chExt cx="1603513" cy="742122"/>
          </a:xfrm>
        </p:grpSpPr>
        <p:sp>
          <p:nvSpPr>
            <p:cNvPr id="33" name="Retângulo: Cantos Arredondados 32">
              <a:extLst>
                <a:ext uri="{FF2B5EF4-FFF2-40B4-BE49-F238E27FC236}">
                  <a16:creationId xmlns:a16="http://schemas.microsoft.com/office/drawing/2014/main" id="{9ACDC3E4-C58A-41F2-9999-0033F99AC5BD}"/>
                </a:ext>
              </a:extLst>
            </p:cNvPr>
            <p:cNvSpPr/>
            <p:nvPr/>
          </p:nvSpPr>
          <p:spPr>
            <a:xfrm>
              <a:off x="1842050" y="3750064"/>
              <a:ext cx="1603513" cy="742122"/>
            </a:xfrm>
            <a:prstGeom prst="roundRect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CBAC99BC-52A5-46C0-BDF9-CC8DD8F43095}"/>
                </a:ext>
              </a:extLst>
            </p:cNvPr>
            <p:cNvSpPr txBox="1"/>
            <p:nvPr/>
          </p:nvSpPr>
          <p:spPr>
            <a:xfrm>
              <a:off x="1911624" y="3921070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A</a:t>
              </a:r>
              <a:endParaRPr lang="pt-BR" sz="2000" dirty="0"/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D2502BFE-8A71-4D55-A1AD-C31F896BFA9F}"/>
              </a:ext>
            </a:extLst>
          </p:cNvPr>
          <p:cNvGrpSpPr/>
          <p:nvPr/>
        </p:nvGrpSpPr>
        <p:grpSpPr>
          <a:xfrm>
            <a:off x="5151834" y="4810876"/>
            <a:ext cx="1603513" cy="742122"/>
            <a:chOff x="1848675" y="5056670"/>
            <a:chExt cx="1603513" cy="742122"/>
          </a:xfrm>
        </p:grpSpPr>
        <p:sp>
          <p:nvSpPr>
            <p:cNvPr id="36" name="Retângulo: Cantos Arredondados 35">
              <a:extLst>
                <a:ext uri="{FF2B5EF4-FFF2-40B4-BE49-F238E27FC236}">
                  <a16:creationId xmlns:a16="http://schemas.microsoft.com/office/drawing/2014/main" id="{B913BCBF-113D-400A-B239-865E996C6B37}"/>
                </a:ext>
              </a:extLst>
            </p:cNvPr>
            <p:cNvSpPr/>
            <p:nvPr/>
          </p:nvSpPr>
          <p:spPr>
            <a:xfrm>
              <a:off x="1848675" y="5056670"/>
              <a:ext cx="1603513" cy="74212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C4409EC9-5CF6-4AF0-948B-61CC028F70D1}"/>
                </a:ext>
              </a:extLst>
            </p:cNvPr>
            <p:cNvSpPr txBox="1"/>
            <p:nvPr/>
          </p:nvSpPr>
          <p:spPr>
            <a:xfrm>
              <a:off x="1918249" y="522767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B</a:t>
              </a:r>
              <a:endParaRPr lang="pt-BR" sz="2000" dirty="0"/>
            </a:p>
          </p:txBody>
        </p:sp>
      </p:grp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408C65DB-6361-4BA0-A470-EBFC959D0D04}"/>
              </a:ext>
            </a:extLst>
          </p:cNvPr>
          <p:cNvCxnSpPr>
            <a:cxnSpLocks/>
            <a:stCxn id="33" idx="2"/>
            <a:endCxn id="36" idx="0"/>
          </p:cNvCxnSpPr>
          <p:nvPr/>
        </p:nvCxnSpPr>
        <p:spPr>
          <a:xfrm>
            <a:off x="5946966" y="4246392"/>
            <a:ext cx="6625" cy="564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29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009901" y="1737086"/>
            <a:ext cx="5588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Exemplo de Aquisição</a:t>
            </a:r>
          </a:p>
          <a:p>
            <a:endParaRPr lang="pt-BR" sz="2000" dirty="0"/>
          </a:p>
          <a:p>
            <a:r>
              <a:rPr lang="pt-BR" sz="2000" b="1" dirty="0"/>
              <a:t>Em 2019, o Magazine Luíza adquiriu a </a:t>
            </a:r>
            <a:r>
              <a:rPr lang="pt-BR" sz="2000" b="1" dirty="0" err="1"/>
              <a:t>Netshoes</a:t>
            </a:r>
            <a:r>
              <a:rPr lang="pt-BR" sz="2000" b="1" dirty="0"/>
              <a:t>.</a:t>
            </a:r>
          </a:p>
        </p:txBody>
      </p: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C8BB605C-19BB-4B5F-B173-A4F80ED16298}"/>
              </a:ext>
            </a:extLst>
          </p:cNvPr>
          <p:cNvGrpSpPr/>
          <p:nvPr/>
        </p:nvGrpSpPr>
        <p:grpSpPr>
          <a:xfrm>
            <a:off x="2168918" y="3429000"/>
            <a:ext cx="4806164" cy="1535891"/>
            <a:chOff x="1742917" y="3733123"/>
            <a:chExt cx="5368116" cy="1707503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C87CC81-C4B4-4563-89F4-D48661830EDC}"/>
                </a:ext>
              </a:extLst>
            </p:cNvPr>
            <p:cNvSpPr txBox="1"/>
            <p:nvPr/>
          </p:nvSpPr>
          <p:spPr>
            <a:xfrm rot="16200000">
              <a:off x="2639939" y="4399879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EEBF913E-B90D-4916-A22A-93E0EE5EBF25}"/>
                </a:ext>
              </a:extLst>
            </p:cNvPr>
            <p:cNvSpPr txBox="1"/>
            <p:nvPr/>
          </p:nvSpPr>
          <p:spPr>
            <a:xfrm>
              <a:off x="4129518" y="3749151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408C65DB-6361-4BA0-A470-EBFC959D0D04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>
              <a:off x="5990661" y="4272371"/>
              <a:ext cx="0" cy="699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C9B0BF19-E371-42DE-AACA-AFE6A43E3C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58" t="20538" r="7202" b="22742"/>
            <a:stretch/>
          </p:blipFill>
          <p:spPr>
            <a:xfrm>
              <a:off x="1742917" y="3733123"/>
              <a:ext cx="2263031" cy="630397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656F9797-EFD9-4B8E-B987-8C341C3EA4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58" t="20538" r="7202" b="22742"/>
            <a:stretch/>
          </p:blipFill>
          <p:spPr>
            <a:xfrm>
              <a:off x="4804304" y="3733123"/>
              <a:ext cx="2263031" cy="630397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9E6CE658-894C-48DD-9BA0-FAA4B1D212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2849" b="30111"/>
            <a:stretch/>
          </p:blipFill>
          <p:spPr>
            <a:xfrm>
              <a:off x="1768653" y="4971514"/>
              <a:ext cx="2240745" cy="469112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F2099DD1-F211-4C46-9A53-45092015A3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2849" b="30111"/>
            <a:stretch/>
          </p:blipFill>
          <p:spPr>
            <a:xfrm>
              <a:off x="4870288" y="4971514"/>
              <a:ext cx="2240745" cy="469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8180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1664209" y="1736792"/>
            <a:ext cx="6126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Outro exemplo de Aquisição</a:t>
            </a:r>
          </a:p>
          <a:p>
            <a:r>
              <a:rPr lang="pt-BR" sz="2000" b="1" dirty="0"/>
              <a:t>Em 2017, o Banco Itaú comprou a XP Investimentos.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2FDE385F-9C57-469D-81CD-073AFB3320CA}"/>
              </a:ext>
            </a:extLst>
          </p:cNvPr>
          <p:cNvGrpSpPr/>
          <p:nvPr/>
        </p:nvGrpSpPr>
        <p:grpSpPr>
          <a:xfrm>
            <a:off x="2288830" y="3264619"/>
            <a:ext cx="4161398" cy="2245118"/>
            <a:chOff x="2041694" y="3340367"/>
            <a:chExt cx="4814203" cy="2525281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C87CC81-C4B4-4563-89F4-D48661830EDC}"/>
                </a:ext>
              </a:extLst>
            </p:cNvPr>
            <p:cNvSpPr txBox="1"/>
            <p:nvPr/>
          </p:nvSpPr>
          <p:spPr>
            <a:xfrm rot="16200000">
              <a:off x="2658740" y="4391777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EEBF913E-B90D-4916-A22A-93E0EE5EBF25}"/>
                </a:ext>
              </a:extLst>
            </p:cNvPr>
            <p:cNvSpPr txBox="1"/>
            <p:nvPr/>
          </p:nvSpPr>
          <p:spPr>
            <a:xfrm>
              <a:off x="4129518" y="3749151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408C65DB-6361-4BA0-A470-EBFC959D0D04}"/>
                </a:ext>
              </a:extLst>
            </p:cNvPr>
            <p:cNvCxnSpPr>
              <a:cxnSpLocks/>
            </p:cNvCxnSpPr>
            <p:nvPr/>
          </p:nvCxnSpPr>
          <p:spPr>
            <a:xfrm>
              <a:off x="5990661" y="4272371"/>
              <a:ext cx="0" cy="699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3C35E2C7-9A18-40D9-9ECA-7FB7E6FAC8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116"/>
            <a:stretch/>
          </p:blipFill>
          <p:spPr>
            <a:xfrm>
              <a:off x="2041694" y="4898126"/>
              <a:ext cx="1705759" cy="952367"/>
            </a:xfrm>
            <a:prstGeom prst="rect">
              <a:avLst/>
            </a:prstGeom>
          </p:spPr>
        </p:pic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D21EA5E8-F355-4407-83EF-CC256EAE53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116"/>
            <a:stretch/>
          </p:blipFill>
          <p:spPr>
            <a:xfrm>
              <a:off x="5150138" y="4913281"/>
              <a:ext cx="1705759" cy="952367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E8FDF10-1BD5-457C-B367-4AC58E356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0124" t="9125" r="28414" b="12280"/>
            <a:stretch/>
          </p:blipFill>
          <p:spPr>
            <a:xfrm>
              <a:off x="2362456" y="3340367"/>
              <a:ext cx="1041989" cy="1038564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1CE9D01A-49A7-47BE-9BD3-311C290822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0124" t="9125" r="28414" b="12280"/>
            <a:stretch/>
          </p:blipFill>
          <p:spPr>
            <a:xfrm>
              <a:off x="5482022" y="3352760"/>
              <a:ext cx="1041989" cy="10385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6484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4">
            <a:extLst>
              <a:ext uri="{FF2B5EF4-FFF2-40B4-BE49-F238E27FC236}">
                <a16:creationId xmlns:a16="http://schemas.microsoft.com/office/drawing/2014/main" id="{C8CB637D-5B8C-42AA-AC09-65B1B75BC3AB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5" name="Grupo 115">
              <a:extLst>
                <a:ext uri="{FF2B5EF4-FFF2-40B4-BE49-F238E27FC236}">
                  <a16:creationId xmlns:a16="http://schemas.microsoft.com/office/drawing/2014/main" id="{FDBDE84B-2079-434E-9701-41074629147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0B5904AE-124E-4EE4-BFA6-80A75C9F661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D68A287-4643-45F6-BCFA-BE1C5ABCD0E2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7EA5418D-D826-4A2D-9961-F6D7C3BC642A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9" name="Grupo 25">
            <a:extLst>
              <a:ext uri="{FF2B5EF4-FFF2-40B4-BE49-F238E27FC236}">
                <a16:creationId xmlns:a16="http://schemas.microsoft.com/office/drawing/2014/main" id="{96A957DC-E986-4CF3-AC29-AE267C102903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0" name="Grupo 36">
              <a:extLst>
                <a:ext uri="{FF2B5EF4-FFF2-40B4-BE49-F238E27FC236}">
                  <a16:creationId xmlns:a16="http://schemas.microsoft.com/office/drawing/2014/main" id="{D9B496F8-4B8F-4E14-B7C3-851D7453686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F4DDA648-7513-4150-B619-1A4270D4520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0FA1D2A7-F4E2-439F-AFB4-B66FE91E115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1" name="Grupo 113">
              <a:extLst>
                <a:ext uri="{FF2B5EF4-FFF2-40B4-BE49-F238E27FC236}">
                  <a16:creationId xmlns:a16="http://schemas.microsoft.com/office/drawing/2014/main" id="{46D32B84-4EF9-4C74-A09E-036E629A613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3D19000A-1451-4933-B9A1-4B112FB7BA2A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A947352-6A7D-498F-94D5-F129DEDD7B8B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6" name="Retângulo 15">
            <a:extLst>
              <a:ext uri="{FF2B5EF4-FFF2-40B4-BE49-F238E27FC236}">
                <a16:creationId xmlns:a16="http://schemas.microsoft.com/office/drawing/2014/main" id="{E523A9D4-839D-40C8-A597-5BE9CA93BE4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34CA66F-7D94-492B-A5C5-55BB2F85A11C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18C40A9-AC97-4524-AC07-E76769ECBB83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9CECD7-41C1-4B2C-9112-A03DCED0B446}"/>
              </a:ext>
            </a:extLst>
          </p:cNvPr>
          <p:cNvSpPr txBox="1"/>
          <p:nvPr/>
        </p:nvSpPr>
        <p:spPr>
          <a:xfrm>
            <a:off x="1429430" y="1815046"/>
            <a:ext cx="6473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66FFFF"/>
                </a:solidFill>
              </a:rPr>
              <a:t>Outros casos famosos de Aquisição ...</a:t>
            </a:r>
          </a:p>
        </p:txBody>
      </p:sp>
      <p:pic>
        <p:nvPicPr>
          <p:cNvPr id="22" name="Picture 2" descr="Google">
            <a:hlinkClick r:id="rId2"/>
            <a:extLst>
              <a:ext uri="{FF2B5EF4-FFF2-40B4-BE49-F238E27FC236}">
                <a16:creationId xmlns:a16="http://schemas.microsoft.com/office/drawing/2014/main" id="{FCFEDD70-B1F5-4DC3-8A02-7FA8B2B277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0" t="21554" b="22099"/>
          <a:stretch/>
        </p:blipFill>
        <p:spPr bwMode="auto">
          <a:xfrm>
            <a:off x="2287389" y="4557475"/>
            <a:ext cx="1791730" cy="66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Google">
            <a:hlinkClick r:id="rId2"/>
            <a:extLst>
              <a:ext uri="{FF2B5EF4-FFF2-40B4-BE49-F238E27FC236}">
                <a16:creationId xmlns:a16="http://schemas.microsoft.com/office/drawing/2014/main" id="{B235F170-B6D8-4708-A45C-2E180DF935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" r="57020" b="17328"/>
          <a:stretch/>
        </p:blipFill>
        <p:spPr bwMode="auto">
          <a:xfrm>
            <a:off x="2287389" y="2935907"/>
            <a:ext cx="1791730" cy="97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D4BC1A0D-3DC4-4198-A6DD-BCED675CF67C}"/>
              </a:ext>
            </a:extLst>
          </p:cNvPr>
          <p:cNvCxnSpPr/>
          <p:nvPr/>
        </p:nvCxnSpPr>
        <p:spPr>
          <a:xfrm>
            <a:off x="3183254" y="3906148"/>
            <a:ext cx="0" cy="651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8D11B179-72EF-49EF-8EB2-893A4E2466FF}"/>
              </a:ext>
            </a:extLst>
          </p:cNvPr>
          <p:cNvCxnSpPr/>
          <p:nvPr/>
        </p:nvCxnSpPr>
        <p:spPr>
          <a:xfrm>
            <a:off x="5870848" y="3906148"/>
            <a:ext cx="0" cy="651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Imagem 39">
            <a:extLst>
              <a:ext uri="{FF2B5EF4-FFF2-40B4-BE49-F238E27FC236}">
                <a16:creationId xmlns:a16="http://schemas.microsoft.com/office/drawing/2014/main" id="{33E02395-0D51-4142-8170-2473525690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335" b="18951"/>
          <a:stretch/>
        </p:blipFill>
        <p:spPr>
          <a:xfrm>
            <a:off x="4974983" y="2951867"/>
            <a:ext cx="1791730" cy="954281"/>
          </a:xfrm>
          <a:prstGeom prst="rect">
            <a:avLst/>
          </a:prstGeom>
        </p:spPr>
      </p:pic>
      <p:pic>
        <p:nvPicPr>
          <p:cNvPr id="44" name="Imagem 43">
            <a:extLst>
              <a:ext uri="{FF2B5EF4-FFF2-40B4-BE49-F238E27FC236}">
                <a16:creationId xmlns:a16="http://schemas.microsoft.com/office/drawing/2014/main" id="{5DE1FE47-AAB9-4527-AD9F-45A83878A66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3766" b="26006"/>
          <a:stretch/>
        </p:blipFill>
        <p:spPr>
          <a:xfrm>
            <a:off x="5205320" y="4550206"/>
            <a:ext cx="1331055" cy="66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093613" y="1393539"/>
            <a:ext cx="52143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Cisão</a:t>
            </a:r>
          </a:p>
          <a:p>
            <a:endParaRPr lang="pt-BR" sz="2000" dirty="0"/>
          </a:p>
          <a:p>
            <a:r>
              <a:rPr lang="pt-BR" sz="2000" b="1" dirty="0"/>
              <a:t>Uma empresa se divide em duas ou mais empresas, e pode, ou não, continuar existindo. </a:t>
            </a:r>
          </a:p>
        </p:txBody>
      </p:sp>
      <p:grpSp>
        <p:nvGrpSpPr>
          <p:cNvPr id="66" name="Agrupar 65">
            <a:extLst>
              <a:ext uri="{FF2B5EF4-FFF2-40B4-BE49-F238E27FC236}">
                <a16:creationId xmlns:a16="http://schemas.microsoft.com/office/drawing/2014/main" id="{9211008B-8080-4DF7-A816-8B9FD2C09FA3}"/>
              </a:ext>
            </a:extLst>
          </p:cNvPr>
          <p:cNvGrpSpPr/>
          <p:nvPr/>
        </p:nvGrpSpPr>
        <p:grpSpPr>
          <a:xfrm>
            <a:off x="374211" y="3174942"/>
            <a:ext cx="8395578" cy="2675965"/>
            <a:chOff x="372594" y="3429000"/>
            <a:chExt cx="8395578" cy="2675965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A06A47AB-845B-444D-91C6-6778DF153602}"/>
                </a:ext>
              </a:extLst>
            </p:cNvPr>
            <p:cNvGrpSpPr/>
            <p:nvPr/>
          </p:nvGrpSpPr>
          <p:grpSpPr>
            <a:xfrm>
              <a:off x="372594" y="4233591"/>
              <a:ext cx="1603513" cy="742122"/>
              <a:chOff x="1842050" y="3750064"/>
              <a:chExt cx="1603513" cy="742122"/>
            </a:xfrm>
          </p:grpSpPr>
          <p:sp>
            <p:nvSpPr>
              <p:cNvPr id="2" name="Retângulo: Cantos Arredondados 1">
                <a:extLst>
                  <a:ext uri="{FF2B5EF4-FFF2-40B4-BE49-F238E27FC236}">
                    <a16:creationId xmlns:a16="http://schemas.microsoft.com/office/drawing/2014/main" id="{CEC559B9-2B50-475D-ACA0-B19D3E82A2EB}"/>
                  </a:ext>
                </a:extLst>
              </p:cNvPr>
              <p:cNvSpPr/>
              <p:nvPr/>
            </p:nvSpPr>
            <p:spPr>
              <a:xfrm>
                <a:off x="1842050" y="3750064"/>
                <a:ext cx="1603513" cy="742122"/>
              </a:xfrm>
              <a:prstGeom prst="roundRect">
                <a:avLst/>
              </a:prstGeom>
              <a:ln>
                <a:solidFill>
                  <a:schemeClr val="tx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BF5D2474-2336-4FB9-AE3F-CC7FB996297B}"/>
                  </a:ext>
                </a:extLst>
              </p:cNvPr>
              <p:cNvSpPr txBox="1"/>
              <p:nvPr/>
            </p:nvSpPr>
            <p:spPr>
              <a:xfrm>
                <a:off x="1911624" y="3921070"/>
                <a:ext cx="146436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b="1" dirty="0"/>
                  <a:t>Empresa A</a:t>
                </a:r>
                <a:endParaRPr lang="pt-BR" sz="2000" dirty="0"/>
              </a:p>
            </p:txBody>
          </p:sp>
        </p:grpSp>
        <p:sp>
          <p:nvSpPr>
            <p:cNvPr id="4" name="Retângulo: Cantos Arredondados 3">
              <a:extLst>
                <a:ext uri="{FF2B5EF4-FFF2-40B4-BE49-F238E27FC236}">
                  <a16:creationId xmlns:a16="http://schemas.microsoft.com/office/drawing/2014/main" id="{C2ABA5D2-076B-48BA-B7F7-124F0AB9DA43}"/>
                </a:ext>
              </a:extLst>
            </p:cNvPr>
            <p:cNvSpPr/>
            <p:nvPr/>
          </p:nvSpPr>
          <p:spPr>
            <a:xfrm>
              <a:off x="2581859" y="3657282"/>
              <a:ext cx="1603513" cy="486921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223711E9-08B7-4C3C-B799-057A0618DD1F}"/>
                </a:ext>
              </a:extLst>
            </p:cNvPr>
            <p:cNvSpPr txBox="1"/>
            <p:nvPr/>
          </p:nvSpPr>
          <p:spPr>
            <a:xfrm>
              <a:off x="2651433" y="3700687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A</a:t>
              </a:r>
              <a:endParaRPr lang="pt-BR" sz="2000" dirty="0"/>
            </a:p>
          </p:txBody>
        </p:sp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7606D2E6-23A9-43BC-9597-EE34E208FF79}"/>
                </a:ext>
              </a:extLst>
            </p:cNvPr>
            <p:cNvSpPr/>
            <p:nvPr/>
          </p:nvSpPr>
          <p:spPr>
            <a:xfrm>
              <a:off x="2581859" y="4361192"/>
              <a:ext cx="1603513" cy="48692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94CB09CE-EE7B-4FDC-A936-ACD69EDE40CA}"/>
                </a:ext>
              </a:extLst>
            </p:cNvPr>
            <p:cNvSpPr txBox="1"/>
            <p:nvPr/>
          </p:nvSpPr>
          <p:spPr>
            <a:xfrm>
              <a:off x="2651433" y="4404597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B</a:t>
              </a:r>
              <a:endParaRPr lang="pt-BR" sz="2000" dirty="0"/>
            </a:p>
          </p:txBody>
        </p:sp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B066F504-81D3-463F-AC9F-EE8E0393DE72}"/>
                </a:ext>
              </a:extLst>
            </p:cNvPr>
            <p:cNvSpPr/>
            <p:nvPr/>
          </p:nvSpPr>
          <p:spPr>
            <a:xfrm>
              <a:off x="2608130" y="5068593"/>
              <a:ext cx="1603513" cy="486921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531D7483-5471-41D0-8614-CFB67093DF2F}"/>
                </a:ext>
              </a:extLst>
            </p:cNvPr>
            <p:cNvSpPr txBox="1"/>
            <p:nvPr/>
          </p:nvSpPr>
          <p:spPr>
            <a:xfrm>
              <a:off x="2677704" y="5111998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C</a:t>
              </a:r>
              <a:endParaRPr lang="pt-BR" sz="2000" dirty="0"/>
            </a:p>
          </p:txBody>
        </p:sp>
        <p:grpSp>
          <p:nvGrpSpPr>
            <p:cNvPr id="47" name="Agrupar 46">
              <a:extLst>
                <a:ext uri="{FF2B5EF4-FFF2-40B4-BE49-F238E27FC236}">
                  <a16:creationId xmlns:a16="http://schemas.microsoft.com/office/drawing/2014/main" id="{A4EA89F5-EAB4-44C0-99BF-944B8F893031}"/>
                </a:ext>
              </a:extLst>
            </p:cNvPr>
            <p:cNvGrpSpPr/>
            <p:nvPr/>
          </p:nvGrpSpPr>
          <p:grpSpPr>
            <a:xfrm>
              <a:off x="2093613" y="3887247"/>
              <a:ext cx="418672" cy="1411311"/>
              <a:chOff x="2473764" y="3951284"/>
              <a:chExt cx="418672" cy="1411311"/>
            </a:xfrm>
          </p:grpSpPr>
          <p:cxnSp>
            <p:nvCxnSpPr>
              <p:cNvPr id="38" name="Conector reto 37">
                <a:extLst>
                  <a:ext uri="{FF2B5EF4-FFF2-40B4-BE49-F238E27FC236}">
                    <a16:creationId xmlns:a16="http://schemas.microsoft.com/office/drawing/2014/main" id="{1F34B977-4274-4C2F-8FE9-4C0F46B71DE8}"/>
                  </a:ext>
                </a:extLst>
              </p:cNvPr>
              <p:cNvCxnSpPr/>
              <p:nvPr/>
            </p:nvCxnSpPr>
            <p:spPr>
              <a:xfrm>
                <a:off x="2683100" y="3951284"/>
                <a:ext cx="0" cy="14113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>
                <a:extLst>
                  <a:ext uri="{FF2B5EF4-FFF2-40B4-BE49-F238E27FC236}">
                    <a16:creationId xmlns:a16="http://schemas.microsoft.com/office/drawing/2014/main" id="{A39E2C0A-918D-4269-B398-4F8FB4D219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683100" y="3965477"/>
                <a:ext cx="209336" cy="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Agrupar 45">
                <a:extLst>
                  <a:ext uri="{FF2B5EF4-FFF2-40B4-BE49-F238E27FC236}">
                    <a16:creationId xmlns:a16="http://schemas.microsoft.com/office/drawing/2014/main" id="{A6E79293-EA92-4D01-B46C-775AB8FFC81E}"/>
                  </a:ext>
                </a:extLst>
              </p:cNvPr>
              <p:cNvGrpSpPr/>
              <p:nvPr/>
            </p:nvGrpSpPr>
            <p:grpSpPr>
              <a:xfrm>
                <a:off x="2473764" y="4671753"/>
                <a:ext cx="418672" cy="210"/>
                <a:chOff x="2473764" y="4601417"/>
                <a:chExt cx="418672" cy="210"/>
              </a:xfrm>
            </p:grpSpPr>
            <p:cxnSp>
              <p:nvCxnSpPr>
                <p:cNvPr id="41" name="Conector reto 40">
                  <a:extLst>
                    <a:ext uri="{FF2B5EF4-FFF2-40B4-BE49-F238E27FC236}">
                      <a16:creationId xmlns:a16="http://schemas.microsoft.com/office/drawing/2014/main" id="{98D871E7-5E23-4A98-A3A7-8920F2E92F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83100" y="4601417"/>
                  <a:ext cx="209336" cy="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>
                  <a:extLst>
                    <a:ext uri="{FF2B5EF4-FFF2-40B4-BE49-F238E27FC236}">
                      <a16:creationId xmlns:a16="http://schemas.microsoft.com/office/drawing/2014/main" id="{C66C0F52-D870-4786-86DD-B8145C4E31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473764" y="4601625"/>
                  <a:ext cx="209336" cy="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ector reto 42">
                <a:extLst>
                  <a:ext uri="{FF2B5EF4-FFF2-40B4-BE49-F238E27FC236}">
                    <a16:creationId xmlns:a16="http://schemas.microsoft.com/office/drawing/2014/main" id="{21A0D167-E329-4E00-BDFC-A36CAE8D64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668811" y="5359711"/>
                <a:ext cx="209336" cy="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Agrupar 47">
              <a:extLst>
                <a:ext uri="{FF2B5EF4-FFF2-40B4-BE49-F238E27FC236}">
                  <a16:creationId xmlns:a16="http://schemas.microsoft.com/office/drawing/2014/main" id="{70F26025-8916-4E63-99F3-98A556976DE9}"/>
                </a:ext>
              </a:extLst>
            </p:cNvPr>
            <p:cNvGrpSpPr/>
            <p:nvPr/>
          </p:nvGrpSpPr>
          <p:grpSpPr>
            <a:xfrm>
              <a:off x="4929123" y="4281249"/>
              <a:ext cx="1603513" cy="742122"/>
              <a:chOff x="1842050" y="3750064"/>
              <a:chExt cx="1603513" cy="742122"/>
            </a:xfrm>
          </p:grpSpPr>
          <p:sp>
            <p:nvSpPr>
              <p:cNvPr id="49" name="Retângulo: Cantos Arredondados 48">
                <a:extLst>
                  <a:ext uri="{FF2B5EF4-FFF2-40B4-BE49-F238E27FC236}">
                    <a16:creationId xmlns:a16="http://schemas.microsoft.com/office/drawing/2014/main" id="{945FC5A5-0E40-4E55-9DCC-036E34FA2DB1}"/>
                  </a:ext>
                </a:extLst>
              </p:cNvPr>
              <p:cNvSpPr/>
              <p:nvPr/>
            </p:nvSpPr>
            <p:spPr>
              <a:xfrm>
                <a:off x="1842050" y="3750064"/>
                <a:ext cx="1603513" cy="742122"/>
              </a:xfrm>
              <a:prstGeom prst="roundRect">
                <a:avLst/>
              </a:prstGeom>
              <a:ln>
                <a:solidFill>
                  <a:schemeClr val="tx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D5D38635-63D1-4ED0-9A40-970E788EEEB0}"/>
                  </a:ext>
                </a:extLst>
              </p:cNvPr>
              <p:cNvSpPr txBox="1"/>
              <p:nvPr/>
            </p:nvSpPr>
            <p:spPr>
              <a:xfrm>
                <a:off x="1911624" y="3921070"/>
                <a:ext cx="146436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b="1" dirty="0"/>
                  <a:t>Empresa A</a:t>
                </a:r>
                <a:endParaRPr lang="pt-BR" sz="2000" dirty="0"/>
              </a:p>
            </p:txBody>
          </p:sp>
        </p:grpSp>
        <p:sp>
          <p:nvSpPr>
            <p:cNvPr id="51" name="Retângulo: Cantos Arredondados 50">
              <a:extLst>
                <a:ext uri="{FF2B5EF4-FFF2-40B4-BE49-F238E27FC236}">
                  <a16:creationId xmlns:a16="http://schemas.microsoft.com/office/drawing/2014/main" id="{38D3B822-766B-49D1-8D72-FA8DBAD9EB10}"/>
                </a:ext>
              </a:extLst>
            </p:cNvPr>
            <p:cNvSpPr/>
            <p:nvPr/>
          </p:nvSpPr>
          <p:spPr>
            <a:xfrm>
              <a:off x="7138388" y="3704940"/>
              <a:ext cx="1603513" cy="48692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F8E52C53-7153-4EF5-8294-3B3154770A01}"/>
                </a:ext>
              </a:extLst>
            </p:cNvPr>
            <p:cNvSpPr txBox="1"/>
            <p:nvPr/>
          </p:nvSpPr>
          <p:spPr>
            <a:xfrm>
              <a:off x="7207962" y="3748345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B</a:t>
              </a:r>
              <a:endParaRPr lang="pt-BR" sz="2000" dirty="0"/>
            </a:p>
          </p:txBody>
        </p:sp>
        <p:sp>
          <p:nvSpPr>
            <p:cNvPr id="53" name="Retângulo: Cantos Arredondados 52">
              <a:extLst>
                <a:ext uri="{FF2B5EF4-FFF2-40B4-BE49-F238E27FC236}">
                  <a16:creationId xmlns:a16="http://schemas.microsoft.com/office/drawing/2014/main" id="{66CFBE96-F51C-4204-A54D-25DA9FB95463}"/>
                </a:ext>
              </a:extLst>
            </p:cNvPr>
            <p:cNvSpPr/>
            <p:nvPr/>
          </p:nvSpPr>
          <p:spPr>
            <a:xfrm>
              <a:off x="7138388" y="4408850"/>
              <a:ext cx="1603513" cy="486921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E1A7E05E-51C5-456C-B5C9-5D17BEDEBB86}"/>
                </a:ext>
              </a:extLst>
            </p:cNvPr>
            <p:cNvSpPr txBox="1"/>
            <p:nvPr/>
          </p:nvSpPr>
          <p:spPr>
            <a:xfrm>
              <a:off x="7207962" y="4452255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C</a:t>
              </a:r>
              <a:endParaRPr lang="pt-BR" sz="2000" dirty="0"/>
            </a:p>
          </p:txBody>
        </p:sp>
        <p:sp>
          <p:nvSpPr>
            <p:cNvPr id="55" name="Retângulo: Cantos Arredondados 54">
              <a:extLst>
                <a:ext uri="{FF2B5EF4-FFF2-40B4-BE49-F238E27FC236}">
                  <a16:creationId xmlns:a16="http://schemas.microsoft.com/office/drawing/2014/main" id="{14A55E21-470C-4B50-8896-BE169F1320F2}"/>
                </a:ext>
              </a:extLst>
            </p:cNvPr>
            <p:cNvSpPr/>
            <p:nvPr/>
          </p:nvSpPr>
          <p:spPr>
            <a:xfrm>
              <a:off x="7164659" y="5116251"/>
              <a:ext cx="1603513" cy="486921"/>
            </a:xfrm>
            <a:prstGeom prst="round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1374039E-7B30-477E-82A0-5BEEFBE32598}"/>
                </a:ext>
              </a:extLst>
            </p:cNvPr>
            <p:cNvSpPr txBox="1"/>
            <p:nvPr/>
          </p:nvSpPr>
          <p:spPr>
            <a:xfrm>
              <a:off x="7234233" y="515965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D</a:t>
              </a:r>
              <a:endParaRPr lang="pt-BR" sz="2000" dirty="0"/>
            </a:p>
          </p:txBody>
        </p:sp>
        <p:grpSp>
          <p:nvGrpSpPr>
            <p:cNvPr id="57" name="Agrupar 56">
              <a:extLst>
                <a:ext uri="{FF2B5EF4-FFF2-40B4-BE49-F238E27FC236}">
                  <a16:creationId xmlns:a16="http://schemas.microsoft.com/office/drawing/2014/main" id="{79E647D1-14CC-44D9-87A0-46FDF0308C61}"/>
                </a:ext>
              </a:extLst>
            </p:cNvPr>
            <p:cNvGrpSpPr/>
            <p:nvPr/>
          </p:nvGrpSpPr>
          <p:grpSpPr>
            <a:xfrm>
              <a:off x="6650142" y="3934905"/>
              <a:ext cx="418672" cy="1411311"/>
              <a:chOff x="2473764" y="3951284"/>
              <a:chExt cx="418672" cy="1411311"/>
            </a:xfrm>
          </p:grpSpPr>
          <p:cxnSp>
            <p:nvCxnSpPr>
              <p:cNvPr id="58" name="Conector reto 57">
                <a:extLst>
                  <a:ext uri="{FF2B5EF4-FFF2-40B4-BE49-F238E27FC236}">
                    <a16:creationId xmlns:a16="http://schemas.microsoft.com/office/drawing/2014/main" id="{ABE3C699-5E3B-45AD-BA39-BE85D9AADCE2}"/>
                  </a:ext>
                </a:extLst>
              </p:cNvPr>
              <p:cNvCxnSpPr/>
              <p:nvPr/>
            </p:nvCxnSpPr>
            <p:spPr>
              <a:xfrm>
                <a:off x="2683100" y="3951284"/>
                <a:ext cx="0" cy="14113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reto 58">
                <a:extLst>
                  <a:ext uri="{FF2B5EF4-FFF2-40B4-BE49-F238E27FC236}">
                    <a16:creationId xmlns:a16="http://schemas.microsoft.com/office/drawing/2014/main" id="{58813B26-09DC-4C31-B345-DC6543A309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683100" y="3965477"/>
                <a:ext cx="209336" cy="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Agrupar 59">
                <a:extLst>
                  <a:ext uri="{FF2B5EF4-FFF2-40B4-BE49-F238E27FC236}">
                    <a16:creationId xmlns:a16="http://schemas.microsoft.com/office/drawing/2014/main" id="{B87B3E4C-62FA-4128-BBDA-60AADE4A6699}"/>
                  </a:ext>
                </a:extLst>
              </p:cNvPr>
              <p:cNvGrpSpPr/>
              <p:nvPr/>
            </p:nvGrpSpPr>
            <p:grpSpPr>
              <a:xfrm>
                <a:off x="2473764" y="4671753"/>
                <a:ext cx="418672" cy="210"/>
                <a:chOff x="2473764" y="4601417"/>
                <a:chExt cx="418672" cy="210"/>
              </a:xfrm>
            </p:grpSpPr>
            <p:cxnSp>
              <p:nvCxnSpPr>
                <p:cNvPr id="62" name="Conector reto 61">
                  <a:extLst>
                    <a:ext uri="{FF2B5EF4-FFF2-40B4-BE49-F238E27FC236}">
                      <a16:creationId xmlns:a16="http://schemas.microsoft.com/office/drawing/2014/main" id="{F4A3809A-C9A9-414F-99AB-A54F7C1426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683100" y="4601417"/>
                  <a:ext cx="209336" cy="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ector reto 62">
                  <a:extLst>
                    <a:ext uri="{FF2B5EF4-FFF2-40B4-BE49-F238E27FC236}">
                      <a16:creationId xmlns:a16="http://schemas.microsoft.com/office/drawing/2014/main" id="{8D277C80-9A89-412C-98B3-8219DF8149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473764" y="4601625"/>
                  <a:ext cx="209336" cy="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" name="Conector reto 60">
                <a:extLst>
                  <a:ext uri="{FF2B5EF4-FFF2-40B4-BE49-F238E27FC236}">
                    <a16:creationId xmlns:a16="http://schemas.microsoft.com/office/drawing/2014/main" id="{C326E625-95C8-467B-8834-637F8BB16B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668811" y="5359711"/>
                <a:ext cx="209336" cy="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ector reto 64">
              <a:extLst>
                <a:ext uri="{FF2B5EF4-FFF2-40B4-BE49-F238E27FC236}">
                  <a16:creationId xmlns:a16="http://schemas.microsoft.com/office/drawing/2014/main" id="{D005AC80-E561-4E3D-97FA-9C69A21CE7BC}"/>
                </a:ext>
              </a:extLst>
            </p:cNvPr>
            <p:cNvCxnSpPr/>
            <p:nvPr/>
          </p:nvCxnSpPr>
          <p:spPr>
            <a:xfrm>
              <a:off x="4572000" y="3429000"/>
              <a:ext cx="0" cy="26759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5204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1223426" y="1573727"/>
            <a:ext cx="77056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Exemplo de Cisão</a:t>
            </a:r>
          </a:p>
          <a:p>
            <a:r>
              <a:rPr lang="pt-BR" sz="2000" b="1" dirty="0"/>
              <a:t>Em 2012, a Gol Linhas Aéreas S.A. fez uma cisão com foco no seu programa de relacionamentos e criou a </a:t>
            </a:r>
            <a:r>
              <a:rPr lang="pt-BR" sz="2000" b="1" dirty="0" err="1"/>
              <a:t>Smiles</a:t>
            </a:r>
            <a:r>
              <a:rPr lang="pt-BR" sz="2000" b="1" dirty="0"/>
              <a:t> S.A.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45A974CD-19A3-4084-BA4C-1E340888B1CB}"/>
              </a:ext>
            </a:extLst>
          </p:cNvPr>
          <p:cNvGrpSpPr/>
          <p:nvPr/>
        </p:nvGrpSpPr>
        <p:grpSpPr>
          <a:xfrm>
            <a:off x="2292094" y="3366042"/>
            <a:ext cx="4145777" cy="2194726"/>
            <a:chOff x="1958461" y="3418840"/>
            <a:chExt cx="4184538" cy="2101710"/>
          </a:xfrm>
        </p:grpSpPr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1F34B977-4274-4C2F-8FE9-4C0F46B71DE8}"/>
                </a:ext>
              </a:extLst>
            </p:cNvPr>
            <p:cNvCxnSpPr/>
            <p:nvPr/>
          </p:nvCxnSpPr>
          <p:spPr>
            <a:xfrm>
              <a:off x="4040309" y="3758309"/>
              <a:ext cx="0" cy="14113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>
              <a:extLst>
                <a:ext uri="{FF2B5EF4-FFF2-40B4-BE49-F238E27FC236}">
                  <a16:creationId xmlns:a16="http://schemas.microsoft.com/office/drawing/2014/main" id="{A39E2C0A-918D-4269-B398-4F8FB4D219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40309" y="3772502"/>
              <a:ext cx="209336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>
              <a:extLst>
                <a:ext uri="{FF2B5EF4-FFF2-40B4-BE49-F238E27FC236}">
                  <a16:creationId xmlns:a16="http://schemas.microsoft.com/office/drawing/2014/main" id="{C66C0F52-D870-4786-86DD-B8145C4E31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30973" y="4478986"/>
              <a:ext cx="209336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21A0D167-E329-4E00-BDFC-A36CAE8D642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26020" y="5166736"/>
              <a:ext cx="209336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6786475C-5AC7-4E50-9AC6-7BF7DA6847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695" t="20604" r="55884" b="19352"/>
            <a:stretch/>
          </p:blipFill>
          <p:spPr>
            <a:xfrm>
              <a:off x="1958461" y="3923017"/>
              <a:ext cx="1663177" cy="111193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A59869D5-D798-4D1A-ADCC-AC9A53A627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695" t="20604" r="55884" b="19352"/>
            <a:stretch/>
          </p:blipFill>
          <p:spPr>
            <a:xfrm>
              <a:off x="4458981" y="3418840"/>
              <a:ext cx="1234562" cy="825381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B080FF25-23CC-4BB2-AF1A-19405610B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4692" y="4812922"/>
              <a:ext cx="1698307" cy="7076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7125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953556" y="1512111"/>
            <a:ext cx="770567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Outro exemplo de Cisão</a:t>
            </a:r>
          </a:p>
          <a:p>
            <a:r>
              <a:rPr lang="pt-BR" sz="2000" b="1" dirty="0"/>
              <a:t>Em 2014, a Philips S.A. fez uma cisão, mantendo a segmento de iluminação na própria Philips S.A. e criando a Health Tech para as linhas de saúde, beleza e eletrônica de consumo.</a:t>
            </a:r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1F34B977-4274-4C2F-8FE9-4C0F46B71DE8}"/>
              </a:ext>
            </a:extLst>
          </p:cNvPr>
          <p:cNvCxnSpPr/>
          <p:nvPr/>
        </p:nvCxnSpPr>
        <p:spPr>
          <a:xfrm>
            <a:off x="4093241" y="3951076"/>
            <a:ext cx="0" cy="1411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A39E2C0A-918D-4269-B398-4F8FB4D2191F}"/>
              </a:ext>
            </a:extLst>
          </p:cNvPr>
          <p:cNvCxnSpPr>
            <a:cxnSpLocks/>
          </p:cNvCxnSpPr>
          <p:nvPr/>
        </p:nvCxnSpPr>
        <p:spPr>
          <a:xfrm flipH="1" flipV="1">
            <a:off x="4093241" y="3965269"/>
            <a:ext cx="209336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C66C0F52-D870-4786-86DD-B8145C4E311C}"/>
              </a:ext>
            </a:extLst>
          </p:cNvPr>
          <p:cNvCxnSpPr>
            <a:cxnSpLocks/>
          </p:cNvCxnSpPr>
          <p:nvPr/>
        </p:nvCxnSpPr>
        <p:spPr>
          <a:xfrm flipH="1" flipV="1">
            <a:off x="3883905" y="4671753"/>
            <a:ext cx="209336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25138C48-BF33-4C7D-AECB-126D364C5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446" y="4116610"/>
            <a:ext cx="1234562" cy="108024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DBF75C0-34CC-4B65-98DE-A8E04045D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343" y="3410955"/>
            <a:ext cx="1234562" cy="1080242"/>
          </a:xfrm>
          <a:prstGeom prst="rect">
            <a:avLst/>
          </a:prstGeom>
        </p:spPr>
      </p:pic>
      <p:grpSp>
        <p:nvGrpSpPr>
          <p:cNvPr id="12" name="Agrupar 11">
            <a:extLst>
              <a:ext uri="{FF2B5EF4-FFF2-40B4-BE49-F238E27FC236}">
                <a16:creationId xmlns:a16="http://schemas.microsoft.com/office/drawing/2014/main" id="{69316141-6E74-42B7-88A4-A1C62BA1C389}"/>
              </a:ext>
            </a:extLst>
          </p:cNvPr>
          <p:cNvGrpSpPr/>
          <p:nvPr/>
        </p:nvGrpSpPr>
        <p:grpSpPr>
          <a:xfrm>
            <a:off x="4572000" y="4743542"/>
            <a:ext cx="1169248" cy="1204694"/>
            <a:chOff x="1951704" y="2860044"/>
            <a:chExt cx="2737861" cy="3053456"/>
          </a:xfrm>
        </p:grpSpPr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21A0D167-E329-4E00-BDFC-A36CAE8D642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26020" y="5166736"/>
              <a:ext cx="209336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F9941C2A-9307-454D-9BFF-E6159BC45A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0540" t="17663" r="30548" b="17194"/>
            <a:stretch/>
          </p:blipFill>
          <p:spPr>
            <a:xfrm>
              <a:off x="1951704" y="2860044"/>
              <a:ext cx="2737861" cy="3053456"/>
            </a:xfrm>
            <a:prstGeom prst="rect">
              <a:avLst/>
            </a:prstGeom>
          </p:spPr>
        </p:pic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BBAA6A1-60A3-481B-8FE8-EBA6B94A46BF}"/>
                </a:ext>
              </a:extLst>
            </p:cNvPr>
            <p:cNvSpPr/>
            <p:nvPr/>
          </p:nvSpPr>
          <p:spPr>
            <a:xfrm>
              <a:off x="2521131" y="5394960"/>
              <a:ext cx="1698305" cy="24418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136F35DC-E4FE-43D6-B3C6-AEEBE6B675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2701" t="10647" r="22464" b="73501"/>
            <a:stretch/>
          </p:blipFill>
          <p:spPr>
            <a:xfrm>
              <a:off x="3000795" y="5418236"/>
              <a:ext cx="640081" cy="161907"/>
            </a:xfrm>
            <a:prstGeom prst="rect">
              <a:avLst/>
            </a:prstGeom>
          </p:spPr>
        </p:pic>
      </p:grp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8C06B709-637C-4C21-BCD9-DE8837A02374}"/>
              </a:ext>
            </a:extLst>
          </p:cNvPr>
          <p:cNvCxnSpPr>
            <a:cxnSpLocks/>
          </p:cNvCxnSpPr>
          <p:nvPr/>
        </p:nvCxnSpPr>
        <p:spPr>
          <a:xfrm flipH="1" flipV="1">
            <a:off x="4090676" y="5345889"/>
            <a:ext cx="209336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203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1664208" y="1540729"/>
            <a:ext cx="63459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Joint - Venture</a:t>
            </a:r>
          </a:p>
          <a:p>
            <a:endParaRPr lang="pt-BR" sz="2000" dirty="0"/>
          </a:p>
          <a:p>
            <a:r>
              <a:rPr lang="pt-BR" sz="2000" b="1" dirty="0"/>
              <a:t>Duas empresas se unem para realizar um projeto.</a:t>
            </a:r>
          </a:p>
          <a:p>
            <a:r>
              <a:rPr lang="pt-BR" sz="2000" b="1" dirty="0"/>
              <a:t>Uma empresa é criada para conduzir o projeto, sem que as originais se fundam ou compartilhem outras atividades. </a:t>
            </a:r>
          </a:p>
        </p:txBody>
      </p:sp>
      <p:grpSp>
        <p:nvGrpSpPr>
          <p:cNvPr id="64" name="Agrupar 63">
            <a:extLst>
              <a:ext uri="{FF2B5EF4-FFF2-40B4-BE49-F238E27FC236}">
                <a16:creationId xmlns:a16="http://schemas.microsoft.com/office/drawing/2014/main" id="{694154A2-1C66-4F75-8633-DDB893206F66}"/>
              </a:ext>
            </a:extLst>
          </p:cNvPr>
          <p:cNvGrpSpPr/>
          <p:nvPr/>
        </p:nvGrpSpPr>
        <p:grpSpPr>
          <a:xfrm>
            <a:off x="2113719" y="3764334"/>
            <a:ext cx="1603513" cy="742122"/>
            <a:chOff x="1842050" y="3750064"/>
            <a:chExt cx="1603513" cy="742122"/>
          </a:xfrm>
        </p:grpSpPr>
        <p:sp>
          <p:nvSpPr>
            <p:cNvPr id="66" name="Retângulo: Cantos Arredondados 65">
              <a:extLst>
                <a:ext uri="{FF2B5EF4-FFF2-40B4-BE49-F238E27FC236}">
                  <a16:creationId xmlns:a16="http://schemas.microsoft.com/office/drawing/2014/main" id="{0C95CD56-27A8-43FF-8B73-B7185EBFE557}"/>
                </a:ext>
              </a:extLst>
            </p:cNvPr>
            <p:cNvSpPr/>
            <p:nvPr/>
          </p:nvSpPr>
          <p:spPr>
            <a:xfrm>
              <a:off x="1842050" y="3750064"/>
              <a:ext cx="1603513" cy="742122"/>
            </a:xfrm>
            <a:prstGeom prst="roundRect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717979DE-30E2-400D-BFB2-C174DCAD09F1}"/>
                </a:ext>
              </a:extLst>
            </p:cNvPr>
            <p:cNvSpPr txBox="1"/>
            <p:nvPr/>
          </p:nvSpPr>
          <p:spPr>
            <a:xfrm>
              <a:off x="1911624" y="3921070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A</a:t>
              </a:r>
              <a:endParaRPr lang="pt-BR" sz="2000" dirty="0"/>
            </a:p>
          </p:txBody>
        </p:sp>
      </p:grpSp>
      <p:grpSp>
        <p:nvGrpSpPr>
          <p:cNvPr id="68" name="Agrupar 67">
            <a:extLst>
              <a:ext uri="{FF2B5EF4-FFF2-40B4-BE49-F238E27FC236}">
                <a16:creationId xmlns:a16="http://schemas.microsoft.com/office/drawing/2014/main" id="{F0D19A51-E2FE-4836-8C3C-F7DA2B330380}"/>
              </a:ext>
            </a:extLst>
          </p:cNvPr>
          <p:cNvGrpSpPr/>
          <p:nvPr/>
        </p:nvGrpSpPr>
        <p:grpSpPr>
          <a:xfrm>
            <a:off x="2120344" y="5070940"/>
            <a:ext cx="1603513" cy="742122"/>
            <a:chOff x="1848675" y="5056670"/>
            <a:chExt cx="1603513" cy="742122"/>
          </a:xfrm>
        </p:grpSpPr>
        <p:sp>
          <p:nvSpPr>
            <p:cNvPr id="69" name="Retângulo: Cantos Arredondados 68">
              <a:extLst>
                <a:ext uri="{FF2B5EF4-FFF2-40B4-BE49-F238E27FC236}">
                  <a16:creationId xmlns:a16="http://schemas.microsoft.com/office/drawing/2014/main" id="{5F18D547-188E-4444-BC62-8B1DAF78D552}"/>
                </a:ext>
              </a:extLst>
            </p:cNvPr>
            <p:cNvSpPr/>
            <p:nvPr/>
          </p:nvSpPr>
          <p:spPr>
            <a:xfrm>
              <a:off x="1848675" y="5056670"/>
              <a:ext cx="1603513" cy="74212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CB034ACC-FA61-4048-8426-7AB1AD10D855}"/>
                </a:ext>
              </a:extLst>
            </p:cNvPr>
            <p:cNvSpPr txBox="1"/>
            <p:nvPr/>
          </p:nvSpPr>
          <p:spPr>
            <a:xfrm>
              <a:off x="1918249" y="522767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B</a:t>
              </a:r>
              <a:endParaRPr lang="pt-BR" sz="2000" dirty="0"/>
            </a:p>
          </p:txBody>
        </p:sp>
      </p:grp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EB98A431-10E6-4651-B7EC-D8AEE0B3A487}"/>
              </a:ext>
            </a:extLst>
          </p:cNvPr>
          <p:cNvSpPr txBox="1"/>
          <p:nvPr/>
        </p:nvSpPr>
        <p:spPr>
          <a:xfrm>
            <a:off x="2670308" y="4527088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+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18BBB059-4FC4-4095-A78E-A37A0621DD1C}"/>
              </a:ext>
            </a:extLst>
          </p:cNvPr>
          <p:cNvGrpSpPr/>
          <p:nvPr/>
        </p:nvGrpSpPr>
        <p:grpSpPr>
          <a:xfrm>
            <a:off x="5373215" y="4386364"/>
            <a:ext cx="1603513" cy="707887"/>
            <a:chOff x="6721293" y="3598172"/>
            <a:chExt cx="1603513" cy="707887"/>
          </a:xfrm>
        </p:grpSpPr>
        <p:sp>
          <p:nvSpPr>
            <p:cNvPr id="73" name="Retângulo: Cantos Arredondados 72">
              <a:extLst>
                <a:ext uri="{FF2B5EF4-FFF2-40B4-BE49-F238E27FC236}">
                  <a16:creationId xmlns:a16="http://schemas.microsoft.com/office/drawing/2014/main" id="{46F3C9C1-44E6-47CE-A2F4-BCF2B52C44D5}"/>
                </a:ext>
              </a:extLst>
            </p:cNvPr>
            <p:cNvSpPr/>
            <p:nvPr/>
          </p:nvSpPr>
          <p:spPr>
            <a:xfrm>
              <a:off x="6721293" y="3598172"/>
              <a:ext cx="1603513" cy="7078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CaixaDeTexto 73">
              <a:extLst>
                <a:ext uri="{FF2B5EF4-FFF2-40B4-BE49-F238E27FC236}">
                  <a16:creationId xmlns:a16="http://schemas.microsoft.com/office/drawing/2014/main" id="{FF2C6839-0776-42BD-B201-3EA6F32BA06B}"/>
                </a:ext>
              </a:extLst>
            </p:cNvPr>
            <p:cNvSpPr txBox="1"/>
            <p:nvPr/>
          </p:nvSpPr>
          <p:spPr>
            <a:xfrm>
              <a:off x="6790867" y="3598172"/>
              <a:ext cx="146436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Projeto C</a:t>
              </a:r>
              <a:endParaRPr lang="pt-BR" sz="2000" dirty="0"/>
            </a:p>
          </p:txBody>
        </p:sp>
      </p:grpSp>
      <p:grpSp>
        <p:nvGrpSpPr>
          <p:cNvPr id="75" name="Agrupar 74">
            <a:extLst>
              <a:ext uri="{FF2B5EF4-FFF2-40B4-BE49-F238E27FC236}">
                <a16:creationId xmlns:a16="http://schemas.microsoft.com/office/drawing/2014/main" id="{5CC8F6E7-C529-4506-AB67-8A9D2EA7032B}"/>
              </a:ext>
            </a:extLst>
          </p:cNvPr>
          <p:cNvGrpSpPr/>
          <p:nvPr/>
        </p:nvGrpSpPr>
        <p:grpSpPr>
          <a:xfrm>
            <a:off x="4207565" y="4135395"/>
            <a:ext cx="728869" cy="1188877"/>
            <a:chOff x="4177196" y="4008186"/>
            <a:chExt cx="728869" cy="1188877"/>
          </a:xfrm>
        </p:grpSpPr>
        <p:cxnSp>
          <p:nvCxnSpPr>
            <p:cNvPr id="76" name="Conector reto 75">
              <a:extLst>
                <a:ext uri="{FF2B5EF4-FFF2-40B4-BE49-F238E27FC236}">
                  <a16:creationId xmlns:a16="http://schemas.microsoft.com/office/drawing/2014/main" id="{F8169C59-E1E3-49B5-8841-8795DD1FF90A}"/>
                </a:ext>
              </a:extLst>
            </p:cNvPr>
            <p:cNvCxnSpPr/>
            <p:nvPr/>
          </p:nvCxnSpPr>
          <p:spPr>
            <a:xfrm>
              <a:off x="4177196" y="4008186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0F5F0954-8092-43F3-A3FD-02638153D1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7196" y="4592150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635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889164" y="1573641"/>
            <a:ext cx="792120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Exemplo de Joint - Venture</a:t>
            </a:r>
          </a:p>
          <a:p>
            <a:r>
              <a:rPr lang="pt-BR" sz="2000" b="1" dirty="0"/>
              <a:t>A Alpargatas S.A. e a </a:t>
            </a:r>
            <a:r>
              <a:rPr lang="pt-BR" sz="2000" b="1" dirty="0" err="1"/>
              <a:t>Periwinkle</a:t>
            </a:r>
            <a:r>
              <a:rPr lang="pt-BR" sz="2000" b="1" dirty="0"/>
              <a:t> </a:t>
            </a:r>
            <a:r>
              <a:rPr lang="pt-BR" sz="2000" b="1" dirty="0" err="1"/>
              <a:t>Fashions</a:t>
            </a:r>
            <a:r>
              <a:rPr lang="pt-BR" sz="2000" b="1" dirty="0"/>
              <a:t> Private </a:t>
            </a:r>
            <a:r>
              <a:rPr lang="pt-BR" sz="2000" b="1" dirty="0" err="1"/>
              <a:t>Limited</a:t>
            </a:r>
            <a:r>
              <a:rPr lang="pt-BR" sz="2000" b="1" dirty="0"/>
              <a:t>, empresa indiana, formaram uma joint venture para produzir os chinelos Havaianas naquele país. A empresa </a:t>
            </a:r>
            <a:r>
              <a:rPr lang="pt-BR" sz="2000" b="1" dirty="0" err="1"/>
              <a:t>Shoezone</a:t>
            </a:r>
            <a:r>
              <a:rPr lang="pt-BR" sz="2000" b="1" dirty="0"/>
              <a:t> </a:t>
            </a:r>
            <a:r>
              <a:rPr lang="pt-BR" sz="2000" b="1" dirty="0" err="1"/>
              <a:t>Lifestyle</a:t>
            </a:r>
            <a:r>
              <a:rPr lang="pt-BR" sz="2000" b="1" dirty="0"/>
              <a:t> vai conduz o projeto.</a:t>
            </a:r>
          </a:p>
        </p:txBody>
      </p:sp>
      <p:grpSp>
        <p:nvGrpSpPr>
          <p:cNvPr id="64" name="Agrupar 63">
            <a:extLst>
              <a:ext uri="{FF2B5EF4-FFF2-40B4-BE49-F238E27FC236}">
                <a16:creationId xmlns:a16="http://schemas.microsoft.com/office/drawing/2014/main" id="{694154A2-1C66-4F75-8633-DDB893206F66}"/>
              </a:ext>
            </a:extLst>
          </p:cNvPr>
          <p:cNvGrpSpPr/>
          <p:nvPr/>
        </p:nvGrpSpPr>
        <p:grpSpPr>
          <a:xfrm>
            <a:off x="2113719" y="3764334"/>
            <a:ext cx="1603513" cy="742122"/>
            <a:chOff x="1842050" y="3750064"/>
            <a:chExt cx="1603513" cy="742122"/>
          </a:xfrm>
        </p:grpSpPr>
        <p:sp>
          <p:nvSpPr>
            <p:cNvPr id="66" name="Retângulo: Cantos Arredondados 65">
              <a:extLst>
                <a:ext uri="{FF2B5EF4-FFF2-40B4-BE49-F238E27FC236}">
                  <a16:creationId xmlns:a16="http://schemas.microsoft.com/office/drawing/2014/main" id="{0C95CD56-27A8-43FF-8B73-B7185EBFE557}"/>
                </a:ext>
              </a:extLst>
            </p:cNvPr>
            <p:cNvSpPr/>
            <p:nvPr/>
          </p:nvSpPr>
          <p:spPr>
            <a:xfrm>
              <a:off x="1842050" y="3750064"/>
              <a:ext cx="1603513" cy="742122"/>
            </a:xfrm>
            <a:prstGeom prst="roundRect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717979DE-30E2-400D-BFB2-C174DCAD09F1}"/>
                </a:ext>
              </a:extLst>
            </p:cNvPr>
            <p:cNvSpPr txBox="1"/>
            <p:nvPr/>
          </p:nvSpPr>
          <p:spPr>
            <a:xfrm>
              <a:off x="1911624" y="3921070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Alpargatas</a:t>
              </a:r>
              <a:endParaRPr lang="pt-BR" sz="2000" dirty="0"/>
            </a:p>
          </p:txBody>
        </p:sp>
      </p:grpSp>
      <p:grpSp>
        <p:nvGrpSpPr>
          <p:cNvPr id="68" name="Agrupar 67">
            <a:extLst>
              <a:ext uri="{FF2B5EF4-FFF2-40B4-BE49-F238E27FC236}">
                <a16:creationId xmlns:a16="http://schemas.microsoft.com/office/drawing/2014/main" id="{F0D19A51-E2FE-4836-8C3C-F7DA2B330380}"/>
              </a:ext>
            </a:extLst>
          </p:cNvPr>
          <p:cNvGrpSpPr/>
          <p:nvPr/>
        </p:nvGrpSpPr>
        <p:grpSpPr>
          <a:xfrm>
            <a:off x="2120344" y="5070940"/>
            <a:ext cx="1603513" cy="742122"/>
            <a:chOff x="1848675" y="5056670"/>
            <a:chExt cx="1603513" cy="742122"/>
          </a:xfrm>
        </p:grpSpPr>
        <p:sp>
          <p:nvSpPr>
            <p:cNvPr id="69" name="Retângulo: Cantos Arredondados 68">
              <a:extLst>
                <a:ext uri="{FF2B5EF4-FFF2-40B4-BE49-F238E27FC236}">
                  <a16:creationId xmlns:a16="http://schemas.microsoft.com/office/drawing/2014/main" id="{5F18D547-188E-4444-BC62-8B1DAF78D552}"/>
                </a:ext>
              </a:extLst>
            </p:cNvPr>
            <p:cNvSpPr/>
            <p:nvPr/>
          </p:nvSpPr>
          <p:spPr>
            <a:xfrm>
              <a:off x="1848675" y="5056670"/>
              <a:ext cx="1603513" cy="74212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CB034ACC-FA61-4048-8426-7AB1AD10D855}"/>
                </a:ext>
              </a:extLst>
            </p:cNvPr>
            <p:cNvSpPr txBox="1"/>
            <p:nvPr/>
          </p:nvSpPr>
          <p:spPr>
            <a:xfrm>
              <a:off x="1918249" y="522767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 err="1"/>
                <a:t>Periwinkle</a:t>
              </a:r>
              <a:endParaRPr lang="pt-BR" sz="2000" dirty="0"/>
            </a:p>
          </p:txBody>
        </p:sp>
      </p:grp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EB98A431-10E6-4651-B7EC-D8AEE0B3A487}"/>
              </a:ext>
            </a:extLst>
          </p:cNvPr>
          <p:cNvSpPr txBox="1"/>
          <p:nvPr/>
        </p:nvSpPr>
        <p:spPr>
          <a:xfrm>
            <a:off x="2670308" y="4527088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+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18BBB059-4FC4-4095-A78E-A37A0621DD1C}"/>
              </a:ext>
            </a:extLst>
          </p:cNvPr>
          <p:cNvGrpSpPr/>
          <p:nvPr/>
        </p:nvGrpSpPr>
        <p:grpSpPr>
          <a:xfrm>
            <a:off x="5373215" y="4386364"/>
            <a:ext cx="1830774" cy="1015663"/>
            <a:chOff x="6721293" y="3598172"/>
            <a:chExt cx="1603513" cy="1015663"/>
          </a:xfrm>
        </p:grpSpPr>
        <p:sp>
          <p:nvSpPr>
            <p:cNvPr id="73" name="Retângulo: Cantos Arredondados 72">
              <a:extLst>
                <a:ext uri="{FF2B5EF4-FFF2-40B4-BE49-F238E27FC236}">
                  <a16:creationId xmlns:a16="http://schemas.microsoft.com/office/drawing/2014/main" id="{46F3C9C1-44E6-47CE-A2F4-BCF2B52C44D5}"/>
                </a:ext>
              </a:extLst>
            </p:cNvPr>
            <p:cNvSpPr/>
            <p:nvPr/>
          </p:nvSpPr>
          <p:spPr>
            <a:xfrm>
              <a:off x="6721293" y="3598172"/>
              <a:ext cx="1603513" cy="7078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CaixaDeTexto 73">
              <a:extLst>
                <a:ext uri="{FF2B5EF4-FFF2-40B4-BE49-F238E27FC236}">
                  <a16:creationId xmlns:a16="http://schemas.microsoft.com/office/drawing/2014/main" id="{FF2C6839-0776-42BD-B201-3EA6F32BA06B}"/>
                </a:ext>
              </a:extLst>
            </p:cNvPr>
            <p:cNvSpPr txBox="1"/>
            <p:nvPr/>
          </p:nvSpPr>
          <p:spPr>
            <a:xfrm>
              <a:off x="6790867" y="3598172"/>
              <a:ext cx="146436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 err="1"/>
                <a:t>Shoezone</a:t>
              </a:r>
              <a:r>
                <a:rPr lang="pt-BR" sz="2000" b="1" dirty="0"/>
                <a:t> “Havaianas”</a:t>
              </a:r>
              <a:endParaRPr lang="pt-BR" sz="2000" dirty="0"/>
            </a:p>
          </p:txBody>
        </p:sp>
      </p:grpSp>
      <p:grpSp>
        <p:nvGrpSpPr>
          <p:cNvPr id="75" name="Agrupar 74">
            <a:extLst>
              <a:ext uri="{FF2B5EF4-FFF2-40B4-BE49-F238E27FC236}">
                <a16:creationId xmlns:a16="http://schemas.microsoft.com/office/drawing/2014/main" id="{5CC8F6E7-C529-4506-AB67-8A9D2EA7032B}"/>
              </a:ext>
            </a:extLst>
          </p:cNvPr>
          <p:cNvGrpSpPr/>
          <p:nvPr/>
        </p:nvGrpSpPr>
        <p:grpSpPr>
          <a:xfrm>
            <a:off x="4207565" y="4135395"/>
            <a:ext cx="728869" cy="1188877"/>
            <a:chOff x="4177196" y="4008186"/>
            <a:chExt cx="728869" cy="1188877"/>
          </a:xfrm>
        </p:grpSpPr>
        <p:cxnSp>
          <p:nvCxnSpPr>
            <p:cNvPr id="76" name="Conector reto 75">
              <a:extLst>
                <a:ext uri="{FF2B5EF4-FFF2-40B4-BE49-F238E27FC236}">
                  <a16:creationId xmlns:a16="http://schemas.microsoft.com/office/drawing/2014/main" id="{F8169C59-E1E3-49B5-8841-8795DD1FF90A}"/>
                </a:ext>
              </a:extLst>
            </p:cNvPr>
            <p:cNvCxnSpPr/>
            <p:nvPr/>
          </p:nvCxnSpPr>
          <p:spPr>
            <a:xfrm>
              <a:off x="4177196" y="4008186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0F5F0954-8092-43F3-A3FD-02638153D1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7196" y="4592150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75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467543" y="1771043"/>
            <a:ext cx="84890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Fusões &amp; Aquisições</a:t>
            </a:r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Termo genérico para designar processos de reestruturação organizacional.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Também denominados processos de M&amp;A (</a:t>
            </a:r>
            <a:r>
              <a:rPr lang="pt-BR" sz="2000" b="1" dirty="0" err="1"/>
              <a:t>Mergers</a:t>
            </a:r>
            <a:r>
              <a:rPr lang="pt-BR" sz="2000" b="1" dirty="0"/>
              <a:t> &amp; </a:t>
            </a:r>
            <a:r>
              <a:rPr lang="pt-BR" sz="2000" b="1" dirty="0" err="1"/>
              <a:t>Acquisitions</a:t>
            </a:r>
            <a:r>
              <a:rPr lang="pt-BR" sz="2000" b="1" dirty="0"/>
              <a:t>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7531A97-5F33-45D3-A853-0C313EBB3547}"/>
              </a:ext>
            </a:extLst>
          </p:cNvPr>
          <p:cNvSpPr txBox="1"/>
          <p:nvPr/>
        </p:nvSpPr>
        <p:spPr>
          <a:xfrm>
            <a:off x="4378720" y="3768460"/>
            <a:ext cx="23721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66FFFF"/>
                </a:solidFill>
              </a:rPr>
              <a:t>Fusão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66FFFF"/>
                </a:solidFill>
              </a:rPr>
              <a:t>Incorporação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66FFFF"/>
                </a:solidFill>
              </a:rPr>
              <a:t>Aquisição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66FFFF"/>
                </a:solidFill>
              </a:rPr>
              <a:t>Cisão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66FFFF"/>
                </a:solidFill>
              </a:rPr>
              <a:t>Joint-Venture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BF67A192-7288-4593-A6E5-DB11AC205F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530"/>
          <a:stretch/>
        </p:blipFill>
        <p:spPr>
          <a:xfrm>
            <a:off x="1659781" y="3777518"/>
            <a:ext cx="2372139" cy="199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71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889164" y="1573641"/>
            <a:ext cx="792120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Outro exemplo de Joint - Venture</a:t>
            </a:r>
          </a:p>
          <a:p>
            <a:r>
              <a:rPr lang="pt-BR" sz="2000" b="1" dirty="0"/>
              <a:t>Em 2020, a Hyundai Motor </a:t>
            </a:r>
            <a:r>
              <a:rPr lang="pt-BR" sz="2000" b="1" dirty="0" err="1"/>
              <a:t>Group</a:t>
            </a:r>
            <a:r>
              <a:rPr lang="pt-BR" sz="2000" b="1" dirty="0"/>
              <a:t> (fabricante de veículos) e a </a:t>
            </a:r>
            <a:r>
              <a:rPr lang="pt-BR" sz="2000" b="1" dirty="0" err="1"/>
              <a:t>Aptiv</a:t>
            </a:r>
            <a:r>
              <a:rPr lang="pt-BR" sz="2000" b="1" dirty="0"/>
              <a:t> PLC (soluções de tecnologia industrial) formaram uma joint venture para produzir veículos autônomos.</a:t>
            </a:r>
          </a:p>
        </p:txBody>
      </p:sp>
      <p:grpSp>
        <p:nvGrpSpPr>
          <p:cNvPr id="64" name="Agrupar 63">
            <a:extLst>
              <a:ext uri="{FF2B5EF4-FFF2-40B4-BE49-F238E27FC236}">
                <a16:creationId xmlns:a16="http://schemas.microsoft.com/office/drawing/2014/main" id="{694154A2-1C66-4F75-8633-DDB893206F66}"/>
              </a:ext>
            </a:extLst>
          </p:cNvPr>
          <p:cNvGrpSpPr/>
          <p:nvPr/>
        </p:nvGrpSpPr>
        <p:grpSpPr>
          <a:xfrm>
            <a:off x="2113719" y="3764334"/>
            <a:ext cx="1603513" cy="742122"/>
            <a:chOff x="1842050" y="3750064"/>
            <a:chExt cx="1603513" cy="742122"/>
          </a:xfrm>
        </p:grpSpPr>
        <p:sp>
          <p:nvSpPr>
            <p:cNvPr id="66" name="Retângulo: Cantos Arredondados 65">
              <a:extLst>
                <a:ext uri="{FF2B5EF4-FFF2-40B4-BE49-F238E27FC236}">
                  <a16:creationId xmlns:a16="http://schemas.microsoft.com/office/drawing/2014/main" id="{0C95CD56-27A8-43FF-8B73-B7185EBFE557}"/>
                </a:ext>
              </a:extLst>
            </p:cNvPr>
            <p:cNvSpPr/>
            <p:nvPr/>
          </p:nvSpPr>
          <p:spPr>
            <a:xfrm>
              <a:off x="1842050" y="3750064"/>
              <a:ext cx="1603513" cy="742122"/>
            </a:xfrm>
            <a:prstGeom prst="roundRect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717979DE-30E2-400D-BFB2-C174DCAD09F1}"/>
                </a:ext>
              </a:extLst>
            </p:cNvPr>
            <p:cNvSpPr txBox="1"/>
            <p:nvPr/>
          </p:nvSpPr>
          <p:spPr>
            <a:xfrm>
              <a:off x="1911624" y="3921070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Hyundai</a:t>
              </a:r>
              <a:endParaRPr lang="pt-BR" sz="2000" dirty="0"/>
            </a:p>
          </p:txBody>
        </p:sp>
      </p:grpSp>
      <p:grpSp>
        <p:nvGrpSpPr>
          <p:cNvPr id="68" name="Agrupar 67">
            <a:extLst>
              <a:ext uri="{FF2B5EF4-FFF2-40B4-BE49-F238E27FC236}">
                <a16:creationId xmlns:a16="http://schemas.microsoft.com/office/drawing/2014/main" id="{F0D19A51-E2FE-4836-8C3C-F7DA2B330380}"/>
              </a:ext>
            </a:extLst>
          </p:cNvPr>
          <p:cNvGrpSpPr/>
          <p:nvPr/>
        </p:nvGrpSpPr>
        <p:grpSpPr>
          <a:xfrm>
            <a:off x="2120344" y="5070940"/>
            <a:ext cx="1603513" cy="742122"/>
            <a:chOff x="1848675" y="5056670"/>
            <a:chExt cx="1603513" cy="742122"/>
          </a:xfrm>
        </p:grpSpPr>
        <p:sp>
          <p:nvSpPr>
            <p:cNvPr id="69" name="Retângulo: Cantos Arredondados 68">
              <a:extLst>
                <a:ext uri="{FF2B5EF4-FFF2-40B4-BE49-F238E27FC236}">
                  <a16:creationId xmlns:a16="http://schemas.microsoft.com/office/drawing/2014/main" id="{5F18D547-188E-4444-BC62-8B1DAF78D552}"/>
                </a:ext>
              </a:extLst>
            </p:cNvPr>
            <p:cNvSpPr/>
            <p:nvPr/>
          </p:nvSpPr>
          <p:spPr>
            <a:xfrm>
              <a:off x="1848675" y="5056670"/>
              <a:ext cx="1603513" cy="74212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CB034ACC-FA61-4048-8426-7AB1AD10D855}"/>
                </a:ext>
              </a:extLst>
            </p:cNvPr>
            <p:cNvSpPr txBox="1"/>
            <p:nvPr/>
          </p:nvSpPr>
          <p:spPr>
            <a:xfrm>
              <a:off x="1918249" y="522767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 err="1"/>
                <a:t>Aptiv</a:t>
              </a:r>
              <a:endParaRPr lang="pt-BR" sz="2000" dirty="0"/>
            </a:p>
          </p:txBody>
        </p:sp>
      </p:grp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EB98A431-10E6-4651-B7EC-D8AEE0B3A487}"/>
              </a:ext>
            </a:extLst>
          </p:cNvPr>
          <p:cNvSpPr txBox="1"/>
          <p:nvPr/>
        </p:nvSpPr>
        <p:spPr>
          <a:xfrm>
            <a:off x="2670308" y="4527088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+</a:t>
            </a:r>
          </a:p>
        </p:txBody>
      </p:sp>
      <p:sp>
        <p:nvSpPr>
          <p:cNvPr id="73" name="Retângulo: Cantos Arredondados 72">
            <a:extLst>
              <a:ext uri="{FF2B5EF4-FFF2-40B4-BE49-F238E27FC236}">
                <a16:creationId xmlns:a16="http://schemas.microsoft.com/office/drawing/2014/main" id="{46F3C9C1-44E6-47CE-A2F4-BCF2B52C44D5}"/>
              </a:ext>
            </a:extLst>
          </p:cNvPr>
          <p:cNvSpPr/>
          <p:nvPr/>
        </p:nvSpPr>
        <p:spPr>
          <a:xfrm>
            <a:off x="5299074" y="4172109"/>
            <a:ext cx="2621607" cy="1154246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FF2C6839-0776-42BD-B201-3EA6F32BA06B}"/>
              </a:ext>
            </a:extLst>
          </p:cNvPr>
          <p:cNvSpPr txBox="1"/>
          <p:nvPr/>
        </p:nvSpPr>
        <p:spPr>
          <a:xfrm>
            <a:off x="5225927" y="4341813"/>
            <a:ext cx="27679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err="1"/>
              <a:t>Motional</a:t>
            </a:r>
            <a:r>
              <a:rPr lang="pt-BR" sz="2000" b="1" dirty="0"/>
              <a:t> </a:t>
            </a:r>
          </a:p>
          <a:p>
            <a:pPr algn="ctr"/>
            <a:r>
              <a:rPr lang="pt-BR" sz="2000" b="1" dirty="0"/>
              <a:t>“Veículos autônomos”</a:t>
            </a:r>
            <a:endParaRPr lang="pt-BR" sz="2000" dirty="0"/>
          </a:p>
        </p:txBody>
      </p:sp>
      <p:grpSp>
        <p:nvGrpSpPr>
          <p:cNvPr id="75" name="Agrupar 74">
            <a:extLst>
              <a:ext uri="{FF2B5EF4-FFF2-40B4-BE49-F238E27FC236}">
                <a16:creationId xmlns:a16="http://schemas.microsoft.com/office/drawing/2014/main" id="{5CC8F6E7-C529-4506-AB67-8A9D2EA7032B}"/>
              </a:ext>
            </a:extLst>
          </p:cNvPr>
          <p:cNvGrpSpPr/>
          <p:nvPr/>
        </p:nvGrpSpPr>
        <p:grpSpPr>
          <a:xfrm>
            <a:off x="4207565" y="4135395"/>
            <a:ext cx="728869" cy="1188877"/>
            <a:chOff x="4177196" y="4008186"/>
            <a:chExt cx="728869" cy="1188877"/>
          </a:xfrm>
        </p:grpSpPr>
        <p:cxnSp>
          <p:nvCxnSpPr>
            <p:cNvPr id="76" name="Conector reto 75">
              <a:extLst>
                <a:ext uri="{FF2B5EF4-FFF2-40B4-BE49-F238E27FC236}">
                  <a16:creationId xmlns:a16="http://schemas.microsoft.com/office/drawing/2014/main" id="{F8169C59-E1E3-49B5-8841-8795DD1FF90A}"/>
                </a:ext>
              </a:extLst>
            </p:cNvPr>
            <p:cNvCxnSpPr/>
            <p:nvPr/>
          </p:nvCxnSpPr>
          <p:spPr>
            <a:xfrm>
              <a:off x="4177196" y="4008186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0F5F0954-8092-43F3-A3FD-02638153D1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7196" y="4592150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990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3759157" y="1576234"/>
            <a:ext cx="509150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Motivos para as Fusões &amp; Aquisições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Explorar sinergias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Ampliar eficiência Operacional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Obter ganhos de escala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Conquistar novos mercados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Ampliar linhas de produtos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Ampliar </a:t>
            </a:r>
            <a:r>
              <a:rPr lang="pt-BR" sz="2000" b="1" dirty="0" err="1"/>
              <a:t>market</a:t>
            </a:r>
            <a:r>
              <a:rPr lang="pt-BR" sz="2000" b="1" dirty="0"/>
              <a:t> </a:t>
            </a:r>
            <a:r>
              <a:rPr lang="pt-BR" sz="2000" b="1" dirty="0" err="1"/>
              <a:t>share</a:t>
            </a:r>
            <a:endParaRPr lang="pt-B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Reduzir concorrentes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Ampliar barreiras de entrada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Alcançar novas tecnologias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Verticalizar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Horizontalizar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Reduzir custos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B9F3B92-3BCE-4B6B-AA1B-263A53F4F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30" y="2446364"/>
            <a:ext cx="2727730" cy="272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17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1893547" y="1727885"/>
            <a:ext cx="509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Algumas diferenças importantes  ...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70138B6-2220-4024-A7D2-35AB6AB294A1}"/>
              </a:ext>
            </a:extLst>
          </p:cNvPr>
          <p:cNvSpPr txBox="1"/>
          <p:nvPr/>
        </p:nvSpPr>
        <p:spPr>
          <a:xfrm>
            <a:off x="1893547" y="2599727"/>
            <a:ext cx="595595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As Fusões buscam a colaboração estratégica. Uma empresa complementa as operações da outra.</a:t>
            </a:r>
          </a:p>
          <a:p>
            <a:endParaRPr lang="pt-BR" sz="2000" dirty="0"/>
          </a:p>
          <a:p>
            <a:r>
              <a:rPr lang="pt-BR" sz="2000" dirty="0"/>
              <a:t>As Aquisições buscam o controle. A adquirente visa aprimorar seus negócios ou expandir sua atuação em determinada área estratégica, se utilizando das operações e da expertise da empresa adquirida.</a:t>
            </a:r>
          </a:p>
          <a:p>
            <a:endParaRPr lang="pt-BR" sz="2000" dirty="0"/>
          </a:p>
          <a:p>
            <a:r>
              <a:rPr lang="pt-BR" sz="2000" dirty="0"/>
              <a:t>Na fusão, a gestão é compartilhada. Na aquisição, o controle é exercido apenas pela adquirente.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01A605A-ED31-4D66-8ADF-DB1F95955D42}"/>
              </a:ext>
            </a:extLst>
          </p:cNvPr>
          <p:cNvSpPr txBox="1"/>
          <p:nvPr/>
        </p:nvSpPr>
        <p:spPr>
          <a:xfrm>
            <a:off x="1277904" y="2599727"/>
            <a:ext cx="6085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FF99"/>
                </a:solidFill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00FF99"/>
                </a:solidFill>
              </a:rPr>
              <a:t>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9428C0B-51A9-4BC4-A014-DDD91FF97502}"/>
              </a:ext>
            </a:extLst>
          </p:cNvPr>
          <p:cNvSpPr txBox="1"/>
          <p:nvPr/>
        </p:nvSpPr>
        <p:spPr>
          <a:xfrm>
            <a:off x="1277904" y="5079848"/>
            <a:ext cx="6085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FF99"/>
                </a:solidFill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00FF99"/>
                </a:solidFill>
              </a:rPr>
              <a:t>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B795A6D-6118-47F8-ABF3-423423A83F94}"/>
              </a:ext>
            </a:extLst>
          </p:cNvPr>
          <p:cNvSpPr txBox="1"/>
          <p:nvPr/>
        </p:nvSpPr>
        <p:spPr>
          <a:xfrm>
            <a:off x="1277904" y="3505709"/>
            <a:ext cx="6085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FF99"/>
                </a:solidFill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00FF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3547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1893547" y="1727885"/>
            <a:ext cx="509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Tipos de Fusões &amp; Aquisições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70138B6-2220-4024-A7D2-35AB6AB294A1}"/>
              </a:ext>
            </a:extLst>
          </p:cNvPr>
          <p:cNvSpPr txBox="1"/>
          <p:nvPr/>
        </p:nvSpPr>
        <p:spPr>
          <a:xfrm>
            <a:off x="3115557" y="2565455"/>
            <a:ext cx="352659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Vertical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Horizontal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Conglomerado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Extensão de Mercado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Extensão de Produto</a:t>
            </a:r>
          </a:p>
        </p:txBody>
      </p:sp>
    </p:spTree>
    <p:extLst>
      <p:ext uri="{BB962C8B-B14F-4D97-AF65-F5344CB8AC3E}">
        <p14:creationId xmlns:p14="http://schemas.microsoft.com/office/powerpoint/2010/main" val="2952138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699612" y="1755266"/>
            <a:ext cx="509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Tipos de Fusões &amp; Aquisições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70138B6-2220-4024-A7D2-35AB6AB294A1}"/>
              </a:ext>
            </a:extLst>
          </p:cNvPr>
          <p:cNvSpPr txBox="1"/>
          <p:nvPr/>
        </p:nvSpPr>
        <p:spPr>
          <a:xfrm>
            <a:off x="2009216" y="3191778"/>
            <a:ext cx="59559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Envolve empresas do mesmo segmento, geralmente concorrentes, com o objetivo de ganhar escala, mercado e produtividade.</a:t>
            </a:r>
          </a:p>
          <a:p>
            <a:endParaRPr lang="pt-BR" sz="2000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AD1CEAD-E64D-48C7-83EB-9FEE6700E466}"/>
              </a:ext>
            </a:extLst>
          </p:cNvPr>
          <p:cNvSpPr txBox="1"/>
          <p:nvPr/>
        </p:nvSpPr>
        <p:spPr>
          <a:xfrm>
            <a:off x="1995964" y="2573200"/>
            <a:ext cx="16315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CCFF"/>
                </a:solidFill>
              </a:rPr>
              <a:t>Horizontal</a:t>
            </a:r>
            <a:endParaRPr lang="pt-BR" sz="2400" dirty="0">
              <a:solidFill>
                <a:srgbClr val="FFCCFF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8A3A4D-3CA4-4A00-9EF8-E8AB6C6A8AB5}"/>
              </a:ext>
            </a:extLst>
          </p:cNvPr>
          <p:cNvSpPr txBox="1"/>
          <p:nvPr/>
        </p:nvSpPr>
        <p:spPr>
          <a:xfrm>
            <a:off x="1995964" y="4555329"/>
            <a:ext cx="5760640" cy="461665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Casas Bahia + Ponto Frio = Via Varejo</a:t>
            </a:r>
          </a:p>
        </p:txBody>
      </p:sp>
    </p:spTree>
    <p:extLst>
      <p:ext uri="{BB962C8B-B14F-4D97-AF65-F5344CB8AC3E}">
        <p14:creationId xmlns:p14="http://schemas.microsoft.com/office/powerpoint/2010/main" val="1697596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277581" y="1711960"/>
            <a:ext cx="509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Tipos de Fusões &amp; Aquisições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70138B6-2220-4024-A7D2-35AB6AB294A1}"/>
              </a:ext>
            </a:extLst>
          </p:cNvPr>
          <p:cNvSpPr txBox="1"/>
          <p:nvPr/>
        </p:nvSpPr>
        <p:spPr>
          <a:xfrm>
            <a:off x="1845356" y="3200174"/>
            <a:ext cx="59559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Envolve empresas de uma mesma cadeia produtiva (fornecedor/cliente), com o objetivo de um maior controle sobre a cadeia de suprimento e distribuição.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AD1CEAD-E64D-48C7-83EB-9FEE6700E466}"/>
              </a:ext>
            </a:extLst>
          </p:cNvPr>
          <p:cNvSpPr txBox="1"/>
          <p:nvPr/>
        </p:nvSpPr>
        <p:spPr>
          <a:xfrm>
            <a:off x="1845356" y="2518742"/>
            <a:ext cx="16315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CCFF"/>
                </a:solidFill>
              </a:rPr>
              <a:t>Vertical</a:t>
            </a:r>
            <a:endParaRPr lang="pt-BR" sz="2400" dirty="0">
              <a:solidFill>
                <a:srgbClr val="FFCC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4C0519-9310-4956-9DCB-0CCEA0E95BD6}"/>
              </a:ext>
            </a:extLst>
          </p:cNvPr>
          <p:cNvSpPr txBox="1"/>
          <p:nvPr/>
        </p:nvSpPr>
        <p:spPr>
          <a:xfrm>
            <a:off x="1858608" y="4692678"/>
            <a:ext cx="5760640" cy="461665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Netflix + ABQ </a:t>
            </a:r>
            <a:r>
              <a:rPr lang="pt-BR" sz="2400" dirty="0" err="1"/>
              <a:t>Studios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645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277581" y="1711960"/>
            <a:ext cx="509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Tipos de Fusões &amp; Aquisições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70138B6-2220-4024-A7D2-35AB6AB294A1}"/>
              </a:ext>
            </a:extLst>
          </p:cNvPr>
          <p:cNvSpPr txBox="1"/>
          <p:nvPr/>
        </p:nvSpPr>
        <p:spPr>
          <a:xfrm>
            <a:off x="1845356" y="3200174"/>
            <a:ext cx="59559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Envolve empresas que possuem negócios totalmente diferentes e não relacionados, com o objetivo de diversificação de produtos e mercados.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AD1CEAD-E64D-48C7-83EB-9FEE6700E466}"/>
              </a:ext>
            </a:extLst>
          </p:cNvPr>
          <p:cNvSpPr txBox="1"/>
          <p:nvPr/>
        </p:nvSpPr>
        <p:spPr>
          <a:xfrm>
            <a:off x="1845356" y="2518742"/>
            <a:ext cx="26338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CCFF"/>
                </a:solidFill>
              </a:rPr>
              <a:t>Conglomerado</a:t>
            </a:r>
            <a:endParaRPr lang="pt-BR" sz="2400" dirty="0">
              <a:solidFill>
                <a:srgbClr val="FFCC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4C0519-9310-4956-9DCB-0CCEA0E95BD6}"/>
              </a:ext>
            </a:extLst>
          </p:cNvPr>
          <p:cNvSpPr txBox="1"/>
          <p:nvPr/>
        </p:nvSpPr>
        <p:spPr>
          <a:xfrm>
            <a:off x="1858608" y="4692678"/>
            <a:ext cx="5760640" cy="461665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Magazine Luíza + </a:t>
            </a:r>
            <a:r>
              <a:rPr lang="pt-BR" sz="2400" dirty="0" err="1"/>
              <a:t>Netshoes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73415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277581" y="1711960"/>
            <a:ext cx="509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Tipos de Fusões &amp; Aquisições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70138B6-2220-4024-A7D2-35AB6AB294A1}"/>
              </a:ext>
            </a:extLst>
          </p:cNvPr>
          <p:cNvSpPr txBox="1"/>
          <p:nvPr/>
        </p:nvSpPr>
        <p:spPr>
          <a:xfrm>
            <a:off x="1845356" y="3200174"/>
            <a:ext cx="59559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Envolve empresas que possuem mesmos produtos, mas em mercados completamente diferentes, com objetivo de ampliar mercados e base de clientes.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AD1CEAD-E64D-48C7-83EB-9FEE6700E466}"/>
              </a:ext>
            </a:extLst>
          </p:cNvPr>
          <p:cNvSpPr txBox="1"/>
          <p:nvPr/>
        </p:nvSpPr>
        <p:spPr>
          <a:xfrm>
            <a:off x="1845356" y="2518742"/>
            <a:ext cx="3203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CCFF"/>
                </a:solidFill>
              </a:rPr>
              <a:t>Extensão de Mercado</a:t>
            </a:r>
            <a:endParaRPr lang="pt-BR" sz="2400" dirty="0">
              <a:solidFill>
                <a:srgbClr val="FFCC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4C0519-9310-4956-9DCB-0CCEA0E95BD6}"/>
              </a:ext>
            </a:extLst>
          </p:cNvPr>
          <p:cNvSpPr txBox="1"/>
          <p:nvPr/>
        </p:nvSpPr>
        <p:spPr>
          <a:xfrm>
            <a:off x="1858608" y="4692678"/>
            <a:ext cx="5760640" cy="461665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TAM + LAN Chile = LATAM</a:t>
            </a:r>
          </a:p>
        </p:txBody>
      </p:sp>
    </p:spTree>
    <p:extLst>
      <p:ext uri="{BB962C8B-B14F-4D97-AF65-F5344CB8AC3E}">
        <p14:creationId xmlns:p14="http://schemas.microsoft.com/office/powerpoint/2010/main" val="4227007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077920" y="1660779"/>
            <a:ext cx="509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Tipos de Fusões &amp; Aquisições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70138B6-2220-4024-A7D2-35AB6AB294A1}"/>
              </a:ext>
            </a:extLst>
          </p:cNvPr>
          <p:cNvSpPr txBox="1"/>
          <p:nvPr/>
        </p:nvSpPr>
        <p:spPr>
          <a:xfrm>
            <a:off x="1845356" y="3200174"/>
            <a:ext cx="59559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Envolve empresas que possuem produtos relacionados num mesmo mercado, com objetivo de ampliar o alcance a um conjunto maior de consumidores.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AD1CEAD-E64D-48C7-83EB-9FEE6700E466}"/>
              </a:ext>
            </a:extLst>
          </p:cNvPr>
          <p:cNvSpPr txBox="1"/>
          <p:nvPr/>
        </p:nvSpPr>
        <p:spPr>
          <a:xfrm>
            <a:off x="1845356" y="2518742"/>
            <a:ext cx="3203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CCFF"/>
                </a:solidFill>
              </a:rPr>
              <a:t>Extensão de Produtos</a:t>
            </a:r>
            <a:endParaRPr lang="pt-BR" sz="2400" dirty="0">
              <a:solidFill>
                <a:srgbClr val="FFCC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4C0519-9310-4956-9DCB-0CCEA0E95BD6}"/>
              </a:ext>
            </a:extLst>
          </p:cNvPr>
          <p:cNvSpPr txBox="1"/>
          <p:nvPr/>
        </p:nvSpPr>
        <p:spPr>
          <a:xfrm>
            <a:off x="1858608" y="4692678"/>
            <a:ext cx="5760640" cy="461665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Bradesco + Banco </a:t>
            </a:r>
            <a:r>
              <a:rPr lang="pt-BR" sz="2400" dirty="0" err="1"/>
              <a:t>Ibi</a:t>
            </a:r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3DD7E8D-8D23-4D6D-BE3D-36E0272B20B0}"/>
              </a:ext>
            </a:extLst>
          </p:cNvPr>
          <p:cNvSpPr txBox="1"/>
          <p:nvPr/>
        </p:nvSpPr>
        <p:spPr>
          <a:xfrm>
            <a:off x="6149009" y="5539409"/>
            <a:ext cx="2040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66FFFF"/>
                </a:solidFill>
              </a:rPr>
              <a:t>Crédito direto aos clientes da C&amp;A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64E97276-656A-43CE-978F-35AD31B8A57F}"/>
              </a:ext>
            </a:extLst>
          </p:cNvPr>
          <p:cNvCxnSpPr/>
          <p:nvPr/>
        </p:nvCxnSpPr>
        <p:spPr>
          <a:xfrm>
            <a:off x="5735134" y="5254901"/>
            <a:ext cx="410818" cy="385066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37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083350" y="1529378"/>
            <a:ext cx="46640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Fusão</a:t>
            </a:r>
          </a:p>
          <a:p>
            <a:endParaRPr lang="pt-BR" sz="2000" dirty="0"/>
          </a:p>
          <a:p>
            <a:r>
              <a:rPr lang="pt-BR" sz="2000" b="1" dirty="0"/>
              <a:t>Duas empresas se fundem, deixam de existir, e geram uma nova empresa.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A06A47AB-845B-444D-91C6-6778DF153602}"/>
              </a:ext>
            </a:extLst>
          </p:cNvPr>
          <p:cNvGrpSpPr/>
          <p:nvPr/>
        </p:nvGrpSpPr>
        <p:grpSpPr>
          <a:xfrm>
            <a:off x="2083350" y="3637125"/>
            <a:ext cx="1603513" cy="742122"/>
            <a:chOff x="1842050" y="3750064"/>
            <a:chExt cx="1603513" cy="742122"/>
          </a:xfrm>
        </p:grpSpPr>
        <p:sp>
          <p:nvSpPr>
            <p:cNvPr id="2" name="Retângulo: Cantos Arredondados 1">
              <a:extLst>
                <a:ext uri="{FF2B5EF4-FFF2-40B4-BE49-F238E27FC236}">
                  <a16:creationId xmlns:a16="http://schemas.microsoft.com/office/drawing/2014/main" id="{CEC559B9-2B50-475D-ACA0-B19D3E82A2EB}"/>
                </a:ext>
              </a:extLst>
            </p:cNvPr>
            <p:cNvSpPr/>
            <p:nvPr/>
          </p:nvSpPr>
          <p:spPr>
            <a:xfrm>
              <a:off x="1842050" y="3750064"/>
              <a:ext cx="1603513" cy="742122"/>
            </a:xfrm>
            <a:prstGeom prst="roundRect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BF5D2474-2336-4FB9-AE3F-CC7FB996297B}"/>
                </a:ext>
              </a:extLst>
            </p:cNvPr>
            <p:cNvSpPr txBox="1"/>
            <p:nvPr/>
          </p:nvSpPr>
          <p:spPr>
            <a:xfrm>
              <a:off x="1911624" y="3921070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A</a:t>
              </a:r>
              <a:endParaRPr lang="pt-BR" sz="2000" dirty="0"/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6F97022-CCC4-4F35-8757-6B68F857FCB4}"/>
              </a:ext>
            </a:extLst>
          </p:cNvPr>
          <p:cNvGrpSpPr/>
          <p:nvPr/>
        </p:nvGrpSpPr>
        <p:grpSpPr>
          <a:xfrm>
            <a:off x="2089975" y="4943731"/>
            <a:ext cx="1603513" cy="742122"/>
            <a:chOff x="1848675" y="5056670"/>
            <a:chExt cx="1603513" cy="742122"/>
          </a:xfrm>
        </p:grpSpPr>
        <p:sp>
          <p:nvSpPr>
            <p:cNvPr id="4" name="Retângulo: Cantos Arredondados 3">
              <a:extLst>
                <a:ext uri="{FF2B5EF4-FFF2-40B4-BE49-F238E27FC236}">
                  <a16:creationId xmlns:a16="http://schemas.microsoft.com/office/drawing/2014/main" id="{C2ABA5D2-076B-48BA-B7F7-124F0AB9DA43}"/>
                </a:ext>
              </a:extLst>
            </p:cNvPr>
            <p:cNvSpPr/>
            <p:nvPr/>
          </p:nvSpPr>
          <p:spPr>
            <a:xfrm>
              <a:off x="1848675" y="5056670"/>
              <a:ext cx="1603513" cy="74212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223711E9-08B7-4C3C-B799-057A0618DD1F}"/>
                </a:ext>
              </a:extLst>
            </p:cNvPr>
            <p:cNvSpPr txBox="1"/>
            <p:nvPr/>
          </p:nvSpPr>
          <p:spPr>
            <a:xfrm>
              <a:off x="1918249" y="522767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B</a:t>
              </a:r>
              <a:endParaRPr lang="pt-BR" sz="2000" dirty="0"/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C87CC81-C4B4-4563-89F4-D48661830EDC}"/>
              </a:ext>
            </a:extLst>
          </p:cNvPr>
          <p:cNvSpPr txBox="1"/>
          <p:nvPr/>
        </p:nvSpPr>
        <p:spPr>
          <a:xfrm>
            <a:off x="2639939" y="4399879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+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3E1FC0C3-BD97-44B8-B017-178C4DBD5BDE}"/>
              </a:ext>
            </a:extLst>
          </p:cNvPr>
          <p:cNvGrpSpPr/>
          <p:nvPr/>
        </p:nvGrpSpPr>
        <p:grpSpPr>
          <a:xfrm>
            <a:off x="5363140" y="4066930"/>
            <a:ext cx="1603513" cy="1092339"/>
            <a:chOff x="5188101" y="4314547"/>
            <a:chExt cx="1603513" cy="1092339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ECC59E1B-E6A4-4D0C-9E5C-101CF7A8597C}"/>
                </a:ext>
              </a:extLst>
            </p:cNvPr>
            <p:cNvSpPr/>
            <p:nvPr/>
          </p:nvSpPr>
          <p:spPr>
            <a:xfrm>
              <a:off x="5188101" y="4314547"/>
              <a:ext cx="1603513" cy="1092339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63F273B7-65F9-4707-884E-91910FEF45C1}"/>
                </a:ext>
              </a:extLst>
            </p:cNvPr>
            <p:cNvSpPr txBox="1"/>
            <p:nvPr/>
          </p:nvSpPr>
          <p:spPr>
            <a:xfrm>
              <a:off x="5257675" y="4660661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C</a:t>
              </a:r>
              <a:endParaRPr lang="pt-BR" sz="2000" dirty="0"/>
            </a:p>
          </p:txBody>
        </p:sp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52007F1A-A188-422C-AEEC-F5D05DB52855}"/>
              </a:ext>
            </a:extLst>
          </p:cNvPr>
          <p:cNvGrpSpPr/>
          <p:nvPr/>
        </p:nvGrpSpPr>
        <p:grpSpPr>
          <a:xfrm>
            <a:off x="4177196" y="4008186"/>
            <a:ext cx="728869" cy="1188877"/>
            <a:chOff x="4177196" y="4008186"/>
            <a:chExt cx="728869" cy="1188877"/>
          </a:xfrm>
        </p:grpSpPr>
        <p:cxnSp>
          <p:nvCxnSpPr>
            <p:cNvPr id="37" name="Conector reto 36">
              <a:extLst>
                <a:ext uri="{FF2B5EF4-FFF2-40B4-BE49-F238E27FC236}">
                  <a16:creationId xmlns:a16="http://schemas.microsoft.com/office/drawing/2014/main" id="{A182FCBF-AB64-45B6-9D0B-E283AEEC78E7}"/>
                </a:ext>
              </a:extLst>
            </p:cNvPr>
            <p:cNvCxnSpPr/>
            <p:nvPr/>
          </p:nvCxnSpPr>
          <p:spPr>
            <a:xfrm>
              <a:off x="4177196" y="4008186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666E70BA-BE32-4E26-BA02-FFAB45D7D2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7196" y="4592150"/>
              <a:ext cx="728869" cy="604913"/>
            </a:xfrm>
            <a:prstGeom prst="line">
              <a:avLst/>
            </a:prstGeom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203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142398" y="1608695"/>
            <a:ext cx="5099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Exemplo de Fusão</a:t>
            </a:r>
          </a:p>
          <a:p>
            <a:endParaRPr lang="pt-BR" sz="2000" dirty="0"/>
          </a:p>
          <a:p>
            <a:r>
              <a:rPr lang="pt-BR" sz="2000" dirty="0"/>
              <a:t>Em 2008, foi feita a fusão da Bovespa S.A. com a BM&amp;F S.A., gerando a </a:t>
            </a:r>
            <a:r>
              <a:rPr lang="pt-BR" sz="2000" dirty="0" err="1">
                <a:solidFill>
                  <a:srgbClr val="66FFFF"/>
                </a:solidFill>
              </a:rPr>
              <a:t>BM&amp;FBovespa</a:t>
            </a:r>
            <a:r>
              <a:rPr lang="pt-BR" sz="2000" dirty="0">
                <a:solidFill>
                  <a:srgbClr val="66FFFF"/>
                </a:solidFill>
              </a:rPr>
              <a:t> S.A.</a:t>
            </a:r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4B082B51-71D6-46BF-921A-6CBDE2A3FC8A}"/>
              </a:ext>
            </a:extLst>
          </p:cNvPr>
          <p:cNvGrpSpPr/>
          <p:nvPr/>
        </p:nvGrpSpPr>
        <p:grpSpPr>
          <a:xfrm>
            <a:off x="2142398" y="3503334"/>
            <a:ext cx="4968915" cy="2107843"/>
            <a:chOff x="1876727" y="3535172"/>
            <a:chExt cx="4968915" cy="2107843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C87CC81-C4B4-4563-89F4-D48661830EDC}"/>
                </a:ext>
              </a:extLst>
            </p:cNvPr>
            <p:cNvSpPr txBox="1"/>
            <p:nvPr/>
          </p:nvSpPr>
          <p:spPr>
            <a:xfrm>
              <a:off x="2449608" y="4243740"/>
              <a:ext cx="439706" cy="451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/>
                <a:t>+</a:t>
              </a:r>
            </a:p>
          </p:txBody>
        </p:sp>
        <p:grpSp>
          <p:nvGrpSpPr>
            <p:cNvPr id="40" name="Agrupar 39">
              <a:extLst>
                <a:ext uri="{FF2B5EF4-FFF2-40B4-BE49-F238E27FC236}">
                  <a16:creationId xmlns:a16="http://schemas.microsoft.com/office/drawing/2014/main" id="{52007F1A-A188-422C-AEEC-F5D05DB52855}"/>
                </a:ext>
              </a:extLst>
            </p:cNvPr>
            <p:cNvGrpSpPr/>
            <p:nvPr/>
          </p:nvGrpSpPr>
          <p:grpSpPr>
            <a:xfrm>
              <a:off x="3938911" y="3927177"/>
              <a:ext cx="636416" cy="1025731"/>
              <a:chOff x="4177196" y="4008186"/>
              <a:chExt cx="728869" cy="1188877"/>
            </a:xfrm>
          </p:grpSpPr>
          <p:cxnSp>
            <p:nvCxnSpPr>
              <p:cNvPr id="37" name="Conector reto 36">
                <a:extLst>
                  <a:ext uri="{FF2B5EF4-FFF2-40B4-BE49-F238E27FC236}">
                    <a16:creationId xmlns:a16="http://schemas.microsoft.com/office/drawing/2014/main" id="{A182FCBF-AB64-45B6-9D0B-E283AEEC78E7}"/>
                  </a:ext>
                </a:extLst>
              </p:cNvPr>
              <p:cNvCxnSpPr/>
              <p:nvPr/>
            </p:nvCxnSpPr>
            <p:spPr>
              <a:xfrm>
                <a:off x="4177196" y="4008186"/>
                <a:ext cx="728869" cy="60491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37">
                <a:extLst>
                  <a:ext uri="{FF2B5EF4-FFF2-40B4-BE49-F238E27FC236}">
                    <a16:creationId xmlns:a16="http://schemas.microsoft.com/office/drawing/2014/main" id="{666E70BA-BE32-4E26-BA02-FFAB45D7D27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7196" y="4592150"/>
                <a:ext cx="728869" cy="60491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5D2116B4-8CB1-4585-93CA-E2A0EAF07D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716" t="18822" r="4418" b="25578"/>
            <a:stretch/>
          </p:blipFill>
          <p:spPr>
            <a:xfrm>
              <a:off x="4958493" y="4029991"/>
              <a:ext cx="1887149" cy="759270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03D8363C-03E3-4E9D-A3C3-73399066B0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343" r="70332" b="49932"/>
            <a:stretch/>
          </p:blipFill>
          <p:spPr>
            <a:xfrm>
              <a:off x="2173108" y="4741944"/>
              <a:ext cx="992707" cy="901071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879A81D7-9B96-4D87-9690-0EC86A9190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1955" t="10315" r="9529" b="47671"/>
            <a:stretch/>
          </p:blipFill>
          <p:spPr>
            <a:xfrm>
              <a:off x="1876727" y="3535172"/>
              <a:ext cx="1679018" cy="693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462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073299" y="1555627"/>
            <a:ext cx="52713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Outro exemplo de Fusão</a:t>
            </a:r>
          </a:p>
          <a:p>
            <a:endParaRPr lang="pt-BR" sz="2000" dirty="0"/>
          </a:p>
          <a:p>
            <a:r>
              <a:rPr lang="pt-BR" sz="2000" dirty="0"/>
              <a:t>Em 2017, foi feita a fusão da </a:t>
            </a:r>
            <a:r>
              <a:rPr lang="pt-BR" sz="2000" dirty="0" err="1"/>
              <a:t>BM&amp;FBovespa</a:t>
            </a:r>
            <a:r>
              <a:rPr lang="pt-BR" sz="2000" dirty="0"/>
              <a:t> S.A. com a </a:t>
            </a:r>
            <a:r>
              <a:rPr lang="pt-BR" sz="2000" dirty="0" err="1"/>
              <a:t>Cetip</a:t>
            </a:r>
            <a:r>
              <a:rPr lang="pt-BR" sz="2000" dirty="0"/>
              <a:t> S.A., gerando a </a:t>
            </a:r>
            <a:r>
              <a:rPr lang="pt-BR" sz="2000" dirty="0">
                <a:solidFill>
                  <a:srgbClr val="66FFFF"/>
                </a:solidFill>
              </a:rPr>
              <a:t>B3 S.A.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BD58C29F-3EEB-4C73-8C5D-B94B905B4F52}"/>
              </a:ext>
            </a:extLst>
          </p:cNvPr>
          <p:cNvGrpSpPr/>
          <p:nvPr/>
        </p:nvGrpSpPr>
        <p:grpSpPr>
          <a:xfrm>
            <a:off x="1947941" y="3500113"/>
            <a:ext cx="5109696" cy="2043955"/>
            <a:chOff x="1947941" y="3500113"/>
            <a:chExt cx="5109696" cy="2043955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C87CC81-C4B4-4563-89F4-D48661830EDC}"/>
                </a:ext>
              </a:extLst>
            </p:cNvPr>
            <p:cNvSpPr txBox="1"/>
            <p:nvPr/>
          </p:nvSpPr>
          <p:spPr>
            <a:xfrm>
              <a:off x="2598006" y="4273578"/>
              <a:ext cx="427395" cy="435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/>
                <a:t>+</a:t>
              </a:r>
            </a:p>
          </p:txBody>
        </p:sp>
        <p:grpSp>
          <p:nvGrpSpPr>
            <p:cNvPr id="40" name="Agrupar 39">
              <a:extLst>
                <a:ext uri="{FF2B5EF4-FFF2-40B4-BE49-F238E27FC236}">
                  <a16:creationId xmlns:a16="http://schemas.microsoft.com/office/drawing/2014/main" id="{52007F1A-A188-422C-AEEC-F5D05DB52855}"/>
                </a:ext>
              </a:extLst>
            </p:cNvPr>
            <p:cNvGrpSpPr/>
            <p:nvPr/>
          </p:nvGrpSpPr>
          <p:grpSpPr>
            <a:xfrm>
              <a:off x="4090401" y="3946211"/>
              <a:ext cx="618597" cy="989735"/>
              <a:chOff x="4177196" y="4008186"/>
              <a:chExt cx="728869" cy="1188877"/>
            </a:xfrm>
          </p:grpSpPr>
          <p:cxnSp>
            <p:nvCxnSpPr>
              <p:cNvPr id="37" name="Conector reto 36">
                <a:extLst>
                  <a:ext uri="{FF2B5EF4-FFF2-40B4-BE49-F238E27FC236}">
                    <a16:creationId xmlns:a16="http://schemas.microsoft.com/office/drawing/2014/main" id="{A182FCBF-AB64-45B6-9D0B-E283AEEC78E7}"/>
                  </a:ext>
                </a:extLst>
              </p:cNvPr>
              <p:cNvCxnSpPr/>
              <p:nvPr/>
            </p:nvCxnSpPr>
            <p:spPr>
              <a:xfrm>
                <a:off x="4177196" y="4008186"/>
                <a:ext cx="728869" cy="60491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37">
                <a:extLst>
                  <a:ext uri="{FF2B5EF4-FFF2-40B4-BE49-F238E27FC236}">
                    <a16:creationId xmlns:a16="http://schemas.microsoft.com/office/drawing/2014/main" id="{666E70BA-BE32-4E26-BA02-FFAB45D7D27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7196" y="4592150"/>
                <a:ext cx="728869" cy="604913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5D2116B4-8CB1-4585-93CA-E2A0EAF07D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716" t="18822" r="4418" b="25578"/>
            <a:stretch/>
          </p:blipFill>
          <p:spPr>
            <a:xfrm>
              <a:off x="1947941" y="3500113"/>
              <a:ext cx="1727526" cy="776775"/>
            </a:xfrm>
            <a:prstGeom prst="rect">
              <a:avLst/>
            </a:prstGeom>
          </p:spPr>
        </p:pic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D55262B7-CF1A-4DC7-A6B8-C64D212399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2545" t="9366" r="11676" b="14808"/>
            <a:stretch/>
          </p:blipFill>
          <p:spPr>
            <a:xfrm>
              <a:off x="2002959" y="4767293"/>
              <a:ext cx="1658315" cy="776775"/>
            </a:xfrm>
            <a:prstGeom prst="rect">
              <a:avLst/>
            </a:prstGeom>
          </p:spPr>
        </p:pic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14BCC10D-1FCE-46EA-8352-00AFAB931A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4361" t="16643" r="24819" b="17605"/>
            <a:stretch/>
          </p:blipFill>
          <p:spPr>
            <a:xfrm>
              <a:off x="5234267" y="4000993"/>
              <a:ext cx="1823370" cy="8822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37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são, cisão, aquisição e incorporação">
            <a:hlinkClick r:id="rId2"/>
            <a:extLst>
              <a:ext uri="{FF2B5EF4-FFF2-40B4-BE49-F238E27FC236}">
                <a16:creationId xmlns:a16="http://schemas.microsoft.com/office/drawing/2014/main" id="{EE2F09C8-E340-4DF1-9D3F-88C53A59D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293" y="2720531"/>
            <a:ext cx="4022069" cy="119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usão, cisão, aquisição e incorporação">
            <a:extLst>
              <a:ext uri="{FF2B5EF4-FFF2-40B4-BE49-F238E27FC236}">
                <a16:creationId xmlns:a16="http://schemas.microsoft.com/office/drawing/2014/main" id="{8D07CC1E-2708-4A27-9EB0-17B386F9E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293" y="4442874"/>
            <a:ext cx="4022069" cy="119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o 14">
            <a:extLst>
              <a:ext uri="{FF2B5EF4-FFF2-40B4-BE49-F238E27FC236}">
                <a16:creationId xmlns:a16="http://schemas.microsoft.com/office/drawing/2014/main" id="{C8CB637D-5B8C-42AA-AC09-65B1B75BC3AB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5" name="Grupo 115">
              <a:extLst>
                <a:ext uri="{FF2B5EF4-FFF2-40B4-BE49-F238E27FC236}">
                  <a16:creationId xmlns:a16="http://schemas.microsoft.com/office/drawing/2014/main" id="{FDBDE84B-2079-434E-9701-41074629147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0B5904AE-124E-4EE4-BFA6-80A75C9F661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D68A287-4643-45F6-BCFA-BE1C5ABCD0E2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7EA5418D-D826-4A2D-9961-F6D7C3BC642A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9" name="Grupo 25">
            <a:extLst>
              <a:ext uri="{FF2B5EF4-FFF2-40B4-BE49-F238E27FC236}">
                <a16:creationId xmlns:a16="http://schemas.microsoft.com/office/drawing/2014/main" id="{96A957DC-E986-4CF3-AC29-AE267C102903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0" name="Grupo 36">
              <a:extLst>
                <a:ext uri="{FF2B5EF4-FFF2-40B4-BE49-F238E27FC236}">
                  <a16:creationId xmlns:a16="http://schemas.microsoft.com/office/drawing/2014/main" id="{D9B496F8-4B8F-4E14-B7C3-851D7453686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F4DDA648-7513-4150-B619-1A4270D4520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0FA1D2A7-F4E2-439F-AFB4-B66FE91E115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1" name="Grupo 113">
              <a:extLst>
                <a:ext uri="{FF2B5EF4-FFF2-40B4-BE49-F238E27FC236}">
                  <a16:creationId xmlns:a16="http://schemas.microsoft.com/office/drawing/2014/main" id="{46D32B84-4EF9-4C74-A09E-036E629A613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3D19000A-1451-4933-B9A1-4B112FB7BA2A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A947352-6A7D-498F-94D5-F129DEDD7B8B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6" name="Retângulo 15">
            <a:extLst>
              <a:ext uri="{FF2B5EF4-FFF2-40B4-BE49-F238E27FC236}">
                <a16:creationId xmlns:a16="http://schemas.microsoft.com/office/drawing/2014/main" id="{E523A9D4-839D-40C8-A597-5BE9CA93BE4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34CA66F-7D94-492B-A5C5-55BB2F85A11C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18C40A9-AC97-4524-AC07-E76769ECBB83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9CECD7-41C1-4B2C-9112-A03DCED0B446}"/>
              </a:ext>
            </a:extLst>
          </p:cNvPr>
          <p:cNvSpPr txBox="1"/>
          <p:nvPr/>
        </p:nvSpPr>
        <p:spPr>
          <a:xfrm>
            <a:off x="2068667" y="1743675"/>
            <a:ext cx="5607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66FFFF"/>
                </a:solidFill>
              </a:rPr>
              <a:t>Outros casos famosos de fusão ...</a:t>
            </a:r>
          </a:p>
        </p:txBody>
      </p:sp>
    </p:spTree>
    <p:extLst>
      <p:ext uri="{BB962C8B-B14F-4D97-AF65-F5344CB8AC3E}">
        <p14:creationId xmlns:p14="http://schemas.microsoft.com/office/powerpoint/2010/main" val="5195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1450023" y="1674434"/>
            <a:ext cx="6680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Incorporação</a:t>
            </a:r>
          </a:p>
          <a:p>
            <a:endParaRPr lang="pt-BR" sz="2000" dirty="0"/>
          </a:p>
          <a:p>
            <a:r>
              <a:rPr lang="pt-BR" sz="2000" b="1" dirty="0"/>
              <a:t>Uma empresa adquire e incorpora outra empresa. </a:t>
            </a:r>
          </a:p>
          <a:p>
            <a:r>
              <a:rPr lang="pt-BR" sz="2000" b="1" dirty="0"/>
              <a:t>A adquirente continua a existir e a adquirida deixa de existir.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A06A47AB-845B-444D-91C6-6778DF153602}"/>
              </a:ext>
            </a:extLst>
          </p:cNvPr>
          <p:cNvGrpSpPr/>
          <p:nvPr/>
        </p:nvGrpSpPr>
        <p:grpSpPr>
          <a:xfrm>
            <a:off x="2083350" y="3637125"/>
            <a:ext cx="1603513" cy="742122"/>
            <a:chOff x="1842050" y="3750064"/>
            <a:chExt cx="1603513" cy="742122"/>
          </a:xfrm>
        </p:grpSpPr>
        <p:sp>
          <p:nvSpPr>
            <p:cNvPr id="2" name="Retângulo: Cantos Arredondados 1">
              <a:extLst>
                <a:ext uri="{FF2B5EF4-FFF2-40B4-BE49-F238E27FC236}">
                  <a16:creationId xmlns:a16="http://schemas.microsoft.com/office/drawing/2014/main" id="{CEC559B9-2B50-475D-ACA0-B19D3E82A2EB}"/>
                </a:ext>
              </a:extLst>
            </p:cNvPr>
            <p:cNvSpPr/>
            <p:nvPr/>
          </p:nvSpPr>
          <p:spPr>
            <a:xfrm>
              <a:off x="1842050" y="3750064"/>
              <a:ext cx="1603513" cy="742122"/>
            </a:xfrm>
            <a:prstGeom prst="roundRect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BF5D2474-2336-4FB9-AE3F-CC7FB996297B}"/>
                </a:ext>
              </a:extLst>
            </p:cNvPr>
            <p:cNvSpPr txBox="1"/>
            <p:nvPr/>
          </p:nvSpPr>
          <p:spPr>
            <a:xfrm>
              <a:off x="1911624" y="3921070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A</a:t>
              </a:r>
              <a:endParaRPr lang="pt-BR" sz="2000" dirty="0"/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6F97022-CCC4-4F35-8757-6B68F857FCB4}"/>
              </a:ext>
            </a:extLst>
          </p:cNvPr>
          <p:cNvGrpSpPr/>
          <p:nvPr/>
        </p:nvGrpSpPr>
        <p:grpSpPr>
          <a:xfrm>
            <a:off x="2089975" y="4943731"/>
            <a:ext cx="1603513" cy="742122"/>
            <a:chOff x="1848675" y="5056670"/>
            <a:chExt cx="1603513" cy="742122"/>
          </a:xfrm>
        </p:grpSpPr>
        <p:sp>
          <p:nvSpPr>
            <p:cNvPr id="4" name="Retângulo: Cantos Arredondados 3">
              <a:extLst>
                <a:ext uri="{FF2B5EF4-FFF2-40B4-BE49-F238E27FC236}">
                  <a16:creationId xmlns:a16="http://schemas.microsoft.com/office/drawing/2014/main" id="{C2ABA5D2-076B-48BA-B7F7-124F0AB9DA43}"/>
                </a:ext>
              </a:extLst>
            </p:cNvPr>
            <p:cNvSpPr/>
            <p:nvPr/>
          </p:nvSpPr>
          <p:spPr>
            <a:xfrm>
              <a:off x="1848675" y="5056670"/>
              <a:ext cx="1603513" cy="74212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223711E9-08B7-4C3C-B799-057A0618DD1F}"/>
                </a:ext>
              </a:extLst>
            </p:cNvPr>
            <p:cNvSpPr txBox="1"/>
            <p:nvPr/>
          </p:nvSpPr>
          <p:spPr>
            <a:xfrm>
              <a:off x="1918249" y="5227676"/>
              <a:ext cx="146436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B</a:t>
              </a:r>
              <a:endParaRPr lang="pt-BR" sz="2000" dirty="0"/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C87CC81-C4B4-4563-89F4-D48661830EDC}"/>
              </a:ext>
            </a:extLst>
          </p:cNvPr>
          <p:cNvSpPr txBox="1"/>
          <p:nvPr/>
        </p:nvSpPr>
        <p:spPr>
          <a:xfrm rot="16200000">
            <a:off x="2639939" y="4399879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ym typeface="Wingdings" panose="05000000000000000000" pitchFamily="2" charset="2"/>
              </a:rPr>
              <a:t></a:t>
            </a:r>
            <a:endParaRPr lang="pt-BR" sz="2800" b="1" dirty="0"/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3E1FC0C3-BD97-44B8-B017-178C4DBD5BDE}"/>
              </a:ext>
            </a:extLst>
          </p:cNvPr>
          <p:cNvGrpSpPr/>
          <p:nvPr/>
        </p:nvGrpSpPr>
        <p:grpSpPr>
          <a:xfrm>
            <a:off x="5075756" y="3462016"/>
            <a:ext cx="1603513" cy="1092339"/>
            <a:chOff x="5188101" y="4314547"/>
            <a:chExt cx="1603513" cy="1092339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ECC59E1B-E6A4-4D0C-9E5C-101CF7A8597C}"/>
                </a:ext>
              </a:extLst>
            </p:cNvPr>
            <p:cNvSpPr/>
            <p:nvPr/>
          </p:nvSpPr>
          <p:spPr>
            <a:xfrm>
              <a:off x="5188101" y="4314547"/>
              <a:ext cx="1603513" cy="1092339"/>
            </a:xfrm>
            <a:prstGeom prst="roundRect">
              <a:avLst/>
            </a:prstGeom>
            <a:grp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63F273B7-65F9-4707-884E-91910FEF45C1}"/>
                </a:ext>
              </a:extLst>
            </p:cNvPr>
            <p:cNvSpPr txBox="1"/>
            <p:nvPr/>
          </p:nvSpPr>
          <p:spPr>
            <a:xfrm>
              <a:off x="5257675" y="4660661"/>
              <a:ext cx="1464365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/>
                <a:t>Empresa A</a:t>
              </a:r>
              <a:endParaRPr lang="pt-BR" sz="2000" dirty="0"/>
            </a:p>
          </p:txBody>
        </p:sp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EEBF913E-B90D-4916-A22A-93E0EE5EBF25}"/>
              </a:ext>
            </a:extLst>
          </p:cNvPr>
          <p:cNvSpPr txBox="1"/>
          <p:nvPr/>
        </p:nvSpPr>
        <p:spPr>
          <a:xfrm>
            <a:off x="4129518" y="3749151"/>
            <a:ext cx="50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ym typeface="Wingdings" panose="05000000000000000000" pitchFamily="2" charset="2"/>
              </a:rPr>
              <a:t>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7254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224333" y="1810556"/>
            <a:ext cx="5240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FF99"/>
                </a:solidFill>
              </a:rPr>
              <a:t>Exemplo de Incorporação</a:t>
            </a:r>
          </a:p>
          <a:p>
            <a:endParaRPr lang="pt-BR" sz="2000" dirty="0"/>
          </a:p>
          <a:p>
            <a:r>
              <a:rPr lang="pt-BR" sz="2000" b="1" dirty="0"/>
              <a:t>No segmento de papel e celulose, em 2019, a Suzano S.A. incorporou a </a:t>
            </a:r>
            <a:r>
              <a:rPr lang="pt-BR" sz="2000" b="1" dirty="0" err="1"/>
              <a:t>Fibria</a:t>
            </a:r>
            <a:r>
              <a:rPr lang="pt-BR" sz="2000" b="1" dirty="0"/>
              <a:t> S.A.</a:t>
            </a:r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F86EDB4A-21BD-4FCF-A043-C8ACCFBACC5B}"/>
              </a:ext>
            </a:extLst>
          </p:cNvPr>
          <p:cNvGrpSpPr/>
          <p:nvPr/>
        </p:nvGrpSpPr>
        <p:grpSpPr>
          <a:xfrm>
            <a:off x="2224333" y="3775973"/>
            <a:ext cx="4695334" cy="1962418"/>
            <a:chOff x="1742536" y="3620245"/>
            <a:chExt cx="5080291" cy="2228234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C87CC81-C4B4-4563-89F4-D48661830EDC}"/>
                </a:ext>
              </a:extLst>
            </p:cNvPr>
            <p:cNvSpPr txBox="1"/>
            <p:nvPr/>
          </p:nvSpPr>
          <p:spPr>
            <a:xfrm rot="16200000">
              <a:off x="2423771" y="4536788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EEBF913E-B90D-4916-A22A-93E0EE5EBF25}"/>
                </a:ext>
              </a:extLst>
            </p:cNvPr>
            <p:cNvSpPr txBox="1"/>
            <p:nvPr/>
          </p:nvSpPr>
          <p:spPr>
            <a:xfrm>
              <a:off x="3913350" y="3886060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A95216EC-40D8-45F9-8622-9654781EF1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323" t="18559" r="5697" b="24775"/>
            <a:stretch/>
          </p:blipFill>
          <p:spPr>
            <a:xfrm>
              <a:off x="1789011" y="5142482"/>
              <a:ext cx="1778789" cy="705997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688E546A-46F7-42C6-88F1-5A370FC30A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708" t="28990" r="11655" b="26991"/>
            <a:stretch/>
          </p:blipFill>
          <p:spPr>
            <a:xfrm>
              <a:off x="1742536" y="3680782"/>
              <a:ext cx="1991989" cy="742122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5B3F910D-2ECC-4E57-84A9-0100EB6E8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30838" y="3620245"/>
              <a:ext cx="1991989" cy="8631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220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Fusões &amp; Aquisições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16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B61B1B-10B8-4C4B-B29C-AD66959933B2}"/>
              </a:ext>
            </a:extLst>
          </p:cNvPr>
          <p:cNvSpPr txBox="1"/>
          <p:nvPr/>
        </p:nvSpPr>
        <p:spPr>
          <a:xfrm>
            <a:off x="2086032" y="1837351"/>
            <a:ext cx="5329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00FF99"/>
                </a:solidFill>
              </a:rPr>
              <a:t>Outro exemplo de Incorporação</a:t>
            </a:r>
          </a:p>
          <a:p>
            <a:r>
              <a:rPr lang="pt-BR" sz="2000" b="1" dirty="0"/>
              <a:t>Em 2008, o Banco Itaú incorporou o Unibanco.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D08A0D2D-E879-4706-9727-86883DCCFC2B}"/>
              </a:ext>
            </a:extLst>
          </p:cNvPr>
          <p:cNvGrpSpPr/>
          <p:nvPr/>
        </p:nvGrpSpPr>
        <p:grpSpPr>
          <a:xfrm>
            <a:off x="2420103" y="3261944"/>
            <a:ext cx="3570583" cy="2491233"/>
            <a:chOff x="2667238" y="3405501"/>
            <a:chExt cx="3570583" cy="2491233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C87CC81-C4B4-4563-89F4-D48661830EDC}"/>
                </a:ext>
              </a:extLst>
            </p:cNvPr>
            <p:cNvSpPr txBox="1"/>
            <p:nvPr/>
          </p:nvSpPr>
          <p:spPr>
            <a:xfrm rot="16200000">
              <a:off x="3012627" y="4487803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EEBF913E-B90D-4916-A22A-93E0EE5EBF25}"/>
                </a:ext>
              </a:extLst>
            </p:cNvPr>
            <p:cNvSpPr txBox="1"/>
            <p:nvPr/>
          </p:nvSpPr>
          <p:spPr>
            <a:xfrm>
              <a:off x="4129518" y="3749151"/>
              <a:ext cx="503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ym typeface="Wingdings" panose="05000000000000000000" pitchFamily="2" charset="2"/>
                </a:rPr>
                <a:t></a:t>
              </a:r>
              <a:endParaRPr lang="pt-BR" sz="2800" b="1" dirty="0"/>
            </a:p>
          </p:txBody>
        </p:sp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A7FD93B4-8F38-4FF0-8E19-E05A5E2D9E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5537" t="18640" r="13895" b="14948"/>
            <a:stretch/>
          </p:blipFill>
          <p:spPr>
            <a:xfrm>
              <a:off x="2667238" y="5080402"/>
              <a:ext cx="1196788" cy="816332"/>
            </a:xfrm>
            <a:prstGeom prst="rect">
              <a:avLst/>
            </a:prstGeom>
          </p:spPr>
        </p:pic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B1772BBD-01E3-4DEC-ACD1-543A9450EF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2719" t="15341" r="55638" b="14558"/>
            <a:stretch/>
          </p:blipFill>
          <p:spPr>
            <a:xfrm>
              <a:off x="2739983" y="3479997"/>
              <a:ext cx="1048870" cy="968189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512B2DC9-2E12-4C1F-BE98-807E52C5DF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0124" t="9125" r="28414" b="12280"/>
            <a:stretch/>
          </p:blipFill>
          <p:spPr>
            <a:xfrm>
              <a:off x="4998124" y="3405501"/>
              <a:ext cx="1239697" cy="1235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548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</TotalTime>
  <Words>1929</Words>
  <Application>Microsoft Office PowerPoint</Application>
  <PresentationFormat>Apresentação na tela (4:3)</PresentationFormat>
  <Paragraphs>319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Broadway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338</cp:revision>
  <dcterms:created xsi:type="dcterms:W3CDTF">2015-07-10T23:11:11Z</dcterms:created>
  <dcterms:modified xsi:type="dcterms:W3CDTF">2020-09-28T01:48:03Z</dcterms:modified>
</cp:coreProperties>
</file>