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3"/>
    <p:sldId id="292" r:id="rId4"/>
    <p:sldId id="382" r:id="rId5"/>
    <p:sldId id="383" r:id="rId6"/>
    <p:sldId id="333" r:id="rId7"/>
    <p:sldId id="337" r:id="rId8"/>
    <p:sldId id="338" r:id="rId9"/>
    <p:sldId id="339" r:id="rId10"/>
    <p:sldId id="340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419" r:id="rId19"/>
    <p:sldId id="351" r:id="rId20"/>
    <p:sldId id="352" r:id="rId21"/>
    <p:sldId id="358" r:id="rId22"/>
    <p:sldId id="359" r:id="rId23"/>
    <p:sldId id="360" r:id="rId24"/>
    <p:sldId id="387" r:id="rId25"/>
    <p:sldId id="388" r:id="rId26"/>
    <p:sldId id="389" r:id="rId27"/>
    <p:sldId id="390" r:id="rId28"/>
    <p:sldId id="391" r:id="rId29"/>
    <p:sldId id="394" r:id="rId30"/>
    <p:sldId id="396" r:id="rId31"/>
    <p:sldId id="403" r:id="rId32"/>
    <p:sldId id="404" r:id="rId33"/>
    <p:sldId id="405" r:id="rId34"/>
    <p:sldId id="395" r:id="rId35"/>
    <p:sldId id="406" r:id="rId36"/>
    <p:sldId id="418" r:id="rId37"/>
    <p:sldId id="407" r:id="rId38"/>
    <p:sldId id="408" r:id="rId39"/>
    <p:sldId id="36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0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0B395-2DD1-4E0C-AD7F-C33E717CE14B}" type="datetimeFigureOut">
              <a:rPr lang="pt-BR" smtClean="0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66332-D461-43D9-A1C1-8FF0295CCEC5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A57-6208-4C18-8834-907A44585AE7}" type="datetimeFigureOut">
              <a:rPr lang="en-US" smtClean="0"/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F0-0AC7-4A42-A892-6D1F787F4A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A57-6208-4C18-8834-907A44585AE7}" type="datetimeFigureOut">
              <a:rPr lang="en-US" smtClean="0"/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F0-0AC7-4A42-A892-6D1F787F4A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A57-6208-4C18-8834-907A44585AE7}" type="datetimeFigureOut">
              <a:rPr lang="en-US" smtClean="0"/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F0-0AC7-4A42-A892-6D1F787F4A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A57-6208-4C18-8834-907A44585AE7}" type="datetimeFigureOut">
              <a:rPr lang="en-US" smtClean="0"/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F0-0AC7-4A42-A892-6D1F787F4A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A57-6208-4C18-8834-907A44585AE7}" type="datetimeFigureOut">
              <a:rPr lang="en-US" smtClean="0"/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F0-0AC7-4A42-A892-6D1F787F4A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A57-6208-4C18-8834-907A44585AE7}" type="datetimeFigureOut">
              <a:rPr lang="en-US" smtClean="0"/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F0-0AC7-4A42-A892-6D1F787F4A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A57-6208-4C18-8834-907A44585AE7}" type="datetimeFigureOut">
              <a:rPr lang="en-US" smtClean="0"/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F0-0AC7-4A42-A892-6D1F787F4A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A57-6208-4C18-8834-907A44585AE7}" type="datetimeFigureOut">
              <a:rPr lang="en-US" smtClean="0"/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F0-0AC7-4A42-A892-6D1F787F4A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A57-6208-4C18-8834-907A44585AE7}" type="datetimeFigureOut">
              <a:rPr lang="en-US" smtClean="0"/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F0-0AC7-4A42-A892-6D1F787F4A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A57-6208-4C18-8834-907A44585AE7}" type="datetimeFigureOut">
              <a:rPr lang="en-US" smtClean="0"/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F0-0AC7-4A42-A892-6D1F787F4A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A57-6208-4C18-8834-907A44585AE7}" type="datetimeFigureOut">
              <a:rPr lang="en-US" smtClean="0"/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F0-0AC7-4A42-A892-6D1F787F4A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7A57-6208-4C18-8834-907A44585AE7}" type="datetimeFigureOut">
              <a:rPr lang="en-US" smtClean="0"/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887F0-0AC7-4A42-A892-6D1F787F4A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2.jpeg"/><Relationship Id="rId10" Type="http://schemas.openxmlformats.org/officeDocument/2006/relationships/vmlDrawing" Target="../drawings/vmlDrawing4.v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5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2.jpeg"/><Relationship Id="rId10" Type="http://schemas.openxmlformats.org/officeDocument/2006/relationships/vmlDrawing" Target="../drawings/vmlDrawing6.v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8.wmf"/><Relationship Id="rId7" Type="http://schemas.openxmlformats.org/officeDocument/2006/relationships/oleObject" Target="../embeddings/oleObject15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2.jpeg"/><Relationship Id="rId10" Type="http://schemas.openxmlformats.org/officeDocument/2006/relationships/vmlDrawing" Target="../drawings/vmlDrawing7.v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8" Type="http://schemas.openxmlformats.org/officeDocument/2006/relationships/image" Target="../media/image21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.jpeg"/><Relationship Id="rId12" Type="http://schemas.openxmlformats.org/officeDocument/2006/relationships/vmlDrawing" Target="../drawings/vmlDrawing8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2.wmf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7.wmf"/><Relationship Id="rId7" Type="http://schemas.openxmlformats.org/officeDocument/2006/relationships/oleObject" Target="../embeddings/oleObject24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2.jpeg"/><Relationship Id="rId10" Type="http://schemas.openxmlformats.org/officeDocument/2006/relationships/vmlDrawing" Target="../drawings/vmlDrawing10.v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1.wmf"/><Relationship Id="rId7" Type="http://schemas.openxmlformats.org/officeDocument/2006/relationships/oleObject" Target="../embeddings/oleObject27.bin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2.jpeg"/><Relationship Id="rId10" Type="http://schemas.openxmlformats.org/officeDocument/2006/relationships/vmlDrawing" Target="../drawings/vmlDrawing11.v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8.bin"/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4.w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6.wmf"/><Relationship Id="rId3" Type="http://schemas.openxmlformats.org/officeDocument/2006/relationships/oleObject" Target="../embeddings/oleObject31.bin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8" Type="http://schemas.openxmlformats.org/officeDocument/2006/relationships/image" Target="../media/image39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7.w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2.jpeg"/><Relationship Id="rId14" Type="http://schemas.openxmlformats.org/officeDocument/2006/relationships/vmlDrawing" Target="../drawings/vmlDrawing15.v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41.wmf"/><Relationship Id="rId11" Type="http://schemas.openxmlformats.org/officeDocument/2006/relationships/oleObject" Target="../embeddings/oleObject36.bin"/><Relationship Id="rId10" Type="http://schemas.openxmlformats.org/officeDocument/2006/relationships/image" Target="../media/image40.wmf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0.bin"/><Relationship Id="rId8" Type="http://schemas.openxmlformats.org/officeDocument/2006/relationships/image" Target="../media/image44.wmf"/><Relationship Id="rId7" Type="http://schemas.openxmlformats.org/officeDocument/2006/relationships/oleObject" Target="../embeddings/oleObject39.bin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2.wmf"/><Relationship Id="rId3" Type="http://schemas.openxmlformats.org/officeDocument/2006/relationships/oleObject" Target="../embeddings/oleObject37.bin"/><Relationship Id="rId2" Type="http://schemas.openxmlformats.org/officeDocument/2006/relationships/image" Target="../media/image2.jpeg"/><Relationship Id="rId12" Type="http://schemas.openxmlformats.org/officeDocument/2006/relationships/vmlDrawing" Target="../drawings/vmlDrawing16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5.wmf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14617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Segunda Lei da termodinâmica e </a:t>
            </a:r>
            <a:br>
              <a:rPr lang="pt-BR" dirty="0" smtClean="0"/>
            </a:br>
            <a:r>
              <a:rPr lang="pt-BR" dirty="0" smtClean="0"/>
              <a:t>irreversibilidade</a:t>
            </a:r>
            <a:endParaRPr lang="pt-BR" dirty="0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9700" y="4876800"/>
            <a:ext cx="6400800" cy="1752600"/>
          </a:xfrm>
        </p:spPr>
        <p:txBody>
          <a:bodyPr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Prof. Dr. Waldyr Luiz Ribeiro Gallo 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Dep. de Energia - Fac. Eng. Mecânica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ctr"/>
            <a:r>
              <a:rPr lang="pt-BR" altLang="en-US" sz="2400" dirty="0">
                <a:solidFill>
                  <a:schemeClr val="tx1"/>
                </a:solidFill>
              </a:rPr>
              <a:t>UNICAMP</a:t>
            </a:r>
            <a:endParaRPr lang="pt-BR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ts val="20"/>
              </a:spcBef>
              <a:spcAft>
                <a:spcPts val="12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2. O CONCEITO DE ENTROPIA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Estrutura da matéria:</a:t>
            </a: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/>
            <a:r>
              <a:rPr lang="pt-BR" alt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A matéria é quantizada!</a:t>
            </a: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/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Molécula 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 menor quantidade de uma dada substância. Formada por um conjunto de átomos. H</a:t>
            </a:r>
            <a:r>
              <a:rPr lang="pt-BR" altLang="pt-BR" sz="1800" b="1" baseline="-25000" dirty="0" smtClean="0">
                <a:latin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O, N</a:t>
            </a:r>
            <a:r>
              <a:rPr lang="pt-BR" altLang="pt-BR" sz="1800" b="1" baseline="-25000" dirty="0" smtClean="0">
                <a:latin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, CH</a:t>
            </a:r>
            <a:r>
              <a:rPr lang="pt-BR" altLang="pt-BR" sz="1800" b="1" baseline="-25000" dirty="0" smtClean="0">
                <a:latin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, etc.</a:t>
            </a: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/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Átomo  menor quantidade de uma dada espécie química (elemento químico: N, H, </a:t>
            </a:r>
            <a:r>
              <a:rPr lang="pt-BR" altLang="pt-BR" sz="18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etc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). Formado por partículas sub-atômicas. Prótons, nêutrons e elétrons. Núcleo e eletrosfera.</a:t>
            </a: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/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Núcleo  prótons e nêutrons. Número de prótons define o elemento químico</a:t>
            </a: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/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Eletrosfera  região do espaço em torno ao núcleo, onde se encontram os elétrons.</a:t>
            </a: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ts val="20"/>
              </a:spcBef>
              <a:spcAft>
                <a:spcPts val="12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2. O CONCEITO DE ENTROPIA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Fase gasosa  pouca interação entre moléculas (gás ideal: nenhuma). Liberdade de movimento: translação, rotação, vibração.</a:t>
            </a: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Fase líquida  interação moderada entre moléculas. Liberdade de movimento restrita por forças intermoleculares.</a:t>
            </a: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Fase sólida  grande interação entre as moléculas. Forças intermoleculares (ou de estrutura cristalina iônica) mantém as moléculas praticamente sem movimento de translação e rotação (só vibração).</a:t>
            </a: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Para uma molécula em fase gasosa: translação, rotação, vibração (ligação entre átomos não é “rígida”)  energia cinética de translação, energia cinética de rotação, energia de vibração, energia nas ligações entre átomos, energia na eletrosfera (estado fundamental x excitado de elétrons), spins, etc.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ts val="20"/>
              </a:spcBef>
              <a:spcAft>
                <a:spcPts val="12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2. O CONCEITO DE ENTROPIA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Reação química  ocorre “liberação” ou “consumo” de energia  balanço líquido do rompimento de ligações de reagentes e formação de ligações dos produtos.</a:t>
            </a: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Energia interna de uma molécula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pt-BR" altLang="pt-BR" sz="1800" b="1" dirty="0" smtClean="0">
                <a:latin typeface="Arial" panose="020B0604020202020204" pitchFamily="34" charset="0"/>
                <a:sym typeface="Symbol" panose="05050102010706020507"/>
              </a:rPr>
              <a:t></a:t>
            </a:r>
            <a:r>
              <a:rPr lang="pt-BR" altLang="pt-BR" sz="1800" b="1" baseline="-25000" dirty="0" smtClean="0">
                <a:latin typeface="Arial" panose="020B0604020202020204" pitchFamily="34" charset="0"/>
                <a:sym typeface="Symbol" panose="05050102010706020507"/>
              </a:rPr>
              <a:t>i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)  contribuições das parcelas acima.</a:t>
            </a: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Energia interna de um sistema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com N moléculas:</a:t>
            </a: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Energia interna média das moléculas:</a:t>
            </a: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buNone/>
            </a:pP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buNone/>
            </a:pP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Ao fornecer energia a um sistema, aumentamos a energia média de suas moléculas (maior energia cinética de rotação e/ou translação das moléculas, vibração de maior amplitude média, etc.). O inverso ocorre quando a energia do sistema é reduzida.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391295" y="3709974"/>
          <a:ext cx="11144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ção" r:id="rId3" imgW="14630400" imgH="10363200" progId="">
                  <p:embed/>
                </p:oleObj>
              </mc:Choice>
              <mc:Fallback>
                <p:oleObj name="Equação" r:id="rId3" imgW="14630400" imgH="10363200" progId="">
                  <p:embed/>
                  <p:pic>
                    <p:nvPicPr>
                      <p:cNvPr id="0" name="Imagem 614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91295" y="3709974"/>
                        <a:ext cx="1114425" cy="785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990732" y="4521200"/>
          <a:ext cx="29718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ção" r:id="rId5" imgW="39014400" imgH="10972800" progId="">
                  <p:embed/>
                </p:oleObj>
              </mc:Choice>
              <mc:Fallback>
                <p:oleObj name="Equação" r:id="rId5" imgW="39014400" imgH="10972800" progId="">
                  <p:embed/>
                  <p:pic>
                    <p:nvPicPr>
                      <p:cNvPr id="0" name="Imagem 614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0732" y="4521200"/>
                        <a:ext cx="2971800" cy="831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ts val="20"/>
              </a:spcBef>
              <a:spcAft>
                <a:spcPts val="12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2. O CONCEITO DE ENTROPIA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Pode-se provar que a temperatura é proporcional à energia média das moléculas  quando a energia média aumenta, a temperatura aumenta.</a:t>
            </a: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1200"/>
              </a:spcAft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Resumindo: </a:t>
            </a: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Energia Interna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corresponde à </a:t>
            </a: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soma das energias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de todas as moléculas e </a:t>
            </a: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Temperatura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é uma medida da </a:t>
            </a: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energia média das moléculas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Mecânica Quântica: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Assim como a massa, a </a:t>
            </a: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energia associada a um dado processo que ocorre na escala atômica também é quantizada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há quantidades mínimas de energia para fenômenos na escala atômica.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Pela formulação da MQ (função de onda de 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Schödinger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), a quantização da energia p/ uma partícula em translação, rotação ou vibração pode ser determinada. Da mesma forma, os níveis de energia na eletrosfera podem ser determinados (s, p, d, f, ...)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ts val="20"/>
              </a:spcBef>
              <a:spcAft>
                <a:spcPts val="12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2. O CONCEITO DE ENTROPIA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Exemplo: Da MQ a energia de translação de uma partícula de massa m em uma caixa de volume V é dada por: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Assim, a energia de uma partícula dentro de uma caixa </a:t>
            </a: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não pode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assumir valores quaisquer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mas apenas valores que condizem com os números quânticos.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Degenerescência corresponde a diferentes configurações dos números quânticos para uma mesma energia.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Para um mesmo nível de energia, pode haver várias configurações de n. quânticos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degenerescência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1538307" y="3181352"/>
          <a:ext cx="5734051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Equação" r:id="rId3" imgW="75285600" imgH="10058400" progId="Equation.3">
                  <p:embed/>
                </p:oleObj>
              </mc:Choice>
              <mc:Fallback>
                <p:oleObj name="Equação" r:id="rId3" imgW="75285600" imgH="10058400" progId="Equation.3">
                  <p:embed/>
                  <p:pic>
                    <p:nvPicPr>
                      <p:cNvPr id="0" name="Imagem 2969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8307" y="3181352"/>
                        <a:ext cx="5734051" cy="7635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ts val="20"/>
              </a:spcBef>
              <a:spcAft>
                <a:spcPts val="12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2. O CONCEITO DE ENTROPIA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/>
              </a:rPr>
              <a:t>Macroestado e microestado: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/>
              </a:rPr>
              <a:t>Macroestado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P, T, V, U, H, S, 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etc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meio contínuo 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Microestado  estado de cada partícula, quantização da energia, degenerescência  para um dado macroestado, podem haver MUITOS microestados de mesma energia total </a:t>
            </a: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(mas finitos)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 equilíbrio macroscópico, as 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prop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ficam constantes (P,T,U,S...) MAS pode haver contínuas mudanças de 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microstados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de forma que o efeito líquido macroscópico permanece inalterado.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Para um mesmo macro-estado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muitos microestados possíveis </a:t>
            </a:r>
            <a:endParaRPr lang="pt-BR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Número de microestados para um dado nível de energia:  </a:t>
            </a: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/>
              </a:rPr>
              <a:t>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ts val="20"/>
              </a:spcBef>
              <a:spcAft>
                <a:spcPts val="12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2. O CONCEITO DE ENTROPIA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Postulado:  “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Em um estado de equilíbrio macroscópico com um dado nível de energia, todos os microestados possíveis possuem mesma probabilidade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”. Microestados são equiprováveis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 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/>
              </a:rPr>
              <a:t>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é o número de microestados possíveis para um dado macroestado (U, V, N), então no equilíbrio: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definição de </a:t>
            </a:r>
            <a:r>
              <a:rPr lang="pt-BR" sz="1800" b="1" dirty="0" err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Gibbs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para entropia em termos de probabilidades dos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  microestados é:      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Boltzmann definiu a entropia na condição de equilíbrio e então: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3328982" y="3892570"/>
          <a:ext cx="8826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Equação" r:id="rId3" imgW="11582400" imgH="9448800" progId="Equation.3">
                  <p:embed/>
                </p:oleObj>
              </mc:Choice>
              <mc:Fallback>
                <p:oleObj name="Equação" r:id="rId3" imgW="11582400" imgH="9448800" progId="Equation.3">
                  <p:embed/>
                  <p:pic>
                    <p:nvPicPr>
                      <p:cNvPr id="0" name="Imagem 3174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8982" y="3892570"/>
                        <a:ext cx="882650" cy="717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9"/>
          <p:cNvGraphicFramePr>
            <a:graphicFrameLocks noChangeAspect="1"/>
          </p:cNvGraphicFramePr>
          <p:nvPr/>
        </p:nvGraphicFramePr>
        <p:xfrm>
          <a:off x="3597253" y="4837420"/>
          <a:ext cx="21351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Equação" r:id="rId5" imgW="28041600" imgH="10668000" progId="Equation.3">
                  <p:embed/>
                </p:oleObj>
              </mc:Choice>
              <mc:Fallback>
                <p:oleObj name="Equação" r:id="rId5" imgW="28041600" imgH="10668000" progId="Equation.3">
                  <p:embed/>
                  <p:pic>
                    <p:nvPicPr>
                      <p:cNvPr id="0" name="Imagem 3379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97253" y="4837420"/>
                        <a:ext cx="2135188" cy="809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9" name="Object 11"/>
          <p:cNvGraphicFramePr>
            <a:graphicFrameLocks noChangeAspect="1"/>
          </p:cNvGraphicFramePr>
          <p:nvPr/>
        </p:nvGraphicFramePr>
        <p:xfrm>
          <a:off x="1676376" y="5783272"/>
          <a:ext cx="52228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Equação" r:id="rId7" imgW="68580000" imgH="10972800" progId="Equation.3">
                  <p:embed/>
                </p:oleObj>
              </mc:Choice>
              <mc:Fallback>
                <p:oleObj name="Equação" r:id="rId7" imgW="68580000" imgH="10972800" progId="Equation.3">
                  <p:embed/>
                  <p:pic>
                    <p:nvPicPr>
                      <p:cNvPr id="0" name="Imagem 3379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6376" y="5783272"/>
                        <a:ext cx="5222875" cy="831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pic>
        <p:nvPicPr>
          <p:cNvPr id="7" name="Imagem 6" descr="V Boltzmann 1"/>
          <p:cNvPicPr>
            <a:picLocks noChangeAspect="1"/>
          </p:cNvPicPr>
          <p:nvPr/>
        </p:nvPicPr>
        <p:blipFill>
          <a:blip r:embed="rId3"/>
          <a:srcRect b="19773"/>
          <a:stretch>
            <a:fillRect/>
          </a:stretch>
        </p:blipFill>
        <p:spPr>
          <a:xfrm>
            <a:off x="2095500" y="1769110"/>
            <a:ext cx="4678680" cy="50050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ts val="20"/>
              </a:spcBef>
              <a:spcAft>
                <a:spcPts val="12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2. O CONCEITO DE ENTROPIA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onde </a:t>
            </a:r>
            <a:r>
              <a:rPr lang="pt-BR" sz="1800" b="1" i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= 1,380.10</a:t>
            </a:r>
            <a:r>
              <a:rPr lang="pt-BR" sz="18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-23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J/K  é a 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cte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de Boltzmann: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Resumindo: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 um 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processo é irreversível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evolui p/ outro 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macroestado MUITO 	mais provável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e portanto não voltará ao estado anterior 	espontaneamente  (S aumenta)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 um 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processo é reversível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o estado final é alcançado por uma 	sucessão de 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estados intermediários equiprováveis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 o sistema 	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pode evoluir em qualquer direção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espontaneamente.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Processos espontâneos em um sistema isolado caminham sempre na 	direção de maior probabilidade (S&gt;0)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3738" name="Object 10"/>
          <p:cNvGraphicFramePr>
            <a:graphicFrameLocks noChangeAspect="1"/>
          </p:cNvGraphicFramePr>
          <p:nvPr/>
        </p:nvGraphicFramePr>
        <p:xfrm>
          <a:off x="6081722" y="2061528"/>
          <a:ext cx="116046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Equação" r:id="rId3" imgW="15240000" imgH="13106400" progId="Equation.3">
                  <p:embed/>
                </p:oleObj>
              </mc:Choice>
              <mc:Fallback>
                <p:oleObj name="Equação" r:id="rId3" imgW="15240000" imgH="13106400" progId="Equation.3">
                  <p:embed/>
                  <p:pic>
                    <p:nvPicPr>
                      <p:cNvPr id="0" name="Imagem 3379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1722" y="2061528"/>
                        <a:ext cx="1160462" cy="995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3. GERAÇÃO DE ENTROPIA E BALANÇO DE ENTROPIA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2ª. Lei (desigualdade) pode ser expressa como uma igualdade, se o conceito de “geração de entropia” é introduzido: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0"/>
              </a:spcBef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--&gt;                                      ou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Vantagem: é possível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quantificar o “grau de irreversibilidade”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por meio da geração de entropia. Dois processos reais (irreversíveis) entre os mesmos estados iniciais e finais podem ser comparados pela geração de entropia.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Entropia é uma propriedade. A 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geração de entropia NÃO é uma propriedade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mas depende do processo.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Para obedecer a 2ª. Lei, 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geração de entropia é sempre positiva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(processo irreversível) 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 nula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(processo reversível). Nunca negativa!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628880" y="2958140"/>
          <a:ext cx="16938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Equação" r:id="rId3" imgW="22250400" imgH="9448800" progId="Equation.3">
                  <p:embed/>
                </p:oleObj>
              </mc:Choice>
              <mc:Fallback>
                <p:oleObj name="Equação" r:id="rId3" imgW="22250400" imgH="9448800" progId="Equation.3">
                  <p:embed/>
                  <p:pic>
                    <p:nvPicPr>
                      <p:cNvPr id="0" name="Imagem 3788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8880" y="2958140"/>
                        <a:ext cx="1693862" cy="717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5484495" y="2969895"/>
          <a:ext cx="2073275" cy="815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Equação" r:id="rId5" imgW="1206500" imgH="469900" progId="Equation.3">
                  <p:embed/>
                </p:oleObj>
              </mc:Choice>
              <mc:Fallback>
                <p:oleObj name="Equação" r:id="rId5" imgW="1206500" imgH="469900" progId="Equation.3">
                  <p:embed/>
                  <p:pic>
                    <p:nvPicPr>
                      <p:cNvPr id="0" name="Imagem 3788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4495" y="2969895"/>
                        <a:ext cx="2073275" cy="8153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973455" y="2969895"/>
          <a:ext cx="1038225" cy="712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ção" r:id="rId7" imgW="571500" imgH="393700" progId="Equation.3">
                  <p:embed/>
                </p:oleObj>
              </mc:Choice>
              <mc:Fallback>
                <p:oleObj name="Equação" r:id="rId7" imgW="571500" imgH="393700" progId="Equation.3">
                  <p:embed/>
                  <p:pic>
                    <p:nvPicPr>
                      <p:cNvPr id="0" name="Imagem 3788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3455" y="2969895"/>
                        <a:ext cx="1038225" cy="7124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2820" y="1964055"/>
            <a:ext cx="7320915" cy="4656455"/>
          </a:xfrm>
        </p:spPr>
        <p:txBody>
          <a:bodyPr>
            <a:normAutofit lnSpcReduction="10000"/>
          </a:bodyPr>
          <a:p>
            <a:pPr marL="609600" indent="-609600" algn="ctr" eaLnBrk="1" hangingPunct="1">
              <a:lnSpc>
                <a:spcPct val="150000"/>
              </a:lnSpc>
              <a:buNone/>
            </a:pPr>
            <a:r>
              <a:rPr lang="pt-BR" altLang="pt-BR" sz="2000" b="1" dirty="0" smtClean="0">
                <a:latin typeface="Arial" panose="020B0604020202020204" pitchFamily="34" charset="0"/>
              </a:rPr>
              <a:t>ÍNDICE</a:t>
            </a:r>
            <a:endParaRPr lang="pt-BR" altLang="pt-BR" sz="20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pt-BR" altLang="pt-BR" sz="2000" b="1" dirty="0" smtClean="0">
                <a:latin typeface="Arial" panose="020B0604020202020204" pitchFamily="34" charset="0"/>
              </a:rPr>
              <a:t>1. O CONCEITO DE IRREVERSIBILIDADE </a:t>
            </a:r>
            <a:endParaRPr lang="pt-BR" altLang="pt-BR" sz="20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pt-BR" altLang="pt-BR" sz="2000" b="1" dirty="0" smtClean="0">
                <a:latin typeface="Arial" panose="020B0604020202020204" pitchFamily="34" charset="0"/>
              </a:rPr>
              <a:t>2. O CONCEITO DE ENTROPIA</a:t>
            </a:r>
            <a:endParaRPr lang="pt-BR" altLang="pt-BR" sz="20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pt-BR" altLang="pt-BR" sz="2000" b="1" dirty="0" smtClean="0">
                <a:latin typeface="Arial" panose="020B0604020202020204" pitchFamily="34" charset="0"/>
              </a:rPr>
              <a:t>3. GERAÇÃO DE ENTROPIA E </a:t>
            </a:r>
            <a:r>
              <a:rPr lang="pt-BR" altLang="pt-BR" sz="2000" b="1" dirty="0" smtClean="0">
                <a:latin typeface="Arial" panose="020B0604020202020204" pitchFamily="34" charset="0"/>
                <a:sym typeface="+mn-ea"/>
              </a:rPr>
              <a:t>BALANÇO DE ENTROPIA</a:t>
            </a:r>
            <a:endParaRPr lang="pt-BR" altLang="pt-BR" sz="20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pt-BR" altLang="pt-BR" sz="2000" b="1" dirty="0" smtClean="0">
                <a:latin typeface="Arial" panose="020B0604020202020204" pitchFamily="34" charset="0"/>
              </a:rPr>
              <a:t>4. O CONCEITO DE EXERGIA</a:t>
            </a:r>
            <a:endParaRPr lang="pt-BR" altLang="pt-BR" sz="20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pt-BR" altLang="pt-BR" sz="2000" b="1" dirty="0" smtClean="0">
                <a:latin typeface="Arial" panose="020B0604020202020204" pitchFamily="34" charset="0"/>
              </a:rPr>
              <a:t>5. BALANÇO DE EXERGIA E DESTRUIÇÃO DE EXERGIA</a:t>
            </a:r>
            <a:endParaRPr lang="pt-BR" altLang="pt-BR" sz="20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pt-BR" altLang="pt-BR" sz="2000" b="1" dirty="0" smtClean="0">
                <a:latin typeface="Arial" panose="020B0604020202020204" pitchFamily="34" charset="0"/>
              </a:rPr>
              <a:t>6. SISTEMAS LONGE DO EQUILÍBRIO E EVOLUÇÃO</a:t>
            </a:r>
            <a:endParaRPr lang="pt-BR" altLang="pt-BR" sz="20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pt-BR" altLang="pt-BR" sz="2000" b="1" dirty="0" smtClean="0">
                <a:latin typeface="Arial" panose="020B0604020202020204" pitchFamily="34" charset="0"/>
              </a:rPr>
              <a:t>7. REFERÊNCIAS </a:t>
            </a:r>
            <a:endParaRPr lang="pt-BR" altLang="pt-BR" sz="2000" b="1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3. GERAÇÃO DE ENTROPIA E BALANÇO DE ENTROPIA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Para um VC, é necessário verificar a conservação da massa: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0"/>
              </a:spcBef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0"/>
              </a:spcBef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0"/>
              </a:spcBef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Conservação da energia: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Balanço de entropia – inclusão da geração de entropia: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2084705" y="2760980"/>
          <a:ext cx="2753995" cy="75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Equação" r:id="rId3" imgW="38709600" imgH="10668000" progId="Equation.3">
                  <p:embed/>
                </p:oleObj>
              </mc:Choice>
              <mc:Fallback>
                <p:oleObj name="Equação" r:id="rId3" imgW="38709600" imgH="10668000" progId="Equation.3">
                  <p:embed/>
                  <p:pic>
                    <p:nvPicPr>
                      <p:cNvPr id="0" name="Imagem 3891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4705" y="2760980"/>
                        <a:ext cx="2753995" cy="7575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439738" y="4051300"/>
          <a:ext cx="846931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Equação" r:id="rId5" imgW="111252000" imgH="10668000" progId="Equation.3">
                  <p:embed/>
                </p:oleObj>
              </mc:Choice>
              <mc:Fallback>
                <p:oleObj name="Equação" r:id="rId5" imgW="111252000" imgH="10668000" progId="Equation.3">
                  <p:embed/>
                  <p:pic>
                    <p:nvPicPr>
                      <p:cNvPr id="0" name="Imagem 3891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738" y="4051300"/>
                        <a:ext cx="8469312" cy="811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1870075" y="5527675"/>
          <a:ext cx="48514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Equação" r:id="rId7" imgW="63703200" imgH="12801600" progId="Equation.3">
                  <p:embed/>
                </p:oleObj>
              </mc:Choice>
              <mc:Fallback>
                <p:oleObj name="Equação" r:id="rId7" imgW="63703200" imgH="12801600" progId="Equation.3">
                  <p:embed/>
                  <p:pic>
                    <p:nvPicPr>
                      <p:cNvPr id="0" name="Imagem 3891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70075" y="5527675"/>
                        <a:ext cx="4851400" cy="973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3. GERAÇÃO DE ENTROPIA E BALANÇO DE ENTROPIA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Definição: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Irreversibilidade (ou trabalho perdido) é definida como a diferença entre o trabalho reversível e o trabalho real, entre dois estados definidos: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12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                    ou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/>
              </a:rPr>
              <a:t>Teorema de </a:t>
            </a:r>
            <a:r>
              <a:rPr lang="pt-BR" altLang="pt-BR" sz="1800" b="1" dirty="0" err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/>
              </a:rPr>
              <a:t>Gouy-Stodola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a irreversibilidade é igual ao produto da geração de entropia pela temperatura de troca de calor (na superfície da fronteira)</a:t>
            </a:r>
            <a:endParaRPr lang="pt-BR" sz="1800" b="1" dirty="0" smtClean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t-BR" sz="1800" b="1" dirty="0" smtClean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 a temperatura na fronteira é a temperatura do ambiente (To)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133127" name="Object 7"/>
          <p:cNvGraphicFramePr>
            <a:graphicFrameLocks noChangeAspect="1"/>
          </p:cNvGraphicFramePr>
          <p:nvPr/>
        </p:nvGraphicFramePr>
        <p:xfrm>
          <a:off x="880110" y="3344545"/>
          <a:ext cx="280860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Equação" r:id="rId3" imgW="1536700" imgH="228600" progId="Equation.3">
                  <p:embed/>
                </p:oleObj>
              </mc:Choice>
              <mc:Fallback>
                <p:oleObj name="Equação" r:id="rId3" imgW="1536700" imgH="228600" progId="Equation.3">
                  <p:embed/>
                  <p:pic>
                    <p:nvPicPr>
                      <p:cNvPr id="0" name="Imagem 3993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0110" y="3344545"/>
                        <a:ext cx="2808605" cy="425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8" name="Object 8"/>
          <p:cNvGraphicFramePr>
            <a:graphicFrameLocks noChangeAspect="1"/>
          </p:cNvGraphicFramePr>
          <p:nvPr/>
        </p:nvGraphicFramePr>
        <p:xfrm>
          <a:off x="4521200" y="3125470"/>
          <a:ext cx="3201035" cy="558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Equação" r:id="rId5" imgW="1612900" imgH="279400" progId="Equation.3">
                  <p:embed/>
                </p:oleObj>
              </mc:Choice>
              <mc:Fallback>
                <p:oleObj name="Equação" r:id="rId5" imgW="1612900" imgH="279400" progId="Equation.3">
                  <p:embed/>
                  <p:pic>
                    <p:nvPicPr>
                      <p:cNvPr id="0" name="Imagem 3993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1200" y="3125470"/>
                        <a:ext cx="3201035" cy="5581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4" name="Object 14"/>
          <p:cNvGraphicFramePr>
            <a:graphicFrameLocks noChangeAspect="1"/>
          </p:cNvGraphicFramePr>
          <p:nvPr/>
        </p:nvGraphicFramePr>
        <p:xfrm>
          <a:off x="2909570" y="4745990"/>
          <a:ext cx="1226820" cy="48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ção" r:id="rId7" imgW="584200" imgH="228600" progId="Equation.3">
                  <p:embed/>
                </p:oleObj>
              </mc:Choice>
              <mc:Fallback>
                <p:oleObj name="Equação" r:id="rId7" imgW="584200" imgH="228600" progId="Equation.3">
                  <p:embed/>
                  <p:pic>
                    <p:nvPicPr>
                      <p:cNvPr id="0" name="Imagem 3994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09570" y="4745990"/>
                        <a:ext cx="1226820" cy="4838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2897505" y="5634990"/>
          <a:ext cx="1200150" cy="48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ção" r:id="rId9" imgW="571500" imgH="228600" progId="Equation.3">
                  <p:embed/>
                </p:oleObj>
              </mc:Choice>
              <mc:Fallback>
                <p:oleObj name="Equação" r:id="rId9" imgW="571500" imgH="228600" progId="Equation.3">
                  <p:embed/>
                  <p:pic>
                    <p:nvPicPr>
                      <p:cNvPr id="0" name="Imagem 3994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97505" y="5634990"/>
                        <a:ext cx="1200150" cy="4838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4. O CONCEITO DE EXERGIA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Definição </a:t>
            </a: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geral de exergia</a:t>
            </a: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pt-BR" sz="1800" b="1" dirty="0" smtClean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“Exergia é a quantidade máxima de trabalho útil que pode ser obtida quando uma porção de matéria é levada ao equilíbrio termodinâmico (térmico, mecânico e químico) com o ambiente, por meio de processos reversíveis”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Pressupõe a existência de um </a:t>
            </a: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desequilíbrio termodinâmico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entre o sistema e seu meio.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Historicamente, foi identificada em processos particulares e recebeu diferentes denominações: energia livre, energia útil, trabalho útil máximo, disponibilidade. 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Padronização da nomenclatura: EXERGIA  (4th. International Symposium on the Second Law Analysis in Thermal Systems - Roma, 1987). 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4. O CONCEITO DE EXERGIA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ambiente de referência para a exergia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Hipótese: o ambiente de referência está em equilíbrio. Não há desequilíbrios de T, de P ou de potenciais químicos no ambiente. Também chamado de Estado Inativo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Para fins práticos, o ambiente terrestre é uma boa aproximação (atmosfera, oceano, crosta terrestre)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Ambiente padrão: To = 25</a:t>
            </a:r>
            <a:r>
              <a:rPr lang="pt-BR" sz="18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C, 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1 atm, composição química fixa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 condições locais podem ser mais adequadas, de acordo com o problema. Ex: desempenho de um refrigerador é diferente nos trópicos ou em um clima frio.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Sem considerar a componente química da exergia  estado inativo restrito (To e 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11974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4. O CONCEITO DE EXERGIA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Exergia associada a uma massa contida em um sistema (ou VC):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trabalho máximo útil desconsidera o trabalho realizado sobre (ou pela) atmosfera, que não é disponível.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exergia associada a desequilíbrios de P e T: </a:t>
            </a: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exergia termomecânica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Mostra-se que: 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Além disso, o sistema (ou VC) pode ter desequilibrios de velocidade de translação e/ou rotação e/ou energia potencial gravitacional de seu centro de massa com o ambiente de referência: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neste caso é chamado de </a:t>
            </a: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exergia física</a:t>
            </a: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171017" name="Object 9"/>
          <p:cNvGraphicFramePr>
            <a:graphicFrameLocks noChangeAspect="1"/>
          </p:cNvGraphicFramePr>
          <p:nvPr/>
        </p:nvGraphicFramePr>
        <p:xfrm>
          <a:off x="1039495" y="4036060"/>
          <a:ext cx="5978525" cy="51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Equação" r:id="rId3" imgW="2870200" imgH="241300" progId="Equation.3">
                  <p:embed/>
                </p:oleObj>
              </mc:Choice>
              <mc:Fallback>
                <p:oleObj name="Equação" r:id="rId3" imgW="2870200" imgH="241300" progId="Equation.3">
                  <p:embed/>
                  <p:pic>
                    <p:nvPicPr>
                      <p:cNvPr id="0" name="Imagem 4506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9495" y="4036060"/>
                        <a:ext cx="5978525" cy="5187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671513" y="5537200"/>
          <a:ext cx="8139430" cy="840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ção" r:id="rId5" imgW="3937000" imgH="393700" progId="Equation.3">
                  <p:embed/>
                </p:oleObj>
              </mc:Choice>
              <mc:Fallback>
                <p:oleObj name="Equação" r:id="rId5" imgW="3937000" imgH="393700" progId="Equation.3">
                  <p:embed/>
                  <p:pic>
                    <p:nvPicPr>
                      <p:cNvPr id="0" name="Imagem 4506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513" y="5537200"/>
                        <a:ext cx="8139430" cy="8401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11974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4. O CONCEITO DE EXERGIA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Exergia associada a uma massa contida em um sistema (ou VC):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Por unidade de massa: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Keenan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(1941) definiu a função disponibilidade como: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É evidente que: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 seja, o conceito de 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disponibilidade (de Keenan)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pode ser entendido como um caso particular da exergia total de um sistema.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IMPORTANTE:  a exergia termomecânica contida em um sistema (ou VC) </a:t>
            </a: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nunca é negativa.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Quando T = To e  P = 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exergia termomecânica é nula.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172040" name="Object 8"/>
          <p:cNvGraphicFramePr>
            <a:graphicFrameLocks noChangeAspect="1"/>
          </p:cNvGraphicFramePr>
          <p:nvPr/>
        </p:nvGraphicFramePr>
        <p:xfrm>
          <a:off x="3611245" y="2705100"/>
          <a:ext cx="413321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ção" r:id="rId3" imgW="2298700" imgH="241300" progId="Equation.3">
                  <p:embed/>
                </p:oleObj>
              </mc:Choice>
              <mc:Fallback>
                <p:oleObj name="Equação" r:id="rId3" imgW="2298700" imgH="241300" progId="Equation.3">
                  <p:embed/>
                  <p:pic>
                    <p:nvPicPr>
                      <p:cNvPr id="0" name="Imagem 4608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1245" y="2705100"/>
                        <a:ext cx="4133215" cy="447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1" name="Object 9"/>
          <p:cNvGraphicFramePr>
            <a:graphicFrameLocks noChangeAspect="1"/>
          </p:cNvGraphicFramePr>
          <p:nvPr/>
        </p:nvGraphicFramePr>
        <p:xfrm>
          <a:off x="1477963" y="3590925"/>
          <a:ext cx="18557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Equação" r:id="rId5" imgW="24384000" imgH="5486400" progId="Equation.3">
                  <p:embed/>
                </p:oleObj>
              </mc:Choice>
              <mc:Fallback>
                <p:oleObj name="Equação" r:id="rId5" imgW="24384000" imgH="5486400" progId="Equation.3">
                  <p:embed/>
                  <p:pic>
                    <p:nvPicPr>
                      <p:cNvPr id="0" name="Imagem 4608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7963" y="3590925"/>
                        <a:ext cx="1855787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2" name="Object 10"/>
          <p:cNvGraphicFramePr>
            <a:graphicFrameLocks noChangeAspect="1"/>
          </p:cNvGraphicFramePr>
          <p:nvPr/>
        </p:nvGraphicFramePr>
        <p:xfrm>
          <a:off x="2947974" y="3984631"/>
          <a:ext cx="13684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Equação" r:id="rId7" imgW="17983200" imgH="4876800" progId="Equation.3">
                  <p:embed/>
                </p:oleObj>
              </mc:Choice>
              <mc:Fallback>
                <p:oleObj name="Equação" r:id="rId7" imgW="17983200" imgH="4876800" progId="Equation.3">
                  <p:embed/>
                  <p:pic>
                    <p:nvPicPr>
                      <p:cNvPr id="0" name="Imagem 4608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47974" y="3984631"/>
                        <a:ext cx="1368425" cy="3730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1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3635" y="2593340"/>
            <a:ext cx="6693535" cy="424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3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11974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4. O CONCEITO DE EXERGIA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Exergia associada a uma massa contida em um sistema (ou VC):</a:t>
            </a:r>
            <a:endParaRPr lang="pt-BR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endParaRPr lang="pt-BR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11974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4. O CONCEITO DE EXERGIA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Exergia TM associada a um fluxo de massa que cruza uma fronteira: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Pode-se mostrar que: 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fontAlgn="auto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Um fluxo de massa que cruza uma fronteira possui Vel e posição no campo gravitacional. Portanto a </a:t>
            </a: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exergia física</a:t>
            </a: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 um fluxo de massa cruzando uma fronteira é: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fontAlgn="auto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endParaRPr lang="pt-BR" sz="1800" b="1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Para um VC, a exergia de fluxo 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pode ser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negativa.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Keenan definiu a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disponibilidade de fluxo: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que pode ser entendida como caso particular da exergia de fluxo.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173065" name="Object 9"/>
          <p:cNvGraphicFramePr>
            <a:graphicFrameLocks noChangeAspect="1"/>
          </p:cNvGraphicFramePr>
          <p:nvPr/>
        </p:nvGraphicFramePr>
        <p:xfrm>
          <a:off x="3312795" y="2651125"/>
          <a:ext cx="3582035" cy="67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Equação" r:id="rId3" imgW="1752600" imgH="330200" progId="Equation.3">
                  <p:embed/>
                </p:oleObj>
              </mc:Choice>
              <mc:Fallback>
                <p:oleObj name="Equação" r:id="rId3" imgW="1752600" imgH="330200" progId="Equation.3">
                  <p:embed/>
                  <p:pic>
                    <p:nvPicPr>
                      <p:cNvPr id="0" name="Imagem 4710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2795" y="2651125"/>
                        <a:ext cx="3582035" cy="6743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2443480" y="4299585"/>
          <a:ext cx="532066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ção" r:id="rId5" imgW="2602865" imgH="431800" progId="Equation.3">
                  <p:embed/>
                </p:oleObj>
              </mc:Choice>
              <mc:Fallback>
                <p:oleObj name="Equação" r:id="rId5" imgW="2602865" imgH="431800" progId="Equation.3">
                  <p:embed/>
                  <p:pic>
                    <p:nvPicPr>
                      <p:cNvPr id="0" name="Imagem 4710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43480" y="4299585"/>
                        <a:ext cx="5320665" cy="882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6" name="Object 10"/>
          <p:cNvGraphicFramePr>
            <a:graphicFrameLocks noChangeAspect="1"/>
          </p:cNvGraphicFramePr>
          <p:nvPr/>
        </p:nvGraphicFramePr>
        <p:xfrm>
          <a:off x="5690870" y="5578475"/>
          <a:ext cx="1344295" cy="46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Equação" r:id="rId7" imgW="673100" imgH="228600" progId="Equation.3">
                  <p:embed/>
                </p:oleObj>
              </mc:Choice>
              <mc:Fallback>
                <p:oleObj name="Equação" r:id="rId7" imgW="673100" imgH="228600" progId="Equation.3">
                  <p:embed/>
                  <p:pic>
                    <p:nvPicPr>
                      <p:cNvPr id="0" name="Imagem 4710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90870" y="5578475"/>
                        <a:ext cx="1344295" cy="4648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11974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4. O CONCEITO DE EXERGIA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Exergia associada a uma interação de calor em uma fronteira: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Trabalho máx associado a uma interação de calor Q, na temperaturaT: motor de Carnot: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 T 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/>
              </a:rPr>
              <a:t>  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pt-BR" sz="1800" b="1" baseline="30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/Q    1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 T  0    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pt-BR" sz="1800" b="1" baseline="30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/Q   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/>
              </a:rPr>
              <a:t>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endParaRPr lang="pt-BR" sz="10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/>
              </a:rPr>
              <a:t>Produzir baixas 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/>
              </a:rPr>
              <a:t>T’s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/>
              </a:rPr>
              <a:t>  custa 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/>
            </a:endParaRPr>
          </a:p>
          <a:p>
            <a:pPr marL="609600" indent="-609600" eaLnBrk="1" hangingPunct="1">
              <a:spcBef>
                <a:spcPts val="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/>
              </a:rPr>
              <a:t>muita exergia!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/>
            </a:endParaRPr>
          </a:p>
          <a:p>
            <a:pPr marL="609600" indent="-609600" eaLnBrk="1" hangingPunct="1">
              <a:spcBef>
                <a:spcPts val="0"/>
              </a:spcBef>
              <a:buNone/>
            </a:pPr>
            <a:endParaRPr lang="pt-BR" sz="10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/>
            </a:endParaRPr>
          </a:p>
          <a:p>
            <a:pPr marL="609600" indent="-609600" eaLnBrk="1" hangingPunct="1">
              <a:spcBef>
                <a:spcPts val="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/>
              </a:rPr>
              <a:t>É impossível atingir T = 0 por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/>
            </a:endParaRPr>
          </a:p>
          <a:p>
            <a:pPr marL="609600" indent="-609600" eaLnBrk="1" hangingPunct="1">
              <a:spcBef>
                <a:spcPts val="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/>
              </a:rPr>
              <a:t>uma interação de calor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8172" y="3729038"/>
            <a:ext cx="458787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979805" y="3416935"/>
          <a:ext cx="2265045" cy="69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Equação" r:id="rId4" imgW="1435100" imgH="431800" progId="Equation.3">
                  <p:embed/>
                </p:oleObj>
              </mc:Choice>
              <mc:Fallback>
                <p:oleObj name="Equação" r:id="rId4" imgW="1435100" imgH="431800" progId="Equation.3">
                  <p:embed/>
                  <p:pic>
                    <p:nvPicPr>
                      <p:cNvPr id="0" name="Imagem 4403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9805" y="3416935"/>
                        <a:ext cx="2265045" cy="6940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811974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4. O CONCEITO DE EXERGIA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Exergia química:</a:t>
            </a:r>
            <a:endParaRPr lang="pt-BR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A exergia total de uma dada substância pura é dada pela soma de sua exergia física com sua exergia química. O mesmo vale para a exergia de fluxo.</a:t>
            </a: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0"/>
              </a:spcBef>
              <a:buNone/>
            </a:pP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A exergia química é calculada para P = </a:t>
            </a:r>
            <a:r>
              <a:rPr lang="pt-BR" altLang="pt-BR" sz="18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Po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e T = To  (estado inativo restrito)</a:t>
            </a: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0"/>
              </a:spcBef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A exergia química possui duas componentes: o efeito de ajuste de concentrações e o efeito de reações químicas.</a:t>
            </a: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sym typeface="+mn-ea"/>
              </a:rPr>
              <a:t>a) Efeito de ajuste de concentrações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Na fase gasosa, um ambiente de referência irrestrito a </a:t>
            </a:r>
            <a:r>
              <a:rPr lang="pt-BR" altLang="pt-BR" sz="1800" b="1" dirty="0" err="1" smtClean="0">
                <a:latin typeface="Arial" panose="020B0604020202020204" pitchFamily="34" charset="0"/>
                <a:sym typeface="+mn-ea"/>
              </a:rPr>
              <a:t>Po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 e To é o ar atmosférico. </a:t>
            </a: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Ex: O</a:t>
            </a:r>
            <a:r>
              <a:rPr lang="pt-BR" altLang="pt-BR" sz="1800" b="1" baseline="-25000" dirty="0" smtClean="0">
                <a:latin typeface="Arial" panose="020B0604020202020204" pitchFamily="34" charset="0"/>
                <a:sym typeface="+mn-ea"/>
              </a:rPr>
              <a:t>2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 no ar, N</a:t>
            </a:r>
            <a:r>
              <a:rPr lang="pt-BR" altLang="pt-BR" sz="1800" b="1" baseline="-25000" dirty="0" smtClean="0">
                <a:latin typeface="Arial" panose="020B0604020202020204" pitchFamily="34" charset="0"/>
                <a:sym typeface="+mn-ea"/>
              </a:rPr>
              <a:t>2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 no ar</a:t>
            </a:r>
            <a:r>
              <a:rPr lang="pt-BR" altLang="pt-BR" sz="1800" b="1" smtClean="0">
                <a:latin typeface="Arial" panose="020B0604020202020204" pitchFamily="34" charset="0"/>
                <a:sym typeface="+mn-ea"/>
              </a:rPr>
              <a:t>, Ar, 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CO</a:t>
            </a:r>
            <a:r>
              <a:rPr lang="pt-BR" altLang="pt-BR" sz="1800" b="1" baseline="-25000" dirty="0" smtClean="0">
                <a:latin typeface="Arial" panose="020B0604020202020204" pitchFamily="34" charset="0"/>
                <a:sym typeface="+mn-ea"/>
              </a:rPr>
              <a:t>2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  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 para estas substâncias é simples determinar a exergia química.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1448118" y="3442018"/>
          <a:ext cx="1899285" cy="36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Equação" r:id="rId3" imgW="1079500" imgH="203200" progId="">
                  <p:embed/>
                </p:oleObj>
              </mc:Choice>
              <mc:Fallback>
                <p:oleObj name="Equação" r:id="rId3" imgW="1079500" imgH="203200" progId="">
                  <p:embed/>
                  <p:pic>
                    <p:nvPicPr>
                      <p:cNvPr id="0" name="Imagem 266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8118" y="3442018"/>
                        <a:ext cx="1899285" cy="3638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4093528" y="3394393"/>
          <a:ext cx="1494155" cy="36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ção" r:id="rId5" imgW="850900" imgH="203200" progId="">
                  <p:embed/>
                </p:oleObj>
              </mc:Choice>
              <mc:Fallback>
                <p:oleObj name="Equação" r:id="rId5" imgW="850900" imgH="203200" progId="">
                  <p:embed/>
                  <p:pic>
                    <p:nvPicPr>
                      <p:cNvPr id="0" name="Imagem 2662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3528" y="3394393"/>
                        <a:ext cx="1494155" cy="3638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buNone/>
            </a:pPr>
            <a:r>
              <a:rPr lang="pt-BR" altLang="pt-BR" sz="20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1. O CONCEITO DE IRREVERSIBILIDADE</a:t>
            </a:r>
            <a:endParaRPr lang="pt-BR" altLang="pt-BR" sz="20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300"/>
              </a:spcBef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 Segunda Lei da Termodinâmica está associada ao conceito de irreversibilidade. 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1200"/>
              </a:spcBef>
              <a:buFontTx/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Senso comum: irreversibilidade é intuitiva. Filme passado ao contrário é facilmente identificável na esmagadora maioria das vezes.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1200"/>
              </a:spcBef>
              <a:buFontTx/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Realizar análises de Segunda-lei significa identificar e/ou minimizar as irreversibilidades dos processos.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1200"/>
              </a:spcBef>
              <a:buFontTx/>
              <a:buNone/>
            </a:pP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Noção de Irreversibilidade termodinâmica</a:t>
            </a:r>
            <a:endParaRPr 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300"/>
              </a:spcBef>
            </a:pPr>
            <a:r>
              <a:rPr lang="pt-BR" sz="1800" b="1" dirty="0" smtClean="0">
                <a:latin typeface="Arial" panose="020B0604020202020204" pitchFamily="34" charset="0"/>
              </a:rPr>
              <a:t>Processos que ocorrem espontaneamente apenas em uma dada direção são 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processos irreversíveis</a:t>
            </a:r>
            <a:r>
              <a:rPr lang="pt-BR" sz="1800" b="1" dirty="0" smtClean="0">
                <a:latin typeface="Arial" panose="020B0604020202020204" pitchFamily="34" charset="0"/>
              </a:rPr>
              <a:t>.</a:t>
            </a:r>
            <a:endParaRPr 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300"/>
              </a:spcBef>
            </a:pPr>
            <a:r>
              <a:rPr lang="pt-BR" sz="1800" b="1" dirty="0" smtClean="0">
                <a:latin typeface="Arial" panose="020B0604020202020204" pitchFamily="34" charset="0"/>
              </a:rPr>
              <a:t>Direção de um processo espontâneo: rumo ao equilíbrio (de temperaturas, de pressões, de potenciais químicos, de potenciais elétricos, etc.)</a:t>
            </a:r>
            <a:endParaRPr lang="pt-BR" sz="1800" b="1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1975" y="1828800"/>
            <a:ext cx="8243570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4. O CONCEITO DE EXERGIA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Exergia química: ajuste de concentrações</a:t>
            </a:r>
            <a:endParaRPr lang="pt-BR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Seja a substância A (P</a:t>
            </a:r>
            <a:r>
              <a:rPr lang="pt-BR" altLang="pt-BR" sz="1800" b="1" baseline="-25000" dirty="0" smtClean="0">
                <a:latin typeface="Arial" panose="020B0604020202020204" pitchFamily="34" charset="0"/>
                <a:sym typeface="Symbol" panose="05050102010706020507"/>
              </a:rPr>
              <a:t>0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,T</a:t>
            </a:r>
            <a:r>
              <a:rPr lang="pt-BR" altLang="pt-BR" sz="1800" b="1" baseline="-25000" dirty="0" smtClean="0">
                <a:latin typeface="Arial" panose="020B0604020202020204" pitchFamily="34" charset="0"/>
                <a:sym typeface="Symbol" panose="05050102010706020507"/>
              </a:rPr>
              <a:t>0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, </a:t>
            </a:r>
            <a:r>
              <a:rPr lang="pt-BR" altLang="pt-BR" sz="1800" b="1" dirty="0" smtClean="0">
                <a:latin typeface="Arial" panose="020B0604020202020204" pitchFamily="34" charset="0"/>
                <a:sym typeface="Symbol" panose="05050102010706020507"/>
              </a:rPr>
              <a:t></a:t>
            </a:r>
            <a:r>
              <a:rPr lang="pt-BR" altLang="pt-BR" sz="1800" b="1" baseline="-25000" dirty="0" smtClean="0">
                <a:latin typeface="Arial" panose="020B0604020202020204" pitchFamily="34" charset="0"/>
                <a:sym typeface="Symbol" panose="05050102010706020507"/>
              </a:rPr>
              <a:t>0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). No estado inativo sua propriedades serão A (P</a:t>
            </a:r>
            <a:r>
              <a:rPr lang="pt-BR" altLang="pt-BR" sz="1800" b="1" baseline="-25000" dirty="0" smtClean="0">
                <a:latin typeface="Arial" panose="020B0604020202020204" pitchFamily="34" charset="0"/>
                <a:sym typeface="Symbol" panose="05050102010706020507"/>
              </a:rPr>
              <a:t>0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,T</a:t>
            </a:r>
            <a:r>
              <a:rPr lang="pt-BR" altLang="pt-BR" sz="1800" b="1" baseline="-25000" dirty="0" smtClean="0">
                <a:latin typeface="Arial" panose="020B0604020202020204" pitchFamily="34" charset="0"/>
                <a:sym typeface="Symbol" panose="05050102010706020507"/>
              </a:rPr>
              <a:t>0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, </a:t>
            </a:r>
            <a:r>
              <a:rPr lang="pt-BR" altLang="pt-BR" sz="1800" b="1" dirty="0" smtClean="0">
                <a:latin typeface="Arial" panose="020B0604020202020204" pitchFamily="34" charset="0"/>
                <a:sym typeface="Symbol" panose="05050102010706020507"/>
              </a:rPr>
              <a:t></a:t>
            </a:r>
            <a:r>
              <a:rPr lang="pt-BR" altLang="pt-BR" sz="1800" b="1" baseline="30000" dirty="0" smtClean="0">
                <a:latin typeface="Arial" panose="020B0604020202020204" pitchFamily="34" charset="0"/>
                <a:sym typeface="Symbol" panose="05050102010706020507"/>
              </a:rPr>
              <a:t>0</a:t>
            </a:r>
            <a:r>
              <a:rPr lang="pt-BR" altLang="pt-BR" sz="1800" b="1" baseline="-25000" dirty="0" smtClean="0">
                <a:latin typeface="Arial" panose="020B0604020202020204" pitchFamily="34" charset="0"/>
                <a:sym typeface="Symbol" panose="05050102010706020507"/>
              </a:rPr>
              <a:t> 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). Para um gás ideal, é fácil verificar que o trabalho máximo reversível que se pode obter é um trabalho isotérmico de expansão desde a pressão </a:t>
            </a:r>
            <a:r>
              <a:rPr lang="pt-BR" altLang="pt-BR" sz="1800" b="1" dirty="0" err="1" smtClean="0">
                <a:latin typeface="Arial" panose="020B0604020202020204" pitchFamily="34" charset="0"/>
                <a:sym typeface="+mn-ea"/>
              </a:rPr>
              <a:t>Po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 até a pressão parcial de A (yPo) no ambiente de referência 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alt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exergia química, ajuste de concentrações</a:t>
            </a:r>
            <a:endParaRPr lang="pt-BR" altLang="pt-BR" sz="1800" b="1" dirty="0" smtClean="0">
              <a:solidFill>
                <a:srgbClr val="C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Para substâncias que estão em fase líquida ou sólida 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 mesmo conceito, maior dificuldade de cálculo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 </a:t>
            </a:r>
            <a:endParaRPr lang="pt-BR" altLang="pt-BR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428728" y="4809712"/>
            <a:ext cx="6000792" cy="1908821"/>
            <a:chOff x="1500166" y="3590512"/>
            <a:chExt cx="6000792" cy="1908821"/>
          </a:xfrm>
        </p:grpSpPr>
        <p:grpSp>
          <p:nvGrpSpPr>
            <p:cNvPr id="29" name="Grupo 28"/>
            <p:cNvGrpSpPr/>
            <p:nvPr/>
          </p:nvGrpSpPr>
          <p:grpSpPr>
            <a:xfrm>
              <a:off x="1500166" y="3590512"/>
              <a:ext cx="6000792" cy="1908821"/>
              <a:chOff x="1214414" y="3429000"/>
              <a:chExt cx="6000792" cy="1908821"/>
            </a:xfrm>
          </p:grpSpPr>
          <p:sp>
            <p:nvSpPr>
              <p:cNvPr id="16" name="CaixaDeTexto 15"/>
              <p:cNvSpPr txBox="1"/>
              <p:nvPr/>
            </p:nvSpPr>
            <p:spPr>
              <a:xfrm>
                <a:off x="4357686" y="4786322"/>
                <a:ext cx="1214446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pt-BR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t-BR" sz="1600" b="1" baseline="30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</a:t>
                </a:r>
                <a:endParaRPr lang="pt-BR" sz="16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6" name="Grupo 25"/>
              <p:cNvGrpSpPr/>
              <p:nvPr/>
            </p:nvGrpSpPr>
            <p:grpSpPr>
              <a:xfrm>
                <a:off x="1214414" y="3429000"/>
                <a:ext cx="5572164" cy="1787538"/>
                <a:chOff x="1214414" y="3429000"/>
                <a:chExt cx="5572164" cy="1787538"/>
              </a:xfrm>
            </p:grpSpPr>
            <p:grpSp>
              <p:nvGrpSpPr>
                <p:cNvPr id="20" name="Grupo 19"/>
                <p:cNvGrpSpPr/>
                <p:nvPr/>
              </p:nvGrpSpPr>
              <p:grpSpPr>
                <a:xfrm>
                  <a:off x="1214414" y="3429000"/>
                  <a:ext cx="5572164" cy="1285884"/>
                  <a:chOff x="928662" y="3571876"/>
                  <a:chExt cx="5572164" cy="1285884"/>
                </a:xfrm>
              </p:grpSpPr>
              <p:sp>
                <p:nvSpPr>
                  <p:cNvPr id="8" name="Elipse 7"/>
                  <p:cNvSpPr/>
                  <p:nvPr/>
                </p:nvSpPr>
                <p:spPr>
                  <a:xfrm>
                    <a:off x="2000232" y="3714752"/>
                    <a:ext cx="1143008" cy="114300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pt-BR"/>
                  </a:p>
                </p:txBody>
              </p:sp>
              <p:sp>
                <p:nvSpPr>
                  <p:cNvPr id="9" name="Elipse 8"/>
                  <p:cNvSpPr/>
                  <p:nvPr/>
                </p:nvSpPr>
                <p:spPr>
                  <a:xfrm>
                    <a:off x="4143372" y="3714752"/>
                    <a:ext cx="1143008" cy="114300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pt-BR"/>
                  </a:p>
                </p:txBody>
              </p:sp>
              <p:cxnSp>
                <p:nvCxnSpPr>
                  <p:cNvPr id="13" name="Conector de Seta Reta 12"/>
                  <p:cNvCxnSpPr>
                    <a:stCxn id="8" idx="6"/>
                    <a:endCxn id="9" idx="2"/>
                  </p:cNvCxnSpPr>
                  <p:nvPr/>
                </p:nvCxnSpPr>
                <p:spPr>
                  <a:xfrm>
                    <a:off x="3143240" y="4286256"/>
                    <a:ext cx="1000132" cy="1588"/>
                  </a:xfrm>
                  <a:prstGeom prst="straightConnector1">
                    <a:avLst/>
                  </a:prstGeom>
                  <a:ln w="38100">
                    <a:solidFill>
                      <a:schemeClr val="accent2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Conector de Seta Reta 13"/>
                  <p:cNvCxnSpPr/>
                  <p:nvPr/>
                </p:nvCxnSpPr>
                <p:spPr>
                  <a:xfrm>
                    <a:off x="5286380" y="4286256"/>
                    <a:ext cx="1000132" cy="1588"/>
                  </a:xfrm>
                  <a:prstGeom prst="straightConnector1">
                    <a:avLst/>
                  </a:prstGeom>
                  <a:ln w="38100">
                    <a:solidFill>
                      <a:schemeClr val="accent2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Conector de Seta Reta 14"/>
                  <p:cNvCxnSpPr/>
                  <p:nvPr/>
                </p:nvCxnSpPr>
                <p:spPr>
                  <a:xfrm>
                    <a:off x="1000100" y="4286256"/>
                    <a:ext cx="1000132" cy="1588"/>
                  </a:xfrm>
                  <a:prstGeom prst="straightConnector1">
                    <a:avLst/>
                  </a:prstGeom>
                  <a:ln w="38100">
                    <a:solidFill>
                      <a:schemeClr val="accent2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2928926" y="3571876"/>
                    <a:ext cx="142876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 (P</a:t>
                    </a:r>
                    <a:r>
                      <a:rPr lang="pt-BR" altLang="pt-BR" sz="1600" b="1" baseline="-25000" dirty="0" smtClean="0">
                        <a:latin typeface="Arial" panose="020B0604020202020204" pitchFamily="34" charset="0"/>
                        <a:sym typeface="Symbol" panose="05050102010706020507"/>
                      </a:rPr>
                      <a:t> 0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,T</a:t>
                    </a:r>
                    <a:r>
                      <a:rPr lang="pt-BR" altLang="pt-BR" sz="1600" b="1" baseline="-25000" dirty="0" smtClean="0">
                        <a:latin typeface="Arial" panose="020B0604020202020204" pitchFamily="34" charset="0"/>
                        <a:sym typeface="Symbol" panose="05050102010706020507"/>
                      </a:rPr>
                      <a:t> 0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</a:t>
                    </a:r>
                    <a:r>
                      <a:rPr lang="pt-BR" altLang="pt-BR" sz="1600" b="1" dirty="0" smtClean="0">
                        <a:latin typeface="Arial" panose="020B0604020202020204" pitchFamily="34" charset="0"/>
                        <a:sym typeface="Symbol" panose="05050102010706020507"/>
                      </a:rPr>
                      <a:t> </a:t>
                    </a:r>
                    <a:r>
                      <a:rPr lang="pt-BR" altLang="pt-BR" sz="1600" b="1" baseline="-25000" dirty="0" smtClean="0">
                        <a:latin typeface="Arial" panose="020B0604020202020204" pitchFamily="34" charset="0"/>
                        <a:sym typeface="Symbol" panose="05050102010706020507"/>
                      </a:rPr>
                      <a:t>0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pt-BR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928662" y="3571876"/>
                    <a:ext cx="121444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 (P, T,</a:t>
                    </a:r>
                    <a:r>
                      <a:rPr lang="pt-BR" altLang="pt-BR" sz="1600" b="1" dirty="0" smtClean="0">
                        <a:latin typeface="Arial" panose="020B0604020202020204" pitchFamily="34" charset="0"/>
                        <a:sym typeface="Symbol" panose="05050102010706020507"/>
                      </a:rPr>
                      <a:t> 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pt-BR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" name="CaixaDeTexto 18"/>
                  <p:cNvSpPr txBox="1"/>
                  <p:nvPr/>
                </p:nvSpPr>
                <p:spPr>
                  <a:xfrm>
                    <a:off x="5072066" y="3571876"/>
                    <a:ext cx="142876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 (P</a:t>
                    </a:r>
                    <a:r>
                      <a:rPr lang="pt-BR" altLang="pt-BR" sz="1600" b="1" baseline="-25000" dirty="0" smtClean="0">
                        <a:latin typeface="Arial" panose="020B0604020202020204" pitchFamily="34" charset="0"/>
                        <a:sym typeface="Symbol" panose="05050102010706020507"/>
                      </a:rPr>
                      <a:t> 0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,T</a:t>
                    </a:r>
                    <a:r>
                      <a:rPr lang="pt-BR" altLang="pt-BR" sz="1600" b="1" baseline="-25000" dirty="0" smtClean="0">
                        <a:latin typeface="Arial" panose="020B0604020202020204" pitchFamily="34" charset="0"/>
                        <a:sym typeface="Symbol" panose="05050102010706020507"/>
                      </a:rPr>
                      <a:t> 0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</a:t>
                    </a:r>
                    <a:r>
                      <a:rPr lang="pt-BR" altLang="pt-BR" sz="1600" b="1" dirty="0" smtClean="0">
                        <a:latin typeface="Arial" panose="020B0604020202020204" pitchFamily="34" charset="0"/>
                        <a:sym typeface="Symbol" panose="05050102010706020507"/>
                      </a:rPr>
                      <a:t> </a:t>
                    </a:r>
                    <a:r>
                      <a:rPr lang="pt-BR" altLang="pt-BR" sz="1600" b="1" baseline="30000" dirty="0" smtClean="0">
                        <a:latin typeface="Arial" panose="020B0604020202020204" pitchFamily="34" charset="0"/>
                        <a:sym typeface="Symbol" panose="05050102010706020507"/>
                      </a:rPr>
                      <a:t>0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pt-BR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22" name="Conector de Seta Reta 21"/>
                <p:cNvCxnSpPr>
                  <a:stCxn id="8" idx="4"/>
                </p:cNvCxnSpPr>
                <p:nvPr/>
              </p:nvCxnSpPr>
              <p:spPr>
                <a:xfrm rot="5400000">
                  <a:off x="2607455" y="4964917"/>
                  <a:ext cx="500066" cy="1588"/>
                </a:xfrm>
                <a:prstGeom prst="straightConnector1">
                  <a:avLst/>
                </a:prstGeom>
                <a:ln w="38100">
                  <a:solidFill>
                    <a:srgbClr val="A5002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de Seta Reta 22"/>
                <p:cNvCxnSpPr/>
                <p:nvPr/>
              </p:nvCxnSpPr>
              <p:spPr>
                <a:xfrm rot="5400000">
                  <a:off x="4751389" y="4964123"/>
                  <a:ext cx="500066" cy="1588"/>
                </a:xfrm>
                <a:prstGeom prst="straightConnector1">
                  <a:avLst/>
                </a:prstGeom>
                <a:ln w="38100">
                  <a:solidFill>
                    <a:srgbClr val="A5002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de Seta Reta 24"/>
                <p:cNvCxnSpPr/>
                <p:nvPr/>
              </p:nvCxnSpPr>
              <p:spPr>
                <a:xfrm>
                  <a:off x="2857488" y="5214950"/>
                  <a:ext cx="3143272" cy="1588"/>
                </a:xfrm>
                <a:prstGeom prst="straightConnector1">
                  <a:avLst/>
                </a:prstGeom>
                <a:ln w="38100">
                  <a:solidFill>
                    <a:srgbClr val="A5002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CaixaDeTexto 26"/>
              <p:cNvSpPr txBox="1"/>
              <p:nvPr/>
            </p:nvSpPr>
            <p:spPr>
              <a:xfrm>
                <a:off x="6000760" y="5000636"/>
                <a:ext cx="1214446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pt-BR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t-BR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(total)</a:t>
                </a:r>
                <a:endParaRPr lang="pt-BR" sz="16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2071670" y="4786322"/>
                <a:ext cx="1214446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pt-BR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t-BR" sz="1600" b="1" baseline="30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TM</a:t>
                </a:r>
                <a:endParaRPr lang="pt-BR" sz="16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CaixaDeTexto 29"/>
            <p:cNvSpPr txBox="1"/>
            <p:nvPr/>
          </p:nvSpPr>
          <p:spPr>
            <a:xfrm>
              <a:off x="3714744" y="4429132"/>
              <a:ext cx="1214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pt-B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(puro)</a:t>
              </a:r>
              <a:endParaRPr lang="pt-BR" sz="16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5929322" y="4429132"/>
              <a:ext cx="1214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pt-B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(mistura)</a:t>
              </a:r>
              <a:endParaRPr lang="pt-BR" sz="16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o 65"/>
          <p:cNvGrpSpPr/>
          <p:nvPr/>
        </p:nvGrpSpPr>
        <p:grpSpPr>
          <a:xfrm>
            <a:off x="866140" y="4252595"/>
            <a:ext cx="7349490" cy="2419757"/>
            <a:chOff x="785786" y="3733388"/>
            <a:chExt cx="7358114" cy="2717491"/>
          </a:xfrm>
        </p:grpSpPr>
        <p:sp>
          <p:nvSpPr>
            <p:cNvPr id="48" name="CaixaDeTexto 47"/>
            <p:cNvSpPr txBox="1"/>
            <p:nvPr/>
          </p:nvSpPr>
          <p:spPr>
            <a:xfrm>
              <a:off x="4000496" y="4058671"/>
              <a:ext cx="1214446" cy="655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Reação</a:t>
              </a:r>
              <a:endParaRPr lang="pt-BR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A+B=C+D</a:t>
              </a:r>
              <a:endParaRPr lang="pt-BR" sz="16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5" name="Grupo 64"/>
            <p:cNvGrpSpPr/>
            <p:nvPr/>
          </p:nvGrpSpPr>
          <p:grpSpPr>
            <a:xfrm>
              <a:off x="785786" y="3733388"/>
              <a:ext cx="7358114" cy="2717491"/>
              <a:chOff x="785786" y="3733388"/>
              <a:chExt cx="7358114" cy="2717491"/>
            </a:xfrm>
          </p:grpSpPr>
          <p:cxnSp>
            <p:nvCxnSpPr>
              <p:cNvPr id="2" name="Conector de Seta Reta 1"/>
              <p:cNvCxnSpPr/>
              <p:nvPr/>
            </p:nvCxnSpPr>
            <p:spPr>
              <a:xfrm rot="5400000">
                <a:off x="6358744" y="5357032"/>
                <a:ext cx="714380" cy="1588"/>
              </a:xfrm>
              <a:prstGeom prst="straightConnector1">
                <a:avLst/>
              </a:prstGeom>
              <a:ln w="38100">
                <a:solidFill>
                  <a:srgbClr val="A5002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upo 63"/>
              <p:cNvGrpSpPr/>
              <p:nvPr/>
            </p:nvGrpSpPr>
            <p:grpSpPr>
              <a:xfrm>
                <a:off x="785786" y="3733388"/>
                <a:ext cx="7358114" cy="2717491"/>
                <a:chOff x="785786" y="3733388"/>
                <a:chExt cx="7358114" cy="2717491"/>
              </a:xfrm>
            </p:grpSpPr>
            <p:sp>
              <p:nvSpPr>
                <p:cNvPr id="3" name="CaixaDeTexto 26"/>
                <p:cNvSpPr txBox="1"/>
                <p:nvPr/>
              </p:nvSpPr>
              <p:spPr>
                <a:xfrm>
                  <a:off x="5715008" y="6072206"/>
                  <a:ext cx="1214446" cy="3786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pt-BR" sz="16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r>
                    <a:rPr lang="pt-BR" sz="16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(total)</a:t>
                  </a:r>
                  <a:endParaRPr lang="pt-BR" sz="1600" b="1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3" name="Grupo 62"/>
                <p:cNvGrpSpPr/>
                <p:nvPr/>
              </p:nvGrpSpPr>
              <p:grpSpPr>
                <a:xfrm>
                  <a:off x="785786" y="3733388"/>
                  <a:ext cx="7358114" cy="2606728"/>
                  <a:chOff x="785786" y="3733388"/>
                  <a:chExt cx="7358114" cy="2606728"/>
                </a:xfrm>
              </p:grpSpPr>
              <p:sp>
                <p:nvSpPr>
                  <p:cNvPr id="5" name="CaixaDeTexto 15"/>
                  <p:cNvSpPr txBox="1"/>
                  <p:nvPr/>
                </p:nvSpPr>
                <p:spPr>
                  <a:xfrm>
                    <a:off x="3857620" y="5805090"/>
                    <a:ext cx="1214446" cy="3786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pt-BR" sz="1600" b="1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</a:t>
                    </a:r>
                    <a:r>
                      <a:rPr lang="pt-BR" sz="1600" b="1" baseline="300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</a:t>
                    </a:r>
                    <a:endParaRPr lang="pt-BR" sz="1600" b="1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7" name="Grupo 19"/>
                  <p:cNvGrpSpPr/>
                  <p:nvPr/>
                </p:nvGrpSpPr>
                <p:grpSpPr>
                  <a:xfrm>
                    <a:off x="785786" y="3733388"/>
                    <a:ext cx="5429288" cy="1285884"/>
                    <a:chOff x="928662" y="3571876"/>
                    <a:chExt cx="5429288" cy="1285884"/>
                  </a:xfrm>
                </p:grpSpPr>
                <p:sp>
                  <p:nvSpPr>
                    <p:cNvPr id="10" name="Elipse 9"/>
                    <p:cNvSpPr/>
                    <p:nvPr/>
                  </p:nvSpPr>
                  <p:spPr>
                    <a:xfrm>
                      <a:off x="2000232" y="3714752"/>
                      <a:ext cx="1143008" cy="1143008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1" name="Elipse 10"/>
                    <p:cNvSpPr/>
                    <p:nvPr/>
                  </p:nvSpPr>
                  <p:spPr>
                    <a:xfrm>
                      <a:off x="4143372" y="3714752"/>
                      <a:ext cx="1143008" cy="1143008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pt-BR"/>
                    </a:p>
                  </p:txBody>
                </p:sp>
                <p:cxnSp>
                  <p:nvCxnSpPr>
                    <p:cNvPr id="12" name="Conector de Seta Reta 11"/>
                    <p:cNvCxnSpPr>
                      <a:stCxn id="10" idx="6"/>
                      <a:endCxn id="11" idx="2"/>
                    </p:cNvCxnSpPr>
                    <p:nvPr/>
                  </p:nvCxnSpPr>
                  <p:spPr>
                    <a:xfrm>
                      <a:off x="3143240" y="4286256"/>
                      <a:ext cx="1000132" cy="1588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2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Conector de Seta Reta 20"/>
                    <p:cNvCxnSpPr/>
                    <p:nvPr/>
                  </p:nvCxnSpPr>
                  <p:spPr>
                    <a:xfrm>
                      <a:off x="5214942" y="4553372"/>
                      <a:ext cx="1143008" cy="1588"/>
                    </a:xfrm>
                    <a:prstGeom prst="straightConnector1">
                      <a:avLst/>
                    </a:prstGeom>
                    <a:ln w="38100">
                      <a:solidFill>
                        <a:srgbClr val="FFC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Conector de Seta Reta 23"/>
                    <p:cNvCxnSpPr/>
                    <p:nvPr/>
                  </p:nvCxnSpPr>
                  <p:spPr>
                    <a:xfrm>
                      <a:off x="1000100" y="4286256"/>
                      <a:ext cx="1000132" cy="1588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2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" name="CaixaDeTexto 16"/>
                    <p:cNvSpPr txBox="1"/>
                    <p:nvPr/>
                  </p:nvSpPr>
                  <p:spPr>
                    <a:xfrm>
                      <a:off x="2928926" y="3571876"/>
                      <a:ext cx="1428760" cy="3786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p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(P</a:t>
                      </a:r>
                      <a:r>
                        <a:rPr lang="pt-BR" altLang="pt-BR" sz="1600" b="1" baseline="-25000" dirty="0" smtClean="0">
                          <a:latin typeface="Arial" panose="020B0604020202020204" pitchFamily="34" charset="0"/>
                          <a:sym typeface="Symbol" panose="05050102010706020507"/>
                        </a:rPr>
                        <a:t> 0</a:t>
                      </a:r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,T</a:t>
                      </a:r>
                      <a:r>
                        <a:rPr lang="pt-BR" altLang="pt-BR" sz="1600" b="1" baseline="-25000" dirty="0" smtClean="0">
                          <a:latin typeface="Arial" panose="020B0604020202020204" pitchFamily="34" charset="0"/>
                          <a:sym typeface="Symbol" panose="05050102010706020507"/>
                        </a:rPr>
                        <a:t> 0</a:t>
                      </a:r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pt-BR" altLang="pt-BR" sz="1600" b="1" dirty="0" smtClean="0">
                          <a:latin typeface="Arial" panose="020B0604020202020204" pitchFamily="34" charset="0"/>
                          <a:sym typeface="Symbol" panose="05050102010706020507"/>
                        </a:rPr>
                        <a:t> </a:t>
                      </a:r>
                      <a:r>
                        <a:rPr lang="pt-BR" altLang="pt-BR" sz="1600" b="1" baseline="-25000" dirty="0" smtClean="0">
                          <a:latin typeface="Arial" panose="020B0604020202020204" pitchFamily="34" charset="0"/>
                          <a:sym typeface="Symbol" panose="05050102010706020507"/>
                        </a:rPr>
                        <a:t>0</a:t>
                      </a:r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" name="CaixaDeTexto 17"/>
                    <p:cNvSpPr txBox="1"/>
                    <p:nvPr/>
                  </p:nvSpPr>
                  <p:spPr>
                    <a:xfrm>
                      <a:off x="928662" y="3571876"/>
                      <a:ext cx="1214446" cy="3786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p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(P, T,</a:t>
                      </a:r>
                      <a:r>
                        <a:rPr lang="pt-BR" altLang="pt-BR" sz="1600" b="1" dirty="0" smtClean="0">
                          <a:latin typeface="Arial" panose="020B0604020202020204" pitchFamily="34" charset="0"/>
                          <a:sym typeface="Symbol" panose="05050102010706020507"/>
                        </a:rPr>
                        <a:t> </a:t>
                      </a:r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35" name="Conector de Seta Reta 34"/>
                  <p:cNvCxnSpPr>
                    <a:stCxn id="10" idx="4"/>
                  </p:cNvCxnSpPr>
                  <p:nvPr/>
                </p:nvCxnSpPr>
                <p:spPr>
                  <a:xfrm rot="5400000">
                    <a:off x="1768835" y="5679297"/>
                    <a:ext cx="1320050" cy="1588"/>
                  </a:xfrm>
                  <a:prstGeom prst="straightConnector1">
                    <a:avLst/>
                  </a:prstGeom>
                  <a:ln w="38100">
                    <a:solidFill>
                      <a:srgbClr val="A5002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Conector de Seta Reta 35"/>
                  <p:cNvCxnSpPr/>
                  <p:nvPr/>
                </p:nvCxnSpPr>
                <p:spPr>
                  <a:xfrm rot="5400000">
                    <a:off x="3939170" y="5652102"/>
                    <a:ext cx="1267248" cy="1588"/>
                  </a:xfrm>
                  <a:prstGeom prst="straightConnector1">
                    <a:avLst/>
                  </a:prstGeom>
                  <a:ln w="38100">
                    <a:solidFill>
                      <a:srgbClr val="A5002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ector de Seta Reta 36"/>
                  <p:cNvCxnSpPr/>
                  <p:nvPr/>
                </p:nvCxnSpPr>
                <p:spPr>
                  <a:xfrm>
                    <a:off x="2442715" y="6284932"/>
                    <a:ext cx="3143272" cy="1588"/>
                  </a:xfrm>
                  <a:prstGeom prst="straightConnector1">
                    <a:avLst/>
                  </a:prstGeom>
                  <a:ln w="38100">
                    <a:solidFill>
                      <a:srgbClr val="A5002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CaixaDeTexto 27"/>
                  <p:cNvSpPr txBox="1"/>
                  <p:nvPr/>
                </p:nvSpPr>
                <p:spPr>
                  <a:xfrm>
                    <a:off x="1643042" y="5090710"/>
                    <a:ext cx="1214446" cy="3786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pt-BR" sz="1600" b="1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</a:t>
                    </a:r>
                    <a:r>
                      <a:rPr lang="pt-BR" sz="1600" b="1" baseline="300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TM</a:t>
                    </a:r>
                    <a:endParaRPr lang="pt-BR" sz="1600" b="1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CaixaDeTexto 29"/>
                  <p:cNvSpPr txBox="1"/>
                  <p:nvPr/>
                </p:nvSpPr>
                <p:spPr>
                  <a:xfrm>
                    <a:off x="3000364" y="4572008"/>
                    <a:ext cx="1214446" cy="3786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(pura)</a:t>
                    </a:r>
                    <a:endParaRPr lang="pt-BR" sz="1600" b="1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" name="CaixaDeTexto 30"/>
                  <p:cNvSpPr txBox="1"/>
                  <p:nvPr/>
                </p:nvSpPr>
                <p:spPr>
                  <a:xfrm>
                    <a:off x="4857752" y="5286388"/>
                    <a:ext cx="2000264" cy="3786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W(concentração)</a:t>
                    </a:r>
                    <a:endParaRPr lang="pt-BR" sz="1600" b="1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" name="Elipse 40"/>
                  <p:cNvSpPr/>
                  <p:nvPr/>
                </p:nvSpPr>
                <p:spPr>
                  <a:xfrm>
                    <a:off x="6143636" y="3857628"/>
                    <a:ext cx="1143008" cy="114300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pt-BR"/>
                  </a:p>
                </p:txBody>
              </p:sp>
              <p:cxnSp>
                <p:nvCxnSpPr>
                  <p:cNvPr id="42" name="Conector de Seta Reta 41"/>
                  <p:cNvCxnSpPr/>
                  <p:nvPr/>
                </p:nvCxnSpPr>
                <p:spPr>
                  <a:xfrm>
                    <a:off x="4929190" y="4929198"/>
                    <a:ext cx="1500198" cy="1588"/>
                  </a:xfrm>
                  <a:prstGeom prst="straightConnector1">
                    <a:avLst/>
                  </a:prstGeom>
                  <a:ln w="38100">
                    <a:solidFill>
                      <a:srgbClr val="FFC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Conector de Seta Reta 42"/>
                  <p:cNvCxnSpPr/>
                  <p:nvPr/>
                </p:nvCxnSpPr>
                <p:spPr>
                  <a:xfrm rot="10800000">
                    <a:off x="5042193" y="4141217"/>
                    <a:ext cx="1143008" cy="1588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Conector de Seta Reta 43"/>
                  <p:cNvCxnSpPr/>
                  <p:nvPr/>
                </p:nvCxnSpPr>
                <p:spPr>
                  <a:xfrm rot="10800000">
                    <a:off x="7215206" y="4143380"/>
                    <a:ext cx="642942" cy="1588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ector de Seta Reta 44"/>
                  <p:cNvCxnSpPr/>
                  <p:nvPr/>
                </p:nvCxnSpPr>
                <p:spPr>
                  <a:xfrm>
                    <a:off x="7215206" y="4713296"/>
                    <a:ext cx="714380" cy="1588"/>
                  </a:xfrm>
                  <a:prstGeom prst="straightConnector1">
                    <a:avLst/>
                  </a:prstGeom>
                  <a:ln w="38100">
                    <a:solidFill>
                      <a:srgbClr val="FFC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ector de Seta Reta 45"/>
                  <p:cNvCxnSpPr/>
                  <p:nvPr/>
                </p:nvCxnSpPr>
                <p:spPr>
                  <a:xfrm>
                    <a:off x="7000892" y="4927610"/>
                    <a:ext cx="928694" cy="1588"/>
                  </a:xfrm>
                  <a:prstGeom prst="straightConnector1">
                    <a:avLst/>
                  </a:prstGeom>
                  <a:ln w="38100">
                    <a:solidFill>
                      <a:srgbClr val="FFC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CaixaDeTexto 48"/>
                  <p:cNvSpPr txBox="1"/>
                  <p:nvPr/>
                </p:nvSpPr>
                <p:spPr>
                  <a:xfrm>
                    <a:off x="7358082" y="3804826"/>
                    <a:ext cx="785818" cy="3786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B(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/>
                      </a:rPr>
                      <a:t></a:t>
                    </a:r>
                    <a:r>
                      <a:rPr lang="pt-BR" sz="16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/>
                      </a:rPr>
                      <a:t>0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pt-BR" sz="1600" b="1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0" name="CaixaDeTexto 49"/>
                  <p:cNvSpPr txBox="1"/>
                  <p:nvPr/>
                </p:nvSpPr>
                <p:spPr>
                  <a:xfrm>
                    <a:off x="5214942" y="3786190"/>
                    <a:ext cx="785818" cy="3786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B(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/>
                      </a:rPr>
                      <a:t></a:t>
                    </a:r>
                    <a:r>
                      <a:rPr lang="pt-BR" sz="1600" b="1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/>
                      </a:rPr>
                      <a:t>0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pt-BR" sz="1600" b="1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" name="CaixaDeTexto 51"/>
                  <p:cNvSpPr txBox="1"/>
                  <p:nvPr/>
                </p:nvSpPr>
                <p:spPr>
                  <a:xfrm>
                    <a:off x="7286644" y="4357694"/>
                    <a:ext cx="785818" cy="3786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C(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/>
                      </a:rPr>
                      <a:t></a:t>
                    </a:r>
                    <a:r>
                      <a:rPr lang="pt-BR" sz="16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/>
                      </a:rPr>
                      <a:t>0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pt-BR" sz="1600" b="1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CaixaDeTexto 52"/>
                  <p:cNvSpPr txBox="1"/>
                  <p:nvPr/>
                </p:nvSpPr>
                <p:spPr>
                  <a:xfrm>
                    <a:off x="5286380" y="4304892"/>
                    <a:ext cx="785818" cy="3786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C(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/>
                      </a:rPr>
                      <a:t></a:t>
                    </a:r>
                    <a:r>
                      <a:rPr lang="pt-BR" sz="1600" b="1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/>
                      </a:rPr>
                      <a:t>0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pt-BR" sz="1600" b="1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4" name="CaixaDeTexto 53"/>
                  <p:cNvSpPr txBox="1"/>
                  <p:nvPr/>
                </p:nvSpPr>
                <p:spPr>
                  <a:xfrm>
                    <a:off x="7143768" y="4947834"/>
                    <a:ext cx="785818" cy="3786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D(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/>
                      </a:rPr>
                      <a:t></a:t>
                    </a:r>
                    <a:r>
                      <a:rPr lang="pt-BR" sz="16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/>
                      </a:rPr>
                      <a:t>0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pt-BR" sz="1600" b="1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CaixaDeTexto 54"/>
                  <p:cNvSpPr txBox="1"/>
                  <p:nvPr/>
                </p:nvSpPr>
                <p:spPr>
                  <a:xfrm>
                    <a:off x="5143504" y="4947834"/>
                    <a:ext cx="785818" cy="3786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D(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/>
                      </a:rPr>
                      <a:t></a:t>
                    </a:r>
                    <a:r>
                      <a:rPr lang="pt-BR" sz="1600" b="1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/>
                      </a:rPr>
                      <a:t>0</a:t>
                    </a:r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pt-BR" sz="1600" b="1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" name="CaixaDeTexto 55"/>
                  <p:cNvSpPr txBox="1"/>
                  <p:nvPr/>
                </p:nvSpPr>
                <p:spPr>
                  <a:xfrm>
                    <a:off x="6215074" y="4286256"/>
                    <a:ext cx="1214446" cy="3786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/>
                      </a:rPr>
                      <a:t> Conc.</a:t>
                    </a:r>
                    <a:endParaRPr lang="pt-BR" sz="1600" b="1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8" name="CaixaDeTexto 57"/>
                  <p:cNvSpPr txBox="1"/>
                  <p:nvPr/>
                </p:nvSpPr>
                <p:spPr>
                  <a:xfrm>
                    <a:off x="3786182" y="5233586"/>
                    <a:ext cx="857256" cy="3786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pt-B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/>
                      </a:rPr>
                      <a:t> – G</a:t>
                    </a:r>
                    <a:r>
                      <a:rPr lang="pt-BR" sz="16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/>
                      </a:rPr>
                      <a:t>0</a:t>
                    </a:r>
                    <a:endParaRPr lang="pt-BR" sz="1600" b="1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60" name="Conector de Seta Reta 59"/>
                <p:cNvCxnSpPr/>
                <p:nvPr/>
              </p:nvCxnSpPr>
              <p:spPr>
                <a:xfrm rot="10800000">
                  <a:off x="4572000" y="5715016"/>
                  <a:ext cx="2143140" cy="1588"/>
                </a:xfrm>
                <a:prstGeom prst="straightConnector1">
                  <a:avLst/>
                </a:prstGeom>
                <a:ln w="38100">
                  <a:solidFill>
                    <a:srgbClr val="A5002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1975" y="1828800"/>
            <a:ext cx="8243570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4. O CONCEITO DE EXERGIA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Exergia química: substância não presente no ambiente - reações</a:t>
            </a:r>
            <a:endParaRPr lang="pt-BR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Seja a substância A no estado inativo restrito: A (P</a:t>
            </a:r>
            <a:r>
              <a:rPr lang="pt-BR" altLang="pt-BR" sz="1800" b="1" baseline="-25000" dirty="0" smtClean="0">
                <a:latin typeface="Arial" panose="020B0604020202020204" pitchFamily="34" charset="0"/>
                <a:sym typeface="Symbol" panose="05050102010706020507"/>
              </a:rPr>
              <a:t>0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,T</a:t>
            </a:r>
            <a:r>
              <a:rPr lang="pt-BR" altLang="pt-BR" sz="1800" b="1" baseline="-25000" dirty="0" smtClean="0">
                <a:latin typeface="Arial" panose="020B0604020202020204" pitchFamily="34" charset="0"/>
                <a:sym typeface="Symbol" panose="05050102010706020507"/>
              </a:rPr>
              <a:t>0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, </a:t>
            </a:r>
            <a:r>
              <a:rPr lang="pt-BR" altLang="pt-BR" sz="1800" b="1" dirty="0" smtClean="0">
                <a:latin typeface="Arial" panose="020B0604020202020204" pitchFamily="34" charset="0"/>
                <a:sym typeface="Symbol" panose="05050102010706020507"/>
              </a:rPr>
              <a:t></a:t>
            </a:r>
            <a:r>
              <a:rPr lang="pt-BR" altLang="pt-BR" sz="1800" b="1" baseline="-25000" dirty="0" smtClean="0">
                <a:latin typeface="Arial" panose="020B0604020202020204" pitchFamily="34" charset="0"/>
                <a:sym typeface="Symbol" panose="05050102010706020507"/>
              </a:rPr>
              <a:t>0 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). Para levar A até o EII 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 reagir com componentes do EII (B) produzindo componentes do EII (C e D)  trabalho máximo é o </a:t>
            </a:r>
            <a:r>
              <a:rPr lang="pt-BR" altLang="pt-BR" sz="1800" b="1" dirty="0" smtClean="0">
                <a:latin typeface="Arial" panose="020B0604020202020204" pitchFamily="34" charset="0"/>
                <a:sym typeface="Symbol" panose="05050102010706020507"/>
              </a:rPr>
              <a:t>G</a:t>
            </a:r>
            <a:r>
              <a:rPr lang="pt-BR" altLang="pt-BR" sz="1800" b="1" baseline="30000" dirty="0" smtClean="0">
                <a:latin typeface="Arial" panose="020B0604020202020204" pitchFamily="34" charset="0"/>
                <a:sym typeface="Symbol" panose="05050102010706020507"/>
              </a:rPr>
              <a:t>0</a:t>
            </a:r>
            <a:r>
              <a:rPr lang="pt-BR" altLang="pt-BR" sz="1800" b="1" dirty="0" smtClean="0">
                <a:latin typeface="Arial" panose="020B0604020202020204" pitchFamily="34" charset="0"/>
                <a:sym typeface="Symbol" panose="05050102010706020507"/>
              </a:rPr>
              <a:t> da reação. Além disso, existe variação de concentração de B, C e D, com trabalhos de mistura/separação reversíveis. A exergia química é a soma das duas componentes.</a:t>
            </a: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endParaRPr lang="pt-BR" altLang="pt-BR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1975" y="1828800"/>
            <a:ext cx="8243570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4. O CONCEITO DE EXERGIA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Exergia química: escolha do ambiente de referência ou Tabelas</a:t>
            </a:r>
            <a:endParaRPr lang="pt-BR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O ambiente de referência deve conter todos os elementos químicos presentes no problema em estudo, na forma de substâncias de maior abundância. Ex: para elemento oxigênio: O2 do ar</a:t>
            </a: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Fácil modelar o ambiente de referência para elementos presentes na atmosfera. Dificuldade crescente para modelar e calcular os potenciais químicos de elementos não presentes na atmosfera </a:t>
            </a: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Filosofia similar à adotada para definir a entalpia de formação.</a:t>
            </a:r>
            <a:endParaRPr lang="pt-BR" altLang="pt-BR" sz="1800" b="1" dirty="0" smtClean="0">
              <a:latin typeface="Arial" panose="020B0604020202020204" pitchFamily="34" charset="0"/>
              <a:sym typeface="+mn-ea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Existem </a:t>
            </a:r>
            <a:r>
              <a:rPr lang="pt-BR" alt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Tabelas de Exergia química padrão 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calculadas para muitas substâncias orgânicas e inorgânicas na condição de 1 atm 25</a:t>
            </a:r>
            <a:r>
              <a:rPr lang="pt-BR" altLang="pt-BR" sz="1800" b="1" baseline="30000" dirty="0" smtClean="0">
                <a:latin typeface="Arial" panose="020B0604020202020204" pitchFamily="34" charset="0"/>
                <a:sym typeface="+mn-ea"/>
              </a:rPr>
              <a:t>o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C</a:t>
            </a:r>
            <a:endParaRPr lang="pt-BR" altLang="pt-BR" sz="1800" b="1" dirty="0" smtClean="0">
              <a:latin typeface="Arial" panose="020B0604020202020204" pitchFamily="34" charset="0"/>
              <a:sym typeface="+mn-ea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Mais comum: elaboradas por Szargut, em base molar.  </a:t>
            </a:r>
            <a:endParaRPr lang="pt-BR" altLang="pt-BR" sz="1800" b="1" dirty="0" smtClean="0">
              <a:latin typeface="Arial" panose="020B0604020202020204" pitchFamily="34" charset="0"/>
              <a:sym typeface="+mn-ea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No caso de misturas de substâncias puras:</a:t>
            </a: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endParaRPr lang="pt-BR" altLang="pt-BR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2287270" y="5850573"/>
          <a:ext cx="5091430" cy="900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ção" r:id="rId3" imgW="2768600" imgH="482600" progId="">
                  <p:embed/>
                </p:oleObj>
              </mc:Choice>
              <mc:Fallback>
                <p:oleObj name="Equação" r:id="rId3" imgW="2768600" imgH="482600" progId="">
                  <p:embed/>
                  <p:pic>
                    <p:nvPicPr>
                      <p:cNvPr id="0" name="Imagem 2867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7270" y="5850573"/>
                        <a:ext cx="5091430" cy="9004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725" y="2009775"/>
            <a:ext cx="8319770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5. BALANÇO DE EXERGIA E DESTRUIÇÃO DE EXERGIA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Balanço de exergia para um sistema: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                                                          onde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Balanço de exergia para um VC: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                                        onde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Em cada caso, deve-se analisar se os termos de exergia química, energia cinética, energia potencial devem ou não ser considerados.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231434" name="Object 10"/>
          <p:cNvGraphicFramePr>
            <a:graphicFrameLocks noChangeAspect="1"/>
          </p:cNvGraphicFramePr>
          <p:nvPr/>
        </p:nvGraphicFramePr>
        <p:xfrm>
          <a:off x="554355" y="2733675"/>
          <a:ext cx="5410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ção" r:id="rId3" imgW="2857500" imgH="482600" progId="Equation.3">
                  <p:embed/>
                </p:oleObj>
              </mc:Choice>
              <mc:Fallback>
                <p:oleObj name="Equação" r:id="rId3" imgW="2857500" imgH="482600" progId="Equation.3">
                  <p:embed/>
                  <p:pic>
                    <p:nvPicPr>
                      <p:cNvPr id="0" name="Imagem 4915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355" y="2733675"/>
                        <a:ext cx="5410200" cy="914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6922135" y="2931160"/>
          <a:ext cx="174244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ção" r:id="rId5" imgW="1016000" imgH="241300" progId="Equation.3">
                  <p:embed/>
                </p:oleObj>
              </mc:Choice>
              <mc:Fallback>
                <p:oleObj name="Equação" r:id="rId5" imgW="1016000" imgH="241300" progId="Equation.3">
                  <p:embed/>
                  <p:pic>
                    <p:nvPicPr>
                      <p:cNvPr id="0" name="Imagem 4915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2135" y="2931160"/>
                        <a:ext cx="1742440" cy="428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8" name="Object 10"/>
          <p:cNvGraphicFramePr>
            <a:graphicFrameLocks noChangeAspect="1"/>
          </p:cNvGraphicFramePr>
          <p:nvPr/>
        </p:nvGraphicFramePr>
        <p:xfrm>
          <a:off x="699770" y="4109720"/>
          <a:ext cx="7261860" cy="77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Equação" r:id="rId7" imgW="4291965" imgH="457200" progId="Equation.3">
                  <p:embed/>
                </p:oleObj>
              </mc:Choice>
              <mc:Fallback>
                <p:oleObj name="Equação" r:id="rId7" imgW="4291965" imgH="457200" progId="Equation.3">
                  <p:embed/>
                  <p:pic>
                    <p:nvPicPr>
                      <p:cNvPr id="0" name="Imagem 5017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9770" y="4109720"/>
                        <a:ext cx="7261860" cy="7759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9" name="Object 11"/>
          <p:cNvGraphicFramePr>
            <a:graphicFrameLocks noChangeAspect="1"/>
          </p:cNvGraphicFramePr>
          <p:nvPr/>
        </p:nvGraphicFramePr>
        <p:xfrm>
          <a:off x="1303020" y="4972685"/>
          <a:ext cx="350012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Equação" r:id="rId9" imgW="2005965" imgH="444500" progId="Equation.3">
                  <p:embed/>
                </p:oleObj>
              </mc:Choice>
              <mc:Fallback>
                <p:oleObj name="Equação" r:id="rId9" imgW="2005965" imgH="444500" progId="Equation.3">
                  <p:embed/>
                  <p:pic>
                    <p:nvPicPr>
                      <p:cNvPr id="0" name="Imagem 5018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03020" y="4972685"/>
                        <a:ext cx="3500120" cy="784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0" name="Object 12"/>
          <p:cNvGraphicFramePr>
            <a:graphicFrameLocks noChangeAspect="1"/>
          </p:cNvGraphicFramePr>
          <p:nvPr/>
        </p:nvGraphicFramePr>
        <p:xfrm>
          <a:off x="6073140" y="4934585"/>
          <a:ext cx="2113915" cy="66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Equação" r:id="rId11" imgW="1066800" imgH="330200" progId="Equation.3">
                  <p:embed/>
                </p:oleObj>
              </mc:Choice>
              <mc:Fallback>
                <p:oleObj name="Equação" r:id="rId11" imgW="1066800" imgH="330200" progId="Equation.3">
                  <p:embed/>
                  <p:pic>
                    <p:nvPicPr>
                      <p:cNvPr id="0" name="Imagem 5018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73140" y="4934585"/>
                        <a:ext cx="2113915" cy="66103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725" y="2009775"/>
            <a:ext cx="8319770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5. BALANÇO DE EXERGIA E DESTRUIÇÃO DE EXERGIA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Pode-se definir dois tipos de </a:t>
            </a:r>
            <a:r>
              <a:rPr lang="pt-BR" alt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eficiência exergética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:</a:t>
            </a: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sym typeface="+mn-ea"/>
              </a:rPr>
              <a:t>Eficiência racional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: relaciona os efeitos exergéticos desejados (produtos exergéticos) com o consumo de exergia para acionar o processo (“</a:t>
            </a:r>
            <a:r>
              <a:rPr lang="pt-BR" altLang="pt-BR" sz="1800" b="1" dirty="0" err="1" smtClean="0">
                <a:latin typeface="Arial" panose="020B0604020202020204" pitchFamily="34" charset="0"/>
                <a:sym typeface="+mn-ea"/>
              </a:rPr>
              <a:t>fuel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”)     </a:t>
            </a: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sym typeface="+mn-ea"/>
              </a:rPr>
              <a:t>Grau de perfeição termodinâmica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: relaciona a somatória das exergias de saída com a somatória das exergias de entrada</a:t>
            </a: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</a:pP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</a:pP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</a:pP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Ex: Turbina a vapor: </a:t>
            </a:r>
            <a:endParaRPr lang="pt-BR" alt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3409928" y="3451230"/>
          <a:ext cx="14811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Equação" r:id="rId3" imgW="19507200" imgH="10058400" progId="">
                  <p:embed/>
                </p:oleObj>
              </mc:Choice>
              <mc:Fallback>
                <p:oleObj name="Equação" r:id="rId3" imgW="19507200" imgH="10058400" progId="">
                  <p:embed/>
                  <p:pic>
                    <p:nvPicPr>
                      <p:cNvPr id="0" name="Imagem 2969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9928" y="3451230"/>
                        <a:ext cx="1481137" cy="768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936625" y="5014913"/>
          <a:ext cx="19208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ção" r:id="rId5" imgW="25298400" imgH="11582400" progId="">
                  <p:embed/>
                </p:oleObj>
              </mc:Choice>
              <mc:Fallback>
                <p:oleObj name="Equação" r:id="rId5" imgW="25298400" imgH="11582400" progId="">
                  <p:embed/>
                  <p:pic>
                    <p:nvPicPr>
                      <p:cNvPr id="0" name="Imagem 2969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6625" y="5014913"/>
                        <a:ext cx="1920875" cy="8842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3517265" y="5527040"/>
          <a:ext cx="1753870" cy="103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ção" r:id="rId7" imgW="990600" imgH="584200" progId="">
                  <p:embed/>
                </p:oleObj>
              </mc:Choice>
              <mc:Fallback>
                <p:oleObj name="Equação" r:id="rId7" imgW="990600" imgH="584200" progId="">
                  <p:embed/>
                  <p:pic>
                    <p:nvPicPr>
                      <p:cNvPr id="0" name="Imagem 2969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17265" y="5527040"/>
                        <a:ext cx="1753870" cy="10388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10"/>
          <p:cNvGraphicFramePr>
            <a:graphicFrameLocks noChangeAspect="1"/>
          </p:cNvGraphicFramePr>
          <p:nvPr/>
        </p:nvGraphicFramePr>
        <p:xfrm>
          <a:off x="5942965" y="5565140"/>
          <a:ext cx="1590675" cy="974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Equação" r:id="rId9" imgW="965200" imgH="584200" progId="">
                  <p:embed/>
                </p:oleObj>
              </mc:Choice>
              <mc:Fallback>
                <p:oleObj name="Equação" r:id="rId9" imgW="965200" imgH="584200" progId="">
                  <p:embed/>
                  <p:pic>
                    <p:nvPicPr>
                      <p:cNvPr id="0" name="Imagem 2969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2965" y="5565140"/>
                        <a:ext cx="1590675" cy="9740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725" y="1933575"/>
            <a:ext cx="8319770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5. BALANÇO DE EXERGIA E DESTRUIÇÃO DE EXERGIA</a:t>
            </a:r>
            <a:endParaRPr lang="pt-BR" altLang="pt-BR" sz="1800" b="1" dirty="0" smtClean="0">
              <a:latin typeface="Arial" panose="020B0604020202020204" pitchFamily="34" charset="0"/>
              <a:sym typeface="+mn-ea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alt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Termoeconomia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 - Exergia: “moeda” comum entre os vários vetores energéticos.  </a:t>
            </a:r>
            <a:r>
              <a:rPr lang="pt-BR" alt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Base física para a definição de custos relativos entre eles, e atribuição de valor econômico a diferentes correntes.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 Normalmente, os custos de exergia afetam os custos de operação do processo, que devem ser balanceados com os custos de investimento.</a:t>
            </a:r>
            <a:endParaRPr lang="pt-BR" altLang="pt-BR" sz="1800" b="1" dirty="0" smtClean="0">
              <a:latin typeface="Arial" panose="020B0604020202020204" pitchFamily="34" charset="0"/>
              <a:sym typeface="+mn-ea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alt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Ambiente: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 Como a exergia mede o desequilíbrio com o ambiente, também pode ser usada para </a:t>
            </a:r>
            <a:r>
              <a:rPr lang="pt-BR" alt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quantificar impactos ambientais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, especialmente para correntes de descarte.</a:t>
            </a:r>
            <a:endParaRPr lang="pt-BR" altLang="pt-BR" sz="1800" b="1" dirty="0" smtClean="0">
              <a:latin typeface="Arial" panose="020B0604020202020204" pitchFamily="34" charset="0"/>
              <a:sym typeface="+mn-ea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Otimização de processos e sistemas:</a:t>
            </a: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análise exergética + conceitos econômicos + conceitos ambientais podem ser combinados para otimizar projetos de processos.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725" y="2009775"/>
            <a:ext cx="8319770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6. SISTEMAS LONGE DO EQUILÍBRIO E EVOLUÇÃO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Termodinâmica do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equilíbrio (EEE é fundamental)  Termo clássica e estatística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Termodinâmica da proximidade do equilíbrio (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Onsanger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de 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Donder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Prigogine)  flutuações em torno </a:t>
            </a:r>
            <a:r>
              <a:rPr lang="pt-BR" sz="18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 equilíbrio, relações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 reciprocidade, linearidade das equações constitutivas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Termodinâmica de sistemas longe do equilíbrio  “Estruturas dissipadoras” (Prigogine)  pequenas perturbações podem levar a múltiplos estados (“bifurcações”). Historicidade: as “escolhas” anteriores condicionam (mas não determinam) a evolução futura.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Razão básica para desacoplar o conceito de “ordem” e “desordem” do conceito de entropia: a geração de entropia pode produzir “ordem”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Exemplo clássico: células de Bènard na convecção;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725" y="2009775"/>
            <a:ext cx="8319770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6. SISTEMAS LONGE DO EQUILÍBRIO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Concepção de Prigogine: irreversibilidade é dialética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cria desordem mas também pode criar ordem. Dependendo do processo, destrói e cria, simultaneamente.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Vida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fluxos materiais e energéticos que entram e saem dos seres vivos produzem irreversibilidade, aumentam a entropia do universo MAS criam ordem, organização dentro do ser vivo.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Bejan: Evolução de sistemas  “Constructal Law”:  “For a finite size flow system (not infinitesimal) to persist in time (to live), it must evolve with freedom such that it provides easier and greater access to what flows.”  Copas e raízes de árvores;  bacias hidrográficas; etc.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Irreversibilidade de processos, evolução de sistemas  “flecha do tempo”.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6245" y="1981200"/>
            <a:ext cx="843851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7. REFERÊNCIAS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Joseph Kestin. “A course in Thermodynamics”. 2 vol., Taylor &amp; Francis, 1979. </a:t>
            </a: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Adrian Bejan.  “Advanced Engineering Thermodynamics”. John Wiley &amp; Sons, 1988</a:t>
            </a: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Tadeus, J. Kotas. “The exergy method of thermal plant analysis”. Butterworths, 1985</a:t>
            </a: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Silvio de Oliveira Jr. “Exergy – Production, Cost and Renewability”. Springer-Verlag, London, 2013.</a:t>
            </a: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Eduardo J. C. Cavalcanti. “ Análise exergoeconômica e exergoambiental”. Edgard Blucher, 2016.</a:t>
            </a: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Ilya Progogine &amp; Isabelle Stengers. “Order out of chaos”. New Science, 1984.</a:t>
            </a: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Efstathios E. Michaelides.  Entropy, Order and Disorder. 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Open Thermod. Journal, 2008, 2, 7-11. Bentham Sci. Pub. Ltd. </a:t>
            </a:r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Adrian Bejan. Evolution in Thermodynamics. Applied Physics Reviews 4, 2017</a:t>
            </a:r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Francis Heylighen. The science of self-organization and adaptivity. In: The Encyclopedia of Life Support Systems. pp.253-280, 1999.</a:t>
            </a:r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18070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1. O CONCEITO DE IRREVERSIBILIDADE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FontTx/>
              <a:buNone/>
            </a:pP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sym typeface="+mn-ea"/>
              </a:rPr>
              <a:t>Processos espontâneos --&gt; irreversíveis, </a:t>
            </a: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sem o respectivo processo espontâneo inverso</a:t>
            </a:r>
            <a:r>
              <a:rPr lang="pt-BR" sz="1800" b="1" dirty="0" smtClean="0">
                <a:latin typeface="Arial" panose="020B0604020202020204" pitchFamily="34" charset="0"/>
                <a:sym typeface="+mn-ea"/>
              </a:rPr>
              <a:t>:</a:t>
            </a:r>
            <a:endParaRPr lang="pt-BR" sz="1800" b="1" dirty="0" smtClean="0">
              <a:latin typeface="Arial" panose="020B0604020202020204" pitchFamily="34" charset="0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800" b="1" dirty="0" smtClean="0">
                <a:latin typeface="Arial" panose="020B0604020202020204" pitchFamily="34" charset="0"/>
                <a:sym typeface="+mn-ea"/>
              </a:rPr>
              <a:t>Resfriamento de um corpo mais quente que o ambiente</a:t>
            </a:r>
            <a:endParaRPr lang="pt-BR" sz="1800" b="1" dirty="0" smtClean="0">
              <a:latin typeface="Arial" panose="020B0604020202020204" pitchFamily="34" charset="0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800" b="1" dirty="0" smtClean="0">
                <a:latin typeface="Arial" panose="020B0604020202020204" pitchFamily="34" charset="0"/>
                <a:sym typeface="+mn-ea"/>
              </a:rPr>
              <a:t>Expansão irresistida de um gás pressurizado até o equilíbrio de pressão com o ambiente</a:t>
            </a:r>
            <a:endParaRPr lang="pt-BR" sz="1800" b="1" dirty="0" smtClean="0">
              <a:latin typeface="Arial" panose="020B0604020202020204" pitchFamily="34" charset="0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800" b="1" dirty="0" smtClean="0">
                <a:latin typeface="Arial" panose="020B0604020202020204" pitchFamily="34" charset="0"/>
                <a:sym typeface="+mn-ea"/>
              </a:rPr>
              <a:t>Mistura de substâncias diferentes</a:t>
            </a:r>
            <a:endParaRPr lang="pt-BR" sz="1800" b="1" dirty="0" smtClean="0">
              <a:latin typeface="Arial" panose="020B0604020202020204" pitchFamily="34" charset="0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800" b="1" dirty="0" smtClean="0">
                <a:latin typeface="Arial" panose="020B0604020202020204" pitchFamily="34" charset="0"/>
                <a:sym typeface="+mn-ea"/>
              </a:rPr>
              <a:t>Difusão de solutos em um solvente</a:t>
            </a:r>
            <a:endParaRPr lang="pt-BR" sz="1800" b="1" dirty="0" smtClean="0">
              <a:latin typeface="Arial" panose="020B0604020202020204" pitchFamily="34" charset="0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Reações químicas em geral</a:t>
            </a:r>
            <a:endParaRPr lang="pt-BR" altLang="pt-BR" sz="1800" b="1" dirty="0" smtClean="0">
              <a:latin typeface="Arial" panose="020B0604020202020204" pitchFamily="34" charset="0"/>
              <a:sym typeface="+mn-ea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alt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Origem de irreversibilidades:</a:t>
            </a:r>
            <a:endParaRPr lang="pt-BR" altLang="pt-BR" sz="1800" b="1" dirty="0" smtClean="0">
              <a:latin typeface="Arial" panose="020B0604020202020204" pitchFamily="34" charset="0"/>
              <a:sym typeface="+mn-ea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Efeitos dissipativos: atritos de qualquer tipo, efeito Joule em condutores elétricos, histerese magnética, deformações plásticas</a:t>
            </a:r>
            <a:endParaRPr lang="pt-BR" altLang="pt-BR" sz="1800" b="1" dirty="0" smtClean="0">
              <a:latin typeface="Arial" panose="020B0604020202020204" pitchFamily="34" charset="0"/>
              <a:sym typeface="+mn-ea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Ausência de equilíbrio mecânico, térmico ou químico DURANTE um processo (diferenças não infinitesimais de P, T e potencial químico) </a:t>
            </a:r>
            <a:endParaRPr 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altLang="pt-BR" sz="1800" b="1" dirty="0" smtClean="0"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ts val="20"/>
              </a:spcBef>
              <a:spcAft>
                <a:spcPts val="12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1. O CONCEITO DE IRREVERSIBILIDADE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300"/>
              </a:spcBef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Outro conceito importante é o de </a:t>
            </a: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desequilíbrio</a:t>
            </a: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Mudanças ocorrem devido a desequilíbrios. 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1200"/>
              </a:spcBef>
              <a:buFontTx/>
              <a:buNone/>
            </a:pPr>
            <a:r>
              <a:rPr lang="pt-BR" sz="1800" b="1" dirty="0" smtClean="0">
                <a:latin typeface="Arial" panose="020B0604020202020204" pitchFamily="34" charset="0"/>
              </a:rPr>
              <a:t>Se um sistema está em um estado de equilíbrio estável (EEE), 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só irão ocorrer mudanças de estado se houver interação do sistema c/ meio OU se algum vínculo interno for alterado --&gt; </a:t>
            </a:r>
            <a:r>
              <a:rPr lang="pt-BR" alt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se for gerado um desequilíbrio.</a:t>
            </a: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1200"/>
              </a:spcBef>
              <a:buFontTx/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Entre um EEE inicial e um EEE final, o sistema passa por estados intermediários (não necessariamente de equilíbrio)</a:t>
            </a: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1200"/>
              </a:spcBef>
              <a:buFontTx/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Se todos os estados intermediários também forem EEE, o processo é chamado de </a:t>
            </a: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processo </a:t>
            </a:r>
            <a:r>
              <a:rPr lang="pt-BR" altLang="pt-BR" sz="1800" b="1" dirty="0" err="1" smtClean="0">
                <a:solidFill>
                  <a:srgbClr val="A5002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quasi-estático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1200"/>
              </a:spcBef>
              <a:buFontTx/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Processo </a:t>
            </a:r>
            <a:r>
              <a:rPr lang="pt-BR" altLang="pt-BR" sz="18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quasi-estático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interrompido  </a:t>
            </a:r>
            <a:r>
              <a:rPr lang="pt-BR" altLang="pt-BR" sz="18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prop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pt-BR" altLang="pt-BR" sz="18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ctes</a:t>
            </a: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com o último valor antes da interrupção.</a:t>
            </a:r>
            <a:endParaRPr lang="pt-BR" altLang="pt-BR" sz="1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1200"/>
              </a:spcBef>
              <a:buFontTx/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MAS: não é necessariamente um processo REVERSÍVEL.</a:t>
            </a:r>
            <a:endParaRPr lang="pt-BR" sz="1800" b="1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ts val="20"/>
              </a:spcBef>
              <a:spcAft>
                <a:spcPts val="12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1. O CONCEITO DE IRREVERSIBILIDADE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Processos  Reversíveis - 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Definição: </a:t>
            </a:r>
            <a:endParaRPr lang="pt-BR" altLang="pt-BR" sz="1800" b="1" dirty="0" smtClean="0">
              <a:latin typeface="Arial" panose="020B0604020202020204" pitchFamily="34" charset="0"/>
              <a:sym typeface="+mn-ea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sym typeface="+mn-ea"/>
              </a:rPr>
              <a:t>Um processo de um sistema fechado sofrendo uma mudança finita de estado é reversível se existir pelo menos um outro processo capaz de restituir o sistema E SUA VIZINHANÇA a seus estados iniciais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. </a:t>
            </a:r>
            <a:endParaRPr lang="pt-BR" altLang="pt-BR" sz="1800" b="1" dirty="0" smtClean="0">
              <a:latin typeface="Arial" panose="020B0604020202020204" pitchFamily="34" charset="0"/>
              <a:sym typeface="+mn-ea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Não pode deixar efeitos permanentes nem no sistema e nem no ambiente.</a:t>
            </a:r>
            <a:endParaRPr lang="pt-BR" altLang="pt-BR" sz="1800" b="1" dirty="0" smtClean="0">
              <a:latin typeface="Arial" panose="020B0604020202020204" pitchFamily="34" charset="0"/>
              <a:sym typeface="+mn-ea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Para um processo ser reversível, o caminho precisa ser </a:t>
            </a:r>
            <a:r>
              <a:rPr lang="pt-BR" altLang="pt-BR" sz="1800" b="1" dirty="0" err="1" smtClean="0">
                <a:latin typeface="Arial" panose="020B0604020202020204" pitchFamily="34" charset="0"/>
                <a:sym typeface="+mn-ea"/>
              </a:rPr>
              <a:t>quasi-estático</a:t>
            </a: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.</a:t>
            </a:r>
            <a:endParaRPr lang="pt-BR" altLang="pt-BR" sz="1800" b="1" dirty="0" smtClean="0">
              <a:latin typeface="Arial" panose="020B0604020202020204" pitchFamily="34" charset="0"/>
              <a:sym typeface="+mn-ea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Para um processo ser reversível, fenômenos dissipativos não podem estar presentes</a:t>
            </a:r>
            <a:endParaRPr lang="pt-BR" altLang="pt-BR" sz="1800" b="1" dirty="0" smtClean="0">
              <a:latin typeface="Arial" panose="020B0604020202020204" pitchFamily="34" charset="0"/>
              <a:sym typeface="+mn-ea"/>
            </a:endParaRPr>
          </a:p>
          <a:p>
            <a:pPr marL="609600" indent="-609600" eaLnBrk="1" hangingPunct="1">
              <a:buNone/>
            </a:pPr>
            <a:r>
              <a:rPr lang="pt-BR" altLang="pt-BR" sz="1800" b="1" dirty="0" smtClean="0">
                <a:latin typeface="Arial" panose="020B0604020202020204" pitchFamily="34" charset="0"/>
                <a:sym typeface="+mn-ea"/>
              </a:rPr>
              <a:t>Aproximação de processos reversíveis: pêndulo sem atrito, deformação elástica de uma mola, circuitos elétricos com resistência desprezível, expansão resistida de um gás.</a:t>
            </a: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ts val="20"/>
              </a:spcBef>
              <a:spcAft>
                <a:spcPts val="12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1. O CONCEITO DE IRREVERSIBILIDADE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Processo </a:t>
            </a:r>
            <a:r>
              <a:rPr lang="pt-BR" sz="1800" b="1" dirty="0" smtClean="0">
                <a:latin typeface="Arial" panose="020B0604020202020204" pitchFamily="34" charset="0"/>
                <a:sym typeface="+mn-ea"/>
              </a:rPr>
              <a:t>Irreversível:  </a:t>
            </a:r>
            <a:r>
              <a:rPr lang="pt-BR" sz="18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  de não poder voltar à situação anterior. SE voltar à condição anterior, causará efeito permanente sobre seu ambiente.</a:t>
            </a:r>
            <a:endParaRPr lang="pt-BR" sz="1800" b="1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609600" indent="-609600" eaLnBrk="1" hangingPunct="1"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Desequilíbrio:</a:t>
            </a:r>
            <a:r>
              <a:rPr lang="pt-BR" sz="1800" b="1" dirty="0" smtClean="0">
                <a:latin typeface="Arial" panose="020B0604020202020204" pitchFamily="34" charset="0"/>
                <a:sym typeface="+mn-ea"/>
              </a:rPr>
              <a:t> oportunidade para produzir trabalho; processo espontâneo pode ser aproveitado --&gt; conceito de </a:t>
            </a: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TRABALHO PERDIDO</a:t>
            </a:r>
            <a:endParaRPr lang="pt-BR" sz="1800" b="1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A capacidade de realizar mudanças (em geral) está associada a 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desequilíbrios</a:t>
            </a:r>
            <a:r>
              <a:rPr lang="pt-BR" sz="18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.  A concentração de massa no Universo (galáxias, estrelas, planetas, </a:t>
            </a:r>
            <a:r>
              <a:rPr lang="pt-BR" sz="1800" b="1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etc</a:t>
            </a:r>
            <a:r>
              <a:rPr lang="pt-BR" sz="18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) e a existência de seres vivos são devidas a desequilíbrios locais.</a:t>
            </a:r>
            <a:endParaRPr lang="pt-BR" sz="1800" b="1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Enunciado da Segunda Lei associado à irreversibilidade:</a:t>
            </a: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“Todo 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processo espontâneo que ocorre em um sistema fechado macroscópico (composto por muitas partículas) é irreversível</a:t>
            </a: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</a:t>
            </a:r>
            <a:endParaRPr lang="pt-BR" sz="1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ts val="20"/>
              </a:spcBef>
              <a:spcAft>
                <a:spcPts val="12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2. O CONCEITO DE ENTROPIA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Interações de trabalho e de calor não são propriedades de um sistema, mas dependem dos processos. Matematicamente: não são  diferenciais exatos. Integrais de linha --&gt; conhecer o caminho.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Analisando ciclos </a:t>
            </a: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reversíveis</a:t>
            </a: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e suas interações de calor e trabalho, Clausius provou que a temperatura absoluta na superfície onde ocorre a interação de calor é o fator integrante da interação de calor. Ou seja: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é um diferencial exato --&gt; propriedade derivada!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      Então:                                                    (extensiva:  S = m*s)    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Definição puramente matemática!  Interpretação física? 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1047728" y="4579955"/>
          <a:ext cx="164941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ção" r:id="rId3" imgW="21640800" imgH="10668000" progId="Equation.3">
                  <p:embed/>
                </p:oleObj>
              </mc:Choice>
              <mc:Fallback>
                <p:oleObj name="Equação" r:id="rId3" imgW="21640800" imgH="10668000" progId="Equation.3">
                  <p:embed/>
                  <p:pic>
                    <p:nvPicPr>
                      <p:cNvPr id="0" name="Imagem 1536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7728" y="4579955"/>
                        <a:ext cx="1649412" cy="811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2768600" y="5168900"/>
          <a:ext cx="2410460" cy="91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ção" r:id="rId5" imgW="1244600" imgH="469900" progId="Equation.3">
                  <p:embed/>
                </p:oleObj>
              </mc:Choice>
              <mc:Fallback>
                <p:oleObj name="Equação" r:id="rId5" imgW="1244600" imgH="469900" progId="Equation.3">
                  <p:embed/>
                  <p:pic>
                    <p:nvPicPr>
                      <p:cNvPr id="0" name="Imagem 1536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8600" y="5168900"/>
                        <a:ext cx="2410460" cy="9163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40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EM_conjunta logo"/>
          <p:cNvPicPr>
            <a:picLocks noChangeAspect="1"/>
          </p:cNvPicPr>
          <p:nvPr/>
        </p:nvPicPr>
        <p:blipFill>
          <a:blip r:embed="rId2"/>
          <a:srcRect t="10434" r="49678"/>
          <a:stretch>
            <a:fillRect/>
          </a:stretch>
        </p:blipFill>
        <p:spPr>
          <a:xfrm>
            <a:off x="7170420" y="266700"/>
            <a:ext cx="1353820" cy="142113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58455" cy="451167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ts val="20"/>
              </a:spcBef>
              <a:spcAft>
                <a:spcPts val="1200"/>
              </a:spcAft>
              <a:buNone/>
            </a:pPr>
            <a:r>
              <a:rPr lang="pt-BR" altLang="pt-BR" sz="1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2. O CONCEITO DE ENTROPIA</a:t>
            </a:r>
            <a:endParaRPr lang="pt-BR" altLang="pt-BR" sz="1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Tradicional: “</a:t>
            </a: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entropia mede o grau de desordem de um sistema</a:t>
            </a: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”</a:t>
            </a: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Uma outra tentativa de definição qualitativa de entropia é que “</a:t>
            </a:r>
            <a:r>
              <a:rPr lang="pt-BR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entropia de um estado é a medida das suas probabilidades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”. Embora melhor, não é satisfatória. Probabilidade de que?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Para entender o sentido físico do conceito de entropia, é necessário lançar mão de interpretação microscópica do sistema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spcBef>
                <a:spcPts val="600"/>
              </a:spcBef>
              <a:buNone/>
            </a:pP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Observações sobre a ENTROPIA: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Foi definida segundo um processo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propriedade derivada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medição direta do calor transferido deveria ser efetuada em condições de reversibilidade; esta restrição difícil.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609600" indent="-609600" eaLnBrk="1" hangingPunct="1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Uma variação de entropia pode ser calculada em função de outras variáveis e depende apenas dos estados inicial e final. NÃO depende do processo.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609600" indent="-609600" eaLnBrk="1" hangingPunct="1">
              <a:buNone/>
            </a:pPr>
            <a:endParaRPr lang="pt-BR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20180</Words>
  <Application>WPS Presentation</Application>
  <PresentationFormat>Apresentação na tela (4:3)</PresentationFormat>
  <Paragraphs>376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31</vt:i4>
      </vt:variant>
      <vt:variant>
        <vt:lpstr>幻灯片标题</vt:lpstr>
      </vt:variant>
      <vt:variant>
        <vt:i4>38</vt:i4>
      </vt:variant>
    </vt:vector>
  </HeadingPairs>
  <TitlesOfParts>
    <vt:vector size="80" baseType="lpstr">
      <vt:lpstr>Arial</vt:lpstr>
      <vt:lpstr>SimSun</vt:lpstr>
      <vt:lpstr>Wingdings</vt:lpstr>
      <vt:lpstr>Symbol</vt:lpstr>
      <vt:lpstr>Calibri</vt:lpstr>
      <vt:lpstr>Microsoft YaHei</vt:lpstr>
      <vt:lpstr/>
      <vt:lpstr>Arial Unicode MS</vt:lpstr>
      <vt:lpstr>Symbol</vt:lpstr>
      <vt:lpstr>Euphorigenic</vt:lpstr>
      <vt:lpstr>Tema do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Segunda Lei da termodinâmica e  irreversibilidade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Titulo:</dc:title>
  <dc:creator>Windows User</dc:creator>
  <cp:lastModifiedBy>gallo</cp:lastModifiedBy>
  <cp:revision>29</cp:revision>
  <dcterms:created xsi:type="dcterms:W3CDTF">2020-09-26T09:49:00Z</dcterms:created>
  <dcterms:modified xsi:type="dcterms:W3CDTF">2020-11-05T15:58:03Z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1046-11.2.0.9739</vt:lpwstr>
  </property>
</Properties>
</file>