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6" r:id="rId4"/>
    <p:sldId id="260" r:id="rId5"/>
    <p:sldId id="261" r:id="rId6"/>
    <p:sldId id="262" r:id="rId7"/>
    <p:sldId id="323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315" r:id="rId19"/>
    <p:sldId id="317" r:id="rId20"/>
    <p:sldId id="318" r:id="rId21"/>
    <p:sldId id="316" r:id="rId22"/>
    <p:sldId id="319" r:id="rId23"/>
    <p:sldId id="320" r:id="rId24"/>
    <p:sldId id="321" r:id="rId25"/>
    <p:sldId id="322" r:id="rId26"/>
    <p:sldId id="274" r:id="rId27"/>
    <p:sldId id="297" r:id="rId28"/>
    <p:sldId id="298" r:id="rId29"/>
    <p:sldId id="275" r:id="rId30"/>
    <p:sldId id="299" r:id="rId31"/>
    <p:sldId id="300" r:id="rId32"/>
    <p:sldId id="301" r:id="rId33"/>
    <p:sldId id="302" r:id="rId34"/>
    <p:sldId id="303" r:id="rId35"/>
    <p:sldId id="305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276" r:id="rId45"/>
    <p:sldId id="278" r:id="rId46"/>
    <p:sldId id="280" r:id="rId47"/>
    <p:sldId id="281" r:id="rId48"/>
    <p:sldId id="284" r:id="rId49"/>
    <p:sldId id="285" r:id="rId50"/>
    <p:sldId id="286" r:id="rId51"/>
    <p:sldId id="288" r:id="rId52"/>
    <p:sldId id="290" r:id="rId53"/>
    <p:sldId id="291" r:id="rId54"/>
    <p:sldId id="293" r:id="rId55"/>
    <p:sldId id="295" r:id="rId56"/>
    <p:sldId id="259" r:id="rId57"/>
    <p:sldId id="324" r:id="rId5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29EBFD-7EE4-49DF-8AAF-4A02269DB87B}" type="doc">
      <dgm:prSet loTypeId="urn:microsoft.com/office/officeart/2005/8/layout/cycle7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C83BB5E3-9F84-4F74-A48B-CD779EC350AA}">
      <dgm:prSet phldrT="[Texto]"/>
      <dgm:spPr/>
      <dgm:t>
        <a:bodyPr/>
        <a:lstStyle/>
        <a:p>
          <a:r>
            <a:rPr lang="pt-BR" dirty="0" smtClean="0"/>
            <a:t>Coração </a:t>
          </a:r>
          <a:endParaRPr lang="pt-BR" dirty="0"/>
        </a:p>
      </dgm:t>
    </dgm:pt>
    <dgm:pt modelId="{9DE4FB8A-3DAA-4C03-AD79-A6302D7299CA}" type="parTrans" cxnId="{9F5FFE7A-8323-4109-A31C-107AA00630C3}">
      <dgm:prSet/>
      <dgm:spPr/>
      <dgm:t>
        <a:bodyPr/>
        <a:lstStyle/>
        <a:p>
          <a:endParaRPr lang="pt-BR"/>
        </a:p>
      </dgm:t>
    </dgm:pt>
    <dgm:pt modelId="{7BAB8F90-D6DB-4F02-BA79-7EE5CC9247B0}" type="sibTrans" cxnId="{9F5FFE7A-8323-4109-A31C-107AA00630C3}">
      <dgm:prSet/>
      <dgm:spPr/>
      <dgm:t>
        <a:bodyPr/>
        <a:lstStyle/>
        <a:p>
          <a:endParaRPr lang="pt-BR"/>
        </a:p>
      </dgm:t>
    </dgm:pt>
    <dgm:pt modelId="{35922F55-7537-419B-8E40-F77E38AB0722}">
      <dgm:prSet phldrT="[Texto]"/>
      <dgm:spPr/>
      <dgm:t>
        <a:bodyPr/>
        <a:lstStyle/>
        <a:p>
          <a:r>
            <a:rPr lang="pt-BR" dirty="0" smtClean="0"/>
            <a:t>Sangue </a:t>
          </a:r>
          <a:endParaRPr lang="pt-BR" dirty="0"/>
        </a:p>
      </dgm:t>
    </dgm:pt>
    <dgm:pt modelId="{F722DB01-177E-4376-91AF-E362721C3C80}" type="parTrans" cxnId="{6EFBE30C-CF2A-47FF-92BE-8159927AA885}">
      <dgm:prSet/>
      <dgm:spPr/>
      <dgm:t>
        <a:bodyPr/>
        <a:lstStyle/>
        <a:p>
          <a:endParaRPr lang="pt-BR"/>
        </a:p>
      </dgm:t>
    </dgm:pt>
    <dgm:pt modelId="{3A1EF655-0C56-4A9F-9611-44CCC66CBD4B}" type="sibTrans" cxnId="{6EFBE30C-CF2A-47FF-92BE-8159927AA885}">
      <dgm:prSet/>
      <dgm:spPr/>
      <dgm:t>
        <a:bodyPr/>
        <a:lstStyle/>
        <a:p>
          <a:endParaRPr lang="pt-BR"/>
        </a:p>
      </dgm:t>
    </dgm:pt>
    <dgm:pt modelId="{6A6AFAFF-4D86-404B-B62F-06A08D080CEF}">
      <dgm:prSet phldrT="[Texto]"/>
      <dgm:spPr/>
      <dgm:t>
        <a:bodyPr/>
        <a:lstStyle/>
        <a:p>
          <a:r>
            <a:rPr lang="pt-BR" dirty="0" smtClean="0"/>
            <a:t>Vasos Sanguíneos</a:t>
          </a:r>
          <a:endParaRPr lang="pt-BR" dirty="0"/>
        </a:p>
      </dgm:t>
    </dgm:pt>
    <dgm:pt modelId="{161755B3-855A-48EE-9C27-33CD89DE4DC4}" type="parTrans" cxnId="{2F5D5D26-976F-4F90-B58B-FCBF8CCD1B3F}">
      <dgm:prSet/>
      <dgm:spPr/>
      <dgm:t>
        <a:bodyPr/>
        <a:lstStyle/>
        <a:p>
          <a:endParaRPr lang="pt-BR"/>
        </a:p>
      </dgm:t>
    </dgm:pt>
    <dgm:pt modelId="{FAB29F5E-860D-4009-A5E1-9FA0FB30CD43}" type="sibTrans" cxnId="{2F5D5D26-976F-4F90-B58B-FCBF8CCD1B3F}">
      <dgm:prSet/>
      <dgm:spPr/>
      <dgm:t>
        <a:bodyPr/>
        <a:lstStyle/>
        <a:p>
          <a:endParaRPr lang="pt-BR"/>
        </a:p>
      </dgm:t>
    </dgm:pt>
    <dgm:pt modelId="{7E590EDB-3B82-449A-9E6A-2356380CDC79}" type="pres">
      <dgm:prSet presAssocID="{9729EBFD-7EE4-49DF-8AAF-4A02269DB87B}" presName="Name0" presStyleCnt="0">
        <dgm:presLayoutVars>
          <dgm:dir/>
          <dgm:resizeHandles val="exact"/>
        </dgm:presLayoutVars>
      </dgm:prSet>
      <dgm:spPr/>
    </dgm:pt>
    <dgm:pt modelId="{A742BDF9-8549-48DB-A255-54534D4DF2BD}" type="pres">
      <dgm:prSet presAssocID="{C83BB5E3-9F84-4F74-A48B-CD779EC350AA}" presName="node" presStyleLbl="node1" presStyleIdx="0" presStyleCnt="3">
        <dgm:presLayoutVars>
          <dgm:bulletEnabled val="1"/>
        </dgm:presLayoutVars>
      </dgm:prSet>
      <dgm:spPr/>
    </dgm:pt>
    <dgm:pt modelId="{A2003EFC-D36B-4AFD-9DEE-749D7ACBF8D6}" type="pres">
      <dgm:prSet presAssocID="{7BAB8F90-D6DB-4F02-BA79-7EE5CC9247B0}" presName="sibTrans" presStyleLbl="sibTrans2D1" presStyleIdx="0" presStyleCnt="3"/>
      <dgm:spPr/>
    </dgm:pt>
    <dgm:pt modelId="{2E950CAE-7D6E-482A-AD4A-B8E38BA475B4}" type="pres">
      <dgm:prSet presAssocID="{7BAB8F90-D6DB-4F02-BA79-7EE5CC9247B0}" presName="connectorText" presStyleLbl="sibTrans2D1" presStyleIdx="0" presStyleCnt="3"/>
      <dgm:spPr/>
    </dgm:pt>
    <dgm:pt modelId="{195C73F9-7DE2-4F70-AD6A-CE38AC2A6561}" type="pres">
      <dgm:prSet presAssocID="{35922F55-7537-419B-8E40-F77E38AB0722}" presName="node" presStyleLbl="node1" presStyleIdx="1" presStyleCnt="3">
        <dgm:presLayoutVars>
          <dgm:bulletEnabled val="1"/>
        </dgm:presLayoutVars>
      </dgm:prSet>
      <dgm:spPr/>
    </dgm:pt>
    <dgm:pt modelId="{BFA5BC83-72F4-40FF-BDB3-A7F1E7F9BEC7}" type="pres">
      <dgm:prSet presAssocID="{3A1EF655-0C56-4A9F-9611-44CCC66CBD4B}" presName="sibTrans" presStyleLbl="sibTrans2D1" presStyleIdx="1" presStyleCnt="3"/>
      <dgm:spPr/>
    </dgm:pt>
    <dgm:pt modelId="{C9A2BC1F-B354-47B9-A76D-AFA358B837D2}" type="pres">
      <dgm:prSet presAssocID="{3A1EF655-0C56-4A9F-9611-44CCC66CBD4B}" presName="connectorText" presStyleLbl="sibTrans2D1" presStyleIdx="1" presStyleCnt="3"/>
      <dgm:spPr/>
    </dgm:pt>
    <dgm:pt modelId="{3B74B1CE-5805-4988-93A6-E76B6F8552BB}" type="pres">
      <dgm:prSet presAssocID="{6A6AFAFF-4D86-404B-B62F-06A08D080CE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041110-54F9-4FB7-A11E-E9E4FD8AB583}" type="pres">
      <dgm:prSet presAssocID="{FAB29F5E-860D-4009-A5E1-9FA0FB30CD43}" presName="sibTrans" presStyleLbl="sibTrans2D1" presStyleIdx="2" presStyleCnt="3"/>
      <dgm:spPr/>
    </dgm:pt>
    <dgm:pt modelId="{9D2E53E2-99F9-48A0-91D5-8FC38AD9C5B6}" type="pres">
      <dgm:prSet presAssocID="{FAB29F5E-860D-4009-A5E1-9FA0FB30CD43}" presName="connectorText" presStyleLbl="sibTrans2D1" presStyleIdx="2" presStyleCnt="3"/>
      <dgm:spPr/>
    </dgm:pt>
  </dgm:ptLst>
  <dgm:cxnLst>
    <dgm:cxn modelId="{0A6F4C84-A903-4F93-9524-48E5BFDA9139}" type="presOf" srcId="{7BAB8F90-D6DB-4F02-BA79-7EE5CC9247B0}" destId="{2E950CAE-7D6E-482A-AD4A-B8E38BA475B4}" srcOrd="1" destOrd="0" presId="urn:microsoft.com/office/officeart/2005/8/layout/cycle7"/>
    <dgm:cxn modelId="{5D0DCFCB-FDCA-4A8D-8E20-D564C6B604F0}" type="presOf" srcId="{3A1EF655-0C56-4A9F-9611-44CCC66CBD4B}" destId="{BFA5BC83-72F4-40FF-BDB3-A7F1E7F9BEC7}" srcOrd="0" destOrd="0" presId="urn:microsoft.com/office/officeart/2005/8/layout/cycle7"/>
    <dgm:cxn modelId="{C609D3CF-3130-4746-85C8-E0BD99D64371}" type="presOf" srcId="{7BAB8F90-D6DB-4F02-BA79-7EE5CC9247B0}" destId="{A2003EFC-D36B-4AFD-9DEE-749D7ACBF8D6}" srcOrd="0" destOrd="0" presId="urn:microsoft.com/office/officeart/2005/8/layout/cycle7"/>
    <dgm:cxn modelId="{BD14F6A5-4E46-4A3B-AE0E-48F485BE3EC1}" type="presOf" srcId="{C83BB5E3-9F84-4F74-A48B-CD779EC350AA}" destId="{A742BDF9-8549-48DB-A255-54534D4DF2BD}" srcOrd="0" destOrd="0" presId="urn:microsoft.com/office/officeart/2005/8/layout/cycle7"/>
    <dgm:cxn modelId="{A968B5E6-F245-4F81-92E2-0DEC4DF67152}" type="presOf" srcId="{3A1EF655-0C56-4A9F-9611-44CCC66CBD4B}" destId="{C9A2BC1F-B354-47B9-A76D-AFA358B837D2}" srcOrd="1" destOrd="0" presId="urn:microsoft.com/office/officeart/2005/8/layout/cycle7"/>
    <dgm:cxn modelId="{A2D24658-645C-45A3-817B-D48D0269AD04}" type="presOf" srcId="{FAB29F5E-860D-4009-A5E1-9FA0FB30CD43}" destId="{9D2E53E2-99F9-48A0-91D5-8FC38AD9C5B6}" srcOrd="1" destOrd="0" presId="urn:microsoft.com/office/officeart/2005/8/layout/cycle7"/>
    <dgm:cxn modelId="{9F5FFE7A-8323-4109-A31C-107AA00630C3}" srcId="{9729EBFD-7EE4-49DF-8AAF-4A02269DB87B}" destId="{C83BB5E3-9F84-4F74-A48B-CD779EC350AA}" srcOrd="0" destOrd="0" parTransId="{9DE4FB8A-3DAA-4C03-AD79-A6302D7299CA}" sibTransId="{7BAB8F90-D6DB-4F02-BA79-7EE5CC9247B0}"/>
    <dgm:cxn modelId="{7B0774AC-D513-441A-BAD9-4768851D3CF8}" type="presOf" srcId="{35922F55-7537-419B-8E40-F77E38AB0722}" destId="{195C73F9-7DE2-4F70-AD6A-CE38AC2A6561}" srcOrd="0" destOrd="0" presId="urn:microsoft.com/office/officeart/2005/8/layout/cycle7"/>
    <dgm:cxn modelId="{2F5D5D26-976F-4F90-B58B-FCBF8CCD1B3F}" srcId="{9729EBFD-7EE4-49DF-8AAF-4A02269DB87B}" destId="{6A6AFAFF-4D86-404B-B62F-06A08D080CEF}" srcOrd="2" destOrd="0" parTransId="{161755B3-855A-48EE-9C27-33CD89DE4DC4}" sibTransId="{FAB29F5E-860D-4009-A5E1-9FA0FB30CD43}"/>
    <dgm:cxn modelId="{6EFBE30C-CF2A-47FF-92BE-8159927AA885}" srcId="{9729EBFD-7EE4-49DF-8AAF-4A02269DB87B}" destId="{35922F55-7537-419B-8E40-F77E38AB0722}" srcOrd="1" destOrd="0" parTransId="{F722DB01-177E-4376-91AF-E362721C3C80}" sibTransId="{3A1EF655-0C56-4A9F-9611-44CCC66CBD4B}"/>
    <dgm:cxn modelId="{EC270F4D-D69C-4A86-A8B4-195A1B7D4862}" type="presOf" srcId="{9729EBFD-7EE4-49DF-8AAF-4A02269DB87B}" destId="{7E590EDB-3B82-449A-9E6A-2356380CDC79}" srcOrd="0" destOrd="0" presId="urn:microsoft.com/office/officeart/2005/8/layout/cycle7"/>
    <dgm:cxn modelId="{A1E775CD-2575-4876-A8C2-D8FE22D8C52B}" type="presOf" srcId="{6A6AFAFF-4D86-404B-B62F-06A08D080CEF}" destId="{3B74B1CE-5805-4988-93A6-E76B6F8552BB}" srcOrd="0" destOrd="0" presId="urn:microsoft.com/office/officeart/2005/8/layout/cycle7"/>
    <dgm:cxn modelId="{FA8A66E4-B97F-4AAD-904D-2C41736CBAAF}" type="presOf" srcId="{FAB29F5E-860D-4009-A5E1-9FA0FB30CD43}" destId="{89041110-54F9-4FB7-A11E-E9E4FD8AB583}" srcOrd="0" destOrd="0" presId="urn:microsoft.com/office/officeart/2005/8/layout/cycle7"/>
    <dgm:cxn modelId="{1526BDAD-CC56-483A-BA1E-805F851269D6}" type="presParOf" srcId="{7E590EDB-3B82-449A-9E6A-2356380CDC79}" destId="{A742BDF9-8549-48DB-A255-54534D4DF2BD}" srcOrd="0" destOrd="0" presId="urn:microsoft.com/office/officeart/2005/8/layout/cycle7"/>
    <dgm:cxn modelId="{E90FD2C9-C0D5-47B3-939F-72C3A21591F3}" type="presParOf" srcId="{7E590EDB-3B82-449A-9E6A-2356380CDC79}" destId="{A2003EFC-D36B-4AFD-9DEE-749D7ACBF8D6}" srcOrd="1" destOrd="0" presId="urn:microsoft.com/office/officeart/2005/8/layout/cycle7"/>
    <dgm:cxn modelId="{654F2930-D968-44E5-9750-6CE4BCDB8057}" type="presParOf" srcId="{A2003EFC-D36B-4AFD-9DEE-749D7ACBF8D6}" destId="{2E950CAE-7D6E-482A-AD4A-B8E38BA475B4}" srcOrd="0" destOrd="0" presId="urn:microsoft.com/office/officeart/2005/8/layout/cycle7"/>
    <dgm:cxn modelId="{CAA8F3AA-2281-4080-86CA-E4D0A9877A98}" type="presParOf" srcId="{7E590EDB-3B82-449A-9E6A-2356380CDC79}" destId="{195C73F9-7DE2-4F70-AD6A-CE38AC2A6561}" srcOrd="2" destOrd="0" presId="urn:microsoft.com/office/officeart/2005/8/layout/cycle7"/>
    <dgm:cxn modelId="{F3119379-146A-4655-BE87-14190C092306}" type="presParOf" srcId="{7E590EDB-3B82-449A-9E6A-2356380CDC79}" destId="{BFA5BC83-72F4-40FF-BDB3-A7F1E7F9BEC7}" srcOrd="3" destOrd="0" presId="urn:microsoft.com/office/officeart/2005/8/layout/cycle7"/>
    <dgm:cxn modelId="{57F033D6-CF0D-4B56-AC04-2FE2142AA644}" type="presParOf" srcId="{BFA5BC83-72F4-40FF-BDB3-A7F1E7F9BEC7}" destId="{C9A2BC1F-B354-47B9-A76D-AFA358B837D2}" srcOrd="0" destOrd="0" presId="urn:microsoft.com/office/officeart/2005/8/layout/cycle7"/>
    <dgm:cxn modelId="{20144F7B-99E5-45A1-9207-6D8FB6FD21B0}" type="presParOf" srcId="{7E590EDB-3B82-449A-9E6A-2356380CDC79}" destId="{3B74B1CE-5805-4988-93A6-E76B6F8552BB}" srcOrd="4" destOrd="0" presId="urn:microsoft.com/office/officeart/2005/8/layout/cycle7"/>
    <dgm:cxn modelId="{582E389C-2D9E-43A4-9EDC-C1DC49E8FD11}" type="presParOf" srcId="{7E590EDB-3B82-449A-9E6A-2356380CDC79}" destId="{89041110-54F9-4FB7-A11E-E9E4FD8AB583}" srcOrd="5" destOrd="0" presId="urn:microsoft.com/office/officeart/2005/8/layout/cycle7"/>
    <dgm:cxn modelId="{8A1FBB5B-597D-4E38-8D42-ADC6F6D12446}" type="presParOf" srcId="{89041110-54F9-4FB7-A11E-E9E4FD8AB583}" destId="{9D2E53E2-99F9-48A0-91D5-8FC38AD9C5B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2BDF9-8549-48DB-A255-54534D4DF2BD}">
      <dsp:nvSpPr>
        <dsp:cNvPr id="0" name=""/>
        <dsp:cNvSpPr/>
      </dsp:nvSpPr>
      <dsp:spPr>
        <a:xfrm>
          <a:off x="1419364" y="208491"/>
          <a:ext cx="1717476" cy="858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Coração </a:t>
          </a:r>
          <a:endParaRPr lang="pt-BR" sz="2200" kern="1200" dirty="0"/>
        </a:p>
      </dsp:txBody>
      <dsp:txXfrm>
        <a:off x="1444516" y="233643"/>
        <a:ext cx="1667172" cy="808434"/>
      </dsp:txXfrm>
    </dsp:sp>
    <dsp:sp modelId="{A2003EFC-D36B-4AFD-9DEE-749D7ACBF8D6}">
      <dsp:nvSpPr>
        <dsp:cNvPr id="0" name=""/>
        <dsp:cNvSpPr/>
      </dsp:nvSpPr>
      <dsp:spPr>
        <a:xfrm rot="3600000">
          <a:off x="2539684" y="1715630"/>
          <a:ext cx="894864" cy="30055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2629851" y="1775742"/>
        <a:ext cx="714530" cy="180334"/>
      </dsp:txXfrm>
    </dsp:sp>
    <dsp:sp modelId="{195C73F9-7DE2-4F70-AD6A-CE38AC2A6561}">
      <dsp:nvSpPr>
        <dsp:cNvPr id="0" name=""/>
        <dsp:cNvSpPr/>
      </dsp:nvSpPr>
      <dsp:spPr>
        <a:xfrm>
          <a:off x="2837393" y="2664588"/>
          <a:ext cx="1717476" cy="858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Sangue </a:t>
          </a:r>
          <a:endParaRPr lang="pt-BR" sz="2200" kern="1200" dirty="0"/>
        </a:p>
      </dsp:txBody>
      <dsp:txXfrm>
        <a:off x="2862545" y="2689740"/>
        <a:ext cx="1667172" cy="808434"/>
      </dsp:txXfrm>
    </dsp:sp>
    <dsp:sp modelId="{BFA5BC83-72F4-40FF-BDB3-A7F1E7F9BEC7}">
      <dsp:nvSpPr>
        <dsp:cNvPr id="0" name=""/>
        <dsp:cNvSpPr/>
      </dsp:nvSpPr>
      <dsp:spPr>
        <a:xfrm rot="10800000">
          <a:off x="1830670" y="2943678"/>
          <a:ext cx="894864" cy="30055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 rot="10800000">
        <a:off x="1920837" y="3003790"/>
        <a:ext cx="714530" cy="180334"/>
      </dsp:txXfrm>
    </dsp:sp>
    <dsp:sp modelId="{3B74B1CE-5805-4988-93A6-E76B6F8552BB}">
      <dsp:nvSpPr>
        <dsp:cNvPr id="0" name=""/>
        <dsp:cNvSpPr/>
      </dsp:nvSpPr>
      <dsp:spPr>
        <a:xfrm>
          <a:off x="1336" y="2664588"/>
          <a:ext cx="1717476" cy="858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Vasos Sanguíneos</a:t>
          </a:r>
          <a:endParaRPr lang="pt-BR" sz="2200" kern="1200" dirty="0"/>
        </a:p>
      </dsp:txBody>
      <dsp:txXfrm>
        <a:off x="26488" y="2689740"/>
        <a:ext cx="1667172" cy="808434"/>
      </dsp:txXfrm>
    </dsp:sp>
    <dsp:sp modelId="{89041110-54F9-4FB7-A11E-E9E4FD8AB583}">
      <dsp:nvSpPr>
        <dsp:cNvPr id="0" name=""/>
        <dsp:cNvSpPr/>
      </dsp:nvSpPr>
      <dsp:spPr>
        <a:xfrm rot="18000000">
          <a:off x="1121656" y="1715630"/>
          <a:ext cx="894864" cy="30055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1211823" y="1775742"/>
        <a:ext cx="714530" cy="180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A2CC-5CFD-4D20-990D-54F321EC8679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B5D-AFE0-4DDA-9655-B16851C00D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08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A2CC-5CFD-4D20-990D-54F321EC8679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B5D-AFE0-4DDA-9655-B16851C00D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11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A2CC-5CFD-4D20-990D-54F321EC8679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B5D-AFE0-4DDA-9655-B16851C00D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90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A2CC-5CFD-4D20-990D-54F321EC8679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B5D-AFE0-4DDA-9655-B16851C00D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68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A2CC-5CFD-4D20-990D-54F321EC8679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B5D-AFE0-4DDA-9655-B16851C00D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3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A2CC-5CFD-4D20-990D-54F321EC8679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B5D-AFE0-4DDA-9655-B16851C00D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06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A2CC-5CFD-4D20-990D-54F321EC8679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B5D-AFE0-4DDA-9655-B16851C00D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4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A2CC-5CFD-4D20-990D-54F321EC8679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B5D-AFE0-4DDA-9655-B16851C00D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95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A2CC-5CFD-4D20-990D-54F321EC8679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B5D-AFE0-4DDA-9655-B16851C00D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99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A2CC-5CFD-4D20-990D-54F321EC8679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B5D-AFE0-4DDA-9655-B16851C00D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24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A2CC-5CFD-4D20-990D-54F321EC8679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B5D-AFE0-4DDA-9655-B16851C00D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90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BA2CC-5CFD-4D20-990D-54F321EC8679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34B5D-AFE0-4DDA-9655-B16851C00D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64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jpg"/><Relationship Id="rId9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7.jpg"/><Relationship Id="rId4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0.jpg"/><Relationship Id="rId4" Type="http://schemas.openxmlformats.org/officeDocument/2006/relationships/image" Target="../media/image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1.jpg"/><Relationship Id="rId4" Type="http://schemas.openxmlformats.org/officeDocument/2006/relationships/image" Target="../media/image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2.jpg"/><Relationship Id="rId4" Type="http://schemas.openxmlformats.org/officeDocument/2006/relationships/image" Target="../media/image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3.jpg"/><Relationship Id="rId4" Type="http://schemas.openxmlformats.org/officeDocument/2006/relationships/image" Target="../media/image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5.png"/><Relationship Id="rId4" Type="http://schemas.openxmlformats.org/officeDocument/2006/relationships/image" Target="../media/image8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6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8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9.png"/><Relationship Id="rId4" Type="http://schemas.openxmlformats.org/officeDocument/2006/relationships/image" Target="../media/image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30.png"/><Relationship Id="rId4" Type="http://schemas.openxmlformats.org/officeDocument/2006/relationships/image" Target="../media/image8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usp.br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2" y="210266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478605" y="434616"/>
            <a:ext cx="9340514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Disciplina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ACH4106-Biologia do Corpo Humano</a:t>
            </a: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Aula: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07</a:t>
            </a: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SISTEMA </a:t>
            </a:r>
            <a:r>
              <a:rPr lang="pt-BR" alt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CIRCULATÓRIO - CARDIOVASCULAR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Prof. </a:t>
            </a:r>
            <a:r>
              <a:rPr lang="pt-BR" altLang="en-US" sz="2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Elidamar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email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2600" dirty="0">
                <a:solidFill>
                  <a:srgbClr val="7030A0"/>
                </a:solidFill>
                <a:cs typeface="Times New Roman" panose="02020603050405020304" pitchFamily="18" charset="0"/>
                <a:hlinkClick r:id="rId3"/>
              </a:rPr>
              <a:t>elidamarnunes@gmail.com</a:t>
            </a: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São Paulo,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08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de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Outubro de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2020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2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Freeform 463"/>
          <p:cNvSpPr/>
          <p:nvPr/>
        </p:nvSpPr>
        <p:spPr>
          <a:xfrm>
            <a:off x="1969135" y="1734006"/>
            <a:ext cx="4050665" cy="659765"/>
          </a:xfrm>
          <a:custGeom>
            <a:avLst/>
            <a:gdLst>
              <a:gd name="connsiteX0" fmla="*/ 2032635 w 4050665"/>
              <a:gd name="connsiteY0" fmla="*/ 662305 h 659765"/>
              <a:gd name="connsiteX1" fmla="*/ 12065 w 4050665"/>
              <a:gd name="connsiteY1" fmla="*/ 662305 h 659765"/>
              <a:gd name="connsiteX2" fmla="*/ 12065 w 4050665"/>
              <a:gd name="connsiteY2" fmla="*/ 22225 h 659765"/>
              <a:gd name="connsiteX3" fmla="*/ 4051935 w 4050665"/>
              <a:gd name="connsiteY3" fmla="*/ 22225 h 659765"/>
              <a:gd name="connsiteX4" fmla="*/ 4051935 w 4050665"/>
              <a:gd name="connsiteY4" fmla="*/ 662305 h 659765"/>
              <a:gd name="connsiteX5" fmla="*/ 2032635 w 4050665"/>
              <a:gd name="connsiteY5" fmla="*/ 662305 h 659765"/>
              <a:gd name="connsiteX6" fmla="*/ 2032635 w 4050665"/>
              <a:gd name="connsiteY6" fmla="*/ 662305 h 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0665" h="659765">
                <a:moveTo>
                  <a:pt x="2032635" y="662305"/>
                </a:moveTo>
                <a:lnTo>
                  <a:pt x="12065" y="662305"/>
                </a:lnTo>
                <a:lnTo>
                  <a:pt x="12065" y="22225"/>
                </a:lnTo>
                <a:lnTo>
                  <a:pt x="4051935" y="22225"/>
                </a:lnTo>
                <a:lnTo>
                  <a:pt x="4051935" y="662305"/>
                </a:lnTo>
                <a:lnTo>
                  <a:pt x="2032635" y="662305"/>
                </a:lnTo>
                <a:lnTo>
                  <a:pt x="2032635" y="662305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Freeform 464"/>
          <p:cNvSpPr/>
          <p:nvPr/>
        </p:nvSpPr>
        <p:spPr>
          <a:xfrm>
            <a:off x="1862941" y="1751298"/>
            <a:ext cx="3183027" cy="660459"/>
          </a:xfrm>
          <a:custGeom>
            <a:avLst/>
            <a:gdLst>
              <a:gd name="connsiteX0" fmla="*/ 2033329 w 4051358"/>
              <a:gd name="connsiteY0" fmla="*/ 662999 h 660459"/>
              <a:gd name="connsiteX1" fmla="*/ 12759 w 4051358"/>
              <a:gd name="connsiteY1" fmla="*/ 662999 h 660459"/>
              <a:gd name="connsiteX2" fmla="*/ 12759 w 4051358"/>
              <a:gd name="connsiteY2" fmla="*/ 22919 h 660459"/>
              <a:gd name="connsiteX3" fmla="*/ 4052628 w 4051358"/>
              <a:gd name="connsiteY3" fmla="*/ 22919 h 660459"/>
              <a:gd name="connsiteX4" fmla="*/ 4052628 w 4051358"/>
              <a:gd name="connsiteY4" fmla="*/ 662999 h 660459"/>
              <a:gd name="connsiteX5" fmla="*/ 2033329 w 4051358"/>
              <a:gd name="connsiteY5" fmla="*/ 662999 h 660459"/>
              <a:gd name="connsiteX6" fmla="*/ 2033329 w 4051358"/>
              <a:gd name="connsiteY6" fmla="*/ 662999 h 66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1358" h="660459">
                <a:moveTo>
                  <a:pt x="2033329" y="662999"/>
                </a:moveTo>
                <a:lnTo>
                  <a:pt x="12759" y="662999"/>
                </a:lnTo>
                <a:lnTo>
                  <a:pt x="12759" y="22919"/>
                </a:lnTo>
                <a:lnTo>
                  <a:pt x="4052628" y="22919"/>
                </a:lnTo>
                <a:lnTo>
                  <a:pt x="4052628" y="662999"/>
                </a:lnTo>
                <a:lnTo>
                  <a:pt x="2033329" y="662999"/>
                </a:lnTo>
                <a:lnTo>
                  <a:pt x="2033329" y="662999"/>
                </a:lnTo>
                <a:close/>
              </a:path>
            </a:pathLst>
          </a:custGeom>
          <a:solidFill>
            <a:srgbClr val="000023">
              <a:alpha val="0"/>
            </a:srgbClr>
          </a:solidFill>
          <a:ln w="25518">
            <a:solidFill>
              <a:srgbClr val="99B957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Freeform 465"/>
          <p:cNvSpPr/>
          <p:nvPr/>
        </p:nvSpPr>
        <p:spPr>
          <a:xfrm>
            <a:off x="6146741" y="1733312"/>
            <a:ext cx="4064058" cy="660459"/>
          </a:xfrm>
          <a:custGeom>
            <a:avLst/>
            <a:gdLst>
              <a:gd name="connsiteX0" fmla="*/ 2043489 w 4064058"/>
              <a:gd name="connsiteY0" fmla="*/ 662999 h 660459"/>
              <a:gd name="connsiteX1" fmla="*/ 21649 w 4064058"/>
              <a:gd name="connsiteY1" fmla="*/ 662999 h 660459"/>
              <a:gd name="connsiteX2" fmla="*/ 21649 w 4064058"/>
              <a:gd name="connsiteY2" fmla="*/ 22919 h 660459"/>
              <a:gd name="connsiteX3" fmla="*/ 4064058 w 4064058"/>
              <a:gd name="connsiteY3" fmla="*/ 22919 h 660459"/>
              <a:gd name="connsiteX4" fmla="*/ 4064058 w 4064058"/>
              <a:gd name="connsiteY4" fmla="*/ 662999 h 660459"/>
              <a:gd name="connsiteX5" fmla="*/ 2043489 w 4064058"/>
              <a:gd name="connsiteY5" fmla="*/ 662999 h 660459"/>
              <a:gd name="connsiteX6" fmla="*/ 2043489 w 4064058"/>
              <a:gd name="connsiteY6" fmla="*/ 662999 h 66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4058" h="660459">
                <a:moveTo>
                  <a:pt x="2043489" y="662999"/>
                </a:moveTo>
                <a:lnTo>
                  <a:pt x="21649" y="662999"/>
                </a:lnTo>
                <a:lnTo>
                  <a:pt x="21649" y="22919"/>
                </a:lnTo>
                <a:lnTo>
                  <a:pt x="4064058" y="22919"/>
                </a:lnTo>
                <a:lnTo>
                  <a:pt x="4064058" y="662999"/>
                </a:lnTo>
                <a:lnTo>
                  <a:pt x="2043489" y="662999"/>
                </a:lnTo>
                <a:lnTo>
                  <a:pt x="2043489" y="66299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Freeform 466"/>
          <p:cNvSpPr/>
          <p:nvPr/>
        </p:nvSpPr>
        <p:spPr>
          <a:xfrm>
            <a:off x="6146741" y="1733312"/>
            <a:ext cx="4064058" cy="660459"/>
          </a:xfrm>
          <a:custGeom>
            <a:avLst/>
            <a:gdLst>
              <a:gd name="connsiteX0" fmla="*/ 2043489 w 4064058"/>
              <a:gd name="connsiteY0" fmla="*/ 662999 h 660459"/>
              <a:gd name="connsiteX1" fmla="*/ 21649 w 4064058"/>
              <a:gd name="connsiteY1" fmla="*/ 662999 h 660459"/>
              <a:gd name="connsiteX2" fmla="*/ 21649 w 4064058"/>
              <a:gd name="connsiteY2" fmla="*/ 22919 h 660459"/>
              <a:gd name="connsiteX3" fmla="*/ 4064058 w 4064058"/>
              <a:gd name="connsiteY3" fmla="*/ 22919 h 660459"/>
              <a:gd name="connsiteX4" fmla="*/ 4064058 w 4064058"/>
              <a:gd name="connsiteY4" fmla="*/ 662999 h 660459"/>
              <a:gd name="connsiteX5" fmla="*/ 2043489 w 4064058"/>
              <a:gd name="connsiteY5" fmla="*/ 662999 h 660459"/>
              <a:gd name="connsiteX6" fmla="*/ 2043489 w 4064058"/>
              <a:gd name="connsiteY6" fmla="*/ 662999 h 66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4058" h="660459">
                <a:moveTo>
                  <a:pt x="2043489" y="662999"/>
                </a:moveTo>
                <a:lnTo>
                  <a:pt x="21649" y="662999"/>
                </a:lnTo>
                <a:lnTo>
                  <a:pt x="21649" y="22919"/>
                </a:lnTo>
                <a:lnTo>
                  <a:pt x="4064058" y="22919"/>
                </a:lnTo>
                <a:lnTo>
                  <a:pt x="4064058" y="662999"/>
                </a:lnTo>
                <a:lnTo>
                  <a:pt x="2043489" y="662999"/>
                </a:lnTo>
                <a:lnTo>
                  <a:pt x="2043489" y="662999"/>
                </a:lnTo>
                <a:close/>
              </a:path>
            </a:pathLst>
          </a:custGeom>
          <a:solidFill>
            <a:srgbClr val="000023">
              <a:alpha val="0"/>
            </a:srgbClr>
          </a:solidFill>
          <a:ln w="25518">
            <a:solidFill>
              <a:srgbClr val="F59444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TextBox 468"/>
          <p:cNvSpPr txBox="1"/>
          <p:nvPr/>
        </p:nvSpPr>
        <p:spPr>
          <a:xfrm>
            <a:off x="2072641" y="1808479"/>
            <a:ext cx="3864401" cy="3507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PLASM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A: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35"/>
              </a:lnSpc>
            </a:pPr>
            <a:endParaRPr lang="en-US" dirty="0"/>
          </a:p>
          <a:p>
            <a:pPr>
              <a:lnSpc>
                <a:spcPct val="100416"/>
              </a:lnSpc>
            </a:pP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0" dirty="0">
                <a:solidFill>
                  <a:srgbClr val="000000"/>
                </a:solidFill>
                <a:latin typeface="Calibri"/>
                <a:ea typeface="Calibri"/>
              </a:rPr>
              <a:t>Solutos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64"/>
              </a:lnSpc>
            </a:pPr>
            <a:endParaRPr lang="en-US" dirty="0"/>
          </a:p>
          <a:p>
            <a:pPr marL="342899" indent="-342899" hangingPunct="0">
              <a:lnSpc>
                <a:spcPct val="12916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 err="1">
                <a:solidFill>
                  <a:srgbClr val="000000"/>
                </a:solidFill>
                <a:latin typeface="Calibri"/>
                <a:ea typeface="Calibri"/>
              </a:rPr>
              <a:t>Proteínas</a:t>
            </a:r>
            <a:r>
              <a:rPr lang="en-US" altLang="zh-CN" sz="24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Calibri"/>
                <a:ea typeface="Calibri"/>
              </a:rPr>
              <a:t>Plasmáticas</a:t>
            </a:r>
            <a:r>
              <a:rPr lang="en-US" altLang="zh-CN" sz="2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Albumina</a:t>
            </a:r>
          </a:p>
          <a:p>
            <a:pPr indent="342899"/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Globulinas</a:t>
            </a:r>
          </a:p>
          <a:p>
            <a:pPr indent="342899">
              <a:spcBef>
                <a:spcPts val="37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Calibri"/>
                <a:ea typeface="Calibri"/>
              </a:rPr>
              <a:t>Fibrinogênio</a:t>
            </a:r>
            <a:endParaRPr lang="en-US" altLang="zh-CN" sz="2400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469" name="TextBox 469"/>
          <p:cNvSpPr txBox="1"/>
          <p:nvPr/>
        </p:nvSpPr>
        <p:spPr>
          <a:xfrm>
            <a:off x="6259829" y="1808480"/>
            <a:ext cx="3223122" cy="30327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ELEMENTOS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FIGURADOS: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35"/>
              </a:lnSpc>
            </a:pPr>
            <a:endParaRPr lang="en-US" dirty="0"/>
          </a:p>
          <a:p>
            <a:pPr>
              <a:lnSpc>
                <a:spcPct val="100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7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Glóbulos</a:t>
            </a:r>
            <a:r>
              <a:rPr lang="en-US" altLang="zh-CN" sz="24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Vermelhos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64"/>
              </a:lnSpc>
            </a:pPr>
            <a:endParaRPr lang="en-US" dirty="0"/>
          </a:p>
          <a:p>
            <a:pPr>
              <a:lnSpc>
                <a:spcPct val="100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7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Glóbulos</a:t>
            </a:r>
            <a:r>
              <a:rPr lang="en-US" altLang="zh-CN" sz="24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Brancos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55"/>
              </a:lnSpc>
            </a:pPr>
            <a:endParaRPr lang="en-US" dirty="0"/>
          </a:p>
          <a:p>
            <a:pPr>
              <a:lnSpc>
                <a:spcPct val="100833"/>
              </a:lnSpc>
            </a:pP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ea typeface="Calibri"/>
              </a:rPr>
              <a:t>Plaquetas</a:t>
            </a:r>
          </a:p>
        </p:txBody>
      </p:sp>
      <p:sp>
        <p:nvSpPr>
          <p:cNvPr id="65" name="TextBox 282"/>
          <p:cNvSpPr txBox="1"/>
          <p:nvPr/>
        </p:nvSpPr>
        <p:spPr>
          <a:xfrm>
            <a:off x="4701262" y="796597"/>
            <a:ext cx="360671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Composição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do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Sangue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6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ítulo 4"/>
          <p:cNvSpPr txBox="1">
            <a:spLocks/>
          </p:cNvSpPr>
          <p:nvPr/>
        </p:nvSpPr>
        <p:spPr>
          <a:xfrm>
            <a:off x="1376605" y="-126274"/>
            <a:ext cx="9928093" cy="922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4215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TextBox 526"/>
          <p:cNvSpPr txBox="1"/>
          <p:nvPr/>
        </p:nvSpPr>
        <p:spPr>
          <a:xfrm>
            <a:off x="365761" y="1719468"/>
            <a:ext cx="11573690" cy="5205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416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• É a </a:t>
            </a:r>
            <a:r>
              <a:rPr lang="en-US" altLang="zh-CN" sz="3200" dirty="0" err="1">
                <a:solidFill>
                  <a:srgbClr val="000000"/>
                </a:solidFill>
                <a:latin typeface="Calibri"/>
                <a:ea typeface="Calibri"/>
              </a:rPr>
              <a:t>produção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3200" spc="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Calibri"/>
                <a:ea typeface="Calibri"/>
              </a:rPr>
              <a:t>células</a:t>
            </a:r>
            <a:r>
              <a:rPr lang="en-US" altLang="zh-CN" sz="3200" spc="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Calibri"/>
                <a:ea typeface="Calibri"/>
              </a:rPr>
              <a:t>sanguíneas</a:t>
            </a:r>
            <a:endParaRPr lang="en-US" altLang="zh-CN" sz="3200" dirty="0">
              <a:solidFill>
                <a:srgbClr val="000000"/>
              </a:solidFill>
              <a:latin typeface="Calibri"/>
              <a:ea typeface="Calibri"/>
            </a:endParaRP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19"/>
              </a:lnSpc>
            </a:pPr>
            <a:endParaRPr lang="en-US" dirty="0"/>
          </a:p>
          <a:p>
            <a:pPr marL="341630" indent="-341630" hangingPunct="0">
              <a:lnSpc>
                <a:spcPct val="105833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Acontece</a:t>
            </a:r>
            <a:r>
              <a:rPr lang="en-US" altLang="zh-CN" sz="3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na</a:t>
            </a:r>
            <a:r>
              <a:rPr lang="en-US" altLang="zh-CN" sz="3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Medula</a:t>
            </a:r>
            <a:r>
              <a:rPr lang="en-US" altLang="zh-CN" sz="3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Óssea</a:t>
            </a:r>
            <a:r>
              <a:rPr lang="en-US" altLang="zh-CN" sz="3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Vermelha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3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Calibri"/>
                <a:ea typeface="Calibri"/>
              </a:rPr>
              <a:t>por</a:t>
            </a:r>
            <a:r>
              <a:rPr lang="en-US" altLang="zh-CN" sz="3200" dirty="0" smtClean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Calibri"/>
                <a:ea typeface="Calibri"/>
              </a:rPr>
              <a:t>células-tronco</a:t>
            </a:r>
            <a:r>
              <a:rPr lang="en-US" altLang="zh-CN" sz="3200" spc="34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5" dirty="0" err="1" smtClean="0">
                <a:solidFill>
                  <a:srgbClr val="000000"/>
                </a:solidFill>
                <a:latin typeface="Calibri"/>
                <a:ea typeface="Calibri"/>
              </a:rPr>
              <a:t>pluripotenciais</a:t>
            </a:r>
            <a:r>
              <a:rPr lang="en-US" altLang="zh-CN" sz="3200" spc="-5" dirty="0" smtClean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ea typeface="Calibri"/>
              </a:rPr>
              <a:t>que</a:t>
            </a:r>
            <a:r>
              <a:rPr lang="en-US" altLang="zh-CN" sz="3600" spc="-34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ea typeface="Calibri"/>
              </a:rPr>
              <a:t>se</a:t>
            </a:r>
            <a:r>
              <a:rPr lang="en-US" altLang="zh-CN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ea typeface="Calibri"/>
              </a:rPr>
              <a:t>diferenciam</a:t>
            </a:r>
            <a:r>
              <a:rPr lang="en-US" altLang="zh-CN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ea typeface="Calibri"/>
              </a:rPr>
              <a:t>em</a:t>
            </a:r>
            <a:r>
              <a:rPr lang="en-US" altLang="zh-CN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ea typeface="Calibri"/>
              </a:rPr>
              <a:t>duas</a:t>
            </a:r>
            <a:r>
              <a:rPr lang="en-US" altLang="zh-CN" sz="3600" spc="-44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ea typeface="Calibri"/>
              </a:rPr>
              <a:t>linhagens</a:t>
            </a:r>
            <a:r>
              <a:rPr lang="en-US" altLang="zh-CN" sz="3600" dirty="0">
                <a:solidFill>
                  <a:srgbClr val="000000"/>
                </a:solidFill>
                <a:ea typeface="Calibri"/>
              </a:rPr>
              <a:t>:</a:t>
            </a:r>
          </a:p>
          <a:p>
            <a:pPr>
              <a:lnSpc>
                <a:spcPts val="1000"/>
              </a:lnSpc>
            </a:pPr>
            <a:endParaRPr lang="en-US" sz="3200" dirty="0"/>
          </a:p>
          <a:p>
            <a:pPr>
              <a:lnSpc>
                <a:spcPts val="1760"/>
              </a:lnSpc>
            </a:pPr>
            <a:endParaRPr lang="en-US" sz="3200" dirty="0"/>
          </a:p>
          <a:p>
            <a:pPr indent="457200"/>
            <a:r>
              <a:rPr lang="en-US" altLang="zh-CN" sz="3200" dirty="0">
                <a:solidFill>
                  <a:srgbClr val="FE0000"/>
                </a:solidFill>
                <a:ea typeface="Calibri"/>
              </a:rPr>
              <a:t>1.</a:t>
            </a:r>
            <a:r>
              <a:rPr lang="en-US" altLang="zh-CN" sz="3200" dirty="0">
                <a:solidFill>
                  <a:srgbClr val="FE0000"/>
                </a:solidFill>
                <a:cs typeface="Calibri"/>
              </a:rPr>
              <a:t>   </a:t>
            </a:r>
            <a:r>
              <a:rPr lang="en-US" altLang="zh-CN" sz="3200" dirty="0" err="1">
                <a:solidFill>
                  <a:srgbClr val="FE0000"/>
                </a:solidFill>
                <a:ea typeface="Calibri"/>
              </a:rPr>
              <a:t>Mielóide</a:t>
            </a:r>
            <a:r>
              <a:rPr lang="en-US" altLang="zh-CN" sz="3200" dirty="0">
                <a:solidFill>
                  <a:srgbClr val="FE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</a:rPr>
              <a:t>(</a:t>
            </a:r>
            <a:r>
              <a:rPr lang="en-US" altLang="zh-CN" sz="3200" dirty="0" err="1">
                <a:solidFill>
                  <a:srgbClr val="000000"/>
                </a:solidFill>
                <a:ea typeface="Calibri"/>
              </a:rPr>
              <a:t>origina</a:t>
            </a:r>
            <a:r>
              <a:rPr lang="en-US" altLang="zh-CN" sz="3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</a:rPr>
              <a:t>Gl.</a:t>
            </a:r>
            <a:r>
              <a:rPr lang="en-US" altLang="zh-CN" sz="3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ea typeface="Calibri"/>
              </a:rPr>
              <a:t>Vermelhos</a:t>
            </a:r>
            <a:r>
              <a:rPr lang="en-US" altLang="zh-CN" sz="3200" dirty="0">
                <a:solidFill>
                  <a:srgbClr val="000000"/>
                </a:solidFill>
                <a:ea typeface="Calibri"/>
              </a:rPr>
              <a:t>,</a:t>
            </a:r>
            <a:r>
              <a:rPr lang="en-US" altLang="zh-CN" sz="3200" spc="-139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ea typeface="Calibri"/>
              </a:rPr>
              <a:t>Plaquetas</a:t>
            </a:r>
            <a:r>
              <a:rPr lang="en-US" altLang="zh-CN" sz="3200" dirty="0">
                <a:solidFill>
                  <a:srgbClr val="000000"/>
                </a:solidFill>
                <a:ea typeface="Calibri"/>
              </a:rPr>
              <a:t>,</a:t>
            </a:r>
          </a:p>
          <a:p>
            <a:pPr indent="970280"/>
            <a:r>
              <a:rPr lang="en-US" altLang="zh-CN" sz="3200" dirty="0" err="1">
                <a:solidFill>
                  <a:srgbClr val="000000"/>
                </a:solidFill>
                <a:ea typeface="Calibri"/>
              </a:rPr>
              <a:t>Monócitos</a:t>
            </a:r>
            <a:r>
              <a:rPr lang="en-US" altLang="zh-CN" sz="3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</a:rPr>
              <a:t>(</a:t>
            </a:r>
            <a:r>
              <a:rPr lang="en-US" altLang="zh-CN" sz="3200" dirty="0" err="1">
                <a:solidFill>
                  <a:srgbClr val="000000"/>
                </a:solidFill>
                <a:ea typeface="Calibri"/>
              </a:rPr>
              <a:t>Macrófago</a:t>
            </a:r>
            <a:r>
              <a:rPr lang="en-US" altLang="zh-CN" sz="3200" dirty="0">
                <a:solidFill>
                  <a:srgbClr val="000000"/>
                </a:solidFill>
                <a:ea typeface="Calibri"/>
              </a:rPr>
              <a:t>),</a:t>
            </a:r>
            <a:r>
              <a:rPr lang="en-US" altLang="zh-CN" sz="3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ea typeface="Calibri"/>
              </a:rPr>
              <a:t>Neutrófilos</a:t>
            </a:r>
            <a:r>
              <a:rPr lang="en-US" altLang="zh-CN" sz="3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</a:rPr>
              <a:t>e</a:t>
            </a:r>
            <a:r>
              <a:rPr lang="en-US" altLang="zh-CN" sz="3200" spc="-189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ea typeface="Calibri"/>
              </a:rPr>
              <a:t>Eosinófilos</a:t>
            </a:r>
            <a:r>
              <a:rPr lang="en-US" altLang="zh-CN" sz="3200" dirty="0" smtClean="0">
                <a:solidFill>
                  <a:srgbClr val="000000"/>
                </a:solidFill>
                <a:ea typeface="Calibri"/>
              </a:rPr>
              <a:t>)</a:t>
            </a:r>
          </a:p>
          <a:p>
            <a:pPr indent="970280"/>
            <a:endParaRPr lang="en-US" altLang="zh-CN" sz="3200" dirty="0">
              <a:solidFill>
                <a:srgbClr val="000000"/>
              </a:solidFill>
              <a:ea typeface="Calibri"/>
            </a:endParaRPr>
          </a:p>
          <a:p>
            <a:pPr>
              <a:lnSpc>
                <a:spcPts val="694"/>
              </a:lnSpc>
            </a:pPr>
            <a:endParaRPr lang="en-US" sz="3200" dirty="0"/>
          </a:p>
          <a:p>
            <a:pPr indent="457200"/>
            <a:r>
              <a:rPr lang="en-US" altLang="zh-CN" sz="3200" dirty="0">
                <a:solidFill>
                  <a:srgbClr val="0000FE"/>
                </a:solidFill>
                <a:ea typeface="Calibri"/>
              </a:rPr>
              <a:t>2.</a:t>
            </a:r>
            <a:r>
              <a:rPr lang="en-US" altLang="zh-CN" sz="3200" dirty="0">
                <a:solidFill>
                  <a:srgbClr val="0000FE"/>
                </a:solidFill>
                <a:cs typeface="Calibri"/>
              </a:rPr>
              <a:t>   </a:t>
            </a:r>
            <a:r>
              <a:rPr lang="en-US" altLang="zh-CN" sz="3200" dirty="0" err="1">
                <a:solidFill>
                  <a:srgbClr val="0000FE"/>
                </a:solidFill>
                <a:ea typeface="Calibri"/>
              </a:rPr>
              <a:t>Linfóide</a:t>
            </a:r>
            <a:r>
              <a:rPr lang="en-US" altLang="zh-CN" sz="3200" dirty="0">
                <a:solidFill>
                  <a:srgbClr val="0000FE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</a:rPr>
              <a:t>(</a:t>
            </a:r>
            <a:r>
              <a:rPr lang="en-US" altLang="zh-CN" sz="3200" dirty="0" err="1">
                <a:solidFill>
                  <a:srgbClr val="000000"/>
                </a:solidFill>
                <a:ea typeface="Calibri"/>
              </a:rPr>
              <a:t>origina</a:t>
            </a:r>
            <a:r>
              <a:rPr lang="en-US" altLang="zh-CN" sz="3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ea typeface="Calibri"/>
              </a:rPr>
              <a:t>Linfócitos</a:t>
            </a:r>
            <a:r>
              <a:rPr lang="en-US" altLang="zh-CN" sz="3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</a:rPr>
              <a:t>B</a:t>
            </a:r>
            <a:r>
              <a:rPr lang="en-US" altLang="zh-CN" sz="3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</a:rPr>
              <a:t>(</a:t>
            </a:r>
            <a:r>
              <a:rPr lang="en-US" altLang="zh-CN" sz="3200" dirty="0" err="1">
                <a:solidFill>
                  <a:srgbClr val="000000"/>
                </a:solidFill>
                <a:ea typeface="Calibri"/>
              </a:rPr>
              <a:t>Plasmócito</a:t>
            </a:r>
            <a:r>
              <a:rPr lang="en-US" altLang="zh-CN" sz="3200" dirty="0">
                <a:solidFill>
                  <a:srgbClr val="000000"/>
                </a:solidFill>
                <a:ea typeface="Calibri"/>
              </a:rPr>
              <a:t>)</a:t>
            </a:r>
            <a:r>
              <a:rPr lang="en-US" altLang="zh-CN" sz="3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</a:rPr>
              <a:t>e</a:t>
            </a:r>
            <a:r>
              <a:rPr lang="en-US" altLang="zh-CN" sz="3200" spc="-11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</a:rPr>
              <a:t>T)</a:t>
            </a:r>
          </a:p>
          <a:p>
            <a:pPr>
              <a:lnSpc>
                <a:spcPct val="100416"/>
              </a:lnSpc>
            </a:pPr>
            <a:r>
              <a:rPr lang="en-US" altLang="zh-CN" sz="3200" spc="-5" dirty="0" smtClean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en-US" altLang="zh-CN" sz="3200" spc="-5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59" name="TextBox 282"/>
          <p:cNvSpPr txBox="1"/>
          <p:nvPr/>
        </p:nvSpPr>
        <p:spPr>
          <a:xfrm>
            <a:off x="3525605" y="796597"/>
            <a:ext cx="513430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Hematopoiese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-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Hemopoiese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6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ítulo 4"/>
          <p:cNvSpPr txBox="1">
            <a:spLocks/>
          </p:cNvSpPr>
          <p:nvPr/>
        </p:nvSpPr>
        <p:spPr>
          <a:xfrm>
            <a:off x="1376605" y="-126274"/>
            <a:ext cx="9928093" cy="922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492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Picture 5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81" y="0"/>
            <a:ext cx="7680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29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3644536" y="1058092"/>
            <a:ext cx="5032103" cy="5660934"/>
            <a:chOff x="3079750" y="158750"/>
            <a:chExt cx="5962650" cy="6534150"/>
          </a:xfrm>
        </p:grpSpPr>
        <p:sp>
          <p:nvSpPr>
            <p:cNvPr id="585" name="Freeform 585"/>
            <p:cNvSpPr/>
            <p:nvPr/>
          </p:nvSpPr>
          <p:spPr>
            <a:xfrm>
              <a:off x="3092450" y="158750"/>
              <a:ext cx="2051050" cy="19050"/>
            </a:xfrm>
            <a:custGeom>
              <a:avLst/>
              <a:gdLst>
                <a:gd name="connsiteX0" fmla="*/ 13969 w 2051050"/>
                <a:gd name="connsiteY0" fmla="*/ 24130 h 19050"/>
                <a:gd name="connsiteX1" fmla="*/ 13969 w 2051050"/>
                <a:gd name="connsiteY1" fmla="*/ 24130 h 19050"/>
                <a:gd name="connsiteX2" fmla="*/ 2052320 w 2051050"/>
                <a:gd name="connsiteY2" fmla="*/ 24130 h 19050"/>
                <a:gd name="connsiteX3" fmla="*/ 2052320 w 2051050"/>
                <a:gd name="connsiteY3" fmla="*/ 11430 h 19050"/>
                <a:gd name="connsiteX4" fmla="*/ 13969 w 2051050"/>
                <a:gd name="connsiteY4" fmla="*/ 11430 h 19050"/>
                <a:gd name="connsiteX5" fmla="*/ 13969 w 2051050"/>
                <a:gd name="connsiteY5" fmla="*/ 24130 h 19050"/>
                <a:gd name="connsiteX6" fmla="*/ 13969 w 2051050"/>
                <a:gd name="connsiteY6" fmla="*/ 241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1050" h="19050">
                  <a:moveTo>
                    <a:pt x="13969" y="24130"/>
                  </a:moveTo>
                  <a:lnTo>
                    <a:pt x="13969" y="24130"/>
                  </a:lnTo>
                  <a:lnTo>
                    <a:pt x="2052320" y="24130"/>
                  </a:lnTo>
                  <a:lnTo>
                    <a:pt x="2052320" y="11430"/>
                  </a:lnTo>
                  <a:lnTo>
                    <a:pt x="13969" y="11430"/>
                  </a:lnTo>
                  <a:lnTo>
                    <a:pt x="13969" y="24130"/>
                  </a:lnTo>
                  <a:lnTo>
                    <a:pt x="13969" y="2413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86" name="Freeform 586"/>
            <p:cNvSpPr/>
            <p:nvPr/>
          </p:nvSpPr>
          <p:spPr>
            <a:xfrm>
              <a:off x="5149850" y="158750"/>
              <a:ext cx="1924050" cy="19050"/>
            </a:xfrm>
            <a:custGeom>
              <a:avLst/>
              <a:gdLst>
                <a:gd name="connsiteX0" fmla="*/ 8890 w 1924050"/>
                <a:gd name="connsiteY0" fmla="*/ 24130 h 19050"/>
                <a:gd name="connsiteX1" fmla="*/ 8890 w 1924050"/>
                <a:gd name="connsiteY1" fmla="*/ 24130 h 19050"/>
                <a:gd name="connsiteX2" fmla="*/ 1932940 w 1924050"/>
                <a:gd name="connsiteY2" fmla="*/ 24130 h 19050"/>
                <a:gd name="connsiteX3" fmla="*/ 1932940 w 1924050"/>
                <a:gd name="connsiteY3" fmla="*/ 11430 h 19050"/>
                <a:gd name="connsiteX4" fmla="*/ 8890 w 1924050"/>
                <a:gd name="connsiteY4" fmla="*/ 11430 h 19050"/>
                <a:gd name="connsiteX5" fmla="*/ 8890 w 1924050"/>
                <a:gd name="connsiteY5" fmla="*/ 24130 h 19050"/>
                <a:gd name="connsiteX6" fmla="*/ 8890 w 1924050"/>
                <a:gd name="connsiteY6" fmla="*/ 241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50" h="19050">
                  <a:moveTo>
                    <a:pt x="8890" y="24130"/>
                  </a:moveTo>
                  <a:lnTo>
                    <a:pt x="8890" y="24130"/>
                  </a:lnTo>
                  <a:lnTo>
                    <a:pt x="1932940" y="24130"/>
                  </a:lnTo>
                  <a:lnTo>
                    <a:pt x="1932940" y="11430"/>
                  </a:lnTo>
                  <a:lnTo>
                    <a:pt x="8890" y="11430"/>
                  </a:lnTo>
                  <a:lnTo>
                    <a:pt x="8890" y="24130"/>
                  </a:lnTo>
                  <a:lnTo>
                    <a:pt x="8890" y="2413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87" name="Freeform 587"/>
            <p:cNvSpPr/>
            <p:nvPr/>
          </p:nvSpPr>
          <p:spPr>
            <a:xfrm>
              <a:off x="7080250" y="158750"/>
              <a:ext cx="1949450" cy="19050"/>
            </a:xfrm>
            <a:custGeom>
              <a:avLst/>
              <a:gdLst>
                <a:gd name="connsiteX0" fmla="*/ 17779 w 1949450"/>
                <a:gd name="connsiteY0" fmla="*/ 24130 h 19050"/>
                <a:gd name="connsiteX1" fmla="*/ 17779 w 1949450"/>
                <a:gd name="connsiteY1" fmla="*/ 24130 h 19050"/>
                <a:gd name="connsiteX2" fmla="*/ 1957069 w 1949450"/>
                <a:gd name="connsiteY2" fmla="*/ 24130 h 19050"/>
                <a:gd name="connsiteX3" fmla="*/ 1957069 w 1949450"/>
                <a:gd name="connsiteY3" fmla="*/ 11430 h 19050"/>
                <a:gd name="connsiteX4" fmla="*/ 17779 w 1949450"/>
                <a:gd name="connsiteY4" fmla="*/ 11430 h 19050"/>
                <a:gd name="connsiteX5" fmla="*/ 17779 w 1949450"/>
                <a:gd name="connsiteY5" fmla="*/ 24130 h 19050"/>
                <a:gd name="connsiteX6" fmla="*/ 17779 w 1949450"/>
                <a:gd name="connsiteY6" fmla="*/ 241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9450" h="19050">
                  <a:moveTo>
                    <a:pt x="17779" y="24130"/>
                  </a:moveTo>
                  <a:lnTo>
                    <a:pt x="17779" y="24130"/>
                  </a:lnTo>
                  <a:lnTo>
                    <a:pt x="1957069" y="24130"/>
                  </a:lnTo>
                  <a:lnTo>
                    <a:pt x="1957069" y="11430"/>
                  </a:lnTo>
                  <a:lnTo>
                    <a:pt x="17779" y="11430"/>
                  </a:lnTo>
                  <a:lnTo>
                    <a:pt x="17779" y="24130"/>
                  </a:lnTo>
                  <a:lnTo>
                    <a:pt x="17779" y="2413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88" name="Freeform 588"/>
            <p:cNvSpPr/>
            <p:nvPr/>
          </p:nvSpPr>
          <p:spPr>
            <a:xfrm>
              <a:off x="3079750" y="171450"/>
              <a:ext cx="19050" cy="400050"/>
            </a:xfrm>
            <a:custGeom>
              <a:avLst/>
              <a:gdLst>
                <a:gd name="connsiteX0" fmla="*/ 12700 w 19050"/>
                <a:gd name="connsiteY0" fmla="*/ 408940 h 400050"/>
                <a:gd name="connsiteX1" fmla="*/ 12700 w 19050"/>
                <a:gd name="connsiteY1" fmla="*/ 408940 h 400050"/>
                <a:gd name="connsiteX2" fmla="*/ 26669 w 19050"/>
                <a:gd name="connsiteY2" fmla="*/ 408940 h 400050"/>
                <a:gd name="connsiteX3" fmla="*/ 26669 w 19050"/>
                <a:gd name="connsiteY3" fmla="*/ 11430 h 400050"/>
                <a:gd name="connsiteX4" fmla="*/ 12700 w 19050"/>
                <a:gd name="connsiteY4" fmla="*/ 11430 h 400050"/>
                <a:gd name="connsiteX5" fmla="*/ 12700 w 19050"/>
                <a:gd name="connsiteY5" fmla="*/ 408940 h 400050"/>
                <a:gd name="connsiteX6" fmla="*/ 12700 w 19050"/>
                <a:gd name="connsiteY6" fmla="*/ 40894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400050">
                  <a:moveTo>
                    <a:pt x="12700" y="408940"/>
                  </a:moveTo>
                  <a:lnTo>
                    <a:pt x="12700" y="408940"/>
                  </a:lnTo>
                  <a:lnTo>
                    <a:pt x="26669" y="408940"/>
                  </a:lnTo>
                  <a:lnTo>
                    <a:pt x="26669" y="11430"/>
                  </a:lnTo>
                  <a:lnTo>
                    <a:pt x="12700" y="11430"/>
                  </a:lnTo>
                  <a:lnTo>
                    <a:pt x="12700" y="408940"/>
                  </a:lnTo>
                  <a:lnTo>
                    <a:pt x="12700" y="40894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89" name="Freeform 589"/>
            <p:cNvSpPr/>
            <p:nvPr/>
          </p:nvSpPr>
          <p:spPr>
            <a:xfrm>
              <a:off x="5137150" y="171450"/>
              <a:ext cx="19050" cy="400050"/>
            </a:xfrm>
            <a:custGeom>
              <a:avLst/>
              <a:gdLst>
                <a:gd name="connsiteX0" fmla="*/ 7620 w 19050"/>
                <a:gd name="connsiteY0" fmla="*/ 408940 h 400050"/>
                <a:gd name="connsiteX1" fmla="*/ 7620 w 19050"/>
                <a:gd name="connsiteY1" fmla="*/ 408940 h 400050"/>
                <a:gd name="connsiteX2" fmla="*/ 21590 w 19050"/>
                <a:gd name="connsiteY2" fmla="*/ 408940 h 400050"/>
                <a:gd name="connsiteX3" fmla="*/ 21590 w 19050"/>
                <a:gd name="connsiteY3" fmla="*/ 11430 h 400050"/>
                <a:gd name="connsiteX4" fmla="*/ 7620 w 19050"/>
                <a:gd name="connsiteY4" fmla="*/ 11430 h 400050"/>
                <a:gd name="connsiteX5" fmla="*/ 7620 w 19050"/>
                <a:gd name="connsiteY5" fmla="*/ 408940 h 400050"/>
                <a:gd name="connsiteX6" fmla="*/ 7620 w 19050"/>
                <a:gd name="connsiteY6" fmla="*/ 40894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400050">
                  <a:moveTo>
                    <a:pt x="7620" y="408940"/>
                  </a:moveTo>
                  <a:lnTo>
                    <a:pt x="7620" y="408940"/>
                  </a:lnTo>
                  <a:lnTo>
                    <a:pt x="21590" y="408940"/>
                  </a:lnTo>
                  <a:lnTo>
                    <a:pt x="21590" y="11430"/>
                  </a:lnTo>
                  <a:lnTo>
                    <a:pt x="7620" y="11430"/>
                  </a:lnTo>
                  <a:lnTo>
                    <a:pt x="7620" y="408940"/>
                  </a:lnTo>
                  <a:lnTo>
                    <a:pt x="7620" y="40894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90" name="Freeform 590"/>
            <p:cNvSpPr/>
            <p:nvPr/>
          </p:nvSpPr>
          <p:spPr>
            <a:xfrm>
              <a:off x="7067550" y="171450"/>
              <a:ext cx="19050" cy="400050"/>
            </a:xfrm>
            <a:custGeom>
              <a:avLst/>
              <a:gdLst>
                <a:gd name="connsiteX0" fmla="*/ 15240 w 19050"/>
                <a:gd name="connsiteY0" fmla="*/ 408940 h 400050"/>
                <a:gd name="connsiteX1" fmla="*/ 15240 w 19050"/>
                <a:gd name="connsiteY1" fmla="*/ 408940 h 400050"/>
                <a:gd name="connsiteX2" fmla="*/ 30479 w 19050"/>
                <a:gd name="connsiteY2" fmla="*/ 408940 h 400050"/>
                <a:gd name="connsiteX3" fmla="*/ 30479 w 19050"/>
                <a:gd name="connsiteY3" fmla="*/ 11430 h 400050"/>
                <a:gd name="connsiteX4" fmla="*/ 15240 w 19050"/>
                <a:gd name="connsiteY4" fmla="*/ 11430 h 400050"/>
                <a:gd name="connsiteX5" fmla="*/ 15240 w 19050"/>
                <a:gd name="connsiteY5" fmla="*/ 408940 h 400050"/>
                <a:gd name="connsiteX6" fmla="*/ 15240 w 19050"/>
                <a:gd name="connsiteY6" fmla="*/ 40894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400050">
                  <a:moveTo>
                    <a:pt x="15240" y="408940"/>
                  </a:moveTo>
                  <a:lnTo>
                    <a:pt x="15240" y="408940"/>
                  </a:lnTo>
                  <a:lnTo>
                    <a:pt x="30479" y="408940"/>
                  </a:lnTo>
                  <a:lnTo>
                    <a:pt x="30479" y="11430"/>
                  </a:lnTo>
                  <a:lnTo>
                    <a:pt x="15240" y="11430"/>
                  </a:lnTo>
                  <a:lnTo>
                    <a:pt x="15240" y="408940"/>
                  </a:lnTo>
                  <a:lnTo>
                    <a:pt x="15240" y="40894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91" name="Freeform 591"/>
            <p:cNvSpPr/>
            <p:nvPr/>
          </p:nvSpPr>
          <p:spPr>
            <a:xfrm>
              <a:off x="9023350" y="171450"/>
              <a:ext cx="19050" cy="400050"/>
            </a:xfrm>
            <a:custGeom>
              <a:avLst/>
              <a:gdLst>
                <a:gd name="connsiteX0" fmla="*/ 13969 w 19050"/>
                <a:gd name="connsiteY0" fmla="*/ 408940 h 400050"/>
                <a:gd name="connsiteX1" fmla="*/ 13969 w 19050"/>
                <a:gd name="connsiteY1" fmla="*/ 408940 h 400050"/>
                <a:gd name="connsiteX2" fmla="*/ 27940 w 19050"/>
                <a:gd name="connsiteY2" fmla="*/ 408940 h 400050"/>
                <a:gd name="connsiteX3" fmla="*/ 27940 w 19050"/>
                <a:gd name="connsiteY3" fmla="*/ 11430 h 400050"/>
                <a:gd name="connsiteX4" fmla="*/ 13969 w 19050"/>
                <a:gd name="connsiteY4" fmla="*/ 11430 h 400050"/>
                <a:gd name="connsiteX5" fmla="*/ 13969 w 19050"/>
                <a:gd name="connsiteY5" fmla="*/ 408940 h 400050"/>
                <a:gd name="connsiteX6" fmla="*/ 13969 w 19050"/>
                <a:gd name="connsiteY6" fmla="*/ 40894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400050">
                  <a:moveTo>
                    <a:pt x="13969" y="408940"/>
                  </a:moveTo>
                  <a:lnTo>
                    <a:pt x="13969" y="408940"/>
                  </a:lnTo>
                  <a:lnTo>
                    <a:pt x="27940" y="408940"/>
                  </a:lnTo>
                  <a:lnTo>
                    <a:pt x="27940" y="11430"/>
                  </a:lnTo>
                  <a:lnTo>
                    <a:pt x="13969" y="11430"/>
                  </a:lnTo>
                  <a:lnTo>
                    <a:pt x="13969" y="408940"/>
                  </a:lnTo>
                  <a:lnTo>
                    <a:pt x="13969" y="40894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92" name="Freeform 592"/>
            <p:cNvSpPr/>
            <p:nvPr/>
          </p:nvSpPr>
          <p:spPr>
            <a:xfrm>
              <a:off x="3092450" y="565150"/>
              <a:ext cx="2051050" cy="19050"/>
            </a:xfrm>
            <a:custGeom>
              <a:avLst/>
              <a:gdLst>
                <a:gd name="connsiteX0" fmla="*/ 13969 w 2051050"/>
                <a:gd name="connsiteY0" fmla="*/ 29210 h 19050"/>
                <a:gd name="connsiteX1" fmla="*/ 13969 w 2051050"/>
                <a:gd name="connsiteY1" fmla="*/ 29210 h 19050"/>
                <a:gd name="connsiteX2" fmla="*/ 2052320 w 2051050"/>
                <a:gd name="connsiteY2" fmla="*/ 29210 h 19050"/>
                <a:gd name="connsiteX3" fmla="*/ 2052320 w 2051050"/>
                <a:gd name="connsiteY3" fmla="*/ 15240 h 19050"/>
                <a:gd name="connsiteX4" fmla="*/ 13969 w 2051050"/>
                <a:gd name="connsiteY4" fmla="*/ 15240 h 19050"/>
                <a:gd name="connsiteX5" fmla="*/ 13969 w 2051050"/>
                <a:gd name="connsiteY5" fmla="*/ 29210 h 19050"/>
                <a:gd name="connsiteX6" fmla="*/ 13969 w 2051050"/>
                <a:gd name="connsiteY6" fmla="*/ 292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1050" h="19050">
                  <a:moveTo>
                    <a:pt x="13969" y="29210"/>
                  </a:moveTo>
                  <a:lnTo>
                    <a:pt x="13969" y="29210"/>
                  </a:lnTo>
                  <a:lnTo>
                    <a:pt x="2052320" y="29210"/>
                  </a:lnTo>
                  <a:lnTo>
                    <a:pt x="2052320" y="15240"/>
                  </a:lnTo>
                  <a:lnTo>
                    <a:pt x="13969" y="15240"/>
                  </a:lnTo>
                  <a:lnTo>
                    <a:pt x="13969" y="29210"/>
                  </a:lnTo>
                  <a:lnTo>
                    <a:pt x="13969" y="2921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93" name="Freeform 593"/>
            <p:cNvSpPr/>
            <p:nvPr/>
          </p:nvSpPr>
          <p:spPr>
            <a:xfrm>
              <a:off x="5149850" y="565150"/>
              <a:ext cx="1924050" cy="19050"/>
            </a:xfrm>
            <a:custGeom>
              <a:avLst/>
              <a:gdLst>
                <a:gd name="connsiteX0" fmla="*/ 8890 w 1924050"/>
                <a:gd name="connsiteY0" fmla="*/ 29210 h 19050"/>
                <a:gd name="connsiteX1" fmla="*/ 8890 w 1924050"/>
                <a:gd name="connsiteY1" fmla="*/ 29210 h 19050"/>
                <a:gd name="connsiteX2" fmla="*/ 1932940 w 1924050"/>
                <a:gd name="connsiteY2" fmla="*/ 29210 h 19050"/>
                <a:gd name="connsiteX3" fmla="*/ 1932940 w 1924050"/>
                <a:gd name="connsiteY3" fmla="*/ 15240 h 19050"/>
                <a:gd name="connsiteX4" fmla="*/ 8890 w 1924050"/>
                <a:gd name="connsiteY4" fmla="*/ 15240 h 19050"/>
                <a:gd name="connsiteX5" fmla="*/ 8890 w 1924050"/>
                <a:gd name="connsiteY5" fmla="*/ 29210 h 19050"/>
                <a:gd name="connsiteX6" fmla="*/ 8890 w 1924050"/>
                <a:gd name="connsiteY6" fmla="*/ 292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50" h="19050">
                  <a:moveTo>
                    <a:pt x="8890" y="29210"/>
                  </a:moveTo>
                  <a:lnTo>
                    <a:pt x="8890" y="29210"/>
                  </a:lnTo>
                  <a:lnTo>
                    <a:pt x="1932940" y="29210"/>
                  </a:lnTo>
                  <a:lnTo>
                    <a:pt x="1932940" y="15240"/>
                  </a:lnTo>
                  <a:lnTo>
                    <a:pt x="8890" y="15240"/>
                  </a:lnTo>
                  <a:lnTo>
                    <a:pt x="8890" y="29210"/>
                  </a:lnTo>
                  <a:lnTo>
                    <a:pt x="8890" y="2921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94" name="Freeform 594"/>
            <p:cNvSpPr/>
            <p:nvPr/>
          </p:nvSpPr>
          <p:spPr>
            <a:xfrm>
              <a:off x="7080250" y="565150"/>
              <a:ext cx="1949450" cy="19050"/>
            </a:xfrm>
            <a:custGeom>
              <a:avLst/>
              <a:gdLst>
                <a:gd name="connsiteX0" fmla="*/ 17779 w 1949450"/>
                <a:gd name="connsiteY0" fmla="*/ 29210 h 19050"/>
                <a:gd name="connsiteX1" fmla="*/ 17779 w 1949450"/>
                <a:gd name="connsiteY1" fmla="*/ 29210 h 19050"/>
                <a:gd name="connsiteX2" fmla="*/ 1957069 w 1949450"/>
                <a:gd name="connsiteY2" fmla="*/ 29210 h 19050"/>
                <a:gd name="connsiteX3" fmla="*/ 1957069 w 1949450"/>
                <a:gd name="connsiteY3" fmla="*/ 15240 h 19050"/>
                <a:gd name="connsiteX4" fmla="*/ 17779 w 1949450"/>
                <a:gd name="connsiteY4" fmla="*/ 15240 h 19050"/>
                <a:gd name="connsiteX5" fmla="*/ 17779 w 1949450"/>
                <a:gd name="connsiteY5" fmla="*/ 29210 h 19050"/>
                <a:gd name="connsiteX6" fmla="*/ 17779 w 1949450"/>
                <a:gd name="connsiteY6" fmla="*/ 292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9450" h="19050">
                  <a:moveTo>
                    <a:pt x="17779" y="29210"/>
                  </a:moveTo>
                  <a:lnTo>
                    <a:pt x="17779" y="29210"/>
                  </a:lnTo>
                  <a:lnTo>
                    <a:pt x="1957069" y="29210"/>
                  </a:lnTo>
                  <a:lnTo>
                    <a:pt x="1957069" y="15240"/>
                  </a:lnTo>
                  <a:lnTo>
                    <a:pt x="17779" y="15240"/>
                  </a:lnTo>
                  <a:lnTo>
                    <a:pt x="17779" y="29210"/>
                  </a:lnTo>
                  <a:lnTo>
                    <a:pt x="17779" y="2921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95" name="Freeform 595"/>
            <p:cNvSpPr/>
            <p:nvPr/>
          </p:nvSpPr>
          <p:spPr>
            <a:xfrm>
              <a:off x="3079750" y="577850"/>
              <a:ext cx="19050" cy="1047750"/>
            </a:xfrm>
            <a:custGeom>
              <a:avLst/>
              <a:gdLst>
                <a:gd name="connsiteX0" fmla="*/ 12700 w 19050"/>
                <a:gd name="connsiteY0" fmla="*/ 1047750 h 1047750"/>
                <a:gd name="connsiteX1" fmla="*/ 12700 w 19050"/>
                <a:gd name="connsiteY1" fmla="*/ 1047750 h 1047750"/>
                <a:gd name="connsiteX2" fmla="*/ 26669 w 19050"/>
                <a:gd name="connsiteY2" fmla="*/ 1047750 h 1047750"/>
                <a:gd name="connsiteX3" fmla="*/ 26669 w 19050"/>
                <a:gd name="connsiteY3" fmla="*/ 16510 h 1047750"/>
                <a:gd name="connsiteX4" fmla="*/ 12700 w 19050"/>
                <a:gd name="connsiteY4" fmla="*/ 16510 h 1047750"/>
                <a:gd name="connsiteX5" fmla="*/ 12700 w 19050"/>
                <a:gd name="connsiteY5" fmla="*/ 1047750 h 1047750"/>
                <a:gd name="connsiteX6" fmla="*/ 12700 w 19050"/>
                <a:gd name="connsiteY6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047750">
                  <a:moveTo>
                    <a:pt x="12700" y="1047750"/>
                  </a:moveTo>
                  <a:lnTo>
                    <a:pt x="12700" y="1047750"/>
                  </a:lnTo>
                  <a:lnTo>
                    <a:pt x="26669" y="1047750"/>
                  </a:lnTo>
                  <a:lnTo>
                    <a:pt x="26669" y="16510"/>
                  </a:lnTo>
                  <a:lnTo>
                    <a:pt x="12700" y="16510"/>
                  </a:lnTo>
                  <a:lnTo>
                    <a:pt x="12700" y="1047750"/>
                  </a:lnTo>
                  <a:lnTo>
                    <a:pt x="12700" y="104775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96" name="Freeform 596"/>
            <p:cNvSpPr/>
            <p:nvPr/>
          </p:nvSpPr>
          <p:spPr>
            <a:xfrm>
              <a:off x="5137150" y="577850"/>
              <a:ext cx="19050" cy="1047750"/>
            </a:xfrm>
            <a:custGeom>
              <a:avLst/>
              <a:gdLst>
                <a:gd name="connsiteX0" fmla="*/ 7620 w 19050"/>
                <a:gd name="connsiteY0" fmla="*/ 1047750 h 1047750"/>
                <a:gd name="connsiteX1" fmla="*/ 7620 w 19050"/>
                <a:gd name="connsiteY1" fmla="*/ 1047750 h 1047750"/>
                <a:gd name="connsiteX2" fmla="*/ 21590 w 19050"/>
                <a:gd name="connsiteY2" fmla="*/ 1047750 h 1047750"/>
                <a:gd name="connsiteX3" fmla="*/ 21590 w 19050"/>
                <a:gd name="connsiteY3" fmla="*/ 16510 h 1047750"/>
                <a:gd name="connsiteX4" fmla="*/ 7620 w 19050"/>
                <a:gd name="connsiteY4" fmla="*/ 16510 h 1047750"/>
                <a:gd name="connsiteX5" fmla="*/ 7620 w 19050"/>
                <a:gd name="connsiteY5" fmla="*/ 1047750 h 1047750"/>
                <a:gd name="connsiteX6" fmla="*/ 7620 w 19050"/>
                <a:gd name="connsiteY6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047750">
                  <a:moveTo>
                    <a:pt x="7620" y="1047750"/>
                  </a:moveTo>
                  <a:lnTo>
                    <a:pt x="7620" y="1047750"/>
                  </a:lnTo>
                  <a:lnTo>
                    <a:pt x="21590" y="1047750"/>
                  </a:lnTo>
                  <a:lnTo>
                    <a:pt x="21590" y="16510"/>
                  </a:lnTo>
                  <a:lnTo>
                    <a:pt x="7620" y="16510"/>
                  </a:lnTo>
                  <a:lnTo>
                    <a:pt x="7620" y="1047750"/>
                  </a:lnTo>
                  <a:lnTo>
                    <a:pt x="7620" y="104775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97" name="Freeform 597"/>
            <p:cNvSpPr/>
            <p:nvPr/>
          </p:nvSpPr>
          <p:spPr>
            <a:xfrm>
              <a:off x="7067550" y="577850"/>
              <a:ext cx="19050" cy="1047750"/>
            </a:xfrm>
            <a:custGeom>
              <a:avLst/>
              <a:gdLst>
                <a:gd name="connsiteX0" fmla="*/ 15240 w 19050"/>
                <a:gd name="connsiteY0" fmla="*/ 1047750 h 1047750"/>
                <a:gd name="connsiteX1" fmla="*/ 15240 w 19050"/>
                <a:gd name="connsiteY1" fmla="*/ 1047750 h 1047750"/>
                <a:gd name="connsiteX2" fmla="*/ 30479 w 19050"/>
                <a:gd name="connsiteY2" fmla="*/ 1047750 h 1047750"/>
                <a:gd name="connsiteX3" fmla="*/ 30479 w 19050"/>
                <a:gd name="connsiteY3" fmla="*/ 16510 h 1047750"/>
                <a:gd name="connsiteX4" fmla="*/ 15240 w 19050"/>
                <a:gd name="connsiteY4" fmla="*/ 16510 h 1047750"/>
                <a:gd name="connsiteX5" fmla="*/ 15240 w 19050"/>
                <a:gd name="connsiteY5" fmla="*/ 1047750 h 1047750"/>
                <a:gd name="connsiteX6" fmla="*/ 15240 w 19050"/>
                <a:gd name="connsiteY6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047750">
                  <a:moveTo>
                    <a:pt x="15240" y="1047750"/>
                  </a:moveTo>
                  <a:lnTo>
                    <a:pt x="15240" y="1047750"/>
                  </a:lnTo>
                  <a:lnTo>
                    <a:pt x="30479" y="1047750"/>
                  </a:lnTo>
                  <a:lnTo>
                    <a:pt x="30479" y="16510"/>
                  </a:lnTo>
                  <a:lnTo>
                    <a:pt x="15240" y="16510"/>
                  </a:lnTo>
                  <a:lnTo>
                    <a:pt x="15240" y="1047750"/>
                  </a:lnTo>
                  <a:lnTo>
                    <a:pt x="15240" y="104775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98" name="Freeform 598"/>
            <p:cNvSpPr/>
            <p:nvPr/>
          </p:nvSpPr>
          <p:spPr>
            <a:xfrm>
              <a:off x="9023350" y="577850"/>
              <a:ext cx="19050" cy="1047750"/>
            </a:xfrm>
            <a:custGeom>
              <a:avLst/>
              <a:gdLst>
                <a:gd name="connsiteX0" fmla="*/ 13969 w 19050"/>
                <a:gd name="connsiteY0" fmla="*/ 1047750 h 1047750"/>
                <a:gd name="connsiteX1" fmla="*/ 13969 w 19050"/>
                <a:gd name="connsiteY1" fmla="*/ 1047750 h 1047750"/>
                <a:gd name="connsiteX2" fmla="*/ 27940 w 19050"/>
                <a:gd name="connsiteY2" fmla="*/ 1047750 h 1047750"/>
                <a:gd name="connsiteX3" fmla="*/ 27940 w 19050"/>
                <a:gd name="connsiteY3" fmla="*/ 16510 h 1047750"/>
                <a:gd name="connsiteX4" fmla="*/ 13969 w 19050"/>
                <a:gd name="connsiteY4" fmla="*/ 16510 h 1047750"/>
                <a:gd name="connsiteX5" fmla="*/ 13969 w 19050"/>
                <a:gd name="connsiteY5" fmla="*/ 1047750 h 1047750"/>
                <a:gd name="connsiteX6" fmla="*/ 13969 w 19050"/>
                <a:gd name="connsiteY6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047750">
                  <a:moveTo>
                    <a:pt x="13969" y="1047750"/>
                  </a:moveTo>
                  <a:lnTo>
                    <a:pt x="13969" y="1047750"/>
                  </a:lnTo>
                  <a:lnTo>
                    <a:pt x="27940" y="1047750"/>
                  </a:lnTo>
                  <a:lnTo>
                    <a:pt x="27940" y="16510"/>
                  </a:lnTo>
                  <a:lnTo>
                    <a:pt x="13969" y="16510"/>
                  </a:lnTo>
                  <a:lnTo>
                    <a:pt x="13969" y="1047750"/>
                  </a:lnTo>
                  <a:lnTo>
                    <a:pt x="13969" y="104775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99" name="Freeform 599"/>
            <p:cNvSpPr/>
            <p:nvPr/>
          </p:nvSpPr>
          <p:spPr>
            <a:xfrm>
              <a:off x="3092450" y="1619250"/>
              <a:ext cx="2051050" cy="19050"/>
            </a:xfrm>
            <a:custGeom>
              <a:avLst/>
              <a:gdLst>
                <a:gd name="connsiteX0" fmla="*/ 13969 w 2051050"/>
                <a:gd name="connsiteY0" fmla="*/ 21590 h 19050"/>
                <a:gd name="connsiteX1" fmla="*/ 13969 w 2051050"/>
                <a:gd name="connsiteY1" fmla="*/ 21590 h 19050"/>
                <a:gd name="connsiteX2" fmla="*/ 2052320 w 2051050"/>
                <a:gd name="connsiteY2" fmla="*/ 21590 h 19050"/>
                <a:gd name="connsiteX3" fmla="*/ 2052320 w 2051050"/>
                <a:gd name="connsiteY3" fmla="*/ 6350 h 19050"/>
                <a:gd name="connsiteX4" fmla="*/ 13969 w 2051050"/>
                <a:gd name="connsiteY4" fmla="*/ 6350 h 19050"/>
                <a:gd name="connsiteX5" fmla="*/ 13969 w 2051050"/>
                <a:gd name="connsiteY5" fmla="*/ 21590 h 19050"/>
                <a:gd name="connsiteX6" fmla="*/ 13969 w 2051050"/>
                <a:gd name="connsiteY6" fmla="*/ 2159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1050" h="19050">
                  <a:moveTo>
                    <a:pt x="13969" y="21590"/>
                  </a:moveTo>
                  <a:lnTo>
                    <a:pt x="13969" y="21590"/>
                  </a:lnTo>
                  <a:lnTo>
                    <a:pt x="2052320" y="21590"/>
                  </a:lnTo>
                  <a:lnTo>
                    <a:pt x="2052320" y="6350"/>
                  </a:lnTo>
                  <a:lnTo>
                    <a:pt x="13969" y="6350"/>
                  </a:lnTo>
                  <a:lnTo>
                    <a:pt x="13969" y="21590"/>
                  </a:lnTo>
                  <a:lnTo>
                    <a:pt x="13969" y="2159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00" name="Freeform 600"/>
            <p:cNvSpPr/>
            <p:nvPr/>
          </p:nvSpPr>
          <p:spPr>
            <a:xfrm>
              <a:off x="5149850" y="1619250"/>
              <a:ext cx="1924050" cy="19050"/>
            </a:xfrm>
            <a:custGeom>
              <a:avLst/>
              <a:gdLst>
                <a:gd name="connsiteX0" fmla="*/ 8890 w 1924050"/>
                <a:gd name="connsiteY0" fmla="*/ 21590 h 19050"/>
                <a:gd name="connsiteX1" fmla="*/ 8890 w 1924050"/>
                <a:gd name="connsiteY1" fmla="*/ 21590 h 19050"/>
                <a:gd name="connsiteX2" fmla="*/ 1932940 w 1924050"/>
                <a:gd name="connsiteY2" fmla="*/ 21590 h 19050"/>
                <a:gd name="connsiteX3" fmla="*/ 1932940 w 1924050"/>
                <a:gd name="connsiteY3" fmla="*/ 6350 h 19050"/>
                <a:gd name="connsiteX4" fmla="*/ 8890 w 1924050"/>
                <a:gd name="connsiteY4" fmla="*/ 6350 h 19050"/>
                <a:gd name="connsiteX5" fmla="*/ 8890 w 1924050"/>
                <a:gd name="connsiteY5" fmla="*/ 21590 h 19050"/>
                <a:gd name="connsiteX6" fmla="*/ 8890 w 1924050"/>
                <a:gd name="connsiteY6" fmla="*/ 2159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50" h="19050">
                  <a:moveTo>
                    <a:pt x="8890" y="21590"/>
                  </a:moveTo>
                  <a:lnTo>
                    <a:pt x="8890" y="21590"/>
                  </a:lnTo>
                  <a:lnTo>
                    <a:pt x="1932940" y="21590"/>
                  </a:lnTo>
                  <a:lnTo>
                    <a:pt x="1932940" y="6350"/>
                  </a:lnTo>
                  <a:lnTo>
                    <a:pt x="8890" y="6350"/>
                  </a:lnTo>
                  <a:lnTo>
                    <a:pt x="8890" y="21590"/>
                  </a:lnTo>
                  <a:lnTo>
                    <a:pt x="8890" y="2159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01" name="Freeform 601"/>
            <p:cNvSpPr/>
            <p:nvPr/>
          </p:nvSpPr>
          <p:spPr>
            <a:xfrm>
              <a:off x="7080250" y="1619250"/>
              <a:ext cx="1949450" cy="19050"/>
            </a:xfrm>
            <a:custGeom>
              <a:avLst/>
              <a:gdLst>
                <a:gd name="connsiteX0" fmla="*/ 17779 w 1949450"/>
                <a:gd name="connsiteY0" fmla="*/ 21590 h 19050"/>
                <a:gd name="connsiteX1" fmla="*/ 17779 w 1949450"/>
                <a:gd name="connsiteY1" fmla="*/ 21590 h 19050"/>
                <a:gd name="connsiteX2" fmla="*/ 1957069 w 1949450"/>
                <a:gd name="connsiteY2" fmla="*/ 21590 h 19050"/>
                <a:gd name="connsiteX3" fmla="*/ 1957069 w 1949450"/>
                <a:gd name="connsiteY3" fmla="*/ 6350 h 19050"/>
                <a:gd name="connsiteX4" fmla="*/ 17779 w 1949450"/>
                <a:gd name="connsiteY4" fmla="*/ 6350 h 19050"/>
                <a:gd name="connsiteX5" fmla="*/ 17779 w 1949450"/>
                <a:gd name="connsiteY5" fmla="*/ 21590 h 19050"/>
                <a:gd name="connsiteX6" fmla="*/ 17779 w 1949450"/>
                <a:gd name="connsiteY6" fmla="*/ 2159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9450" h="19050">
                  <a:moveTo>
                    <a:pt x="17779" y="21590"/>
                  </a:moveTo>
                  <a:lnTo>
                    <a:pt x="17779" y="21590"/>
                  </a:lnTo>
                  <a:lnTo>
                    <a:pt x="1957069" y="21590"/>
                  </a:lnTo>
                  <a:lnTo>
                    <a:pt x="1957069" y="6350"/>
                  </a:lnTo>
                  <a:lnTo>
                    <a:pt x="17779" y="6350"/>
                  </a:lnTo>
                  <a:lnTo>
                    <a:pt x="17779" y="21590"/>
                  </a:lnTo>
                  <a:lnTo>
                    <a:pt x="17779" y="2159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02" name="Freeform 602"/>
            <p:cNvSpPr/>
            <p:nvPr/>
          </p:nvSpPr>
          <p:spPr>
            <a:xfrm>
              <a:off x="3079750" y="1631950"/>
              <a:ext cx="19050" cy="628650"/>
            </a:xfrm>
            <a:custGeom>
              <a:avLst/>
              <a:gdLst>
                <a:gd name="connsiteX0" fmla="*/ 12700 w 19050"/>
                <a:gd name="connsiteY0" fmla="*/ 629920 h 628650"/>
                <a:gd name="connsiteX1" fmla="*/ 12700 w 19050"/>
                <a:gd name="connsiteY1" fmla="*/ 629920 h 628650"/>
                <a:gd name="connsiteX2" fmla="*/ 26669 w 19050"/>
                <a:gd name="connsiteY2" fmla="*/ 629920 h 628650"/>
                <a:gd name="connsiteX3" fmla="*/ 26669 w 19050"/>
                <a:gd name="connsiteY3" fmla="*/ 8890 h 628650"/>
                <a:gd name="connsiteX4" fmla="*/ 12700 w 19050"/>
                <a:gd name="connsiteY4" fmla="*/ 8890 h 628650"/>
                <a:gd name="connsiteX5" fmla="*/ 12700 w 19050"/>
                <a:gd name="connsiteY5" fmla="*/ 629920 h 628650"/>
                <a:gd name="connsiteX6" fmla="*/ 12700 w 19050"/>
                <a:gd name="connsiteY6" fmla="*/ 62992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628650">
                  <a:moveTo>
                    <a:pt x="12700" y="629920"/>
                  </a:moveTo>
                  <a:lnTo>
                    <a:pt x="12700" y="629920"/>
                  </a:lnTo>
                  <a:lnTo>
                    <a:pt x="26669" y="629920"/>
                  </a:lnTo>
                  <a:lnTo>
                    <a:pt x="26669" y="8890"/>
                  </a:lnTo>
                  <a:lnTo>
                    <a:pt x="12700" y="8890"/>
                  </a:lnTo>
                  <a:lnTo>
                    <a:pt x="12700" y="629920"/>
                  </a:lnTo>
                  <a:lnTo>
                    <a:pt x="12700" y="62992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03" name="Freeform 603"/>
            <p:cNvSpPr/>
            <p:nvPr/>
          </p:nvSpPr>
          <p:spPr>
            <a:xfrm>
              <a:off x="5137150" y="1631950"/>
              <a:ext cx="19050" cy="628650"/>
            </a:xfrm>
            <a:custGeom>
              <a:avLst/>
              <a:gdLst>
                <a:gd name="connsiteX0" fmla="*/ 7620 w 19050"/>
                <a:gd name="connsiteY0" fmla="*/ 629920 h 628650"/>
                <a:gd name="connsiteX1" fmla="*/ 7620 w 19050"/>
                <a:gd name="connsiteY1" fmla="*/ 629920 h 628650"/>
                <a:gd name="connsiteX2" fmla="*/ 21590 w 19050"/>
                <a:gd name="connsiteY2" fmla="*/ 629920 h 628650"/>
                <a:gd name="connsiteX3" fmla="*/ 21590 w 19050"/>
                <a:gd name="connsiteY3" fmla="*/ 8890 h 628650"/>
                <a:gd name="connsiteX4" fmla="*/ 7620 w 19050"/>
                <a:gd name="connsiteY4" fmla="*/ 8890 h 628650"/>
                <a:gd name="connsiteX5" fmla="*/ 7620 w 19050"/>
                <a:gd name="connsiteY5" fmla="*/ 629920 h 628650"/>
                <a:gd name="connsiteX6" fmla="*/ 7620 w 19050"/>
                <a:gd name="connsiteY6" fmla="*/ 62992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628650">
                  <a:moveTo>
                    <a:pt x="7620" y="629920"/>
                  </a:moveTo>
                  <a:lnTo>
                    <a:pt x="7620" y="629920"/>
                  </a:lnTo>
                  <a:lnTo>
                    <a:pt x="21590" y="629920"/>
                  </a:lnTo>
                  <a:lnTo>
                    <a:pt x="21590" y="8890"/>
                  </a:lnTo>
                  <a:lnTo>
                    <a:pt x="7620" y="8890"/>
                  </a:lnTo>
                  <a:lnTo>
                    <a:pt x="7620" y="629920"/>
                  </a:lnTo>
                  <a:lnTo>
                    <a:pt x="7620" y="62992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04" name="Freeform 604"/>
            <p:cNvSpPr/>
            <p:nvPr/>
          </p:nvSpPr>
          <p:spPr>
            <a:xfrm>
              <a:off x="7067550" y="1631950"/>
              <a:ext cx="19050" cy="628650"/>
            </a:xfrm>
            <a:custGeom>
              <a:avLst/>
              <a:gdLst>
                <a:gd name="connsiteX0" fmla="*/ 15240 w 19050"/>
                <a:gd name="connsiteY0" fmla="*/ 629920 h 628650"/>
                <a:gd name="connsiteX1" fmla="*/ 15240 w 19050"/>
                <a:gd name="connsiteY1" fmla="*/ 629920 h 628650"/>
                <a:gd name="connsiteX2" fmla="*/ 30479 w 19050"/>
                <a:gd name="connsiteY2" fmla="*/ 629920 h 628650"/>
                <a:gd name="connsiteX3" fmla="*/ 30479 w 19050"/>
                <a:gd name="connsiteY3" fmla="*/ 8890 h 628650"/>
                <a:gd name="connsiteX4" fmla="*/ 15240 w 19050"/>
                <a:gd name="connsiteY4" fmla="*/ 8890 h 628650"/>
                <a:gd name="connsiteX5" fmla="*/ 15240 w 19050"/>
                <a:gd name="connsiteY5" fmla="*/ 629920 h 628650"/>
                <a:gd name="connsiteX6" fmla="*/ 15240 w 19050"/>
                <a:gd name="connsiteY6" fmla="*/ 62992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628650">
                  <a:moveTo>
                    <a:pt x="15240" y="629920"/>
                  </a:moveTo>
                  <a:lnTo>
                    <a:pt x="15240" y="629920"/>
                  </a:lnTo>
                  <a:lnTo>
                    <a:pt x="30479" y="629920"/>
                  </a:lnTo>
                  <a:lnTo>
                    <a:pt x="30479" y="8890"/>
                  </a:lnTo>
                  <a:lnTo>
                    <a:pt x="15240" y="8890"/>
                  </a:lnTo>
                  <a:lnTo>
                    <a:pt x="15240" y="629920"/>
                  </a:lnTo>
                  <a:lnTo>
                    <a:pt x="15240" y="62992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05" name="Freeform 605"/>
            <p:cNvSpPr/>
            <p:nvPr/>
          </p:nvSpPr>
          <p:spPr>
            <a:xfrm>
              <a:off x="9023350" y="1631950"/>
              <a:ext cx="19050" cy="628650"/>
            </a:xfrm>
            <a:custGeom>
              <a:avLst/>
              <a:gdLst>
                <a:gd name="connsiteX0" fmla="*/ 13969 w 19050"/>
                <a:gd name="connsiteY0" fmla="*/ 629920 h 628650"/>
                <a:gd name="connsiteX1" fmla="*/ 13969 w 19050"/>
                <a:gd name="connsiteY1" fmla="*/ 629920 h 628650"/>
                <a:gd name="connsiteX2" fmla="*/ 27940 w 19050"/>
                <a:gd name="connsiteY2" fmla="*/ 629920 h 628650"/>
                <a:gd name="connsiteX3" fmla="*/ 27940 w 19050"/>
                <a:gd name="connsiteY3" fmla="*/ 8890 h 628650"/>
                <a:gd name="connsiteX4" fmla="*/ 13969 w 19050"/>
                <a:gd name="connsiteY4" fmla="*/ 8890 h 628650"/>
                <a:gd name="connsiteX5" fmla="*/ 13969 w 19050"/>
                <a:gd name="connsiteY5" fmla="*/ 629920 h 628650"/>
                <a:gd name="connsiteX6" fmla="*/ 13969 w 19050"/>
                <a:gd name="connsiteY6" fmla="*/ 62992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628650">
                  <a:moveTo>
                    <a:pt x="13969" y="629920"/>
                  </a:moveTo>
                  <a:lnTo>
                    <a:pt x="13969" y="629920"/>
                  </a:lnTo>
                  <a:lnTo>
                    <a:pt x="27940" y="629920"/>
                  </a:lnTo>
                  <a:lnTo>
                    <a:pt x="27940" y="8890"/>
                  </a:lnTo>
                  <a:lnTo>
                    <a:pt x="13969" y="8890"/>
                  </a:lnTo>
                  <a:lnTo>
                    <a:pt x="13969" y="629920"/>
                  </a:lnTo>
                  <a:lnTo>
                    <a:pt x="13969" y="62992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06" name="Freeform 606"/>
            <p:cNvSpPr/>
            <p:nvPr/>
          </p:nvSpPr>
          <p:spPr>
            <a:xfrm>
              <a:off x="3092450" y="2254250"/>
              <a:ext cx="2051050" cy="19050"/>
            </a:xfrm>
            <a:custGeom>
              <a:avLst/>
              <a:gdLst>
                <a:gd name="connsiteX0" fmla="*/ 13969 w 2051050"/>
                <a:gd name="connsiteY0" fmla="*/ 22860 h 19050"/>
                <a:gd name="connsiteX1" fmla="*/ 13969 w 2051050"/>
                <a:gd name="connsiteY1" fmla="*/ 22860 h 19050"/>
                <a:gd name="connsiteX2" fmla="*/ 2052320 w 2051050"/>
                <a:gd name="connsiteY2" fmla="*/ 22860 h 19050"/>
                <a:gd name="connsiteX3" fmla="*/ 2052320 w 2051050"/>
                <a:gd name="connsiteY3" fmla="*/ 7620 h 19050"/>
                <a:gd name="connsiteX4" fmla="*/ 13969 w 2051050"/>
                <a:gd name="connsiteY4" fmla="*/ 7620 h 19050"/>
                <a:gd name="connsiteX5" fmla="*/ 13969 w 2051050"/>
                <a:gd name="connsiteY5" fmla="*/ 22860 h 19050"/>
                <a:gd name="connsiteX6" fmla="*/ 13969 w 2051050"/>
                <a:gd name="connsiteY6" fmla="*/ 2286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1050" h="19050">
                  <a:moveTo>
                    <a:pt x="13969" y="22860"/>
                  </a:moveTo>
                  <a:lnTo>
                    <a:pt x="13969" y="22860"/>
                  </a:lnTo>
                  <a:lnTo>
                    <a:pt x="2052320" y="22860"/>
                  </a:lnTo>
                  <a:lnTo>
                    <a:pt x="2052320" y="7620"/>
                  </a:lnTo>
                  <a:lnTo>
                    <a:pt x="13969" y="7620"/>
                  </a:lnTo>
                  <a:lnTo>
                    <a:pt x="13969" y="22860"/>
                  </a:lnTo>
                  <a:lnTo>
                    <a:pt x="13969" y="2286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07" name="Freeform 607"/>
            <p:cNvSpPr/>
            <p:nvPr/>
          </p:nvSpPr>
          <p:spPr>
            <a:xfrm>
              <a:off x="5149850" y="2254250"/>
              <a:ext cx="1924050" cy="19050"/>
            </a:xfrm>
            <a:custGeom>
              <a:avLst/>
              <a:gdLst>
                <a:gd name="connsiteX0" fmla="*/ 8890 w 1924050"/>
                <a:gd name="connsiteY0" fmla="*/ 22860 h 19050"/>
                <a:gd name="connsiteX1" fmla="*/ 8890 w 1924050"/>
                <a:gd name="connsiteY1" fmla="*/ 22860 h 19050"/>
                <a:gd name="connsiteX2" fmla="*/ 1932940 w 1924050"/>
                <a:gd name="connsiteY2" fmla="*/ 22860 h 19050"/>
                <a:gd name="connsiteX3" fmla="*/ 1932940 w 1924050"/>
                <a:gd name="connsiteY3" fmla="*/ 7620 h 19050"/>
                <a:gd name="connsiteX4" fmla="*/ 8890 w 1924050"/>
                <a:gd name="connsiteY4" fmla="*/ 7620 h 19050"/>
                <a:gd name="connsiteX5" fmla="*/ 8890 w 1924050"/>
                <a:gd name="connsiteY5" fmla="*/ 22860 h 19050"/>
                <a:gd name="connsiteX6" fmla="*/ 8890 w 1924050"/>
                <a:gd name="connsiteY6" fmla="*/ 2286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50" h="19050">
                  <a:moveTo>
                    <a:pt x="8890" y="22860"/>
                  </a:moveTo>
                  <a:lnTo>
                    <a:pt x="8890" y="22860"/>
                  </a:lnTo>
                  <a:lnTo>
                    <a:pt x="1932940" y="22860"/>
                  </a:lnTo>
                  <a:lnTo>
                    <a:pt x="1932940" y="7620"/>
                  </a:lnTo>
                  <a:lnTo>
                    <a:pt x="8890" y="7620"/>
                  </a:lnTo>
                  <a:lnTo>
                    <a:pt x="8890" y="22860"/>
                  </a:lnTo>
                  <a:lnTo>
                    <a:pt x="8890" y="2286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08" name="Freeform 608"/>
            <p:cNvSpPr/>
            <p:nvPr/>
          </p:nvSpPr>
          <p:spPr>
            <a:xfrm>
              <a:off x="7080250" y="2254250"/>
              <a:ext cx="1949450" cy="19050"/>
            </a:xfrm>
            <a:custGeom>
              <a:avLst/>
              <a:gdLst>
                <a:gd name="connsiteX0" fmla="*/ 17779 w 1949450"/>
                <a:gd name="connsiteY0" fmla="*/ 22860 h 19050"/>
                <a:gd name="connsiteX1" fmla="*/ 17779 w 1949450"/>
                <a:gd name="connsiteY1" fmla="*/ 22860 h 19050"/>
                <a:gd name="connsiteX2" fmla="*/ 1957069 w 1949450"/>
                <a:gd name="connsiteY2" fmla="*/ 22860 h 19050"/>
                <a:gd name="connsiteX3" fmla="*/ 1957069 w 1949450"/>
                <a:gd name="connsiteY3" fmla="*/ 7620 h 19050"/>
                <a:gd name="connsiteX4" fmla="*/ 17779 w 1949450"/>
                <a:gd name="connsiteY4" fmla="*/ 7620 h 19050"/>
                <a:gd name="connsiteX5" fmla="*/ 17779 w 1949450"/>
                <a:gd name="connsiteY5" fmla="*/ 22860 h 19050"/>
                <a:gd name="connsiteX6" fmla="*/ 17779 w 1949450"/>
                <a:gd name="connsiteY6" fmla="*/ 2286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9450" h="19050">
                  <a:moveTo>
                    <a:pt x="17779" y="22860"/>
                  </a:moveTo>
                  <a:lnTo>
                    <a:pt x="17779" y="22860"/>
                  </a:lnTo>
                  <a:lnTo>
                    <a:pt x="1957069" y="22860"/>
                  </a:lnTo>
                  <a:lnTo>
                    <a:pt x="1957069" y="7620"/>
                  </a:lnTo>
                  <a:lnTo>
                    <a:pt x="17779" y="7620"/>
                  </a:lnTo>
                  <a:lnTo>
                    <a:pt x="17779" y="22860"/>
                  </a:lnTo>
                  <a:lnTo>
                    <a:pt x="17779" y="2286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09" name="Freeform 609"/>
            <p:cNvSpPr/>
            <p:nvPr/>
          </p:nvSpPr>
          <p:spPr>
            <a:xfrm>
              <a:off x="3079750" y="2266950"/>
              <a:ext cx="19050" cy="1250950"/>
            </a:xfrm>
            <a:custGeom>
              <a:avLst/>
              <a:gdLst>
                <a:gd name="connsiteX0" fmla="*/ 12700 w 19050"/>
                <a:gd name="connsiteY0" fmla="*/ 1254760 h 1250950"/>
                <a:gd name="connsiteX1" fmla="*/ 12700 w 19050"/>
                <a:gd name="connsiteY1" fmla="*/ 1254760 h 1250950"/>
                <a:gd name="connsiteX2" fmla="*/ 26669 w 19050"/>
                <a:gd name="connsiteY2" fmla="*/ 1254760 h 1250950"/>
                <a:gd name="connsiteX3" fmla="*/ 26669 w 19050"/>
                <a:gd name="connsiteY3" fmla="*/ 10160 h 1250950"/>
                <a:gd name="connsiteX4" fmla="*/ 12700 w 19050"/>
                <a:gd name="connsiteY4" fmla="*/ 10160 h 1250950"/>
                <a:gd name="connsiteX5" fmla="*/ 12700 w 19050"/>
                <a:gd name="connsiteY5" fmla="*/ 1254760 h 1250950"/>
                <a:gd name="connsiteX6" fmla="*/ 12700 w 19050"/>
                <a:gd name="connsiteY6" fmla="*/ 1254760 h 12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250950">
                  <a:moveTo>
                    <a:pt x="12700" y="1254760"/>
                  </a:moveTo>
                  <a:lnTo>
                    <a:pt x="12700" y="1254760"/>
                  </a:lnTo>
                  <a:lnTo>
                    <a:pt x="26669" y="1254760"/>
                  </a:lnTo>
                  <a:lnTo>
                    <a:pt x="26669" y="10160"/>
                  </a:lnTo>
                  <a:lnTo>
                    <a:pt x="12700" y="10160"/>
                  </a:lnTo>
                  <a:lnTo>
                    <a:pt x="12700" y="1254760"/>
                  </a:lnTo>
                  <a:lnTo>
                    <a:pt x="12700" y="125476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10" name="Freeform 610"/>
            <p:cNvSpPr/>
            <p:nvPr/>
          </p:nvSpPr>
          <p:spPr>
            <a:xfrm>
              <a:off x="5137150" y="2266950"/>
              <a:ext cx="19050" cy="1250950"/>
            </a:xfrm>
            <a:custGeom>
              <a:avLst/>
              <a:gdLst>
                <a:gd name="connsiteX0" fmla="*/ 7620 w 19050"/>
                <a:gd name="connsiteY0" fmla="*/ 1254760 h 1250950"/>
                <a:gd name="connsiteX1" fmla="*/ 7620 w 19050"/>
                <a:gd name="connsiteY1" fmla="*/ 1254760 h 1250950"/>
                <a:gd name="connsiteX2" fmla="*/ 21590 w 19050"/>
                <a:gd name="connsiteY2" fmla="*/ 1254760 h 1250950"/>
                <a:gd name="connsiteX3" fmla="*/ 21590 w 19050"/>
                <a:gd name="connsiteY3" fmla="*/ 10160 h 1250950"/>
                <a:gd name="connsiteX4" fmla="*/ 7620 w 19050"/>
                <a:gd name="connsiteY4" fmla="*/ 10160 h 1250950"/>
                <a:gd name="connsiteX5" fmla="*/ 7620 w 19050"/>
                <a:gd name="connsiteY5" fmla="*/ 1254760 h 1250950"/>
                <a:gd name="connsiteX6" fmla="*/ 7620 w 19050"/>
                <a:gd name="connsiteY6" fmla="*/ 1254760 h 12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250950">
                  <a:moveTo>
                    <a:pt x="7620" y="1254760"/>
                  </a:moveTo>
                  <a:lnTo>
                    <a:pt x="7620" y="1254760"/>
                  </a:lnTo>
                  <a:lnTo>
                    <a:pt x="21590" y="1254760"/>
                  </a:lnTo>
                  <a:lnTo>
                    <a:pt x="21590" y="10160"/>
                  </a:lnTo>
                  <a:lnTo>
                    <a:pt x="7620" y="10160"/>
                  </a:lnTo>
                  <a:lnTo>
                    <a:pt x="7620" y="1254760"/>
                  </a:lnTo>
                  <a:lnTo>
                    <a:pt x="7620" y="125476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11" name="Freeform 611"/>
            <p:cNvSpPr/>
            <p:nvPr/>
          </p:nvSpPr>
          <p:spPr>
            <a:xfrm>
              <a:off x="7067550" y="2266950"/>
              <a:ext cx="19050" cy="1250950"/>
            </a:xfrm>
            <a:custGeom>
              <a:avLst/>
              <a:gdLst>
                <a:gd name="connsiteX0" fmla="*/ 15240 w 19050"/>
                <a:gd name="connsiteY0" fmla="*/ 1254760 h 1250950"/>
                <a:gd name="connsiteX1" fmla="*/ 15240 w 19050"/>
                <a:gd name="connsiteY1" fmla="*/ 1254760 h 1250950"/>
                <a:gd name="connsiteX2" fmla="*/ 30479 w 19050"/>
                <a:gd name="connsiteY2" fmla="*/ 1254760 h 1250950"/>
                <a:gd name="connsiteX3" fmla="*/ 30479 w 19050"/>
                <a:gd name="connsiteY3" fmla="*/ 10160 h 1250950"/>
                <a:gd name="connsiteX4" fmla="*/ 15240 w 19050"/>
                <a:gd name="connsiteY4" fmla="*/ 10160 h 1250950"/>
                <a:gd name="connsiteX5" fmla="*/ 15240 w 19050"/>
                <a:gd name="connsiteY5" fmla="*/ 1254760 h 1250950"/>
                <a:gd name="connsiteX6" fmla="*/ 15240 w 19050"/>
                <a:gd name="connsiteY6" fmla="*/ 1254760 h 12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250950">
                  <a:moveTo>
                    <a:pt x="15240" y="1254760"/>
                  </a:moveTo>
                  <a:lnTo>
                    <a:pt x="15240" y="1254760"/>
                  </a:lnTo>
                  <a:lnTo>
                    <a:pt x="30479" y="1254760"/>
                  </a:lnTo>
                  <a:lnTo>
                    <a:pt x="30479" y="10160"/>
                  </a:lnTo>
                  <a:lnTo>
                    <a:pt x="15240" y="10160"/>
                  </a:lnTo>
                  <a:lnTo>
                    <a:pt x="15240" y="1254760"/>
                  </a:lnTo>
                  <a:lnTo>
                    <a:pt x="15240" y="125476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12" name="Freeform 612"/>
            <p:cNvSpPr/>
            <p:nvPr/>
          </p:nvSpPr>
          <p:spPr>
            <a:xfrm>
              <a:off x="9023350" y="2266950"/>
              <a:ext cx="19050" cy="1250950"/>
            </a:xfrm>
            <a:custGeom>
              <a:avLst/>
              <a:gdLst>
                <a:gd name="connsiteX0" fmla="*/ 13969 w 19050"/>
                <a:gd name="connsiteY0" fmla="*/ 1254760 h 1250950"/>
                <a:gd name="connsiteX1" fmla="*/ 13969 w 19050"/>
                <a:gd name="connsiteY1" fmla="*/ 1254760 h 1250950"/>
                <a:gd name="connsiteX2" fmla="*/ 27940 w 19050"/>
                <a:gd name="connsiteY2" fmla="*/ 1254760 h 1250950"/>
                <a:gd name="connsiteX3" fmla="*/ 27940 w 19050"/>
                <a:gd name="connsiteY3" fmla="*/ 10160 h 1250950"/>
                <a:gd name="connsiteX4" fmla="*/ 13969 w 19050"/>
                <a:gd name="connsiteY4" fmla="*/ 10160 h 1250950"/>
                <a:gd name="connsiteX5" fmla="*/ 13969 w 19050"/>
                <a:gd name="connsiteY5" fmla="*/ 1254760 h 1250950"/>
                <a:gd name="connsiteX6" fmla="*/ 13969 w 19050"/>
                <a:gd name="connsiteY6" fmla="*/ 1254760 h 12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250950">
                  <a:moveTo>
                    <a:pt x="13969" y="1254760"/>
                  </a:moveTo>
                  <a:lnTo>
                    <a:pt x="13969" y="1254760"/>
                  </a:lnTo>
                  <a:lnTo>
                    <a:pt x="27940" y="1254760"/>
                  </a:lnTo>
                  <a:lnTo>
                    <a:pt x="27940" y="10160"/>
                  </a:lnTo>
                  <a:lnTo>
                    <a:pt x="13969" y="10160"/>
                  </a:lnTo>
                  <a:lnTo>
                    <a:pt x="13969" y="1254760"/>
                  </a:lnTo>
                  <a:lnTo>
                    <a:pt x="13969" y="125476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13" name="Freeform 613"/>
            <p:cNvSpPr/>
            <p:nvPr/>
          </p:nvSpPr>
          <p:spPr>
            <a:xfrm>
              <a:off x="3092450" y="3511550"/>
              <a:ext cx="2051050" cy="19050"/>
            </a:xfrm>
            <a:custGeom>
              <a:avLst/>
              <a:gdLst>
                <a:gd name="connsiteX0" fmla="*/ 13969 w 2051050"/>
                <a:gd name="connsiteY0" fmla="*/ 22860 h 19050"/>
                <a:gd name="connsiteX1" fmla="*/ 13969 w 2051050"/>
                <a:gd name="connsiteY1" fmla="*/ 22860 h 19050"/>
                <a:gd name="connsiteX2" fmla="*/ 2052320 w 2051050"/>
                <a:gd name="connsiteY2" fmla="*/ 22860 h 19050"/>
                <a:gd name="connsiteX3" fmla="*/ 2052320 w 2051050"/>
                <a:gd name="connsiteY3" fmla="*/ 10160 h 19050"/>
                <a:gd name="connsiteX4" fmla="*/ 13969 w 2051050"/>
                <a:gd name="connsiteY4" fmla="*/ 10160 h 19050"/>
                <a:gd name="connsiteX5" fmla="*/ 13969 w 2051050"/>
                <a:gd name="connsiteY5" fmla="*/ 22860 h 19050"/>
                <a:gd name="connsiteX6" fmla="*/ 13969 w 2051050"/>
                <a:gd name="connsiteY6" fmla="*/ 2286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1050" h="19050">
                  <a:moveTo>
                    <a:pt x="13969" y="22860"/>
                  </a:moveTo>
                  <a:lnTo>
                    <a:pt x="13969" y="22860"/>
                  </a:lnTo>
                  <a:lnTo>
                    <a:pt x="2052320" y="22860"/>
                  </a:lnTo>
                  <a:lnTo>
                    <a:pt x="2052320" y="10160"/>
                  </a:lnTo>
                  <a:lnTo>
                    <a:pt x="13969" y="10160"/>
                  </a:lnTo>
                  <a:lnTo>
                    <a:pt x="13969" y="22860"/>
                  </a:lnTo>
                  <a:lnTo>
                    <a:pt x="13969" y="2286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14" name="Freeform 614"/>
            <p:cNvSpPr/>
            <p:nvPr/>
          </p:nvSpPr>
          <p:spPr>
            <a:xfrm>
              <a:off x="5149850" y="3511550"/>
              <a:ext cx="1924050" cy="19050"/>
            </a:xfrm>
            <a:custGeom>
              <a:avLst/>
              <a:gdLst>
                <a:gd name="connsiteX0" fmla="*/ 8890 w 1924050"/>
                <a:gd name="connsiteY0" fmla="*/ 22860 h 19050"/>
                <a:gd name="connsiteX1" fmla="*/ 8890 w 1924050"/>
                <a:gd name="connsiteY1" fmla="*/ 22860 h 19050"/>
                <a:gd name="connsiteX2" fmla="*/ 1932940 w 1924050"/>
                <a:gd name="connsiteY2" fmla="*/ 22860 h 19050"/>
                <a:gd name="connsiteX3" fmla="*/ 1932940 w 1924050"/>
                <a:gd name="connsiteY3" fmla="*/ 10160 h 19050"/>
                <a:gd name="connsiteX4" fmla="*/ 8890 w 1924050"/>
                <a:gd name="connsiteY4" fmla="*/ 10160 h 19050"/>
                <a:gd name="connsiteX5" fmla="*/ 8890 w 1924050"/>
                <a:gd name="connsiteY5" fmla="*/ 22860 h 19050"/>
                <a:gd name="connsiteX6" fmla="*/ 8890 w 1924050"/>
                <a:gd name="connsiteY6" fmla="*/ 2286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50" h="19050">
                  <a:moveTo>
                    <a:pt x="8890" y="22860"/>
                  </a:moveTo>
                  <a:lnTo>
                    <a:pt x="8890" y="22860"/>
                  </a:lnTo>
                  <a:lnTo>
                    <a:pt x="1932940" y="22860"/>
                  </a:lnTo>
                  <a:lnTo>
                    <a:pt x="1932940" y="10160"/>
                  </a:lnTo>
                  <a:lnTo>
                    <a:pt x="8890" y="10160"/>
                  </a:lnTo>
                  <a:lnTo>
                    <a:pt x="8890" y="22860"/>
                  </a:lnTo>
                  <a:lnTo>
                    <a:pt x="8890" y="2286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15" name="Freeform 615"/>
            <p:cNvSpPr/>
            <p:nvPr/>
          </p:nvSpPr>
          <p:spPr>
            <a:xfrm>
              <a:off x="7080250" y="3511550"/>
              <a:ext cx="1949450" cy="19050"/>
            </a:xfrm>
            <a:custGeom>
              <a:avLst/>
              <a:gdLst>
                <a:gd name="connsiteX0" fmla="*/ 17779 w 1949450"/>
                <a:gd name="connsiteY0" fmla="*/ 22860 h 19050"/>
                <a:gd name="connsiteX1" fmla="*/ 17779 w 1949450"/>
                <a:gd name="connsiteY1" fmla="*/ 22860 h 19050"/>
                <a:gd name="connsiteX2" fmla="*/ 1957069 w 1949450"/>
                <a:gd name="connsiteY2" fmla="*/ 22860 h 19050"/>
                <a:gd name="connsiteX3" fmla="*/ 1957069 w 1949450"/>
                <a:gd name="connsiteY3" fmla="*/ 10160 h 19050"/>
                <a:gd name="connsiteX4" fmla="*/ 17779 w 1949450"/>
                <a:gd name="connsiteY4" fmla="*/ 10160 h 19050"/>
                <a:gd name="connsiteX5" fmla="*/ 17779 w 1949450"/>
                <a:gd name="connsiteY5" fmla="*/ 22860 h 19050"/>
                <a:gd name="connsiteX6" fmla="*/ 17779 w 1949450"/>
                <a:gd name="connsiteY6" fmla="*/ 2286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9450" h="19050">
                  <a:moveTo>
                    <a:pt x="17779" y="22860"/>
                  </a:moveTo>
                  <a:lnTo>
                    <a:pt x="17779" y="22860"/>
                  </a:lnTo>
                  <a:lnTo>
                    <a:pt x="1957069" y="22860"/>
                  </a:lnTo>
                  <a:lnTo>
                    <a:pt x="1957069" y="10160"/>
                  </a:lnTo>
                  <a:lnTo>
                    <a:pt x="17779" y="10160"/>
                  </a:lnTo>
                  <a:lnTo>
                    <a:pt x="17779" y="22860"/>
                  </a:lnTo>
                  <a:lnTo>
                    <a:pt x="17779" y="2286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16" name="Freeform 616"/>
            <p:cNvSpPr/>
            <p:nvPr/>
          </p:nvSpPr>
          <p:spPr>
            <a:xfrm>
              <a:off x="3079750" y="3524250"/>
              <a:ext cx="19050" cy="1263650"/>
            </a:xfrm>
            <a:custGeom>
              <a:avLst/>
              <a:gdLst>
                <a:gd name="connsiteX0" fmla="*/ 12700 w 19050"/>
                <a:gd name="connsiteY0" fmla="*/ 1270000 h 1263650"/>
                <a:gd name="connsiteX1" fmla="*/ 12700 w 19050"/>
                <a:gd name="connsiteY1" fmla="*/ 1270000 h 1263650"/>
                <a:gd name="connsiteX2" fmla="*/ 26669 w 19050"/>
                <a:gd name="connsiteY2" fmla="*/ 1270000 h 1263650"/>
                <a:gd name="connsiteX3" fmla="*/ 26669 w 19050"/>
                <a:gd name="connsiteY3" fmla="*/ 10160 h 1263650"/>
                <a:gd name="connsiteX4" fmla="*/ 12700 w 19050"/>
                <a:gd name="connsiteY4" fmla="*/ 10160 h 1263650"/>
                <a:gd name="connsiteX5" fmla="*/ 12700 w 19050"/>
                <a:gd name="connsiteY5" fmla="*/ 1270000 h 1263650"/>
                <a:gd name="connsiteX6" fmla="*/ 12700 w 19050"/>
                <a:gd name="connsiteY6" fmla="*/ 1270000 h 126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263650">
                  <a:moveTo>
                    <a:pt x="12700" y="1270000"/>
                  </a:moveTo>
                  <a:lnTo>
                    <a:pt x="12700" y="1270000"/>
                  </a:lnTo>
                  <a:lnTo>
                    <a:pt x="26669" y="1270000"/>
                  </a:lnTo>
                  <a:lnTo>
                    <a:pt x="26669" y="10160"/>
                  </a:lnTo>
                  <a:lnTo>
                    <a:pt x="12700" y="10160"/>
                  </a:lnTo>
                  <a:lnTo>
                    <a:pt x="12700" y="1270000"/>
                  </a:lnTo>
                  <a:lnTo>
                    <a:pt x="12700" y="127000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17" name="Freeform 617"/>
            <p:cNvSpPr/>
            <p:nvPr/>
          </p:nvSpPr>
          <p:spPr>
            <a:xfrm>
              <a:off x="5137150" y="3524250"/>
              <a:ext cx="19050" cy="1263650"/>
            </a:xfrm>
            <a:custGeom>
              <a:avLst/>
              <a:gdLst>
                <a:gd name="connsiteX0" fmla="*/ 7620 w 19050"/>
                <a:gd name="connsiteY0" fmla="*/ 1270000 h 1263650"/>
                <a:gd name="connsiteX1" fmla="*/ 7620 w 19050"/>
                <a:gd name="connsiteY1" fmla="*/ 1270000 h 1263650"/>
                <a:gd name="connsiteX2" fmla="*/ 21590 w 19050"/>
                <a:gd name="connsiteY2" fmla="*/ 1270000 h 1263650"/>
                <a:gd name="connsiteX3" fmla="*/ 21590 w 19050"/>
                <a:gd name="connsiteY3" fmla="*/ 10160 h 1263650"/>
                <a:gd name="connsiteX4" fmla="*/ 7620 w 19050"/>
                <a:gd name="connsiteY4" fmla="*/ 10160 h 1263650"/>
                <a:gd name="connsiteX5" fmla="*/ 7620 w 19050"/>
                <a:gd name="connsiteY5" fmla="*/ 1270000 h 1263650"/>
                <a:gd name="connsiteX6" fmla="*/ 7620 w 19050"/>
                <a:gd name="connsiteY6" fmla="*/ 1270000 h 126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263650">
                  <a:moveTo>
                    <a:pt x="7620" y="1270000"/>
                  </a:moveTo>
                  <a:lnTo>
                    <a:pt x="7620" y="1270000"/>
                  </a:lnTo>
                  <a:lnTo>
                    <a:pt x="21590" y="1270000"/>
                  </a:lnTo>
                  <a:lnTo>
                    <a:pt x="21590" y="10160"/>
                  </a:lnTo>
                  <a:lnTo>
                    <a:pt x="7620" y="10160"/>
                  </a:lnTo>
                  <a:lnTo>
                    <a:pt x="7620" y="1270000"/>
                  </a:lnTo>
                  <a:lnTo>
                    <a:pt x="7620" y="127000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18" name="Freeform 618"/>
            <p:cNvSpPr/>
            <p:nvPr/>
          </p:nvSpPr>
          <p:spPr>
            <a:xfrm>
              <a:off x="7067550" y="3524250"/>
              <a:ext cx="19050" cy="1263650"/>
            </a:xfrm>
            <a:custGeom>
              <a:avLst/>
              <a:gdLst>
                <a:gd name="connsiteX0" fmla="*/ 15240 w 19050"/>
                <a:gd name="connsiteY0" fmla="*/ 1270000 h 1263650"/>
                <a:gd name="connsiteX1" fmla="*/ 15240 w 19050"/>
                <a:gd name="connsiteY1" fmla="*/ 1270000 h 1263650"/>
                <a:gd name="connsiteX2" fmla="*/ 30479 w 19050"/>
                <a:gd name="connsiteY2" fmla="*/ 1270000 h 1263650"/>
                <a:gd name="connsiteX3" fmla="*/ 30479 w 19050"/>
                <a:gd name="connsiteY3" fmla="*/ 10160 h 1263650"/>
                <a:gd name="connsiteX4" fmla="*/ 15240 w 19050"/>
                <a:gd name="connsiteY4" fmla="*/ 10160 h 1263650"/>
                <a:gd name="connsiteX5" fmla="*/ 15240 w 19050"/>
                <a:gd name="connsiteY5" fmla="*/ 1270000 h 1263650"/>
                <a:gd name="connsiteX6" fmla="*/ 15240 w 19050"/>
                <a:gd name="connsiteY6" fmla="*/ 1270000 h 126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263650">
                  <a:moveTo>
                    <a:pt x="15240" y="1270000"/>
                  </a:moveTo>
                  <a:lnTo>
                    <a:pt x="15240" y="1270000"/>
                  </a:lnTo>
                  <a:lnTo>
                    <a:pt x="30479" y="1270000"/>
                  </a:lnTo>
                  <a:lnTo>
                    <a:pt x="30479" y="10160"/>
                  </a:lnTo>
                  <a:lnTo>
                    <a:pt x="15240" y="10160"/>
                  </a:lnTo>
                  <a:lnTo>
                    <a:pt x="15240" y="1270000"/>
                  </a:lnTo>
                  <a:lnTo>
                    <a:pt x="15240" y="127000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19" name="Freeform 619"/>
            <p:cNvSpPr/>
            <p:nvPr/>
          </p:nvSpPr>
          <p:spPr>
            <a:xfrm>
              <a:off x="9023350" y="3524250"/>
              <a:ext cx="19050" cy="1263650"/>
            </a:xfrm>
            <a:custGeom>
              <a:avLst/>
              <a:gdLst>
                <a:gd name="connsiteX0" fmla="*/ 13969 w 19050"/>
                <a:gd name="connsiteY0" fmla="*/ 1270000 h 1263650"/>
                <a:gd name="connsiteX1" fmla="*/ 13969 w 19050"/>
                <a:gd name="connsiteY1" fmla="*/ 1270000 h 1263650"/>
                <a:gd name="connsiteX2" fmla="*/ 27940 w 19050"/>
                <a:gd name="connsiteY2" fmla="*/ 1270000 h 1263650"/>
                <a:gd name="connsiteX3" fmla="*/ 27940 w 19050"/>
                <a:gd name="connsiteY3" fmla="*/ 10160 h 1263650"/>
                <a:gd name="connsiteX4" fmla="*/ 13969 w 19050"/>
                <a:gd name="connsiteY4" fmla="*/ 10160 h 1263650"/>
                <a:gd name="connsiteX5" fmla="*/ 13969 w 19050"/>
                <a:gd name="connsiteY5" fmla="*/ 1270000 h 1263650"/>
                <a:gd name="connsiteX6" fmla="*/ 13969 w 19050"/>
                <a:gd name="connsiteY6" fmla="*/ 1270000 h 126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263650">
                  <a:moveTo>
                    <a:pt x="13969" y="1270000"/>
                  </a:moveTo>
                  <a:lnTo>
                    <a:pt x="13969" y="1270000"/>
                  </a:lnTo>
                  <a:lnTo>
                    <a:pt x="27940" y="1270000"/>
                  </a:lnTo>
                  <a:lnTo>
                    <a:pt x="27940" y="10160"/>
                  </a:lnTo>
                  <a:lnTo>
                    <a:pt x="13969" y="10160"/>
                  </a:lnTo>
                  <a:lnTo>
                    <a:pt x="13969" y="1270000"/>
                  </a:lnTo>
                  <a:lnTo>
                    <a:pt x="13969" y="127000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20" name="Freeform 620"/>
            <p:cNvSpPr/>
            <p:nvPr/>
          </p:nvSpPr>
          <p:spPr>
            <a:xfrm>
              <a:off x="3092450" y="4781550"/>
              <a:ext cx="2051050" cy="19050"/>
            </a:xfrm>
            <a:custGeom>
              <a:avLst/>
              <a:gdLst>
                <a:gd name="connsiteX0" fmla="*/ 13969 w 2051050"/>
                <a:gd name="connsiteY0" fmla="*/ 26670 h 19050"/>
                <a:gd name="connsiteX1" fmla="*/ 13969 w 2051050"/>
                <a:gd name="connsiteY1" fmla="*/ 26670 h 19050"/>
                <a:gd name="connsiteX2" fmla="*/ 2052320 w 2051050"/>
                <a:gd name="connsiteY2" fmla="*/ 26670 h 19050"/>
                <a:gd name="connsiteX3" fmla="*/ 2052320 w 2051050"/>
                <a:gd name="connsiteY3" fmla="*/ 12700 h 19050"/>
                <a:gd name="connsiteX4" fmla="*/ 13969 w 2051050"/>
                <a:gd name="connsiteY4" fmla="*/ 12700 h 19050"/>
                <a:gd name="connsiteX5" fmla="*/ 13969 w 2051050"/>
                <a:gd name="connsiteY5" fmla="*/ 26670 h 19050"/>
                <a:gd name="connsiteX6" fmla="*/ 13969 w 2051050"/>
                <a:gd name="connsiteY6" fmla="*/ 266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1050" h="19050">
                  <a:moveTo>
                    <a:pt x="13969" y="26670"/>
                  </a:moveTo>
                  <a:lnTo>
                    <a:pt x="13969" y="26670"/>
                  </a:lnTo>
                  <a:lnTo>
                    <a:pt x="2052320" y="26670"/>
                  </a:lnTo>
                  <a:lnTo>
                    <a:pt x="2052320" y="12700"/>
                  </a:lnTo>
                  <a:lnTo>
                    <a:pt x="13969" y="12700"/>
                  </a:lnTo>
                  <a:lnTo>
                    <a:pt x="13969" y="26670"/>
                  </a:lnTo>
                  <a:lnTo>
                    <a:pt x="13969" y="2667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21" name="Freeform 621"/>
            <p:cNvSpPr/>
            <p:nvPr/>
          </p:nvSpPr>
          <p:spPr>
            <a:xfrm>
              <a:off x="5149850" y="4781550"/>
              <a:ext cx="1924050" cy="19050"/>
            </a:xfrm>
            <a:custGeom>
              <a:avLst/>
              <a:gdLst>
                <a:gd name="connsiteX0" fmla="*/ 8890 w 1924050"/>
                <a:gd name="connsiteY0" fmla="*/ 26670 h 19050"/>
                <a:gd name="connsiteX1" fmla="*/ 8890 w 1924050"/>
                <a:gd name="connsiteY1" fmla="*/ 26670 h 19050"/>
                <a:gd name="connsiteX2" fmla="*/ 1932940 w 1924050"/>
                <a:gd name="connsiteY2" fmla="*/ 26670 h 19050"/>
                <a:gd name="connsiteX3" fmla="*/ 1932940 w 1924050"/>
                <a:gd name="connsiteY3" fmla="*/ 12700 h 19050"/>
                <a:gd name="connsiteX4" fmla="*/ 8890 w 1924050"/>
                <a:gd name="connsiteY4" fmla="*/ 12700 h 19050"/>
                <a:gd name="connsiteX5" fmla="*/ 8890 w 1924050"/>
                <a:gd name="connsiteY5" fmla="*/ 26670 h 19050"/>
                <a:gd name="connsiteX6" fmla="*/ 8890 w 1924050"/>
                <a:gd name="connsiteY6" fmla="*/ 266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50" h="19050">
                  <a:moveTo>
                    <a:pt x="8890" y="26670"/>
                  </a:moveTo>
                  <a:lnTo>
                    <a:pt x="8890" y="26670"/>
                  </a:lnTo>
                  <a:lnTo>
                    <a:pt x="1932940" y="26670"/>
                  </a:lnTo>
                  <a:lnTo>
                    <a:pt x="1932940" y="12700"/>
                  </a:lnTo>
                  <a:lnTo>
                    <a:pt x="8890" y="12700"/>
                  </a:lnTo>
                  <a:lnTo>
                    <a:pt x="8890" y="26670"/>
                  </a:lnTo>
                  <a:lnTo>
                    <a:pt x="8890" y="2667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22" name="Freeform 622"/>
            <p:cNvSpPr/>
            <p:nvPr/>
          </p:nvSpPr>
          <p:spPr>
            <a:xfrm>
              <a:off x="7080250" y="4781550"/>
              <a:ext cx="1949450" cy="19050"/>
            </a:xfrm>
            <a:custGeom>
              <a:avLst/>
              <a:gdLst>
                <a:gd name="connsiteX0" fmla="*/ 17779 w 1949450"/>
                <a:gd name="connsiteY0" fmla="*/ 26670 h 19050"/>
                <a:gd name="connsiteX1" fmla="*/ 17779 w 1949450"/>
                <a:gd name="connsiteY1" fmla="*/ 26670 h 19050"/>
                <a:gd name="connsiteX2" fmla="*/ 1957069 w 1949450"/>
                <a:gd name="connsiteY2" fmla="*/ 26670 h 19050"/>
                <a:gd name="connsiteX3" fmla="*/ 1957069 w 1949450"/>
                <a:gd name="connsiteY3" fmla="*/ 12700 h 19050"/>
                <a:gd name="connsiteX4" fmla="*/ 17779 w 1949450"/>
                <a:gd name="connsiteY4" fmla="*/ 12700 h 19050"/>
                <a:gd name="connsiteX5" fmla="*/ 17779 w 1949450"/>
                <a:gd name="connsiteY5" fmla="*/ 26670 h 19050"/>
                <a:gd name="connsiteX6" fmla="*/ 17779 w 1949450"/>
                <a:gd name="connsiteY6" fmla="*/ 266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9450" h="19050">
                  <a:moveTo>
                    <a:pt x="17779" y="26670"/>
                  </a:moveTo>
                  <a:lnTo>
                    <a:pt x="17779" y="26670"/>
                  </a:lnTo>
                  <a:lnTo>
                    <a:pt x="1957069" y="26670"/>
                  </a:lnTo>
                  <a:lnTo>
                    <a:pt x="1957069" y="12700"/>
                  </a:lnTo>
                  <a:lnTo>
                    <a:pt x="17779" y="12700"/>
                  </a:lnTo>
                  <a:lnTo>
                    <a:pt x="17779" y="26670"/>
                  </a:lnTo>
                  <a:lnTo>
                    <a:pt x="17779" y="2667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23" name="Freeform 623"/>
            <p:cNvSpPr/>
            <p:nvPr/>
          </p:nvSpPr>
          <p:spPr>
            <a:xfrm>
              <a:off x="3079750" y="4794250"/>
              <a:ext cx="19050" cy="1885950"/>
            </a:xfrm>
            <a:custGeom>
              <a:avLst/>
              <a:gdLst>
                <a:gd name="connsiteX0" fmla="*/ 12700 w 19050"/>
                <a:gd name="connsiteY0" fmla="*/ 1894840 h 1885950"/>
                <a:gd name="connsiteX1" fmla="*/ 12700 w 19050"/>
                <a:gd name="connsiteY1" fmla="*/ 1894840 h 1885950"/>
                <a:gd name="connsiteX2" fmla="*/ 26669 w 19050"/>
                <a:gd name="connsiteY2" fmla="*/ 1894840 h 1885950"/>
                <a:gd name="connsiteX3" fmla="*/ 26669 w 19050"/>
                <a:gd name="connsiteY3" fmla="*/ 13970 h 1885950"/>
                <a:gd name="connsiteX4" fmla="*/ 12700 w 19050"/>
                <a:gd name="connsiteY4" fmla="*/ 13970 h 1885950"/>
                <a:gd name="connsiteX5" fmla="*/ 12700 w 19050"/>
                <a:gd name="connsiteY5" fmla="*/ 1894840 h 1885950"/>
                <a:gd name="connsiteX6" fmla="*/ 12700 w 19050"/>
                <a:gd name="connsiteY6" fmla="*/ 1894840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885950">
                  <a:moveTo>
                    <a:pt x="12700" y="1894840"/>
                  </a:moveTo>
                  <a:lnTo>
                    <a:pt x="12700" y="1894840"/>
                  </a:lnTo>
                  <a:lnTo>
                    <a:pt x="26669" y="1894840"/>
                  </a:lnTo>
                  <a:lnTo>
                    <a:pt x="26669" y="13970"/>
                  </a:lnTo>
                  <a:lnTo>
                    <a:pt x="12700" y="13970"/>
                  </a:lnTo>
                  <a:lnTo>
                    <a:pt x="12700" y="1894840"/>
                  </a:lnTo>
                  <a:lnTo>
                    <a:pt x="12700" y="189484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24" name="Freeform 624"/>
            <p:cNvSpPr/>
            <p:nvPr/>
          </p:nvSpPr>
          <p:spPr>
            <a:xfrm>
              <a:off x="3092450" y="6673850"/>
              <a:ext cx="2051050" cy="19050"/>
            </a:xfrm>
            <a:custGeom>
              <a:avLst/>
              <a:gdLst>
                <a:gd name="connsiteX0" fmla="*/ 13969 w 2051050"/>
                <a:gd name="connsiteY0" fmla="*/ 29210 h 19050"/>
                <a:gd name="connsiteX1" fmla="*/ 13969 w 2051050"/>
                <a:gd name="connsiteY1" fmla="*/ 29210 h 19050"/>
                <a:gd name="connsiteX2" fmla="*/ 2052320 w 2051050"/>
                <a:gd name="connsiteY2" fmla="*/ 29210 h 19050"/>
                <a:gd name="connsiteX3" fmla="*/ 2052320 w 2051050"/>
                <a:gd name="connsiteY3" fmla="*/ 15240 h 19050"/>
                <a:gd name="connsiteX4" fmla="*/ 13969 w 2051050"/>
                <a:gd name="connsiteY4" fmla="*/ 15240 h 19050"/>
                <a:gd name="connsiteX5" fmla="*/ 13969 w 2051050"/>
                <a:gd name="connsiteY5" fmla="*/ 29210 h 19050"/>
                <a:gd name="connsiteX6" fmla="*/ 13969 w 2051050"/>
                <a:gd name="connsiteY6" fmla="*/ 292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1050" h="19050">
                  <a:moveTo>
                    <a:pt x="13969" y="29210"/>
                  </a:moveTo>
                  <a:lnTo>
                    <a:pt x="13969" y="29210"/>
                  </a:lnTo>
                  <a:lnTo>
                    <a:pt x="2052320" y="29210"/>
                  </a:lnTo>
                  <a:lnTo>
                    <a:pt x="2052320" y="15240"/>
                  </a:lnTo>
                  <a:lnTo>
                    <a:pt x="13969" y="15240"/>
                  </a:lnTo>
                  <a:lnTo>
                    <a:pt x="13969" y="29210"/>
                  </a:lnTo>
                  <a:lnTo>
                    <a:pt x="13969" y="2921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25" name="Freeform 625"/>
            <p:cNvSpPr/>
            <p:nvPr/>
          </p:nvSpPr>
          <p:spPr>
            <a:xfrm>
              <a:off x="5137150" y="4794250"/>
              <a:ext cx="19050" cy="1885950"/>
            </a:xfrm>
            <a:custGeom>
              <a:avLst/>
              <a:gdLst>
                <a:gd name="connsiteX0" fmla="*/ 7620 w 19050"/>
                <a:gd name="connsiteY0" fmla="*/ 1894840 h 1885950"/>
                <a:gd name="connsiteX1" fmla="*/ 7620 w 19050"/>
                <a:gd name="connsiteY1" fmla="*/ 1894840 h 1885950"/>
                <a:gd name="connsiteX2" fmla="*/ 21590 w 19050"/>
                <a:gd name="connsiteY2" fmla="*/ 1894840 h 1885950"/>
                <a:gd name="connsiteX3" fmla="*/ 21590 w 19050"/>
                <a:gd name="connsiteY3" fmla="*/ 13970 h 1885950"/>
                <a:gd name="connsiteX4" fmla="*/ 7620 w 19050"/>
                <a:gd name="connsiteY4" fmla="*/ 13970 h 1885950"/>
                <a:gd name="connsiteX5" fmla="*/ 7620 w 19050"/>
                <a:gd name="connsiteY5" fmla="*/ 1894840 h 1885950"/>
                <a:gd name="connsiteX6" fmla="*/ 7620 w 19050"/>
                <a:gd name="connsiteY6" fmla="*/ 1894840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885950">
                  <a:moveTo>
                    <a:pt x="7620" y="1894840"/>
                  </a:moveTo>
                  <a:lnTo>
                    <a:pt x="7620" y="1894840"/>
                  </a:lnTo>
                  <a:lnTo>
                    <a:pt x="21590" y="1894840"/>
                  </a:lnTo>
                  <a:lnTo>
                    <a:pt x="21590" y="13970"/>
                  </a:lnTo>
                  <a:lnTo>
                    <a:pt x="7620" y="13970"/>
                  </a:lnTo>
                  <a:lnTo>
                    <a:pt x="7620" y="1894840"/>
                  </a:lnTo>
                  <a:lnTo>
                    <a:pt x="7620" y="189484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26" name="Freeform 626"/>
            <p:cNvSpPr/>
            <p:nvPr/>
          </p:nvSpPr>
          <p:spPr>
            <a:xfrm>
              <a:off x="5149850" y="6673850"/>
              <a:ext cx="1924050" cy="19050"/>
            </a:xfrm>
            <a:custGeom>
              <a:avLst/>
              <a:gdLst>
                <a:gd name="connsiteX0" fmla="*/ 8890 w 1924050"/>
                <a:gd name="connsiteY0" fmla="*/ 29210 h 19050"/>
                <a:gd name="connsiteX1" fmla="*/ 8890 w 1924050"/>
                <a:gd name="connsiteY1" fmla="*/ 29210 h 19050"/>
                <a:gd name="connsiteX2" fmla="*/ 1932940 w 1924050"/>
                <a:gd name="connsiteY2" fmla="*/ 29210 h 19050"/>
                <a:gd name="connsiteX3" fmla="*/ 1932940 w 1924050"/>
                <a:gd name="connsiteY3" fmla="*/ 15240 h 19050"/>
                <a:gd name="connsiteX4" fmla="*/ 8890 w 1924050"/>
                <a:gd name="connsiteY4" fmla="*/ 15240 h 19050"/>
                <a:gd name="connsiteX5" fmla="*/ 8890 w 1924050"/>
                <a:gd name="connsiteY5" fmla="*/ 29210 h 19050"/>
                <a:gd name="connsiteX6" fmla="*/ 8890 w 1924050"/>
                <a:gd name="connsiteY6" fmla="*/ 292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50" h="19050">
                  <a:moveTo>
                    <a:pt x="8890" y="29210"/>
                  </a:moveTo>
                  <a:lnTo>
                    <a:pt x="8890" y="29210"/>
                  </a:lnTo>
                  <a:lnTo>
                    <a:pt x="1932940" y="29210"/>
                  </a:lnTo>
                  <a:lnTo>
                    <a:pt x="1932940" y="15240"/>
                  </a:lnTo>
                  <a:lnTo>
                    <a:pt x="8890" y="15240"/>
                  </a:lnTo>
                  <a:lnTo>
                    <a:pt x="8890" y="29210"/>
                  </a:lnTo>
                  <a:lnTo>
                    <a:pt x="8890" y="2921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27" name="Freeform 627"/>
            <p:cNvSpPr/>
            <p:nvPr/>
          </p:nvSpPr>
          <p:spPr>
            <a:xfrm>
              <a:off x="7067550" y="4794250"/>
              <a:ext cx="19050" cy="1885950"/>
            </a:xfrm>
            <a:custGeom>
              <a:avLst/>
              <a:gdLst>
                <a:gd name="connsiteX0" fmla="*/ 15240 w 19050"/>
                <a:gd name="connsiteY0" fmla="*/ 1894840 h 1885950"/>
                <a:gd name="connsiteX1" fmla="*/ 15240 w 19050"/>
                <a:gd name="connsiteY1" fmla="*/ 1894840 h 1885950"/>
                <a:gd name="connsiteX2" fmla="*/ 30479 w 19050"/>
                <a:gd name="connsiteY2" fmla="*/ 1894840 h 1885950"/>
                <a:gd name="connsiteX3" fmla="*/ 30479 w 19050"/>
                <a:gd name="connsiteY3" fmla="*/ 13970 h 1885950"/>
                <a:gd name="connsiteX4" fmla="*/ 15240 w 19050"/>
                <a:gd name="connsiteY4" fmla="*/ 13970 h 1885950"/>
                <a:gd name="connsiteX5" fmla="*/ 15240 w 19050"/>
                <a:gd name="connsiteY5" fmla="*/ 1894840 h 1885950"/>
                <a:gd name="connsiteX6" fmla="*/ 15240 w 19050"/>
                <a:gd name="connsiteY6" fmla="*/ 1894840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885950">
                  <a:moveTo>
                    <a:pt x="15240" y="1894840"/>
                  </a:moveTo>
                  <a:lnTo>
                    <a:pt x="15240" y="1894840"/>
                  </a:lnTo>
                  <a:lnTo>
                    <a:pt x="30479" y="1894840"/>
                  </a:lnTo>
                  <a:lnTo>
                    <a:pt x="30479" y="13970"/>
                  </a:lnTo>
                  <a:lnTo>
                    <a:pt x="15240" y="13970"/>
                  </a:lnTo>
                  <a:lnTo>
                    <a:pt x="15240" y="1894840"/>
                  </a:lnTo>
                  <a:lnTo>
                    <a:pt x="15240" y="189484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28" name="Freeform 628"/>
            <p:cNvSpPr/>
            <p:nvPr/>
          </p:nvSpPr>
          <p:spPr>
            <a:xfrm>
              <a:off x="7080250" y="6673850"/>
              <a:ext cx="1949450" cy="19050"/>
            </a:xfrm>
            <a:custGeom>
              <a:avLst/>
              <a:gdLst>
                <a:gd name="connsiteX0" fmla="*/ 17779 w 1949450"/>
                <a:gd name="connsiteY0" fmla="*/ 29210 h 19050"/>
                <a:gd name="connsiteX1" fmla="*/ 17779 w 1949450"/>
                <a:gd name="connsiteY1" fmla="*/ 29210 h 19050"/>
                <a:gd name="connsiteX2" fmla="*/ 1957069 w 1949450"/>
                <a:gd name="connsiteY2" fmla="*/ 29210 h 19050"/>
                <a:gd name="connsiteX3" fmla="*/ 1957069 w 1949450"/>
                <a:gd name="connsiteY3" fmla="*/ 15240 h 19050"/>
                <a:gd name="connsiteX4" fmla="*/ 17779 w 1949450"/>
                <a:gd name="connsiteY4" fmla="*/ 15240 h 19050"/>
                <a:gd name="connsiteX5" fmla="*/ 17779 w 1949450"/>
                <a:gd name="connsiteY5" fmla="*/ 29210 h 19050"/>
                <a:gd name="connsiteX6" fmla="*/ 17779 w 1949450"/>
                <a:gd name="connsiteY6" fmla="*/ 292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9450" h="19050">
                  <a:moveTo>
                    <a:pt x="17779" y="29210"/>
                  </a:moveTo>
                  <a:lnTo>
                    <a:pt x="17779" y="29210"/>
                  </a:lnTo>
                  <a:lnTo>
                    <a:pt x="1957069" y="29210"/>
                  </a:lnTo>
                  <a:lnTo>
                    <a:pt x="1957069" y="15240"/>
                  </a:lnTo>
                  <a:lnTo>
                    <a:pt x="17779" y="15240"/>
                  </a:lnTo>
                  <a:lnTo>
                    <a:pt x="17779" y="29210"/>
                  </a:lnTo>
                  <a:lnTo>
                    <a:pt x="17779" y="2921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29" name="Freeform 629"/>
            <p:cNvSpPr/>
            <p:nvPr/>
          </p:nvSpPr>
          <p:spPr>
            <a:xfrm>
              <a:off x="9023350" y="4794250"/>
              <a:ext cx="19050" cy="1885950"/>
            </a:xfrm>
            <a:custGeom>
              <a:avLst/>
              <a:gdLst>
                <a:gd name="connsiteX0" fmla="*/ 13969 w 19050"/>
                <a:gd name="connsiteY0" fmla="*/ 1894840 h 1885950"/>
                <a:gd name="connsiteX1" fmla="*/ 13969 w 19050"/>
                <a:gd name="connsiteY1" fmla="*/ 1894840 h 1885950"/>
                <a:gd name="connsiteX2" fmla="*/ 27940 w 19050"/>
                <a:gd name="connsiteY2" fmla="*/ 1894840 h 1885950"/>
                <a:gd name="connsiteX3" fmla="*/ 27940 w 19050"/>
                <a:gd name="connsiteY3" fmla="*/ 13970 h 1885950"/>
                <a:gd name="connsiteX4" fmla="*/ 13969 w 19050"/>
                <a:gd name="connsiteY4" fmla="*/ 13970 h 1885950"/>
                <a:gd name="connsiteX5" fmla="*/ 13969 w 19050"/>
                <a:gd name="connsiteY5" fmla="*/ 1894840 h 1885950"/>
                <a:gd name="connsiteX6" fmla="*/ 13969 w 19050"/>
                <a:gd name="connsiteY6" fmla="*/ 1894840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885950">
                  <a:moveTo>
                    <a:pt x="13969" y="1894840"/>
                  </a:moveTo>
                  <a:lnTo>
                    <a:pt x="13969" y="1894840"/>
                  </a:lnTo>
                  <a:lnTo>
                    <a:pt x="27940" y="1894840"/>
                  </a:lnTo>
                  <a:lnTo>
                    <a:pt x="27940" y="13970"/>
                  </a:lnTo>
                  <a:lnTo>
                    <a:pt x="13969" y="13970"/>
                  </a:lnTo>
                  <a:lnTo>
                    <a:pt x="13969" y="1894840"/>
                  </a:lnTo>
                  <a:lnTo>
                    <a:pt x="13969" y="189484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30" name="TextBox 630"/>
            <p:cNvSpPr txBox="1"/>
            <p:nvPr/>
          </p:nvSpPr>
          <p:spPr>
            <a:xfrm>
              <a:off x="3417571" y="169191"/>
              <a:ext cx="5608227" cy="4305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1250"/>
                </a:lnSpc>
                <a:tabLst>
                  <a:tab pos="1877059" algn="l"/>
                  <a:tab pos="3851909" algn="l"/>
                </a:tabLst>
              </a:pPr>
              <a:r>
                <a:rPr lang="en-US" altLang="zh-CN" sz="1200" b="1" spc="-139" dirty="0">
                  <a:solidFill>
                    <a:srgbClr val="242424"/>
                  </a:solidFill>
                  <a:latin typeface="Verdana"/>
                  <a:ea typeface="Verdana"/>
                </a:rPr>
                <a:t>Célula/</a:t>
              </a:r>
              <a:r>
                <a:rPr lang="en-US" altLang="zh-CN" sz="1200" b="1" spc="-170" dirty="0">
                  <a:solidFill>
                    <a:srgbClr val="242424"/>
                  </a:solidFill>
                  <a:latin typeface="Verdana"/>
                  <a:ea typeface="Verdana"/>
                </a:rPr>
                <a:t>Elemen</a:t>
              </a:r>
              <a:r>
                <a:rPr lang="en-US" altLang="zh-CN" sz="1200" b="1" spc="-114" dirty="0">
                  <a:solidFill>
                    <a:srgbClr val="242424"/>
                  </a:solidFill>
                  <a:latin typeface="Verdana"/>
                  <a:ea typeface="Verdana"/>
                </a:rPr>
                <a:t>t</a:t>
              </a:r>
              <a:r>
                <a:rPr lang="en-US" altLang="zh-CN" sz="1200" b="1" spc="-175" dirty="0">
                  <a:solidFill>
                    <a:srgbClr val="242424"/>
                  </a:solidFill>
                  <a:latin typeface="Verdana"/>
                  <a:ea typeface="Verdana"/>
                </a:rPr>
                <a:t>o	</a:t>
              </a:r>
              <a:r>
                <a:rPr lang="en-US" altLang="zh-CN" sz="1200" b="1" spc="-125" dirty="0">
                  <a:solidFill>
                    <a:srgbClr val="242424"/>
                  </a:solidFill>
                  <a:latin typeface="Verdana"/>
                  <a:ea typeface="Verdana"/>
                </a:rPr>
                <a:t>Principais</a:t>
              </a:r>
              <a:r>
                <a:rPr lang="en-US" altLang="zh-CN" sz="1200" b="1" spc="-85" dirty="0">
                  <a:solidFill>
                    <a:srgbClr val="242424"/>
                  </a:solidFill>
                  <a:latin typeface="Verdana"/>
                  <a:cs typeface="Verdana"/>
                </a:rPr>
                <a:t> </a:t>
              </a:r>
              <a:r>
                <a:rPr lang="en-US" altLang="zh-CN" sz="1200" b="1" spc="-150" dirty="0">
                  <a:solidFill>
                    <a:srgbClr val="242424"/>
                  </a:solidFill>
                  <a:latin typeface="Verdana"/>
                  <a:ea typeface="Verdana"/>
                </a:rPr>
                <a:t>produt</a:t>
              </a:r>
              <a:r>
                <a:rPr lang="en-US" altLang="zh-CN" sz="1200" b="1" spc="-145" dirty="0">
                  <a:solidFill>
                    <a:srgbClr val="242424"/>
                  </a:solidFill>
                  <a:latin typeface="Verdana"/>
                  <a:ea typeface="Verdana"/>
                </a:rPr>
                <a:t>os	</a:t>
              </a:r>
              <a:r>
                <a:rPr lang="en-US" altLang="zh-CN" sz="1200" b="1" spc="-150" dirty="0">
                  <a:solidFill>
                    <a:srgbClr val="242424"/>
                  </a:solidFill>
                  <a:latin typeface="Verdana"/>
                  <a:ea typeface="Verdana"/>
                </a:rPr>
                <a:t>Fu</a:t>
              </a:r>
              <a:r>
                <a:rPr lang="en-US" altLang="zh-CN" sz="1200" b="1" spc="-145" dirty="0">
                  <a:solidFill>
                    <a:srgbClr val="242424"/>
                  </a:solidFill>
                  <a:latin typeface="Verdana"/>
                  <a:ea typeface="Verdana"/>
                </a:rPr>
                <a:t>nç</a:t>
              </a:r>
              <a:r>
                <a:rPr lang="en-US" altLang="zh-CN" sz="1200" b="1" spc="-160" dirty="0">
                  <a:solidFill>
                    <a:srgbClr val="242424"/>
                  </a:solidFill>
                  <a:latin typeface="Verdana"/>
                  <a:ea typeface="Verdana"/>
                </a:rPr>
                <a:t>õ</a:t>
              </a:r>
              <a:r>
                <a:rPr lang="en-US" altLang="zh-CN" sz="1200" b="1" spc="-145" dirty="0">
                  <a:solidFill>
                    <a:srgbClr val="242424"/>
                  </a:solidFill>
                  <a:latin typeface="Verdana"/>
                  <a:ea typeface="Verdana"/>
                </a:rPr>
                <a:t>e</a:t>
              </a:r>
              <a:r>
                <a:rPr lang="en-US" altLang="zh-CN" sz="1200" b="1" spc="-135" dirty="0">
                  <a:solidFill>
                    <a:srgbClr val="242424"/>
                  </a:solidFill>
                  <a:latin typeface="Verdana"/>
                  <a:ea typeface="Verdana"/>
                </a:rPr>
                <a:t>s</a:t>
              </a:r>
              <a:r>
                <a:rPr lang="en-US" altLang="zh-CN" sz="1200" b="1" spc="-75" dirty="0">
                  <a:solidFill>
                    <a:srgbClr val="242424"/>
                  </a:solidFill>
                  <a:latin typeface="Verdana"/>
                  <a:cs typeface="Verdana"/>
                </a:rPr>
                <a:t> </a:t>
              </a:r>
              <a:r>
                <a:rPr lang="en-US" altLang="zh-CN" sz="1200" b="1" spc="-154" dirty="0">
                  <a:solidFill>
                    <a:srgbClr val="242424"/>
                  </a:solidFill>
                  <a:latin typeface="Verdana"/>
                  <a:ea typeface="Verdana"/>
                </a:rPr>
                <a:t>p</a:t>
              </a:r>
              <a:r>
                <a:rPr lang="en-US" altLang="zh-CN" sz="1200" b="1" spc="-114" dirty="0">
                  <a:solidFill>
                    <a:srgbClr val="242424"/>
                  </a:solidFill>
                  <a:latin typeface="Verdana"/>
                  <a:ea typeface="Verdana"/>
                </a:rPr>
                <a:t>r</a:t>
              </a:r>
              <a:r>
                <a:rPr lang="en-US" altLang="zh-CN" sz="1200" b="1" spc="-120" dirty="0">
                  <a:solidFill>
                    <a:srgbClr val="242424"/>
                  </a:solidFill>
                  <a:latin typeface="Verdana"/>
                  <a:ea typeface="Verdana"/>
                </a:rPr>
                <a:t>incip</a:t>
              </a:r>
              <a:r>
                <a:rPr lang="en-US" altLang="zh-CN" sz="1200" b="1" spc="-150" dirty="0">
                  <a:solidFill>
                    <a:srgbClr val="242424"/>
                  </a:solidFill>
                  <a:latin typeface="Verdana"/>
                  <a:ea typeface="Verdana"/>
                </a:rPr>
                <a:t>a</a:t>
              </a:r>
              <a:r>
                <a:rPr lang="en-US" altLang="zh-CN" sz="1200" b="1" spc="-104" dirty="0">
                  <a:solidFill>
                    <a:srgbClr val="242424"/>
                  </a:solidFill>
                  <a:latin typeface="Verdana"/>
                  <a:ea typeface="Verdana"/>
                </a:rPr>
                <a:t>is</a:t>
              </a:r>
            </a:p>
          </p:txBody>
        </p:sp>
        <p:sp>
          <p:nvSpPr>
            <p:cNvPr id="631" name="TextBox 631"/>
            <p:cNvSpPr txBox="1"/>
            <p:nvPr/>
          </p:nvSpPr>
          <p:spPr>
            <a:xfrm>
              <a:off x="3699510" y="586780"/>
              <a:ext cx="982372" cy="213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Eri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t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róc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itos</a:t>
              </a:r>
            </a:p>
          </p:txBody>
        </p:sp>
        <p:sp>
          <p:nvSpPr>
            <p:cNvPr id="632" name="TextBox 632"/>
            <p:cNvSpPr txBox="1"/>
            <p:nvPr/>
          </p:nvSpPr>
          <p:spPr>
            <a:xfrm>
              <a:off x="5264152" y="581470"/>
              <a:ext cx="1727727" cy="8355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290829"/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H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e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mo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gl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o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b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i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n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a,</a:t>
              </a:r>
            </a:p>
            <a:p>
              <a:pPr>
                <a:lnSpc>
                  <a:spcPct val="95833"/>
                </a:lnSpc>
              </a:pP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proteína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cuja</a:t>
              </a:r>
              <a:r>
                <a:rPr lang="en-US" altLang="zh-CN" sz="1200" spc="-5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função</a:t>
              </a:r>
            </a:p>
            <a:p>
              <a:pPr marL="149859" indent="125730" hangingPunct="0">
                <a:lnSpc>
                  <a:spcPct val="97916"/>
                </a:lnSpc>
              </a:pP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primordial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é</a:t>
              </a:r>
              <a:r>
                <a:rPr lang="en-US" altLang="zh-CN" sz="1200" spc="-55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o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transporte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de</a:t>
              </a:r>
              <a:r>
                <a:rPr lang="en-US" altLang="zh-CN" sz="1200" spc="-104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O</a:t>
              </a:r>
              <a:r>
                <a:rPr lang="en-US" altLang="zh-CN" sz="600" dirty="0">
                  <a:solidFill>
                    <a:srgbClr val="242424"/>
                  </a:solidFill>
                  <a:latin typeface="Trebuchet MS"/>
                  <a:ea typeface="Trebuchet MS"/>
                </a:rPr>
                <a:t>2</a:t>
              </a:r>
            </a:p>
          </p:txBody>
        </p:sp>
        <p:sp>
          <p:nvSpPr>
            <p:cNvPr id="633" name="TextBox 633"/>
            <p:cNvSpPr txBox="1"/>
            <p:nvPr/>
          </p:nvSpPr>
          <p:spPr>
            <a:xfrm>
              <a:off x="7208520" y="581469"/>
              <a:ext cx="1734338" cy="6330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Transporte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dos</a:t>
              </a:r>
              <a:r>
                <a:rPr lang="en-US" altLang="zh-CN" sz="1200" spc="-25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gases</a:t>
              </a:r>
            </a:p>
            <a:p>
              <a:pPr indent="114300">
                <a:lnSpc>
                  <a:spcPct val="95833"/>
                </a:lnSpc>
              </a:pP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re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spi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ra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t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óri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os: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O</a:t>
              </a:r>
              <a:r>
                <a:rPr lang="en-US" altLang="zh-CN" sz="600" dirty="0">
                  <a:solidFill>
                    <a:srgbClr val="242424"/>
                  </a:solidFill>
                  <a:latin typeface="Trebuchet MS"/>
                  <a:ea typeface="Trebuchet MS"/>
                </a:rPr>
                <a:t>2</a:t>
              </a:r>
            </a:p>
            <a:p>
              <a:pPr indent="684529">
                <a:lnSpc>
                  <a:spcPct val="101250"/>
                </a:lnSpc>
              </a:pPr>
              <a:r>
                <a:rPr lang="en-US" altLang="zh-CN" sz="1200" spc="-10" dirty="0">
                  <a:solidFill>
                    <a:srgbClr val="242424"/>
                  </a:solidFill>
                  <a:latin typeface="Trebuchet MS"/>
                  <a:ea typeface="Trebuchet MS"/>
                </a:rPr>
                <a:t>CO</a:t>
              </a:r>
              <a:r>
                <a:rPr lang="en-US" altLang="zh-CN" sz="600" spc="-10" dirty="0">
                  <a:solidFill>
                    <a:srgbClr val="242424"/>
                  </a:solidFill>
                  <a:latin typeface="Trebuchet MS"/>
                  <a:ea typeface="Trebuchet MS"/>
                </a:rPr>
                <a:t>2</a:t>
              </a:r>
            </a:p>
          </p:txBody>
        </p:sp>
        <p:sp>
          <p:nvSpPr>
            <p:cNvPr id="634" name="TextBox 634"/>
            <p:cNvSpPr txBox="1"/>
            <p:nvPr/>
          </p:nvSpPr>
          <p:spPr>
            <a:xfrm>
              <a:off x="3672839" y="1634530"/>
              <a:ext cx="1035838" cy="213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Neutr</a:t>
              </a:r>
              <a:r>
                <a:rPr lang="en-US" altLang="zh-CN" sz="1200" spc="-15" dirty="0">
                  <a:solidFill>
                    <a:srgbClr val="242424"/>
                  </a:solidFill>
                  <a:latin typeface="Trebuchet MS"/>
                  <a:ea typeface="Trebuchet MS"/>
                </a:rPr>
                <a:t>ó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filo</a:t>
              </a:r>
              <a:r>
                <a:rPr lang="en-US" altLang="zh-CN" sz="1200" spc="-10" dirty="0">
                  <a:solidFill>
                    <a:srgbClr val="242424"/>
                  </a:solidFill>
                  <a:latin typeface="Trebuchet MS"/>
                  <a:ea typeface="Trebuchet MS"/>
                </a:rPr>
                <a:t>s</a:t>
              </a:r>
            </a:p>
          </p:txBody>
        </p:sp>
        <p:sp>
          <p:nvSpPr>
            <p:cNvPr id="635" name="TextBox 635"/>
            <p:cNvSpPr txBox="1"/>
            <p:nvPr/>
          </p:nvSpPr>
          <p:spPr>
            <a:xfrm>
              <a:off x="5281930" y="1632627"/>
              <a:ext cx="1749177" cy="434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302260" indent="-302260" hangingPunct="0">
                <a:lnSpc>
                  <a:spcPct val="101666"/>
                </a:lnSpc>
              </a:pPr>
              <a:r>
                <a:rPr lang="en-US" altLang="zh-CN" sz="1200" spc="20" dirty="0">
                  <a:solidFill>
                    <a:srgbClr val="242424"/>
                  </a:solidFill>
                  <a:latin typeface="Trebuchet MS"/>
                  <a:ea typeface="Trebuchet MS"/>
                </a:rPr>
                <a:t>Grânulos</a:t>
              </a:r>
              <a:r>
                <a:rPr lang="en-US" altLang="zh-CN" sz="1200" spc="-22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spc="20" dirty="0">
                  <a:solidFill>
                    <a:srgbClr val="242424"/>
                  </a:solidFill>
                  <a:latin typeface="Trebuchet MS"/>
                  <a:ea typeface="Trebuchet MS"/>
                </a:rPr>
                <a:t>es</a:t>
              </a:r>
              <a:r>
                <a:rPr lang="en-US" altLang="zh-CN" sz="1200" spc="15" dirty="0">
                  <a:solidFill>
                    <a:srgbClr val="242424"/>
                  </a:solidFill>
                  <a:latin typeface="Trebuchet MS"/>
                  <a:ea typeface="Trebuchet MS"/>
                </a:rPr>
                <a:t>pecíf</a:t>
              </a:r>
              <a:r>
                <a:rPr lang="en-US" altLang="zh-CN" sz="1200" spc="25" dirty="0">
                  <a:solidFill>
                    <a:srgbClr val="242424"/>
                  </a:solidFill>
                  <a:latin typeface="Trebuchet MS"/>
                  <a:ea typeface="Trebuchet MS"/>
                </a:rPr>
                <a:t>ico</a:t>
              </a:r>
              <a:r>
                <a:rPr lang="en-US" altLang="zh-CN" sz="1200" spc="15" dirty="0">
                  <a:solidFill>
                    <a:srgbClr val="242424"/>
                  </a:solidFill>
                  <a:latin typeface="Trebuchet MS"/>
                  <a:ea typeface="Trebuchet MS"/>
                </a:rPr>
                <a:t>s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e</a:t>
              </a:r>
              <a:r>
                <a:rPr lang="en-US" altLang="zh-CN" sz="1200" spc="-1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lis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o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ssomos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.</a:t>
              </a:r>
            </a:p>
          </p:txBody>
        </p:sp>
        <p:sp>
          <p:nvSpPr>
            <p:cNvPr id="636" name="TextBox 636"/>
            <p:cNvSpPr txBox="1"/>
            <p:nvPr/>
          </p:nvSpPr>
          <p:spPr>
            <a:xfrm>
              <a:off x="7503159" y="1634532"/>
              <a:ext cx="1145522" cy="4263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F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a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go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c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it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o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se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d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e</a:t>
              </a:r>
            </a:p>
            <a:p>
              <a:pPr indent="186690"/>
              <a:r>
                <a:rPr lang="en-US" altLang="zh-CN" sz="1200" spc="-10" dirty="0">
                  <a:solidFill>
                    <a:srgbClr val="242424"/>
                  </a:solidFill>
                  <a:latin typeface="Trebuchet MS"/>
                  <a:ea typeface="Trebuchet MS"/>
                </a:rPr>
                <a:t>bacté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rias</a:t>
              </a:r>
            </a:p>
          </p:txBody>
        </p:sp>
        <p:sp>
          <p:nvSpPr>
            <p:cNvPr id="637" name="TextBox 637"/>
            <p:cNvSpPr txBox="1"/>
            <p:nvPr/>
          </p:nvSpPr>
          <p:spPr>
            <a:xfrm>
              <a:off x="3691890" y="2270801"/>
              <a:ext cx="999998" cy="213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Eosinófi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los</a:t>
              </a:r>
            </a:p>
          </p:txBody>
        </p:sp>
        <p:sp>
          <p:nvSpPr>
            <p:cNvPr id="638" name="TextBox 638"/>
            <p:cNvSpPr txBox="1"/>
            <p:nvPr/>
          </p:nvSpPr>
          <p:spPr>
            <a:xfrm>
              <a:off x="5278121" y="2275247"/>
              <a:ext cx="1752987" cy="8249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98450" indent="-294640" hangingPunct="0">
                <a:lnSpc>
                  <a:spcPct val="95416"/>
                </a:lnSpc>
              </a:pPr>
              <a:r>
                <a:rPr lang="en-US" altLang="zh-CN" sz="1200" spc="20" dirty="0">
                  <a:solidFill>
                    <a:srgbClr val="242424"/>
                  </a:solidFill>
                  <a:latin typeface="Trebuchet MS"/>
                  <a:ea typeface="Trebuchet MS"/>
                </a:rPr>
                <a:t>Grânulos</a:t>
              </a:r>
              <a:r>
                <a:rPr lang="en-US" altLang="zh-CN" sz="1200" spc="-22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spc="20" dirty="0">
                  <a:solidFill>
                    <a:srgbClr val="242424"/>
                  </a:solidFill>
                  <a:latin typeface="Trebuchet MS"/>
                  <a:ea typeface="Trebuchet MS"/>
                </a:rPr>
                <a:t>es</a:t>
              </a:r>
              <a:r>
                <a:rPr lang="en-US" altLang="zh-CN" sz="1200" spc="15" dirty="0">
                  <a:solidFill>
                    <a:srgbClr val="242424"/>
                  </a:solidFill>
                  <a:latin typeface="Trebuchet MS"/>
                  <a:ea typeface="Trebuchet MS"/>
                </a:rPr>
                <a:t>pecíf</a:t>
              </a:r>
              <a:r>
                <a:rPr lang="en-US" altLang="zh-CN" sz="1200" spc="25" dirty="0">
                  <a:solidFill>
                    <a:srgbClr val="242424"/>
                  </a:solidFill>
                  <a:latin typeface="Trebuchet MS"/>
                  <a:ea typeface="Trebuchet MS"/>
                </a:rPr>
                <a:t>ico</a:t>
              </a:r>
              <a:r>
                <a:rPr lang="en-US" altLang="zh-CN" sz="1200" spc="15" dirty="0">
                  <a:solidFill>
                    <a:srgbClr val="242424"/>
                  </a:solidFill>
                  <a:latin typeface="Trebuchet MS"/>
                  <a:ea typeface="Trebuchet MS"/>
                </a:rPr>
                <a:t>s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e</a:t>
              </a:r>
              <a:r>
                <a:rPr lang="en-US" altLang="zh-CN" sz="1200" spc="-25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s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ubs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tâncias</a:t>
              </a:r>
            </a:p>
            <a:p>
              <a:pPr>
                <a:lnSpc>
                  <a:spcPct val="96666"/>
                </a:lnSpc>
              </a:pP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far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m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acologi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c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ament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e</a:t>
              </a:r>
            </a:p>
            <a:p>
              <a:pPr indent="568959"/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ativ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as.</a:t>
              </a:r>
            </a:p>
          </p:txBody>
        </p:sp>
        <p:sp>
          <p:nvSpPr>
            <p:cNvPr id="639" name="TextBox 639"/>
            <p:cNvSpPr txBox="1"/>
            <p:nvPr/>
          </p:nvSpPr>
          <p:spPr>
            <a:xfrm>
              <a:off x="7176770" y="2265489"/>
              <a:ext cx="1796362" cy="10317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Defesa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contra</a:t>
              </a:r>
              <a:r>
                <a:rPr lang="en-US" altLang="zh-CN" sz="1200" spc="-34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vermes</a:t>
              </a:r>
            </a:p>
            <a:p>
              <a:pPr indent="444500">
                <a:lnSpc>
                  <a:spcPct val="95833"/>
                </a:lnSpc>
              </a:pP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parasitas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spc="5" dirty="0">
                  <a:solidFill>
                    <a:srgbClr val="242424"/>
                  </a:solidFill>
                  <a:latin typeface="Trebuchet MS"/>
                  <a:ea typeface="Trebuchet MS"/>
                </a:rPr>
                <a:t>e</a:t>
              </a:r>
            </a:p>
            <a:p>
              <a:pPr indent="280670">
                <a:lnSpc>
                  <a:spcPct val="95833"/>
                </a:lnSpc>
              </a:pP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mo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dulação</a:t>
              </a:r>
              <a:r>
                <a:rPr lang="en-US" altLang="zh-CN" sz="1200" spc="1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spc="-10" dirty="0">
                  <a:solidFill>
                    <a:srgbClr val="242424"/>
                  </a:solidFill>
                  <a:latin typeface="Trebuchet MS"/>
                  <a:ea typeface="Trebuchet MS"/>
                </a:rPr>
                <a:t>do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s</a:t>
              </a:r>
            </a:p>
            <a:p>
              <a:pPr marL="313689" indent="185420" hangingPunct="0">
                <a:lnSpc>
                  <a:spcPct val="95833"/>
                </a:lnSpc>
              </a:pP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processo</a:t>
              </a:r>
              <a:r>
                <a:rPr lang="en-US" altLang="zh-CN" sz="1200" spc="5" dirty="0">
                  <a:solidFill>
                    <a:srgbClr val="242424"/>
                  </a:solidFill>
                  <a:latin typeface="Trebuchet MS"/>
                  <a:ea typeface="Trebuchet MS"/>
                </a:rPr>
                <a:t>s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inflamató</a:t>
              </a:r>
              <a:r>
                <a:rPr lang="en-US" altLang="zh-CN" sz="1200" spc="-15" dirty="0">
                  <a:solidFill>
                    <a:srgbClr val="242424"/>
                  </a:solidFill>
                  <a:latin typeface="Trebuchet MS"/>
                  <a:ea typeface="Trebuchet MS"/>
                </a:rPr>
                <a:t>r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io</a:t>
              </a:r>
              <a:r>
                <a:rPr lang="en-US" altLang="zh-CN" sz="1200" spc="-10" dirty="0">
                  <a:solidFill>
                    <a:srgbClr val="242424"/>
                  </a:solidFill>
                  <a:latin typeface="Trebuchet MS"/>
                  <a:ea typeface="Trebuchet MS"/>
                </a:rPr>
                <a:t>s.</a:t>
              </a:r>
            </a:p>
          </p:txBody>
        </p:sp>
        <p:sp>
          <p:nvSpPr>
            <p:cNvPr id="640" name="TextBox 640"/>
            <p:cNvSpPr txBox="1"/>
            <p:nvPr/>
          </p:nvSpPr>
          <p:spPr>
            <a:xfrm>
              <a:off x="3803651" y="3529370"/>
              <a:ext cx="773583" cy="213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Basóf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ilo</a:t>
              </a:r>
            </a:p>
          </p:txBody>
        </p:sp>
        <p:sp>
          <p:nvSpPr>
            <p:cNvPr id="641" name="TextBox 641"/>
            <p:cNvSpPr txBox="1"/>
            <p:nvPr/>
          </p:nvSpPr>
          <p:spPr>
            <a:xfrm>
              <a:off x="5234941" y="3524059"/>
              <a:ext cx="1783919" cy="6309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46989"/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Grânulo</a:t>
              </a:r>
              <a:r>
                <a:rPr lang="en-US" altLang="zh-CN" sz="1200" spc="-15" dirty="0">
                  <a:solidFill>
                    <a:srgbClr val="242424"/>
                  </a:solidFill>
                  <a:latin typeface="Trebuchet MS"/>
                  <a:ea typeface="Trebuchet MS"/>
                </a:rPr>
                <a:t>s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específ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ico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s</a:t>
              </a:r>
            </a:p>
            <a:p>
              <a:pPr>
                <a:lnSpc>
                  <a:spcPct val="95833"/>
                </a:lnSpc>
              </a:pP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contendo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histamina</a:t>
              </a:r>
              <a:r>
                <a:rPr lang="en-US" altLang="zh-CN" sz="1200" spc="-69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e</a:t>
              </a:r>
            </a:p>
            <a:p>
              <a:pPr indent="494029"/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hepar</a:t>
              </a:r>
              <a:r>
                <a:rPr lang="en-US" altLang="zh-CN" sz="1200" spc="-10" dirty="0">
                  <a:solidFill>
                    <a:srgbClr val="242424"/>
                  </a:solidFill>
                  <a:latin typeface="Trebuchet MS"/>
                  <a:ea typeface="Trebuchet MS"/>
                </a:rPr>
                <a:t>in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a.</a:t>
              </a:r>
            </a:p>
          </p:txBody>
        </p:sp>
        <p:sp>
          <p:nvSpPr>
            <p:cNvPr id="642" name="TextBox 642"/>
            <p:cNvSpPr txBox="1"/>
            <p:nvPr/>
          </p:nvSpPr>
          <p:spPr>
            <a:xfrm>
              <a:off x="7305040" y="3524060"/>
              <a:ext cx="1541298" cy="10573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233679"/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Liber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ação</a:t>
              </a:r>
              <a:r>
                <a:rPr lang="en-US" altLang="zh-CN" sz="1200" spc="5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de</a:t>
              </a:r>
            </a:p>
            <a:p>
              <a:pPr>
                <a:lnSpc>
                  <a:spcPct val="95833"/>
                </a:lnSpc>
              </a:pP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histamina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e</a:t>
              </a:r>
              <a:r>
                <a:rPr lang="en-US" altLang="zh-CN" sz="1200" spc="-2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outros</a:t>
              </a:r>
            </a:p>
            <a:p>
              <a:pPr indent="121919">
                <a:lnSpc>
                  <a:spcPct val="95833"/>
                </a:lnSpc>
              </a:pP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mediadores</a:t>
              </a:r>
              <a:r>
                <a:rPr lang="en-US" altLang="zh-CN" sz="1200" spc="-1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dos</a:t>
              </a:r>
            </a:p>
            <a:p>
              <a:pPr marL="185419" indent="185420" hangingPunct="0">
                <a:lnSpc>
                  <a:spcPct val="102083"/>
                </a:lnSpc>
              </a:pP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processo</a:t>
              </a:r>
              <a:r>
                <a:rPr lang="en-US" altLang="zh-CN" sz="1200" spc="5" dirty="0">
                  <a:solidFill>
                    <a:srgbClr val="242424"/>
                  </a:solidFill>
                  <a:latin typeface="Trebuchet MS"/>
                  <a:ea typeface="Trebuchet MS"/>
                </a:rPr>
                <a:t>s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inflamató</a:t>
              </a:r>
              <a:r>
                <a:rPr lang="en-US" altLang="zh-CN" sz="1200" spc="-15" dirty="0">
                  <a:solidFill>
                    <a:srgbClr val="242424"/>
                  </a:solidFill>
                  <a:latin typeface="Trebuchet MS"/>
                  <a:ea typeface="Trebuchet MS"/>
                </a:rPr>
                <a:t>r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io</a:t>
              </a:r>
              <a:r>
                <a:rPr lang="en-US" altLang="zh-CN" sz="1200" spc="-10" dirty="0">
                  <a:solidFill>
                    <a:srgbClr val="242424"/>
                  </a:solidFill>
                  <a:latin typeface="Trebuchet MS"/>
                  <a:ea typeface="Trebuchet MS"/>
                </a:rPr>
                <a:t>s.</a:t>
              </a:r>
            </a:p>
          </p:txBody>
        </p:sp>
        <p:sp>
          <p:nvSpPr>
            <p:cNvPr id="643" name="TextBox 643"/>
            <p:cNvSpPr txBox="1"/>
            <p:nvPr/>
          </p:nvSpPr>
          <p:spPr>
            <a:xfrm>
              <a:off x="3755389" y="4801910"/>
              <a:ext cx="869408" cy="213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Mo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nó</a:t>
              </a:r>
              <a:r>
                <a:rPr lang="en-US" altLang="zh-CN" sz="1200" spc="-10" dirty="0">
                  <a:solidFill>
                    <a:srgbClr val="242424"/>
                  </a:solidFill>
                  <a:latin typeface="Trebuchet MS"/>
                  <a:ea typeface="Trebuchet MS"/>
                </a:rPr>
                <a:t>ci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to</a:t>
              </a:r>
            </a:p>
          </p:txBody>
        </p:sp>
        <p:sp>
          <p:nvSpPr>
            <p:cNvPr id="644" name="TextBox 644"/>
            <p:cNvSpPr txBox="1"/>
            <p:nvPr/>
          </p:nvSpPr>
          <p:spPr>
            <a:xfrm>
              <a:off x="5231130" y="4796599"/>
              <a:ext cx="1796003" cy="4263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120650"/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Gr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ânulo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s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conte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ndo</a:t>
              </a:r>
            </a:p>
            <a:p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enz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imas</a:t>
              </a:r>
              <a:r>
                <a:rPr lang="en-US" altLang="zh-CN" sz="1200" spc="15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spc="5" dirty="0">
                  <a:solidFill>
                    <a:srgbClr val="242424"/>
                  </a:solidFill>
                  <a:latin typeface="Trebuchet MS"/>
                  <a:ea typeface="Trebuchet MS"/>
                </a:rPr>
                <a:t>l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is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o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ss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ô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micas</a:t>
              </a:r>
              <a:r>
                <a:rPr lang="en-US" altLang="zh-CN" sz="1200" spc="-10" dirty="0">
                  <a:solidFill>
                    <a:srgbClr val="242424"/>
                  </a:solidFill>
                  <a:latin typeface="Trebuchet MS"/>
                  <a:ea typeface="Trebuchet MS"/>
                </a:rPr>
                <a:t>.</a:t>
              </a:r>
            </a:p>
          </p:txBody>
        </p:sp>
        <p:sp>
          <p:nvSpPr>
            <p:cNvPr id="645" name="TextBox 645"/>
            <p:cNvSpPr txBox="1"/>
            <p:nvPr/>
          </p:nvSpPr>
          <p:spPr>
            <a:xfrm>
              <a:off x="7216140" y="4796599"/>
              <a:ext cx="1718578" cy="16370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384809"/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Geração</a:t>
              </a:r>
              <a:r>
                <a:rPr lang="en-US" altLang="zh-CN" sz="1200" spc="-1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de</a:t>
              </a:r>
            </a:p>
            <a:p>
              <a:pPr marL="21589" indent="195579" hangingPunct="0">
                <a:lnSpc>
                  <a:spcPct val="95416"/>
                </a:lnSpc>
              </a:pPr>
              <a:r>
                <a:rPr lang="en-US" altLang="zh-CN" sz="1200" spc="55" dirty="0">
                  <a:solidFill>
                    <a:srgbClr val="242424"/>
                  </a:solidFill>
                  <a:latin typeface="Trebuchet MS"/>
                  <a:ea typeface="Trebuchet MS"/>
                </a:rPr>
                <a:t>m</a:t>
              </a:r>
              <a:r>
                <a:rPr lang="en-US" altLang="zh-CN" sz="1200" spc="34" dirty="0">
                  <a:solidFill>
                    <a:srgbClr val="242424"/>
                  </a:solidFill>
                  <a:latin typeface="Trebuchet MS"/>
                  <a:ea typeface="Trebuchet MS"/>
                </a:rPr>
                <a:t>ac</a:t>
              </a:r>
              <a:r>
                <a:rPr lang="en-US" altLang="zh-CN" sz="1200" spc="25" dirty="0">
                  <a:solidFill>
                    <a:srgbClr val="242424"/>
                  </a:solidFill>
                  <a:latin typeface="Trebuchet MS"/>
                  <a:ea typeface="Trebuchet MS"/>
                </a:rPr>
                <a:t>r</a:t>
              </a:r>
              <a:r>
                <a:rPr lang="en-US" altLang="zh-CN" sz="1200" spc="40" dirty="0">
                  <a:solidFill>
                    <a:srgbClr val="242424"/>
                  </a:solidFill>
                  <a:latin typeface="Trebuchet MS"/>
                  <a:ea typeface="Trebuchet MS"/>
                </a:rPr>
                <a:t>ó</a:t>
              </a:r>
              <a:r>
                <a:rPr lang="en-US" altLang="zh-CN" sz="1200" spc="25" dirty="0">
                  <a:solidFill>
                    <a:srgbClr val="242424"/>
                  </a:solidFill>
                  <a:latin typeface="Trebuchet MS"/>
                  <a:ea typeface="Trebuchet MS"/>
                </a:rPr>
                <a:t>f</a:t>
              </a:r>
              <a:r>
                <a:rPr lang="en-US" altLang="zh-CN" sz="1200" spc="34" dirty="0">
                  <a:solidFill>
                    <a:srgbClr val="242424"/>
                  </a:solidFill>
                  <a:latin typeface="Trebuchet MS"/>
                  <a:ea typeface="Trebuchet MS"/>
                </a:rPr>
                <a:t>ago</a:t>
              </a:r>
              <a:r>
                <a:rPr lang="en-US" altLang="zh-CN" sz="1200" spc="30" dirty="0">
                  <a:solidFill>
                    <a:srgbClr val="242424"/>
                  </a:solidFill>
                  <a:latin typeface="Trebuchet MS"/>
                  <a:ea typeface="Trebuchet MS"/>
                </a:rPr>
                <a:t>s</a:t>
              </a:r>
              <a:r>
                <a:rPr lang="en-US" altLang="zh-CN" sz="1200" spc="-22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spc="40" dirty="0">
                  <a:solidFill>
                    <a:srgbClr val="242424"/>
                  </a:solidFill>
                  <a:latin typeface="Trebuchet MS"/>
                  <a:ea typeface="Trebuchet MS"/>
                </a:rPr>
                <a:t>n</a:t>
              </a:r>
              <a:r>
                <a:rPr lang="en-US" altLang="zh-CN" sz="1200" spc="34" dirty="0">
                  <a:solidFill>
                    <a:srgbClr val="242424"/>
                  </a:solidFill>
                  <a:latin typeface="Trebuchet MS"/>
                  <a:ea typeface="Trebuchet MS"/>
                </a:rPr>
                <a:t>o</a:t>
              </a:r>
              <a:r>
                <a:rPr lang="en-US" altLang="zh-CN" sz="1200" spc="30" dirty="0">
                  <a:solidFill>
                    <a:srgbClr val="242424"/>
                  </a:solidFill>
                  <a:latin typeface="Trebuchet MS"/>
                  <a:ea typeface="Trebuchet MS"/>
                </a:rPr>
                <a:t>s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tecidos</a:t>
              </a:r>
              <a:r>
                <a:rPr lang="en-US" altLang="zh-CN" sz="1200" spc="-1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co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njuntiv</a:t>
              </a:r>
              <a:r>
                <a:rPr lang="en-US" altLang="zh-CN" sz="1200" spc="5" dirty="0">
                  <a:solidFill>
                    <a:srgbClr val="242424"/>
                  </a:solidFill>
                  <a:latin typeface="Trebuchet MS"/>
                  <a:ea typeface="Trebuchet MS"/>
                </a:rPr>
                <a:t>o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s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,</a:t>
              </a:r>
            </a:p>
            <a:p>
              <a:pPr indent="207009">
                <a:lnSpc>
                  <a:spcPct val="97083"/>
                </a:lnSpc>
              </a:pP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que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por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sua</a:t>
              </a:r>
              <a:r>
                <a:rPr lang="en-US" altLang="zh-CN" sz="1200" spc="-5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vez</a:t>
              </a:r>
            </a:p>
            <a:p>
              <a:pPr>
                <a:lnSpc>
                  <a:spcPct val="95833"/>
                </a:lnSpc>
              </a:pP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fagocitam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e</a:t>
              </a:r>
              <a:r>
                <a:rPr lang="en-US" altLang="zh-CN" sz="1200" spc="-25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ea typeface="Trebuchet MS"/>
                </a:rPr>
                <a:t>digerem</a:t>
              </a:r>
            </a:p>
            <a:p>
              <a:pPr marL="262889" indent="-78739" hangingPunct="0">
                <a:lnSpc>
                  <a:spcPct val="95416"/>
                </a:lnSpc>
              </a:pPr>
              <a:r>
                <a:rPr lang="en-US" altLang="zh-CN" sz="1200" spc="20" dirty="0">
                  <a:solidFill>
                    <a:srgbClr val="242424"/>
                  </a:solidFill>
                  <a:latin typeface="Trebuchet MS"/>
                  <a:ea typeface="Trebuchet MS"/>
                </a:rPr>
                <a:t>bactérias,</a:t>
              </a:r>
              <a:r>
                <a:rPr lang="en-US" altLang="zh-CN" sz="1200" spc="-194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spc="15" dirty="0">
                  <a:solidFill>
                    <a:srgbClr val="242424"/>
                  </a:solidFill>
                  <a:latin typeface="Trebuchet MS"/>
                  <a:ea typeface="Trebuchet MS"/>
                </a:rPr>
                <a:t>vírus,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spc="34" dirty="0">
                  <a:solidFill>
                    <a:srgbClr val="242424"/>
                  </a:solidFill>
                  <a:latin typeface="Trebuchet MS"/>
                  <a:ea typeface="Trebuchet MS"/>
                </a:rPr>
                <a:t>pro</a:t>
              </a:r>
              <a:r>
                <a:rPr lang="en-US" altLang="zh-CN" sz="1200" spc="30" dirty="0">
                  <a:solidFill>
                    <a:srgbClr val="242424"/>
                  </a:solidFill>
                  <a:latin typeface="Trebuchet MS"/>
                  <a:ea typeface="Trebuchet MS"/>
                </a:rPr>
                <a:t>to</a:t>
              </a:r>
              <a:r>
                <a:rPr lang="en-US" altLang="zh-CN" sz="1200" spc="40" dirty="0">
                  <a:solidFill>
                    <a:srgbClr val="242424"/>
                  </a:solidFill>
                  <a:latin typeface="Trebuchet MS"/>
                  <a:ea typeface="Trebuchet MS"/>
                </a:rPr>
                <a:t>zo</a:t>
              </a:r>
              <a:r>
                <a:rPr lang="en-US" altLang="zh-CN" sz="1200" spc="30" dirty="0">
                  <a:solidFill>
                    <a:srgbClr val="242424"/>
                  </a:solidFill>
                  <a:latin typeface="Trebuchet MS"/>
                  <a:ea typeface="Trebuchet MS"/>
                </a:rPr>
                <a:t>ário</a:t>
              </a:r>
              <a:r>
                <a:rPr lang="en-US" altLang="zh-CN" sz="1200" spc="34" dirty="0">
                  <a:solidFill>
                    <a:srgbClr val="242424"/>
                  </a:solidFill>
                  <a:latin typeface="Trebuchet MS"/>
                  <a:ea typeface="Trebuchet MS"/>
                </a:rPr>
                <a:t>s</a:t>
              </a:r>
              <a:r>
                <a:rPr lang="en-US" altLang="zh-CN" sz="1200" spc="-22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spc="34" dirty="0">
                  <a:solidFill>
                    <a:srgbClr val="242424"/>
                  </a:solidFill>
                  <a:latin typeface="Trebuchet MS"/>
                  <a:ea typeface="Trebuchet MS"/>
                </a:rPr>
                <a:t>e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células</a:t>
              </a:r>
              <a:r>
                <a:rPr lang="en-US" altLang="zh-CN" sz="12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2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velhas.</a:t>
              </a:r>
            </a:p>
          </p:txBody>
        </p:sp>
        <p:sp>
          <p:nvSpPr>
            <p:cNvPr id="646" name="TextBox 646"/>
            <p:cNvSpPr txBox="1"/>
            <p:nvPr/>
          </p:nvSpPr>
          <p:spPr>
            <a:xfrm>
              <a:off x="6765291" y="1226629"/>
              <a:ext cx="194533" cy="213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200" spc="-40" dirty="0">
                  <a:solidFill>
                    <a:srgbClr val="242424"/>
                  </a:solidFill>
                  <a:latin typeface="Trebuchet MS"/>
                  <a:ea typeface="Trebuchet MS"/>
                </a:rPr>
                <a:t>.</a:t>
              </a:r>
            </a:p>
          </p:txBody>
        </p:sp>
        <p:sp>
          <p:nvSpPr>
            <p:cNvPr id="647" name="TextBox 647"/>
            <p:cNvSpPr txBox="1"/>
            <p:nvPr/>
          </p:nvSpPr>
          <p:spPr>
            <a:xfrm>
              <a:off x="8714739" y="802449"/>
              <a:ext cx="227312" cy="213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200" spc="-40" dirty="0">
                  <a:solidFill>
                    <a:srgbClr val="242424"/>
                  </a:solidFill>
                  <a:latin typeface="Trebuchet MS"/>
                  <a:ea typeface="Trebuchet MS"/>
                </a:rPr>
                <a:t>e</a:t>
              </a:r>
            </a:p>
          </p:txBody>
        </p:sp>
        <p:sp>
          <p:nvSpPr>
            <p:cNvPr id="648" name="TextBox 648"/>
            <p:cNvSpPr txBox="1"/>
            <p:nvPr/>
          </p:nvSpPr>
          <p:spPr>
            <a:xfrm>
              <a:off x="8178802" y="1014539"/>
              <a:ext cx="194533" cy="213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200" spc="-40" dirty="0">
                  <a:solidFill>
                    <a:srgbClr val="242424"/>
                  </a:solidFill>
                  <a:latin typeface="Trebuchet MS"/>
                  <a:ea typeface="Trebuchet MS"/>
                </a:rPr>
                <a:t>.</a:t>
              </a:r>
            </a:p>
          </p:txBody>
        </p:sp>
      </p:grpSp>
      <p:sp>
        <p:nvSpPr>
          <p:cNvPr id="67" name="TextBox 282"/>
          <p:cNvSpPr txBox="1"/>
          <p:nvPr/>
        </p:nvSpPr>
        <p:spPr>
          <a:xfrm>
            <a:off x="4561326" y="523152"/>
            <a:ext cx="369845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Componentes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-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Células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6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6337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3383279" y="1489164"/>
            <a:ext cx="6056811" cy="5176157"/>
            <a:chOff x="2559050" y="400050"/>
            <a:chExt cx="7194550" cy="5886450"/>
          </a:xfrm>
        </p:grpSpPr>
        <p:sp>
          <p:nvSpPr>
            <p:cNvPr id="649" name="Freeform 649"/>
            <p:cNvSpPr/>
            <p:nvPr/>
          </p:nvSpPr>
          <p:spPr>
            <a:xfrm>
              <a:off x="2559050" y="400050"/>
              <a:ext cx="31750" cy="31750"/>
            </a:xfrm>
            <a:custGeom>
              <a:avLst/>
              <a:gdLst>
                <a:gd name="connsiteX0" fmla="*/ 15239 w 31750"/>
                <a:gd name="connsiteY0" fmla="*/ 33020 h 31750"/>
                <a:gd name="connsiteX1" fmla="*/ 15239 w 31750"/>
                <a:gd name="connsiteY1" fmla="*/ 33020 h 31750"/>
                <a:gd name="connsiteX2" fmla="*/ 31750 w 31750"/>
                <a:gd name="connsiteY2" fmla="*/ 33020 h 31750"/>
                <a:gd name="connsiteX3" fmla="*/ 31750 w 31750"/>
                <a:gd name="connsiteY3" fmla="*/ 16510 h 31750"/>
                <a:gd name="connsiteX4" fmla="*/ 15239 w 31750"/>
                <a:gd name="connsiteY4" fmla="*/ 16510 h 31750"/>
                <a:gd name="connsiteX5" fmla="*/ 15239 w 31750"/>
                <a:gd name="connsiteY5" fmla="*/ 33020 h 31750"/>
                <a:gd name="connsiteX6" fmla="*/ 15239 w 31750"/>
                <a:gd name="connsiteY6" fmla="*/ 3302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31750">
                  <a:moveTo>
                    <a:pt x="15239" y="33020"/>
                  </a:moveTo>
                  <a:lnTo>
                    <a:pt x="15239" y="33020"/>
                  </a:lnTo>
                  <a:lnTo>
                    <a:pt x="31750" y="33020"/>
                  </a:lnTo>
                  <a:lnTo>
                    <a:pt x="31750" y="16510"/>
                  </a:lnTo>
                  <a:lnTo>
                    <a:pt x="15239" y="16510"/>
                  </a:lnTo>
                  <a:lnTo>
                    <a:pt x="15239" y="33020"/>
                  </a:lnTo>
                  <a:lnTo>
                    <a:pt x="15239" y="3302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50" name="Freeform 650"/>
            <p:cNvSpPr/>
            <p:nvPr/>
          </p:nvSpPr>
          <p:spPr>
            <a:xfrm>
              <a:off x="2559050" y="400050"/>
              <a:ext cx="31750" cy="31750"/>
            </a:xfrm>
            <a:custGeom>
              <a:avLst/>
              <a:gdLst>
                <a:gd name="connsiteX0" fmla="*/ 15239 w 31750"/>
                <a:gd name="connsiteY0" fmla="*/ 33020 h 31750"/>
                <a:gd name="connsiteX1" fmla="*/ 15239 w 31750"/>
                <a:gd name="connsiteY1" fmla="*/ 33020 h 31750"/>
                <a:gd name="connsiteX2" fmla="*/ 31750 w 31750"/>
                <a:gd name="connsiteY2" fmla="*/ 33020 h 31750"/>
                <a:gd name="connsiteX3" fmla="*/ 31750 w 31750"/>
                <a:gd name="connsiteY3" fmla="*/ 16510 h 31750"/>
                <a:gd name="connsiteX4" fmla="*/ 15239 w 31750"/>
                <a:gd name="connsiteY4" fmla="*/ 16510 h 31750"/>
                <a:gd name="connsiteX5" fmla="*/ 15239 w 31750"/>
                <a:gd name="connsiteY5" fmla="*/ 33020 h 31750"/>
                <a:gd name="connsiteX6" fmla="*/ 15239 w 31750"/>
                <a:gd name="connsiteY6" fmla="*/ 3302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31750">
                  <a:moveTo>
                    <a:pt x="15239" y="33020"/>
                  </a:moveTo>
                  <a:lnTo>
                    <a:pt x="15239" y="33020"/>
                  </a:lnTo>
                  <a:lnTo>
                    <a:pt x="31750" y="33020"/>
                  </a:lnTo>
                  <a:lnTo>
                    <a:pt x="31750" y="16510"/>
                  </a:lnTo>
                  <a:lnTo>
                    <a:pt x="15239" y="16510"/>
                  </a:lnTo>
                  <a:lnTo>
                    <a:pt x="15239" y="33020"/>
                  </a:lnTo>
                  <a:lnTo>
                    <a:pt x="15239" y="3302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51" name="Freeform 651"/>
            <p:cNvSpPr/>
            <p:nvPr/>
          </p:nvSpPr>
          <p:spPr>
            <a:xfrm>
              <a:off x="2584450" y="400050"/>
              <a:ext cx="2457450" cy="31750"/>
            </a:xfrm>
            <a:custGeom>
              <a:avLst/>
              <a:gdLst>
                <a:gd name="connsiteX0" fmla="*/ 6350 w 2457450"/>
                <a:gd name="connsiteY0" fmla="*/ 33020 h 31750"/>
                <a:gd name="connsiteX1" fmla="*/ 6350 w 2457450"/>
                <a:gd name="connsiteY1" fmla="*/ 33020 h 31750"/>
                <a:gd name="connsiteX2" fmla="*/ 2466340 w 2457450"/>
                <a:gd name="connsiteY2" fmla="*/ 33020 h 31750"/>
                <a:gd name="connsiteX3" fmla="*/ 2466340 w 2457450"/>
                <a:gd name="connsiteY3" fmla="*/ 16510 h 31750"/>
                <a:gd name="connsiteX4" fmla="*/ 6350 w 2457450"/>
                <a:gd name="connsiteY4" fmla="*/ 16510 h 31750"/>
                <a:gd name="connsiteX5" fmla="*/ 6350 w 2457450"/>
                <a:gd name="connsiteY5" fmla="*/ 33020 h 31750"/>
                <a:gd name="connsiteX6" fmla="*/ 6350 w 2457450"/>
                <a:gd name="connsiteY6" fmla="*/ 3302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7450" h="31750">
                  <a:moveTo>
                    <a:pt x="6350" y="33020"/>
                  </a:moveTo>
                  <a:lnTo>
                    <a:pt x="6350" y="33020"/>
                  </a:lnTo>
                  <a:lnTo>
                    <a:pt x="2466340" y="33020"/>
                  </a:lnTo>
                  <a:lnTo>
                    <a:pt x="2466340" y="16510"/>
                  </a:lnTo>
                  <a:lnTo>
                    <a:pt x="6350" y="16510"/>
                  </a:lnTo>
                  <a:lnTo>
                    <a:pt x="6350" y="33020"/>
                  </a:lnTo>
                  <a:lnTo>
                    <a:pt x="6350" y="3302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52" name="Freeform 652"/>
            <p:cNvSpPr/>
            <p:nvPr/>
          </p:nvSpPr>
          <p:spPr>
            <a:xfrm>
              <a:off x="5035550" y="400050"/>
              <a:ext cx="31750" cy="31750"/>
            </a:xfrm>
            <a:custGeom>
              <a:avLst/>
              <a:gdLst>
                <a:gd name="connsiteX0" fmla="*/ 15240 w 31750"/>
                <a:gd name="connsiteY0" fmla="*/ 33020 h 31750"/>
                <a:gd name="connsiteX1" fmla="*/ 15240 w 31750"/>
                <a:gd name="connsiteY1" fmla="*/ 33020 h 31750"/>
                <a:gd name="connsiteX2" fmla="*/ 31750 w 31750"/>
                <a:gd name="connsiteY2" fmla="*/ 33020 h 31750"/>
                <a:gd name="connsiteX3" fmla="*/ 31750 w 31750"/>
                <a:gd name="connsiteY3" fmla="*/ 16510 h 31750"/>
                <a:gd name="connsiteX4" fmla="*/ 15240 w 31750"/>
                <a:gd name="connsiteY4" fmla="*/ 16510 h 31750"/>
                <a:gd name="connsiteX5" fmla="*/ 15240 w 31750"/>
                <a:gd name="connsiteY5" fmla="*/ 33020 h 31750"/>
                <a:gd name="connsiteX6" fmla="*/ 15240 w 31750"/>
                <a:gd name="connsiteY6" fmla="*/ 3302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31750">
                  <a:moveTo>
                    <a:pt x="15240" y="33020"/>
                  </a:moveTo>
                  <a:lnTo>
                    <a:pt x="15240" y="33020"/>
                  </a:lnTo>
                  <a:lnTo>
                    <a:pt x="31750" y="33020"/>
                  </a:lnTo>
                  <a:lnTo>
                    <a:pt x="31750" y="16510"/>
                  </a:lnTo>
                  <a:lnTo>
                    <a:pt x="15240" y="16510"/>
                  </a:lnTo>
                  <a:lnTo>
                    <a:pt x="15240" y="33020"/>
                  </a:lnTo>
                  <a:lnTo>
                    <a:pt x="15240" y="3302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53" name="Freeform 653"/>
            <p:cNvSpPr/>
            <p:nvPr/>
          </p:nvSpPr>
          <p:spPr>
            <a:xfrm>
              <a:off x="5060950" y="400050"/>
              <a:ext cx="2317750" cy="31750"/>
            </a:xfrm>
            <a:custGeom>
              <a:avLst/>
              <a:gdLst>
                <a:gd name="connsiteX0" fmla="*/ 6350 w 2317750"/>
                <a:gd name="connsiteY0" fmla="*/ 33020 h 31750"/>
                <a:gd name="connsiteX1" fmla="*/ 6350 w 2317750"/>
                <a:gd name="connsiteY1" fmla="*/ 33020 h 31750"/>
                <a:gd name="connsiteX2" fmla="*/ 2327909 w 2317750"/>
                <a:gd name="connsiteY2" fmla="*/ 33020 h 31750"/>
                <a:gd name="connsiteX3" fmla="*/ 2327909 w 2317750"/>
                <a:gd name="connsiteY3" fmla="*/ 16510 h 31750"/>
                <a:gd name="connsiteX4" fmla="*/ 6350 w 2317750"/>
                <a:gd name="connsiteY4" fmla="*/ 16510 h 31750"/>
                <a:gd name="connsiteX5" fmla="*/ 6350 w 2317750"/>
                <a:gd name="connsiteY5" fmla="*/ 33020 h 31750"/>
                <a:gd name="connsiteX6" fmla="*/ 6350 w 2317750"/>
                <a:gd name="connsiteY6" fmla="*/ 3302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7750" h="31750">
                  <a:moveTo>
                    <a:pt x="6350" y="33020"/>
                  </a:moveTo>
                  <a:lnTo>
                    <a:pt x="6350" y="33020"/>
                  </a:lnTo>
                  <a:lnTo>
                    <a:pt x="2327909" y="33020"/>
                  </a:lnTo>
                  <a:lnTo>
                    <a:pt x="2327909" y="16510"/>
                  </a:lnTo>
                  <a:lnTo>
                    <a:pt x="6350" y="16510"/>
                  </a:lnTo>
                  <a:lnTo>
                    <a:pt x="6350" y="33020"/>
                  </a:lnTo>
                  <a:lnTo>
                    <a:pt x="6350" y="3302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54" name="Freeform 654"/>
            <p:cNvSpPr/>
            <p:nvPr/>
          </p:nvSpPr>
          <p:spPr>
            <a:xfrm>
              <a:off x="7372350" y="400050"/>
              <a:ext cx="31750" cy="31750"/>
            </a:xfrm>
            <a:custGeom>
              <a:avLst/>
              <a:gdLst>
                <a:gd name="connsiteX0" fmla="*/ 16509 w 31750"/>
                <a:gd name="connsiteY0" fmla="*/ 33020 h 31750"/>
                <a:gd name="connsiteX1" fmla="*/ 16509 w 31750"/>
                <a:gd name="connsiteY1" fmla="*/ 33020 h 31750"/>
                <a:gd name="connsiteX2" fmla="*/ 35559 w 31750"/>
                <a:gd name="connsiteY2" fmla="*/ 33020 h 31750"/>
                <a:gd name="connsiteX3" fmla="*/ 35559 w 31750"/>
                <a:gd name="connsiteY3" fmla="*/ 16510 h 31750"/>
                <a:gd name="connsiteX4" fmla="*/ 16509 w 31750"/>
                <a:gd name="connsiteY4" fmla="*/ 16510 h 31750"/>
                <a:gd name="connsiteX5" fmla="*/ 16509 w 31750"/>
                <a:gd name="connsiteY5" fmla="*/ 33020 h 31750"/>
                <a:gd name="connsiteX6" fmla="*/ 16509 w 31750"/>
                <a:gd name="connsiteY6" fmla="*/ 3302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31750">
                  <a:moveTo>
                    <a:pt x="16509" y="33020"/>
                  </a:moveTo>
                  <a:lnTo>
                    <a:pt x="16509" y="33020"/>
                  </a:lnTo>
                  <a:lnTo>
                    <a:pt x="35559" y="33020"/>
                  </a:lnTo>
                  <a:lnTo>
                    <a:pt x="35559" y="16510"/>
                  </a:lnTo>
                  <a:lnTo>
                    <a:pt x="16509" y="16510"/>
                  </a:lnTo>
                  <a:lnTo>
                    <a:pt x="16509" y="33020"/>
                  </a:lnTo>
                  <a:lnTo>
                    <a:pt x="16509" y="3302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55" name="Freeform 655"/>
            <p:cNvSpPr/>
            <p:nvPr/>
          </p:nvSpPr>
          <p:spPr>
            <a:xfrm>
              <a:off x="7397750" y="400050"/>
              <a:ext cx="2343150" cy="31750"/>
            </a:xfrm>
            <a:custGeom>
              <a:avLst/>
              <a:gdLst>
                <a:gd name="connsiteX0" fmla="*/ 10159 w 2343150"/>
                <a:gd name="connsiteY0" fmla="*/ 33020 h 31750"/>
                <a:gd name="connsiteX1" fmla="*/ 10159 w 2343150"/>
                <a:gd name="connsiteY1" fmla="*/ 33020 h 31750"/>
                <a:gd name="connsiteX2" fmla="*/ 2348230 w 2343150"/>
                <a:gd name="connsiteY2" fmla="*/ 33020 h 31750"/>
                <a:gd name="connsiteX3" fmla="*/ 2348230 w 2343150"/>
                <a:gd name="connsiteY3" fmla="*/ 16510 h 31750"/>
                <a:gd name="connsiteX4" fmla="*/ 10159 w 2343150"/>
                <a:gd name="connsiteY4" fmla="*/ 16510 h 31750"/>
                <a:gd name="connsiteX5" fmla="*/ 10159 w 2343150"/>
                <a:gd name="connsiteY5" fmla="*/ 33020 h 31750"/>
                <a:gd name="connsiteX6" fmla="*/ 10159 w 2343150"/>
                <a:gd name="connsiteY6" fmla="*/ 3302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3150" h="31750">
                  <a:moveTo>
                    <a:pt x="10159" y="33020"/>
                  </a:moveTo>
                  <a:lnTo>
                    <a:pt x="10159" y="33020"/>
                  </a:lnTo>
                  <a:lnTo>
                    <a:pt x="2348230" y="33020"/>
                  </a:lnTo>
                  <a:lnTo>
                    <a:pt x="2348230" y="16510"/>
                  </a:lnTo>
                  <a:lnTo>
                    <a:pt x="10159" y="16510"/>
                  </a:lnTo>
                  <a:lnTo>
                    <a:pt x="10159" y="33020"/>
                  </a:lnTo>
                  <a:lnTo>
                    <a:pt x="10159" y="3302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56" name="Freeform 656"/>
            <p:cNvSpPr/>
            <p:nvPr/>
          </p:nvSpPr>
          <p:spPr>
            <a:xfrm>
              <a:off x="9734550" y="400050"/>
              <a:ext cx="19050" cy="31750"/>
            </a:xfrm>
            <a:custGeom>
              <a:avLst/>
              <a:gdLst>
                <a:gd name="connsiteX0" fmla="*/ 11430 w 19050"/>
                <a:gd name="connsiteY0" fmla="*/ 33020 h 31750"/>
                <a:gd name="connsiteX1" fmla="*/ 11430 w 19050"/>
                <a:gd name="connsiteY1" fmla="*/ 33020 h 31750"/>
                <a:gd name="connsiteX2" fmla="*/ 29209 w 19050"/>
                <a:gd name="connsiteY2" fmla="*/ 33020 h 31750"/>
                <a:gd name="connsiteX3" fmla="*/ 29209 w 19050"/>
                <a:gd name="connsiteY3" fmla="*/ 16510 h 31750"/>
                <a:gd name="connsiteX4" fmla="*/ 11430 w 19050"/>
                <a:gd name="connsiteY4" fmla="*/ 16510 h 31750"/>
                <a:gd name="connsiteX5" fmla="*/ 11430 w 19050"/>
                <a:gd name="connsiteY5" fmla="*/ 33020 h 31750"/>
                <a:gd name="connsiteX6" fmla="*/ 11430 w 19050"/>
                <a:gd name="connsiteY6" fmla="*/ 3302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31750">
                  <a:moveTo>
                    <a:pt x="11430" y="33020"/>
                  </a:moveTo>
                  <a:lnTo>
                    <a:pt x="11430" y="33020"/>
                  </a:lnTo>
                  <a:lnTo>
                    <a:pt x="29209" y="33020"/>
                  </a:lnTo>
                  <a:lnTo>
                    <a:pt x="29209" y="16510"/>
                  </a:lnTo>
                  <a:lnTo>
                    <a:pt x="11430" y="16510"/>
                  </a:lnTo>
                  <a:lnTo>
                    <a:pt x="11430" y="33020"/>
                  </a:lnTo>
                  <a:lnTo>
                    <a:pt x="11430" y="3302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57" name="Freeform 657"/>
            <p:cNvSpPr/>
            <p:nvPr/>
          </p:nvSpPr>
          <p:spPr>
            <a:xfrm>
              <a:off x="9734550" y="400050"/>
              <a:ext cx="19050" cy="31750"/>
            </a:xfrm>
            <a:custGeom>
              <a:avLst/>
              <a:gdLst>
                <a:gd name="connsiteX0" fmla="*/ 11430 w 19050"/>
                <a:gd name="connsiteY0" fmla="*/ 33020 h 31750"/>
                <a:gd name="connsiteX1" fmla="*/ 11430 w 19050"/>
                <a:gd name="connsiteY1" fmla="*/ 33020 h 31750"/>
                <a:gd name="connsiteX2" fmla="*/ 29209 w 19050"/>
                <a:gd name="connsiteY2" fmla="*/ 33020 h 31750"/>
                <a:gd name="connsiteX3" fmla="*/ 29209 w 19050"/>
                <a:gd name="connsiteY3" fmla="*/ 16510 h 31750"/>
                <a:gd name="connsiteX4" fmla="*/ 11430 w 19050"/>
                <a:gd name="connsiteY4" fmla="*/ 16510 h 31750"/>
                <a:gd name="connsiteX5" fmla="*/ 11430 w 19050"/>
                <a:gd name="connsiteY5" fmla="*/ 33020 h 31750"/>
                <a:gd name="connsiteX6" fmla="*/ 11430 w 19050"/>
                <a:gd name="connsiteY6" fmla="*/ 3302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31750">
                  <a:moveTo>
                    <a:pt x="11430" y="33020"/>
                  </a:moveTo>
                  <a:lnTo>
                    <a:pt x="11430" y="33020"/>
                  </a:lnTo>
                  <a:lnTo>
                    <a:pt x="29209" y="33020"/>
                  </a:lnTo>
                  <a:lnTo>
                    <a:pt x="29209" y="16510"/>
                  </a:lnTo>
                  <a:lnTo>
                    <a:pt x="11430" y="16510"/>
                  </a:lnTo>
                  <a:lnTo>
                    <a:pt x="11430" y="33020"/>
                  </a:lnTo>
                  <a:lnTo>
                    <a:pt x="11430" y="3302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58" name="Freeform 658"/>
            <p:cNvSpPr/>
            <p:nvPr/>
          </p:nvSpPr>
          <p:spPr>
            <a:xfrm>
              <a:off x="2559050" y="425450"/>
              <a:ext cx="31750" cy="1250950"/>
            </a:xfrm>
            <a:custGeom>
              <a:avLst/>
              <a:gdLst>
                <a:gd name="connsiteX0" fmla="*/ 15239 w 31750"/>
                <a:gd name="connsiteY0" fmla="*/ 1253490 h 1250950"/>
                <a:gd name="connsiteX1" fmla="*/ 15239 w 31750"/>
                <a:gd name="connsiteY1" fmla="*/ 1253490 h 1250950"/>
                <a:gd name="connsiteX2" fmla="*/ 31750 w 31750"/>
                <a:gd name="connsiteY2" fmla="*/ 1253490 h 1250950"/>
                <a:gd name="connsiteX3" fmla="*/ 31750 w 31750"/>
                <a:gd name="connsiteY3" fmla="*/ 7620 h 1250950"/>
                <a:gd name="connsiteX4" fmla="*/ 15239 w 31750"/>
                <a:gd name="connsiteY4" fmla="*/ 7620 h 1250950"/>
                <a:gd name="connsiteX5" fmla="*/ 15239 w 31750"/>
                <a:gd name="connsiteY5" fmla="*/ 1253490 h 1250950"/>
                <a:gd name="connsiteX6" fmla="*/ 15239 w 31750"/>
                <a:gd name="connsiteY6" fmla="*/ 1253490 h 12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1250950">
                  <a:moveTo>
                    <a:pt x="15239" y="1253490"/>
                  </a:moveTo>
                  <a:lnTo>
                    <a:pt x="15239" y="1253490"/>
                  </a:lnTo>
                  <a:lnTo>
                    <a:pt x="31750" y="1253490"/>
                  </a:lnTo>
                  <a:lnTo>
                    <a:pt x="31750" y="7620"/>
                  </a:lnTo>
                  <a:lnTo>
                    <a:pt x="15239" y="7620"/>
                  </a:lnTo>
                  <a:lnTo>
                    <a:pt x="15239" y="1253490"/>
                  </a:lnTo>
                  <a:lnTo>
                    <a:pt x="15239" y="125349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59" name="Freeform 659"/>
            <p:cNvSpPr/>
            <p:nvPr/>
          </p:nvSpPr>
          <p:spPr>
            <a:xfrm>
              <a:off x="5035550" y="425450"/>
              <a:ext cx="31750" cy="1250950"/>
            </a:xfrm>
            <a:custGeom>
              <a:avLst/>
              <a:gdLst>
                <a:gd name="connsiteX0" fmla="*/ 15240 w 31750"/>
                <a:gd name="connsiteY0" fmla="*/ 1253490 h 1250950"/>
                <a:gd name="connsiteX1" fmla="*/ 15240 w 31750"/>
                <a:gd name="connsiteY1" fmla="*/ 1253490 h 1250950"/>
                <a:gd name="connsiteX2" fmla="*/ 31750 w 31750"/>
                <a:gd name="connsiteY2" fmla="*/ 1253490 h 1250950"/>
                <a:gd name="connsiteX3" fmla="*/ 31750 w 31750"/>
                <a:gd name="connsiteY3" fmla="*/ 7620 h 1250950"/>
                <a:gd name="connsiteX4" fmla="*/ 15240 w 31750"/>
                <a:gd name="connsiteY4" fmla="*/ 7620 h 1250950"/>
                <a:gd name="connsiteX5" fmla="*/ 15240 w 31750"/>
                <a:gd name="connsiteY5" fmla="*/ 1253490 h 1250950"/>
                <a:gd name="connsiteX6" fmla="*/ 15240 w 31750"/>
                <a:gd name="connsiteY6" fmla="*/ 1253490 h 12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1250950">
                  <a:moveTo>
                    <a:pt x="15240" y="1253490"/>
                  </a:moveTo>
                  <a:lnTo>
                    <a:pt x="15240" y="1253490"/>
                  </a:lnTo>
                  <a:lnTo>
                    <a:pt x="31750" y="1253490"/>
                  </a:lnTo>
                  <a:lnTo>
                    <a:pt x="31750" y="7620"/>
                  </a:lnTo>
                  <a:lnTo>
                    <a:pt x="15240" y="7620"/>
                  </a:lnTo>
                  <a:lnTo>
                    <a:pt x="15240" y="1253490"/>
                  </a:lnTo>
                  <a:lnTo>
                    <a:pt x="15240" y="125349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60" name="Freeform 660"/>
            <p:cNvSpPr/>
            <p:nvPr/>
          </p:nvSpPr>
          <p:spPr>
            <a:xfrm>
              <a:off x="7372350" y="425450"/>
              <a:ext cx="31750" cy="1250950"/>
            </a:xfrm>
            <a:custGeom>
              <a:avLst/>
              <a:gdLst>
                <a:gd name="connsiteX0" fmla="*/ 16509 w 31750"/>
                <a:gd name="connsiteY0" fmla="*/ 1253490 h 1250950"/>
                <a:gd name="connsiteX1" fmla="*/ 16509 w 31750"/>
                <a:gd name="connsiteY1" fmla="*/ 1253490 h 1250950"/>
                <a:gd name="connsiteX2" fmla="*/ 35559 w 31750"/>
                <a:gd name="connsiteY2" fmla="*/ 1253490 h 1250950"/>
                <a:gd name="connsiteX3" fmla="*/ 35559 w 31750"/>
                <a:gd name="connsiteY3" fmla="*/ 7620 h 1250950"/>
                <a:gd name="connsiteX4" fmla="*/ 16509 w 31750"/>
                <a:gd name="connsiteY4" fmla="*/ 7620 h 1250950"/>
                <a:gd name="connsiteX5" fmla="*/ 16509 w 31750"/>
                <a:gd name="connsiteY5" fmla="*/ 1253490 h 1250950"/>
                <a:gd name="connsiteX6" fmla="*/ 16509 w 31750"/>
                <a:gd name="connsiteY6" fmla="*/ 1253490 h 12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1250950">
                  <a:moveTo>
                    <a:pt x="16509" y="1253490"/>
                  </a:moveTo>
                  <a:lnTo>
                    <a:pt x="16509" y="1253490"/>
                  </a:lnTo>
                  <a:lnTo>
                    <a:pt x="35559" y="1253490"/>
                  </a:lnTo>
                  <a:lnTo>
                    <a:pt x="35559" y="7620"/>
                  </a:lnTo>
                  <a:lnTo>
                    <a:pt x="16509" y="7620"/>
                  </a:lnTo>
                  <a:lnTo>
                    <a:pt x="16509" y="1253490"/>
                  </a:lnTo>
                  <a:lnTo>
                    <a:pt x="16509" y="125349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61" name="Freeform 661"/>
            <p:cNvSpPr/>
            <p:nvPr/>
          </p:nvSpPr>
          <p:spPr>
            <a:xfrm>
              <a:off x="9734550" y="425450"/>
              <a:ext cx="19050" cy="1250950"/>
            </a:xfrm>
            <a:custGeom>
              <a:avLst/>
              <a:gdLst>
                <a:gd name="connsiteX0" fmla="*/ 11430 w 19050"/>
                <a:gd name="connsiteY0" fmla="*/ 1253490 h 1250950"/>
                <a:gd name="connsiteX1" fmla="*/ 11430 w 19050"/>
                <a:gd name="connsiteY1" fmla="*/ 1253490 h 1250950"/>
                <a:gd name="connsiteX2" fmla="*/ 29209 w 19050"/>
                <a:gd name="connsiteY2" fmla="*/ 1253490 h 1250950"/>
                <a:gd name="connsiteX3" fmla="*/ 29209 w 19050"/>
                <a:gd name="connsiteY3" fmla="*/ 7620 h 1250950"/>
                <a:gd name="connsiteX4" fmla="*/ 11430 w 19050"/>
                <a:gd name="connsiteY4" fmla="*/ 7620 h 1250950"/>
                <a:gd name="connsiteX5" fmla="*/ 11430 w 19050"/>
                <a:gd name="connsiteY5" fmla="*/ 1253490 h 1250950"/>
                <a:gd name="connsiteX6" fmla="*/ 11430 w 19050"/>
                <a:gd name="connsiteY6" fmla="*/ 1253490 h 12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250950">
                  <a:moveTo>
                    <a:pt x="11430" y="1253490"/>
                  </a:moveTo>
                  <a:lnTo>
                    <a:pt x="11430" y="1253490"/>
                  </a:lnTo>
                  <a:lnTo>
                    <a:pt x="29209" y="1253490"/>
                  </a:lnTo>
                  <a:lnTo>
                    <a:pt x="29209" y="7620"/>
                  </a:lnTo>
                  <a:lnTo>
                    <a:pt x="11430" y="7620"/>
                  </a:lnTo>
                  <a:lnTo>
                    <a:pt x="11430" y="1253490"/>
                  </a:lnTo>
                  <a:lnTo>
                    <a:pt x="11430" y="125349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62" name="Freeform 662"/>
            <p:cNvSpPr/>
            <p:nvPr/>
          </p:nvSpPr>
          <p:spPr>
            <a:xfrm>
              <a:off x="2559050" y="1670050"/>
              <a:ext cx="31750" cy="19050"/>
            </a:xfrm>
            <a:custGeom>
              <a:avLst/>
              <a:gdLst>
                <a:gd name="connsiteX0" fmla="*/ 15239 w 31750"/>
                <a:gd name="connsiteY0" fmla="*/ 26670 h 19050"/>
                <a:gd name="connsiteX1" fmla="*/ 15239 w 31750"/>
                <a:gd name="connsiteY1" fmla="*/ 26670 h 19050"/>
                <a:gd name="connsiteX2" fmla="*/ 31750 w 31750"/>
                <a:gd name="connsiteY2" fmla="*/ 26670 h 19050"/>
                <a:gd name="connsiteX3" fmla="*/ 31750 w 31750"/>
                <a:gd name="connsiteY3" fmla="*/ 8890 h 19050"/>
                <a:gd name="connsiteX4" fmla="*/ 15239 w 31750"/>
                <a:gd name="connsiteY4" fmla="*/ 8890 h 19050"/>
                <a:gd name="connsiteX5" fmla="*/ 15239 w 31750"/>
                <a:gd name="connsiteY5" fmla="*/ 26670 h 19050"/>
                <a:gd name="connsiteX6" fmla="*/ 15239 w 31750"/>
                <a:gd name="connsiteY6" fmla="*/ 266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19050">
                  <a:moveTo>
                    <a:pt x="15239" y="26670"/>
                  </a:moveTo>
                  <a:lnTo>
                    <a:pt x="15239" y="26670"/>
                  </a:lnTo>
                  <a:lnTo>
                    <a:pt x="31750" y="26670"/>
                  </a:lnTo>
                  <a:lnTo>
                    <a:pt x="31750" y="8890"/>
                  </a:lnTo>
                  <a:lnTo>
                    <a:pt x="15239" y="8890"/>
                  </a:lnTo>
                  <a:lnTo>
                    <a:pt x="15239" y="26670"/>
                  </a:lnTo>
                  <a:lnTo>
                    <a:pt x="15239" y="2667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63" name="Freeform 663"/>
            <p:cNvSpPr/>
            <p:nvPr/>
          </p:nvSpPr>
          <p:spPr>
            <a:xfrm>
              <a:off x="2584450" y="1670050"/>
              <a:ext cx="2457450" cy="19050"/>
            </a:xfrm>
            <a:custGeom>
              <a:avLst/>
              <a:gdLst>
                <a:gd name="connsiteX0" fmla="*/ 6350 w 2457450"/>
                <a:gd name="connsiteY0" fmla="*/ 26670 h 19050"/>
                <a:gd name="connsiteX1" fmla="*/ 6350 w 2457450"/>
                <a:gd name="connsiteY1" fmla="*/ 26670 h 19050"/>
                <a:gd name="connsiteX2" fmla="*/ 2466340 w 2457450"/>
                <a:gd name="connsiteY2" fmla="*/ 26670 h 19050"/>
                <a:gd name="connsiteX3" fmla="*/ 2466340 w 2457450"/>
                <a:gd name="connsiteY3" fmla="*/ 8890 h 19050"/>
                <a:gd name="connsiteX4" fmla="*/ 6350 w 2457450"/>
                <a:gd name="connsiteY4" fmla="*/ 8890 h 19050"/>
                <a:gd name="connsiteX5" fmla="*/ 6350 w 2457450"/>
                <a:gd name="connsiteY5" fmla="*/ 26670 h 19050"/>
                <a:gd name="connsiteX6" fmla="*/ 6350 w 2457450"/>
                <a:gd name="connsiteY6" fmla="*/ 266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7450" h="19050">
                  <a:moveTo>
                    <a:pt x="6350" y="26670"/>
                  </a:moveTo>
                  <a:lnTo>
                    <a:pt x="6350" y="26670"/>
                  </a:lnTo>
                  <a:lnTo>
                    <a:pt x="2466340" y="26670"/>
                  </a:lnTo>
                  <a:lnTo>
                    <a:pt x="2466340" y="8890"/>
                  </a:lnTo>
                  <a:lnTo>
                    <a:pt x="6350" y="8890"/>
                  </a:lnTo>
                  <a:lnTo>
                    <a:pt x="6350" y="26670"/>
                  </a:lnTo>
                  <a:lnTo>
                    <a:pt x="6350" y="2667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64" name="Freeform 664"/>
            <p:cNvSpPr/>
            <p:nvPr/>
          </p:nvSpPr>
          <p:spPr>
            <a:xfrm>
              <a:off x="5035550" y="1670050"/>
              <a:ext cx="31750" cy="19050"/>
            </a:xfrm>
            <a:custGeom>
              <a:avLst/>
              <a:gdLst>
                <a:gd name="connsiteX0" fmla="*/ 15240 w 31750"/>
                <a:gd name="connsiteY0" fmla="*/ 26670 h 19050"/>
                <a:gd name="connsiteX1" fmla="*/ 15240 w 31750"/>
                <a:gd name="connsiteY1" fmla="*/ 26670 h 19050"/>
                <a:gd name="connsiteX2" fmla="*/ 31750 w 31750"/>
                <a:gd name="connsiteY2" fmla="*/ 26670 h 19050"/>
                <a:gd name="connsiteX3" fmla="*/ 31750 w 31750"/>
                <a:gd name="connsiteY3" fmla="*/ 8890 h 19050"/>
                <a:gd name="connsiteX4" fmla="*/ 15240 w 31750"/>
                <a:gd name="connsiteY4" fmla="*/ 8890 h 19050"/>
                <a:gd name="connsiteX5" fmla="*/ 15240 w 31750"/>
                <a:gd name="connsiteY5" fmla="*/ 26670 h 19050"/>
                <a:gd name="connsiteX6" fmla="*/ 15240 w 31750"/>
                <a:gd name="connsiteY6" fmla="*/ 266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19050">
                  <a:moveTo>
                    <a:pt x="15240" y="26670"/>
                  </a:moveTo>
                  <a:lnTo>
                    <a:pt x="15240" y="26670"/>
                  </a:lnTo>
                  <a:lnTo>
                    <a:pt x="31750" y="26670"/>
                  </a:lnTo>
                  <a:lnTo>
                    <a:pt x="31750" y="8890"/>
                  </a:lnTo>
                  <a:lnTo>
                    <a:pt x="15240" y="8890"/>
                  </a:lnTo>
                  <a:lnTo>
                    <a:pt x="15240" y="26670"/>
                  </a:lnTo>
                  <a:lnTo>
                    <a:pt x="15240" y="2667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65" name="Freeform 665"/>
            <p:cNvSpPr/>
            <p:nvPr/>
          </p:nvSpPr>
          <p:spPr>
            <a:xfrm>
              <a:off x="5060950" y="1670050"/>
              <a:ext cx="2317750" cy="19050"/>
            </a:xfrm>
            <a:custGeom>
              <a:avLst/>
              <a:gdLst>
                <a:gd name="connsiteX0" fmla="*/ 6350 w 2317750"/>
                <a:gd name="connsiteY0" fmla="*/ 26670 h 19050"/>
                <a:gd name="connsiteX1" fmla="*/ 6350 w 2317750"/>
                <a:gd name="connsiteY1" fmla="*/ 26670 h 19050"/>
                <a:gd name="connsiteX2" fmla="*/ 2327909 w 2317750"/>
                <a:gd name="connsiteY2" fmla="*/ 26670 h 19050"/>
                <a:gd name="connsiteX3" fmla="*/ 2327909 w 2317750"/>
                <a:gd name="connsiteY3" fmla="*/ 8890 h 19050"/>
                <a:gd name="connsiteX4" fmla="*/ 6350 w 2317750"/>
                <a:gd name="connsiteY4" fmla="*/ 8890 h 19050"/>
                <a:gd name="connsiteX5" fmla="*/ 6350 w 2317750"/>
                <a:gd name="connsiteY5" fmla="*/ 26670 h 19050"/>
                <a:gd name="connsiteX6" fmla="*/ 6350 w 2317750"/>
                <a:gd name="connsiteY6" fmla="*/ 266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7750" h="19050">
                  <a:moveTo>
                    <a:pt x="6350" y="26670"/>
                  </a:moveTo>
                  <a:lnTo>
                    <a:pt x="6350" y="26670"/>
                  </a:lnTo>
                  <a:lnTo>
                    <a:pt x="2327909" y="26670"/>
                  </a:lnTo>
                  <a:lnTo>
                    <a:pt x="2327909" y="8890"/>
                  </a:lnTo>
                  <a:lnTo>
                    <a:pt x="6350" y="8890"/>
                  </a:lnTo>
                  <a:lnTo>
                    <a:pt x="6350" y="26670"/>
                  </a:lnTo>
                  <a:lnTo>
                    <a:pt x="6350" y="2667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66" name="Freeform 666"/>
            <p:cNvSpPr/>
            <p:nvPr/>
          </p:nvSpPr>
          <p:spPr>
            <a:xfrm>
              <a:off x="7372350" y="1670050"/>
              <a:ext cx="31750" cy="19050"/>
            </a:xfrm>
            <a:custGeom>
              <a:avLst/>
              <a:gdLst>
                <a:gd name="connsiteX0" fmla="*/ 16509 w 31750"/>
                <a:gd name="connsiteY0" fmla="*/ 26670 h 19050"/>
                <a:gd name="connsiteX1" fmla="*/ 16509 w 31750"/>
                <a:gd name="connsiteY1" fmla="*/ 26670 h 19050"/>
                <a:gd name="connsiteX2" fmla="*/ 35559 w 31750"/>
                <a:gd name="connsiteY2" fmla="*/ 26670 h 19050"/>
                <a:gd name="connsiteX3" fmla="*/ 35559 w 31750"/>
                <a:gd name="connsiteY3" fmla="*/ 8890 h 19050"/>
                <a:gd name="connsiteX4" fmla="*/ 16509 w 31750"/>
                <a:gd name="connsiteY4" fmla="*/ 8890 h 19050"/>
                <a:gd name="connsiteX5" fmla="*/ 16509 w 31750"/>
                <a:gd name="connsiteY5" fmla="*/ 26670 h 19050"/>
                <a:gd name="connsiteX6" fmla="*/ 16509 w 31750"/>
                <a:gd name="connsiteY6" fmla="*/ 266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19050">
                  <a:moveTo>
                    <a:pt x="16509" y="26670"/>
                  </a:moveTo>
                  <a:lnTo>
                    <a:pt x="16509" y="26670"/>
                  </a:lnTo>
                  <a:lnTo>
                    <a:pt x="35559" y="26670"/>
                  </a:lnTo>
                  <a:lnTo>
                    <a:pt x="35559" y="8890"/>
                  </a:lnTo>
                  <a:lnTo>
                    <a:pt x="16509" y="8890"/>
                  </a:lnTo>
                  <a:lnTo>
                    <a:pt x="16509" y="26670"/>
                  </a:lnTo>
                  <a:lnTo>
                    <a:pt x="16509" y="2667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67" name="Freeform 667"/>
            <p:cNvSpPr/>
            <p:nvPr/>
          </p:nvSpPr>
          <p:spPr>
            <a:xfrm>
              <a:off x="7397750" y="1670050"/>
              <a:ext cx="2343150" cy="19050"/>
            </a:xfrm>
            <a:custGeom>
              <a:avLst/>
              <a:gdLst>
                <a:gd name="connsiteX0" fmla="*/ 10159 w 2343150"/>
                <a:gd name="connsiteY0" fmla="*/ 26670 h 19050"/>
                <a:gd name="connsiteX1" fmla="*/ 10159 w 2343150"/>
                <a:gd name="connsiteY1" fmla="*/ 26670 h 19050"/>
                <a:gd name="connsiteX2" fmla="*/ 2348230 w 2343150"/>
                <a:gd name="connsiteY2" fmla="*/ 26670 h 19050"/>
                <a:gd name="connsiteX3" fmla="*/ 2348230 w 2343150"/>
                <a:gd name="connsiteY3" fmla="*/ 8890 h 19050"/>
                <a:gd name="connsiteX4" fmla="*/ 10159 w 2343150"/>
                <a:gd name="connsiteY4" fmla="*/ 8890 h 19050"/>
                <a:gd name="connsiteX5" fmla="*/ 10159 w 2343150"/>
                <a:gd name="connsiteY5" fmla="*/ 26670 h 19050"/>
                <a:gd name="connsiteX6" fmla="*/ 10159 w 2343150"/>
                <a:gd name="connsiteY6" fmla="*/ 266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3150" h="19050">
                  <a:moveTo>
                    <a:pt x="10159" y="26670"/>
                  </a:moveTo>
                  <a:lnTo>
                    <a:pt x="10159" y="26670"/>
                  </a:lnTo>
                  <a:lnTo>
                    <a:pt x="2348230" y="26670"/>
                  </a:lnTo>
                  <a:lnTo>
                    <a:pt x="2348230" y="8890"/>
                  </a:lnTo>
                  <a:lnTo>
                    <a:pt x="10159" y="8890"/>
                  </a:lnTo>
                  <a:lnTo>
                    <a:pt x="10159" y="26670"/>
                  </a:lnTo>
                  <a:lnTo>
                    <a:pt x="10159" y="2667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68" name="Freeform 668"/>
            <p:cNvSpPr/>
            <p:nvPr/>
          </p:nvSpPr>
          <p:spPr>
            <a:xfrm>
              <a:off x="2559050" y="1682750"/>
              <a:ext cx="31750" cy="2038350"/>
            </a:xfrm>
            <a:custGeom>
              <a:avLst/>
              <a:gdLst>
                <a:gd name="connsiteX0" fmla="*/ 15239 w 31750"/>
                <a:gd name="connsiteY0" fmla="*/ 2045970 h 2038350"/>
                <a:gd name="connsiteX1" fmla="*/ 15239 w 31750"/>
                <a:gd name="connsiteY1" fmla="*/ 2045970 h 2038350"/>
                <a:gd name="connsiteX2" fmla="*/ 31750 w 31750"/>
                <a:gd name="connsiteY2" fmla="*/ 2045970 h 2038350"/>
                <a:gd name="connsiteX3" fmla="*/ 31750 w 31750"/>
                <a:gd name="connsiteY3" fmla="*/ 13970 h 2038350"/>
                <a:gd name="connsiteX4" fmla="*/ 15239 w 31750"/>
                <a:gd name="connsiteY4" fmla="*/ 13970 h 2038350"/>
                <a:gd name="connsiteX5" fmla="*/ 15239 w 31750"/>
                <a:gd name="connsiteY5" fmla="*/ 2045970 h 2038350"/>
                <a:gd name="connsiteX6" fmla="*/ 15239 w 31750"/>
                <a:gd name="connsiteY6" fmla="*/ 204597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2038350">
                  <a:moveTo>
                    <a:pt x="15239" y="2045970"/>
                  </a:moveTo>
                  <a:lnTo>
                    <a:pt x="15239" y="2045970"/>
                  </a:lnTo>
                  <a:lnTo>
                    <a:pt x="31750" y="2045970"/>
                  </a:lnTo>
                  <a:lnTo>
                    <a:pt x="31750" y="13970"/>
                  </a:lnTo>
                  <a:lnTo>
                    <a:pt x="15239" y="13970"/>
                  </a:lnTo>
                  <a:lnTo>
                    <a:pt x="15239" y="2045970"/>
                  </a:lnTo>
                  <a:lnTo>
                    <a:pt x="15239" y="204597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69" name="Freeform 669"/>
            <p:cNvSpPr/>
            <p:nvPr/>
          </p:nvSpPr>
          <p:spPr>
            <a:xfrm>
              <a:off x="5035550" y="1682750"/>
              <a:ext cx="31750" cy="2038350"/>
            </a:xfrm>
            <a:custGeom>
              <a:avLst/>
              <a:gdLst>
                <a:gd name="connsiteX0" fmla="*/ 15240 w 31750"/>
                <a:gd name="connsiteY0" fmla="*/ 2045970 h 2038350"/>
                <a:gd name="connsiteX1" fmla="*/ 15240 w 31750"/>
                <a:gd name="connsiteY1" fmla="*/ 2045970 h 2038350"/>
                <a:gd name="connsiteX2" fmla="*/ 31750 w 31750"/>
                <a:gd name="connsiteY2" fmla="*/ 2045970 h 2038350"/>
                <a:gd name="connsiteX3" fmla="*/ 31750 w 31750"/>
                <a:gd name="connsiteY3" fmla="*/ 13970 h 2038350"/>
                <a:gd name="connsiteX4" fmla="*/ 15240 w 31750"/>
                <a:gd name="connsiteY4" fmla="*/ 13970 h 2038350"/>
                <a:gd name="connsiteX5" fmla="*/ 15240 w 31750"/>
                <a:gd name="connsiteY5" fmla="*/ 2045970 h 2038350"/>
                <a:gd name="connsiteX6" fmla="*/ 15240 w 31750"/>
                <a:gd name="connsiteY6" fmla="*/ 204597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2038350">
                  <a:moveTo>
                    <a:pt x="15240" y="2045970"/>
                  </a:moveTo>
                  <a:lnTo>
                    <a:pt x="15240" y="2045970"/>
                  </a:lnTo>
                  <a:lnTo>
                    <a:pt x="31750" y="2045970"/>
                  </a:lnTo>
                  <a:lnTo>
                    <a:pt x="31750" y="13970"/>
                  </a:lnTo>
                  <a:lnTo>
                    <a:pt x="15240" y="13970"/>
                  </a:lnTo>
                  <a:lnTo>
                    <a:pt x="15240" y="2045970"/>
                  </a:lnTo>
                  <a:lnTo>
                    <a:pt x="15240" y="204597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70" name="Freeform 670"/>
            <p:cNvSpPr/>
            <p:nvPr/>
          </p:nvSpPr>
          <p:spPr>
            <a:xfrm>
              <a:off x="7372350" y="1682750"/>
              <a:ext cx="31750" cy="2038350"/>
            </a:xfrm>
            <a:custGeom>
              <a:avLst/>
              <a:gdLst>
                <a:gd name="connsiteX0" fmla="*/ 16509 w 31750"/>
                <a:gd name="connsiteY0" fmla="*/ 2045970 h 2038350"/>
                <a:gd name="connsiteX1" fmla="*/ 16509 w 31750"/>
                <a:gd name="connsiteY1" fmla="*/ 2045970 h 2038350"/>
                <a:gd name="connsiteX2" fmla="*/ 35559 w 31750"/>
                <a:gd name="connsiteY2" fmla="*/ 2045970 h 2038350"/>
                <a:gd name="connsiteX3" fmla="*/ 35559 w 31750"/>
                <a:gd name="connsiteY3" fmla="*/ 13970 h 2038350"/>
                <a:gd name="connsiteX4" fmla="*/ 16509 w 31750"/>
                <a:gd name="connsiteY4" fmla="*/ 13970 h 2038350"/>
                <a:gd name="connsiteX5" fmla="*/ 16509 w 31750"/>
                <a:gd name="connsiteY5" fmla="*/ 2045970 h 2038350"/>
                <a:gd name="connsiteX6" fmla="*/ 16509 w 31750"/>
                <a:gd name="connsiteY6" fmla="*/ 204597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2038350">
                  <a:moveTo>
                    <a:pt x="16509" y="2045970"/>
                  </a:moveTo>
                  <a:lnTo>
                    <a:pt x="16509" y="2045970"/>
                  </a:lnTo>
                  <a:lnTo>
                    <a:pt x="35559" y="2045970"/>
                  </a:lnTo>
                  <a:lnTo>
                    <a:pt x="35559" y="13970"/>
                  </a:lnTo>
                  <a:lnTo>
                    <a:pt x="16509" y="13970"/>
                  </a:lnTo>
                  <a:lnTo>
                    <a:pt x="16509" y="2045970"/>
                  </a:lnTo>
                  <a:lnTo>
                    <a:pt x="16509" y="204597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71" name="Freeform 671"/>
            <p:cNvSpPr/>
            <p:nvPr/>
          </p:nvSpPr>
          <p:spPr>
            <a:xfrm>
              <a:off x="9734550" y="1682750"/>
              <a:ext cx="19050" cy="2038350"/>
            </a:xfrm>
            <a:custGeom>
              <a:avLst/>
              <a:gdLst>
                <a:gd name="connsiteX0" fmla="*/ 11430 w 19050"/>
                <a:gd name="connsiteY0" fmla="*/ 2045970 h 2038350"/>
                <a:gd name="connsiteX1" fmla="*/ 11430 w 19050"/>
                <a:gd name="connsiteY1" fmla="*/ 2045970 h 2038350"/>
                <a:gd name="connsiteX2" fmla="*/ 29209 w 19050"/>
                <a:gd name="connsiteY2" fmla="*/ 2045970 h 2038350"/>
                <a:gd name="connsiteX3" fmla="*/ 29209 w 19050"/>
                <a:gd name="connsiteY3" fmla="*/ 13970 h 2038350"/>
                <a:gd name="connsiteX4" fmla="*/ 11430 w 19050"/>
                <a:gd name="connsiteY4" fmla="*/ 13970 h 2038350"/>
                <a:gd name="connsiteX5" fmla="*/ 11430 w 19050"/>
                <a:gd name="connsiteY5" fmla="*/ 2045970 h 2038350"/>
                <a:gd name="connsiteX6" fmla="*/ 11430 w 19050"/>
                <a:gd name="connsiteY6" fmla="*/ 204597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2038350">
                  <a:moveTo>
                    <a:pt x="11430" y="2045970"/>
                  </a:moveTo>
                  <a:lnTo>
                    <a:pt x="11430" y="2045970"/>
                  </a:lnTo>
                  <a:lnTo>
                    <a:pt x="29209" y="2045970"/>
                  </a:lnTo>
                  <a:lnTo>
                    <a:pt x="29209" y="13970"/>
                  </a:lnTo>
                  <a:lnTo>
                    <a:pt x="11430" y="13970"/>
                  </a:lnTo>
                  <a:lnTo>
                    <a:pt x="11430" y="2045970"/>
                  </a:lnTo>
                  <a:lnTo>
                    <a:pt x="11430" y="204597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72" name="Freeform 672"/>
            <p:cNvSpPr/>
            <p:nvPr/>
          </p:nvSpPr>
          <p:spPr>
            <a:xfrm>
              <a:off x="2559050" y="3714750"/>
              <a:ext cx="31750" cy="19050"/>
            </a:xfrm>
            <a:custGeom>
              <a:avLst/>
              <a:gdLst>
                <a:gd name="connsiteX0" fmla="*/ 15239 w 31750"/>
                <a:gd name="connsiteY0" fmla="*/ 30480 h 19050"/>
                <a:gd name="connsiteX1" fmla="*/ 15239 w 31750"/>
                <a:gd name="connsiteY1" fmla="*/ 30480 h 19050"/>
                <a:gd name="connsiteX2" fmla="*/ 31750 w 31750"/>
                <a:gd name="connsiteY2" fmla="*/ 30480 h 19050"/>
                <a:gd name="connsiteX3" fmla="*/ 31750 w 31750"/>
                <a:gd name="connsiteY3" fmla="*/ 13970 h 19050"/>
                <a:gd name="connsiteX4" fmla="*/ 15239 w 31750"/>
                <a:gd name="connsiteY4" fmla="*/ 13970 h 19050"/>
                <a:gd name="connsiteX5" fmla="*/ 15239 w 31750"/>
                <a:gd name="connsiteY5" fmla="*/ 30480 h 19050"/>
                <a:gd name="connsiteX6" fmla="*/ 15239 w 31750"/>
                <a:gd name="connsiteY6" fmla="*/ 3048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19050">
                  <a:moveTo>
                    <a:pt x="15239" y="30480"/>
                  </a:moveTo>
                  <a:lnTo>
                    <a:pt x="15239" y="30480"/>
                  </a:lnTo>
                  <a:lnTo>
                    <a:pt x="31750" y="30480"/>
                  </a:lnTo>
                  <a:lnTo>
                    <a:pt x="31750" y="13970"/>
                  </a:lnTo>
                  <a:lnTo>
                    <a:pt x="15239" y="13970"/>
                  </a:lnTo>
                  <a:lnTo>
                    <a:pt x="15239" y="30480"/>
                  </a:lnTo>
                  <a:lnTo>
                    <a:pt x="15239" y="3048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73" name="Freeform 673"/>
            <p:cNvSpPr/>
            <p:nvPr/>
          </p:nvSpPr>
          <p:spPr>
            <a:xfrm>
              <a:off x="2584450" y="3714750"/>
              <a:ext cx="2457450" cy="19050"/>
            </a:xfrm>
            <a:custGeom>
              <a:avLst/>
              <a:gdLst>
                <a:gd name="connsiteX0" fmla="*/ 6350 w 2457450"/>
                <a:gd name="connsiteY0" fmla="*/ 30480 h 19050"/>
                <a:gd name="connsiteX1" fmla="*/ 6350 w 2457450"/>
                <a:gd name="connsiteY1" fmla="*/ 30480 h 19050"/>
                <a:gd name="connsiteX2" fmla="*/ 2466340 w 2457450"/>
                <a:gd name="connsiteY2" fmla="*/ 30480 h 19050"/>
                <a:gd name="connsiteX3" fmla="*/ 2466340 w 2457450"/>
                <a:gd name="connsiteY3" fmla="*/ 13970 h 19050"/>
                <a:gd name="connsiteX4" fmla="*/ 6350 w 2457450"/>
                <a:gd name="connsiteY4" fmla="*/ 13970 h 19050"/>
                <a:gd name="connsiteX5" fmla="*/ 6350 w 2457450"/>
                <a:gd name="connsiteY5" fmla="*/ 30480 h 19050"/>
                <a:gd name="connsiteX6" fmla="*/ 6350 w 2457450"/>
                <a:gd name="connsiteY6" fmla="*/ 3048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7450" h="19050">
                  <a:moveTo>
                    <a:pt x="6350" y="30480"/>
                  </a:moveTo>
                  <a:lnTo>
                    <a:pt x="6350" y="30480"/>
                  </a:lnTo>
                  <a:lnTo>
                    <a:pt x="2466340" y="30480"/>
                  </a:lnTo>
                  <a:lnTo>
                    <a:pt x="2466340" y="13970"/>
                  </a:lnTo>
                  <a:lnTo>
                    <a:pt x="6350" y="13970"/>
                  </a:lnTo>
                  <a:lnTo>
                    <a:pt x="6350" y="30480"/>
                  </a:lnTo>
                  <a:lnTo>
                    <a:pt x="6350" y="3048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74" name="Freeform 674"/>
            <p:cNvSpPr/>
            <p:nvPr/>
          </p:nvSpPr>
          <p:spPr>
            <a:xfrm>
              <a:off x="5035550" y="3714750"/>
              <a:ext cx="31750" cy="19050"/>
            </a:xfrm>
            <a:custGeom>
              <a:avLst/>
              <a:gdLst>
                <a:gd name="connsiteX0" fmla="*/ 15240 w 31750"/>
                <a:gd name="connsiteY0" fmla="*/ 30480 h 19050"/>
                <a:gd name="connsiteX1" fmla="*/ 15240 w 31750"/>
                <a:gd name="connsiteY1" fmla="*/ 30480 h 19050"/>
                <a:gd name="connsiteX2" fmla="*/ 31750 w 31750"/>
                <a:gd name="connsiteY2" fmla="*/ 30480 h 19050"/>
                <a:gd name="connsiteX3" fmla="*/ 31750 w 31750"/>
                <a:gd name="connsiteY3" fmla="*/ 13970 h 19050"/>
                <a:gd name="connsiteX4" fmla="*/ 15240 w 31750"/>
                <a:gd name="connsiteY4" fmla="*/ 13970 h 19050"/>
                <a:gd name="connsiteX5" fmla="*/ 15240 w 31750"/>
                <a:gd name="connsiteY5" fmla="*/ 30480 h 19050"/>
                <a:gd name="connsiteX6" fmla="*/ 15240 w 31750"/>
                <a:gd name="connsiteY6" fmla="*/ 3048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19050">
                  <a:moveTo>
                    <a:pt x="15240" y="30480"/>
                  </a:moveTo>
                  <a:lnTo>
                    <a:pt x="15240" y="30480"/>
                  </a:lnTo>
                  <a:lnTo>
                    <a:pt x="31750" y="30480"/>
                  </a:lnTo>
                  <a:lnTo>
                    <a:pt x="31750" y="13970"/>
                  </a:lnTo>
                  <a:lnTo>
                    <a:pt x="15240" y="13970"/>
                  </a:lnTo>
                  <a:lnTo>
                    <a:pt x="15240" y="30480"/>
                  </a:lnTo>
                  <a:lnTo>
                    <a:pt x="15240" y="3048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75" name="Freeform 675"/>
            <p:cNvSpPr/>
            <p:nvPr/>
          </p:nvSpPr>
          <p:spPr>
            <a:xfrm>
              <a:off x="5060950" y="3714750"/>
              <a:ext cx="2317750" cy="19050"/>
            </a:xfrm>
            <a:custGeom>
              <a:avLst/>
              <a:gdLst>
                <a:gd name="connsiteX0" fmla="*/ 6350 w 2317750"/>
                <a:gd name="connsiteY0" fmla="*/ 30480 h 19050"/>
                <a:gd name="connsiteX1" fmla="*/ 6350 w 2317750"/>
                <a:gd name="connsiteY1" fmla="*/ 30480 h 19050"/>
                <a:gd name="connsiteX2" fmla="*/ 2327909 w 2317750"/>
                <a:gd name="connsiteY2" fmla="*/ 30480 h 19050"/>
                <a:gd name="connsiteX3" fmla="*/ 2327909 w 2317750"/>
                <a:gd name="connsiteY3" fmla="*/ 13970 h 19050"/>
                <a:gd name="connsiteX4" fmla="*/ 6350 w 2317750"/>
                <a:gd name="connsiteY4" fmla="*/ 13970 h 19050"/>
                <a:gd name="connsiteX5" fmla="*/ 6350 w 2317750"/>
                <a:gd name="connsiteY5" fmla="*/ 30480 h 19050"/>
                <a:gd name="connsiteX6" fmla="*/ 6350 w 2317750"/>
                <a:gd name="connsiteY6" fmla="*/ 3048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7750" h="19050">
                  <a:moveTo>
                    <a:pt x="6350" y="30480"/>
                  </a:moveTo>
                  <a:lnTo>
                    <a:pt x="6350" y="30480"/>
                  </a:lnTo>
                  <a:lnTo>
                    <a:pt x="2327909" y="30480"/>
                  </a:lnTo>
                  <a:lnTo>
                    <a:pt x="2327909" y="13970"/>
                  </a:lnTo>
                  <a:lnTo>
                    <a:pt x="6350" y="13970"/>
                  </a:lnTo>
                  <a:lnTo>
                    <a:pt x="6350" y="30480"/>
                  </a:lnTo>
                  <a:lnTo>
                    <a:pt x="6350" y="3048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76" name="Freeform 676"/>
            <p:cNvSpPr/>
            <p:nvPr/>
          </p:nvSpPr>
          <p:spPr>
            <a:xfrm>
              <a:off x="7372350" y="3714750"/>
              <a:ext cx="31750" cy="19050"/>
            </a:xfrm>
            <a:custGeom>
              <a:avLst/>
              <a:gdLst>
                <a:gd name="connsiteX0" fmla="*/ 16509 w 31750"/>
                <a:gd name="connsiteY0" fmla="*/ 30480 h 19050"/>
                <a:gd name="connsiteX1" fmla="*/ 16509 w 31750"/>
                <a:gd name="connsiteY1" fmla="*/ 30480 h 19050"/>
                <a:gd name="connsiteX2" fmla="*/ 35559 w 31750"/>
                <a:gd name="connsiteY2" fmla="*/ 30480 h 19050"/>
                <a:gd name="connsiteX3" fmla="*/ 35559 w 31750"/>
                <a:gd name="connsiteY3" fmla="*/ 13970 h 19050"/>
                <a:gd name="connsiteX4" fmla="*/ 16509 w 31750"/>
                <a:gd name="connsiteY4" fmla="*/ 13970 h 19050"/>
                <a:gd name="connsiteX5" fmla="*/ 16509 w 31750"/>
                <a:gd name="connsiteY5" fmla="*/ 30480 h 19050"/>
                <a:gd name="connsiteX6" fmla="*/ 16509 w 31750"/>
                <a:gd name="connsiteY6" fmla="*/ 3048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19050">
                  <a:moveTo>
                    <a:pt x="16509" y="30480"/>
                  </a:moveTo>
                  <a:lnTo>
                    <a:pt x="16509" y="30480"/>
                  </a:lnTo>
                  <a:lnTo>
                    <a:pt x="35559" y="30480"/>
                  </a:lnTo>
                  <a:lnTo>
                    <a:pt x="35559" y="13970"/>
                  </a:lnTo>
                  <a:lnTo>
                    <a:pt x="16509" y="13970"/>
                  </a:lnTo>
                  <a:lnTo>
                    <a:pt x="16509" y="30480"/>
                  </a:lnTo>
                  <a:lnTo>
                    <a:pt x="16509" y="3048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77" name="Freeform 677"/>
            <p:cNvSpPr/>
            <p:nvPr/>
          </p:nvSpPr>
          <p:spPr>
            <a:xfrm>
              <a:off x="7397750" y="3714750"/>
              <a:ext cx="2343150" cy="19050"/>
            </a:xfrm>
            <a:custGeom>
              <a:avLst/>
              <a:gdLst>
                <a:gd name="connsiteX0" fmla="*/ 10159 w 2343150"/>
                <a:gd name="connsiteY0" fmla="*/ 30480 h 19050"/>
                <a:gd name="connsiteX1" fmla="*/ 10159 w 2343150"/>
                <a:gd name="connsiteY1" fmla="*/ 30480 h 19050"/>
                <a:gd name="connsiteX2" fmla="*/ 2348230 w 2343150"/>
                <a:gd name="connsiteY2" fmla="*/ 30480 h 19050"/>
                <a:gd name="connsiteX3" fmla="*/ 2348230 w 2343150"/>
                <a:gd name="connsiteY3" fmla="*/ 13970 h 19050"/>
                <a:gd name="connsiteX4" fmla="*/ 10159 w 2343150"/>
                <a:gd name="connsiteY4" fmla="*/ 13970 h 19050"/>
                <a:gd name="connsiteX5" fmla="*/ 10159 w 2343150"/>
                <a:gd name="connsiteY5" fmla="*/ 30480 h 19050"/>
                <a:gd name="connsiteX6" fmla="*/ 10159 w 2343150"/>
                <a:gd name="connsiteY6" fmla="*/ 3048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3150" h="19050">
                  <a:moveTo>
                    <a:pt x="10159" y="30480"/>
                  </a:moveTo>
                  <a:lnTo>
                    <a:pt x="10159" y="30480"/>
                  </a:lnTo>
                  <a:lnTo>
                    <a:pt x="2348230" y="30480"/>
                  </a:lnTo>
                  <a:lnTo>
                    <a:pt x="2348230" y="13970"/>
                  </a:lnTo>
                  <a:lnTo>
                    <a:pt x="10159" y="13970"/>
                  </a:lnTo>
                  <a:lnTo>
                    <a:pt x="10159" y="30480"/>
                  </a:lnTo>
                  <a:lnTo>
                    <a:pt x="10159" y="3048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78" name="Freeform 678"/>
            <p:cNvSpPr/>
            <p:nvPr/>
          </p:nvSpPr>
          <p:spPr>
            <a:xfrm>
              <a:off x="2559050" y="3727450"/>
              <a:ext cx="31750" cy="1530350"/>
            </a:xfrm>
            <a:custGeom>
              <a:avLst/>
              <a:gdLst>
                <a:gd name="connsiteX0" fmla="*/ 15239 w 31750"/>
                <a:gd name="connsiteY0" fmla="*/ 1537970 h 1530350"/>
                <a:gd name="connsiteX1" fmla="*/ 15239 w 31750"/>
                <a:gd name="connsiteY1" fmla="*/ 1537970 h 1530350"/>
                <a:gd name="connsiteX2" fmla="*/ 31750 w 31750"/>
                <a:gd name="connsiteY2" fmla="*/ 1537970 h 1530350"/>
                <a:gd name="connsiteX3" fmla="*/ 31750 w 31750"/>
                <a:gd name="connsiteY3" fmla="*/ 17780 h 1530350"/>
                <a:gd name="connsiteX4" fmla="*/ 15239 w 31750"/>
                <a:gd name="connsiteY4" fmla="*/ 17780 h 1530350"/>
                <a:gd name="connsiteX5" fmla="*/ 15239 w 31750"/>
                <a:gd name="connsiteY5" fmla="*/ 1537970 h 1530350"/>
                <a:gd name="connsiteX6" fmla="*/ 15239 w 31750"/>
                <a:gd name="connsiteY6" fmla="*/ 1537970 h 153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1530350">
                  <a:moveTo>
                    <a:pt x="15239" y="1537970"/>
                  </a:moveTo>
                  <a:lnTo>
                    <a:pt x="15239" y="1537970"/>
                  </a:lnTo>
                  <a:lnTo>
                    <a:pt x="31750" y="1537970"/>
                  </a:lnTo>
                  <a:lnTo>
                    <a:pt x="31750" y="17780"/>
                  </a:lnTo>
                  <a:lnTo>
                    <a:pt x="15239" y="17780"/>
                  </a:lnTo>
                  <a:lnTo>
                    <a:pt x="15239" y="1537970"/>
                  </a:lnTo>
                  <a:lnTo>
                    <a:pt x="15239" y="153797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79" name="Freeform 679"/>
            <p:cNvSpPr/>
            <p:nvPr/>
          </p:nvSpPr>
          <p:spPr>
            <a:xfrm>
              <a:off x="5035550" y="3727450"/>
              <a:ext cx="31750" cy="1530350"/>
            </a:xfrm>
            <a:custGeom>
              <a:avLst/>
              <a:gdLst>
                <a:gd name="connsiteX0" fmla="*/ 15240 w 31750"/>
                <a:gd name="connsiteY0" fmla="*/ 1537970 h 1530350"/>
                <a:gd name="connsiteX1" fmla="*/ 15240 w 31750"/>
                <a:gd name="connsiteY1" fmla="*/ 1537970 h 1530350"/>
                <a:gd name="connsiteX2" fmla="*/ 31750 w 31750"/>
                <a:gd name="connsiteY2" fmla="*/ 1537970 h 1530350"/>
                <a:gd name="connsiteX3" fmla="*/ 31750 w 31750"/>
                <a:gd name="connsiteY3" fmla="*/ 17780 h 1530350"/>
                <a:gd name="connsiteX4" fmla="*/ 15240 w 31750"/>
                <a:gd name="connsiteY4" fmla="*/ 17780 h 1530350"/>
                <a:gd name="connsiteX5" fmla="*/ 15240 w 31750"/>
                <a:gd name="connsiteY5" fmla="*/ 1537970 h 1530350"/>
                <a:gd name="connsiteX6" fmla="*/ 15240 w 31750"/>
                <a:gd name="connsiteY6" fmla="*/ 1537970 h 153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1530350">
                  <a:moveTo>
                    <a:pt x="15240" y="1537970"/>
                  </a:moveTo>
                  <a:lnTo>
                    <a:pt x="15240" y="1537970"/>
                  </a:lnTo>
                  <a:lnTo>
                    <a:pt x="31750" y="1537970"/>
                  </a:lnTo>
                  <a:lnTo>
                    <a:pt x="31750" y="17780"/>
                  </a:lnTo>
                  <a:lnTo>
                    <a:pt x="15240" y="17780"/>
                  </a:lnTo>
                  <a:lnTo>
                    <a:pt x="15240" y="1537970"/>
                  </a:lnTo>
                  <a:lnTo>
                    <a:pt x="15240" y="153797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80" name="Freeform 680"/>
            <p:cNvSpPr/>
            <p:nvPr/>
          </p:nvSpPr>
          <p:spPr>
            <a:xfrm>
              <a:off x="7372350" y="3727450"/>
              <a:ext cx="31750" cy="1530350"/>
            </a:xfrm>
            <a:custGeom>
              <a:avLst/>
              <a:gdLst>
                <a:gd name="connsiteX0" fmla="*/ 16509 w 31750"/>
                <a:gd name="connsiteY0" fmla="*/ 1537970 h 1530350"/>
                <a:gd name="connsiteX1" fmla="*/ 16509 w 31750"/>
                <a:gd name="connsiteY1" fmla="*/ 1537970 h 1530350"/>
                <a:gd name="connsiteX2" fmla="*/ 35559 w 31750"/>
                <a:gd name="connsiteY2" fmla="*/ 1537970 h 1530350"/>
                <a:gd name="connsiteX3" fmla="*/ 35559 w 31750"/>
                <a:gd name="connsiteY3" fmla="*/ 17780 h 1530350"/>
                <a:gd name="connsiteX4" fmla="*/ 16509 w 31750"/>
                <a:gd name="connsiteY4" fmla="*/ 17780 h 1530350"/>
                <a:gd name="connsiteX5" fmla="*/ 16509 w 31750"/>
                <a:gd name="connsiteY5" fmla="*/ 1537970 h 1530350"/>
                <a:gd name="connsiteX6" fmla="*/ 16509 w 31750"/>
                <a:gd name="connsiteY6" fmla="*/ 1537970 h 153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1530350">
                  <a:moveTo>
                    <a:pt x="16509" y="1537970"/>
                  </a:moveTo>
                  <a:lnTo>
                    <a:pt x="16509" y="1537970"/>
                  </a:lnTo>
                  <a:lnTo>
                    <a:pt x="35559" y="1537970"/>
                  </a:lnTo>
                  <a:lnTo>
                    <a:pt x="35559" y="17780"/>
                  </a:lnTo>
                  <a:lnTo>
                    <a:pt x="16509" y="17780"/>
                  </a:lnTo>
                  <a:lnTo>
                    <a:pt x="16509" y="1537970"/>
                  </a:lnTo>
                  <a:lnTo>
                    <a:pt x="16509" y="153797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81" name="Freeform 681"/>
            <p:cNvSpPr/>
            <p:nvPr/>
          </p:nvSpPr>
          <p:spPr>
            <a:xfrm>
              <a:off x="9734550" y="3727450"/>
              <a:ext cx="19050" cy="1530350"/>
            </a:xfrm>
            <a:custGeom>
              <a:avLst/>
              <a:gdLst>
                <a:gd name="connsiteX0" fmla="*/ 11430 w 19050"/>
                <a:gd name="connsiteY0" fmla="*/ 1537970 h 1530350"/>
                <a:gd name="connsiteX1" fmla="*/ 11430 w 19050"/>
                <a:gd name="connsiteY1" fmla="*/ 1537970 h 1530350"/>
                <a:gd name="connsiteX2" fmla="*/ 29209 w 19050"/>
                <a:gd name="connsiteY2" fmla="*/ 1537970 h 1530350"/>
                <a:gd name="connsiteX3" fmla="*/ 29209 w 19050"/>
                <a:gd name="connsiteY3" fmla="*/ 17780 h 1530350"/>
                <a:gd name="connsiteX4" fmla="*/ 11430 w 19050"/>
                <a:gd name="connsiteY4" fmla="*/ 17780 h 1530350"/>
                <a:gd name="connsiteX5" fmla="*/ 11430 w 19050"/>
                <a:gd name="connsiteY5" fmla="*/ 1537970 h 1530350"/>
                <a:gd name="connsiteX6" fmla="*/ 11430 w 19050"/>
                <a:gd name="connsiteY6" fmla="*/ 1537970 h 153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530350">
                  <a:moveTo>
                    <a:pt x="11430" y="1537970"/>
                  </a:moveTo>
                  <a:lnTo>
                    <a:pt x="11430" y="1537970"/>
                  </a:lnTo>
                  <a:lnTo>
                    <a:pt x="29209" y="1537970"/>
                  </a:lnTo>
                  <a:lnTo>
                    <a:pt x="29209" y="17780"/>
                  </a:lnTo>
                  <a:lnTo>
                    <a:pt x="11430" y="17780"/>
                  </a:lnTo>
                  <a:lnTo>
                    <a:pt x="11430" y="1537970"/>
                  </a:lnTo>
                  <a:lnTo>
                    <a:pt x="11430" y="153797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82" name="Freeform 682"/>
            <p:cNvSpPr/>
            <p:nvPr/>
          </p:nvSpPr>
          <p:spPr>
            <a:xfrm>
              <a:off x="2559050" y="5251450"/>
              <a:ext cx="31750" cy="19050"/>
            </a:xfrm>
            <a:custGeom>
              <a:avLst/>
              <a:gdLst>
                <a:gd name="connsiteX0" fmla="*/ 15239 w 31750"/>
                <a:gd name="connsiteY0" fmla="*/ 30480 h 19050"/>
                <a:gd name="connsiteX1" fmla="*/ 15239 w 31750"/>
                <a:gd name="connsiteY1" fmla="*/ 30480 h 19050"/>
                <a:gd name="connsiteX2" fmla="*/ 31750 w 31750"/>
                <a:gd name="connsiteY2" fmla="*/ 30480 h 19050"/>
                <a:gd name="connsiteX3" fmla="*/ 31750 w 31750"/>
                <a:gd name="connsiteY3" fmla="*/ 13970 h 19050"/>
                <a:gd name="connsiteX4" fmla="*/ 15239 w 31750"/>
                <a:gd name="connsiteY4" fmla="*/ 13970 h 19050"/>
                <a:gd name="connsiteX5" fmla="*/ 15239 w 31750"/>
                <a:gd name="connsiteY5" fmla="*/ 30480 h 19050"/>
                <a:gd name="connsiteX6" fmla="*/ 15239 w 31750"/>
                <a:gd name="connsiteY6" fmla="*/ 3048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19050">
                  <a:moveTo>
                    <a:pt x="15239" y="30480"/>
                  </a:moveTo>
                  <a:lnTo>
                    <a:pt x="15239" y="30480"/>
                  </a:lnTo>
                  <a:lnTo>
                    <a:pt x="31750" y="30480"/>
                  </a:lnTo>
                  <a:lnTo>
                    <a:pt x="31750" y="13970"/>
                  </a:lnTo>
                  <a:lnTo>
                    <a:pt x="15239" y="13970"/>
                  </a:lnTo>
                  <a:lnTo>
                    <a:pt x="15239" y="30480"/>
                  </a:lnTo>
                  <a:lnTo>
                    <a:pt x="15239" y="3048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83" name="Freeform 683"/>
            <p:cNvSpPr/>
            <p:nvPr/>
          </p:nvSpPr>
          <p:spPr>
            <a:xfrm>
              <a:off x="2584450" y="5251450"/>
              <a:ext cx="2457450" cy="19050"/>
            </a:xfrm>
            <a:custGeom>
              <a:avLst/>
              <a:gdLst>
                <a:gd name="connsiteX0" fmla="*/ 6350 w 2457450"/>
                <a:gd name="connsiteY0" fmla="*/ 30480 h 19050"/>
                <a:gd name="connsiteX1" fmla="*/ 6350 w 2457450"/>
                <a:gd name="connsiteY1" fmla="*/ 30480 h 19050"/>
                <a:gd name="connsiteX2" fmla="*/ 2466340 w 2457450"/>
                <a:gd name="connsiteY2" fmla="*/ 30480 h 19050"/>
                <a:gd name="connsiteX3" fmla="*/ 2466340 w 2457450"/>
                <a:gd name="connsiteY3" fmla="*/ 13970 h 19050"/>
                <a:gd name="connsiteX4" fmla="*/ 6350 w 2457450"/>
                <a:gd name="connsiteY4" fmla="*/ 13970 h 19050"/>
                <a:gd name="connsiteX5" fmla="*/ 6350 w 2457450"/>
                <a:gd name="connsiteY5" fmla="*/ 30480 h 19050"/>
                <a:gd name="connsiteX6" fmla="*/ 6350 w 2457450"/>
                <a:gd name="connsiteY6" fmla="*/ 3048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7450" h="19050">
                  <a:moveTo>
                    <a:pt x="6350" y="30480"/>
                  </a:moveTo>
                  <a:lnTo>
                    <a:pt x="6350" y="30480"/>
                  </a:lnTo>
                  <a:lnTo>
                    <a:pt x="2466340" y="30480"/>
                  </a:lnTo>
                  <a:lnTo>
                    <a:pt x="2466340" y="13970"/>
                  </a:lnTo>
                  <a:lnTo>
                    <a:pt x="6350" y="13970"/>
                  </a:lnTo>
                  <a:lnTo>
                    <a:pt x="6350" y="30480"/>
                  </a:lnTo>
                  <a:lnTo>
                    <a:pt x="6350" y="3048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84" name="Freeform 684"/>
            <p:cNvSpPr/>
            <p:nvPr/>
          </p:nvSpPr>
          <p:spPr>
            <a:xfrm>
              <a:off x="5035550" y="5251450"/>
              <a:ext cx="31750" cy="19050"/>
            </a:xfrm>
            <a:custGeom>
              <a:avLst/>
              <a:gdLst>
                <a:gd name="connsiteX0" fmla="*/ 15240 w 31750"/>
                <a:gd name="connsiteY0" fmla="*/ 30480 h 19050"/>
                <a:gd name="connsiteX1" fmla="*/ 15240 w 31750"/>
                <a:gd name="connsiteY1" fmla="*/ 30480 h 19050"/>
                <a:gd name="connsiteX2" fmla="*/ 31750 w 31750"/>
                <a:gd name="connsiteY2" fmla="*/ 30480 h 19050"/>
                <a:gd name="connsiteX3" fmla="*/ 31750 w 31750"/>
                <a:gd name="connsiteY3" fmla="*/ 13970 h 19050"/>
                <a:gd name="connsiteX4" fmla="*/ 15240 w 31750"/>
                <a:gd name="connsiteY4" fmla="*/ 13970 h 19050"/>
                <a:gd name="connsiteX5" fmla="*/ 15240 w 31750"/>
                <a:gd name="connsiteY5" fmla="*/ 30480 h 19050"/>
                <a:gd name="connsiteX6" fmla="*/ 15240 w 31750"/>
                <a:gd name="connsiteY6" fmla="*/ 3048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19050">
                  <a:moveTo>
                    <a:pt x="15240" y="30480"/>
                  </a:moveTo>
                  <a:lnTo>
                    <a:pt x="15240" y="30480"/>
                  </a:lnTo>
                  <a:lnTo>
                    <a:pt x="31750" y="30480"/>
                  </a:lnTo>
                  <a:lnTo>
                    <a:pt x="31750" y="13970"/>
                  </a:lnTo>
                  <a:lnTo>
                    <a:pt x="15240" y="13970"/>
                  </a:lnTo>
                  <a:lnTo>
                    <a:pt x="15240" y="30480"/>
                  </a:lnTo>
                  <a:lnTo>
                    <a:pt x="15240" y="3048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85" name="Freeform 685"/>
            <p:cNvSpPr/>
            <p:nvPr/>
          </p:nvSpPr>
          <p:spPr>
            <a:xfrm>
              <a:off x="5060950" y="5251450"/>
              <a:ext cx="2317750" cy="19050"/>
            </a:xfrm>
            <a:custGeom>
              <a:avLst/>
              <a:gdLst>
                <a:gd name="connsiteX0" fmla="*/ 6350 w 2317750"/>
                <a:gd name="connsiteY0" fmla="*/ 30480 h 19050"/>
                <a:gd name="connsiteX1" fmla="*/ 6350 w 2317750"/>
                <a:gd name="connsiteY1" fmla="*/ 30480 h 19050"/>
                <a:gd name="connsiteX2" fmla="*/ 2327909 w 2317750"/>
                <a:gd name="connsiteY2" fmla="*/ 30480 h 19050"/>
                <a:gd name="connsiteX3" fmla="*/ 2327909 w 2317750"/>
                <a:gd name="connsiteY3" fmla="*/ 13970 h 19050"/>
                <a:gd name="connsiteX4" fmla="*/ 6350 w 2317750"/>
                <a:gd name="connsiteY4" fmla="*/ 13970 h 19050"/>
                <a:gd name="connsiteX5" fmla="*/ 6350 w 2317750"/>
                <a:gd name="connsiteY5" fmla="*/ 30480 h 19050"/>
                <a:gd name="connsiteX6" fmla="*/ 6350 w 2317750"/>
                <a:gd name="connsiteY6" fmla="*/ 3048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7750" h="19050">
                  <a:moveTo>
                    <a:pt x="6350" y="30480"/>
                  </a:moveTo>
                  <a:lnTo>
                    <a:pt x="6350" y="30480"/>
                  </a:lnTo>
                  <a:lnTo>
                    <a:pt x="2327909" y="30480"/>
                  </a:lnTo>
                  <a:lnTo>
                    <a:pt x="2327909" y="13970"/>
                  </a:lnTo>
                  <a:lnTo>
                    <a:pt x="6350" y="13970"/>
                  </a:lnTo>
                  <a:lnTo>
                    <a:pt x="6350" y="30480"/>
                  </a:lnTo>
                  <a:lnTo>
                    <a:pt x="6350" y="3048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86" name="Freeform 686"/>
            <p:cNvSpPr/>
            <p:nvPr/>
          </p:nvSpPr>
          <p:spPr>
            <a:xfrm>
              <a:off x="7372350" y="5251450"/>
              <a:ext cx="31750" cy="19050"/>
            </a:xfrm>
            <a:custGeom>
              <a:avLst/>
              <a:gdLst>
                <a:gd name="connsiteX0" fmla="*/ 16509 w 31750"/>
                <a:gd name="connsiteY0" fmla="*/ 30480 h 19050"/>
                <a:gd name="connsiteX1" fmla="*/ 16509 w 31750"/>
                <a:gd name="connsiteY1" fmla="*/ 30480 h 19050"/>
                <a:gd name="connsiteX2" fmla="*/ 35559 w 31750"/>
                <a:gd name="connsiteY2" fmla="*/ 30480 h 19050"/>
                <a:gd name="connsiteX3" fmla="*/ 35559 w 31750"/>
                <a:gd name="connsiteY3" fmla="*/ 13970 h 19050"/>
                <a:gd name="connsiteX4" fmla="*/ 16509 w 31750"/>
                <a:gd name="connsiteY4" fmla="*/ 13970 h 19050"/>
                <a:gd name="connsiteX5" fmla="*/ 16509 w 31750"/>
                <a:gd name="connsiteY5" fmla="*/ 30480 h 19050"/>
                <a:gd name="connsiteX6" fmla="*/ 16509 w 31750"/>
                <a:gd name="connsiteY6" fmla="*/ 3048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19050">
                  <a:moveTo>
                    <a:pt x="16509" y="30480"/>
                  </a:moveTo>
                  <a:lnTo>
                    <a:pt x="16509" y="30480"/>
                  </a:lnTo>
                  <a:lnTo>
                    <a:pt x="35559" y="30480"/>
                  </a:lnTo>
                  <a:lnTo>
                    <a:pt x="35559" y="13970"/>
                  </a:lnTo>
                  <a:lnTo>
                    <a:pt x="16509" y="13970"/>
                  </a:lnTo>
                  <a:lnTo>
                    <a:pt x="16509" y="30480"/>
                  </a:lnTo>
                  <a:lnTo>
                    <a:pt x="16509" y="3048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87" name="Freeform 687"/>
            <p:cNvSpPr/>
            <p:nvPr/>
          </p:nvSpPr>
          <p:spPr>
            <a:xfrm>
              <a:off x="7397750" y="5251450"/>
              <a:ext cx="2343150" cy="19050"/>
            </a:xfrm>
            <a:custGeom>
              <a:avLst/>
              <a:gdLst>
                <a:gd name="connsiteX0" fmla="*/ 10159 w 2343150"/>
                <a:gd name="connsiteY0" fmla="*/ 30480 h 19050"/>
                <a:gd name="connsiteX1" fmla="*/ 10159 w 2343150"/>
                <a:gd name="connsiteY1" fmla="*/ 30480 h 19050"/>
                <a:gd name="connsiteX2" fmla="*/ 2348230 w 2343150"/>
                <a:gd name="connsiteY2" fmla="*/ 30480 h 19050"/>
                <a:gd name="connsiteX3" fmla="*/ 2348230 w 2343150"/>
                <a:gd name="connsiteY3" fmla="*/ 13970 h 19050"/>
                <a:gd name="connsiteX4" fmla="*/ 10159 w 2343150"/>
                <a:gd name="connsiteY4" fmla="*/ 13970 h 19050"/>
                <a:gd name="connsiteX5" fmla="*/ 10159 w 2343150"/>
                <a:gd name="connsiteY5" fmla="*/ 30480 h 19050"/>
                <a:gd name="connsiteX6" fmla="*/ 10159 w 2343150"/>
                <a:gd name="connsiteY6" fmla="*/ 3048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3150" h="19050">
                  <a:moveTo>
                    <a:pt x="10159" y="30480"/>
                  </a:moveTo>
                  <a:lnTo>
                    <a:pt x="10159" y="30480"/>
                  </a:lnTo>
                  <a:lnTo>
                    <a:pt x="2348230" y="30480"/>
                  </a:lnTo>
                  <a:lnTo>
                    <a:pt x="2348230" y="13970"/>
                  </a:lnTo>
                  <a:lnTo>
                    <a:pt x="10159" y="13970"/>
                  </a:lnTo>
                  <a:lnTo>
                    <a:pt x="10159" y="30480"/>
                  </a:lnTo>
                  <a:lnTo>
                    <a:pt x="10159" y="3048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88" name="Freeform 688"/>
            <p:cNvSpPr/>
            <p:nvPr/>
          </p:nvSpPr>
          <p:spPr>
            <a:xfrm>
              <a:off x="2559050" y="5264150"/>
              <a:ext cx="31750" cy="1009650"/>
            </a:xfrm>
            <a:custGeom>
              <a:avLst/>
              <a:gdLst>
                <a:gd name="connsiteX0" fmla="*/ 15239 w 31750"/>
                <a:gd name="connsiteY0" fmla="*/ 1009650 h 1009650"/>
                <a:gd name="connsiteX1" fmla="*/ 15239 w 31750"/>
                <a:gd name="connsiteY1" fmla="*/ 1009650 h 1009650"/>
                <a:gd name="connsiteX2" fmla="*/ 31750 w 31750"/>
                <a:gd name="connsiteY2" fmla="*/ 1009650 h 1009650"/>
                <a:gd name="connsiteX3" fmla="*/ 31750 w 31750"/>
                <a:gd name="connsiteY3" fmla="*/ 17780 h 1009650"/>
                <a:gd name="connsiteX4" fmla="*/ 15239 w 31750"/>
                <a:gd name="connsiteY4" fmla="*/ 17780 h 1009650"/>
                <a:gd name="connsiteX5" fmla="*/ 15239 w 31750"/>
                <a:gd name="connsiteY5" fmla="*/ 1009650 h 1009650"/>
                <a:gd name="connsiteX6" fmla="*/ 15239 w 31750"/>
                <a:gd name="connsiteY6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1009650">
                  <a:moveTo>
                    <a:pt x="15239" y="1009650"/>
                  </a:moveTo>
                  <a:lnTo>
                    <a:pt x="15239" y="1009650"/>
                  </a:lnTo>
                  <a:lnTo>
                    <a:pt x="31750" y="1009650"/>
                  </a:lnTo>
                  <a:lnTo>
                    <a:pt x="31750" y="17780"/>
                  </a:lnTo>
                  <a:lnTo>
                    <a:pt x="15239" y="17780"/>
                  </a:lnTo>
                  <a:lnTo>
                    <a:pt x="15239" y="1009650"/>
                  </a:lnTo>
                  <a:lnTo>
                    <a:pt x="15239" y="100965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89" name="Freeform 689"/>
            <p:cNvSpPr/>
            <p:nvPr/>
          </p:nvSpPr>
          <p:spPr>
            <a:xfrm>
              <a:off x="2559050" y="6267450"/>
              <a:ext cx="31750" cy="19050"/>
            </a:xfrm>
            <a:custGeom>
              <a:avLst/>
              <a:gdLst>
                <a:gd name="connsiteX0" fmla="*/ 15239 w 31750"/>
                <a:gd name="connsiteY0" fmla="*/ 22860 h 19050"/>
                <a:gd name="connsiteX1" fmla="*/ 15239 w 31750"/>
                <a:gd name="connsiteY1" fmla="*/ 22860 h 19050"/>
                <a:gd name="connsiteX2" fmla="*/ 31750 w 31750"/>
                <a:gd name="connsiteY2" fmla="*/ 22860 h 19050"/>
                <a:gd name="connsiteX3" fmla="*/ 31750 w 31750"/>
                <a:gd name="connsiteY3" fmla="*/ 6350 h 19050"/>
                <a:gd name="connsiteX4" fmla="*/ 15239 w 31750"/>
                <a:gd name="connsiteY4" fmla="*/ 6350 h 19050"/>
                <a:gd name="connsiteX5" fmla="*/ 15239 w 31750"/>
                <a:gd name="connsiteY5" fmla="*/ 22860 h 19050"/>
                <a:gd name="connsiteX6" fmla="*/ 15239 w 31750"/>
                <a:gd name="connsiteY6" fmla="*/ 2286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19050">
                  <a:moveTo>
                    <a:pt x="15239" y="22860"/>
                  </a:moveTo>
                  <a:lnTo>
                    <a:pt x="15239" y="22860"/>
                  </a:lnTo>
                  <a:lnTo>
                    <a:pt x="31750" y="22860"/>
                  </a:lnTo>
                  <a:lnTo>
                    <a:pt x="31750" y="6350"/>
                  </a:lnTo>
                  <a:lnTo>
                    <a:pt x="15239" y="6350"/>
                  </a:lnTo>
                  <a:lnTo>
                    <a:pt x="15239" y="22860"/>
                  </a:lnTo>
                  <a:lnTo>
                    <a:pt x="15239" y="2286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90" name="Freeform 690"/>
            <p:cNvSpPr/>
            <p:nvPr/>
          </p:nvSpPr>
          <p:spPr>
            <a:xfrm>
              <a:off x="2559050" y="6267450"/>
              <a:ext cx="31750" cy="19050"/>
            </a:xfrm>
            <a:custGeom>
              <a:avLst/>
              <a:gdLst>
                <a:gd name="connsiteX0" fmla="*/ 15239 w 31750"/>
                <a:gd name="connsiteY0" fmla="*/ 22860 h 19050"/>
                <a:gd name="connsiteX1" fmla="*/ 15239 w 31750"/>
                <a:gd name="connsiteY1" fmla="*/ 22860 h 19050"/>
                <a:gd name="connsiteX2" fmla="*/ 31750 w 31750"/>
                <a:gd name="connsiteY2" fmla="*/ 22860 h 19050"/>
                <a:gd name="connsiteX3" fmla="*/ 31750 w 31750"/>
                <a:gd name="connsiteY3" fmla="*/ 6350 h 19050"/>
                <a:gd name="connsiteX4" fmla="*/ 15239 w 31750"/>
                <a:gd name="connsiteY4" fmla="*/ 6350 h 19050"/>
                <a:gd name="connsiteX5" fmla="*/ 15239 w 31750"/>
                <a:gd name="connsiteY5" fmla="*/ 22860 h 19050"/>
                <a:gd name="connsiteX6" fmla="*/ 15239 w 31750"/>
                <a:gd name="connsiteY6" fmla="*/ 2286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19050">
                  <a:moveTo>
                    <a:pt x="15239" y="22860"/>
                  </a:moveTo>
                  <a:lnTo>
                    <a:pt x="15239" y="22860"/>
                  </a:lnTo>
                  <a:lnTo>
                    <a:pt x="31750" y="22860"/>
                  </a:lnTo>
                  <a:lnTo>
                    <a:pt x="31750" y="6350"/>
                  </a:lnTo>
                  <a:lnTo>
                    <a:pt x="15239" y="6350"/>
                  </a:lnTo>
                  <a:lnTo>
                    <a:pt x="15239" y="22860"/>
                  </a:lnTo>
                  <a:lnTo>
                    <a:pt x="15239" y="2286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91" name="Freeform 691"/>
            <p:cNvSpPr/>
            <p:nvPr/>
          </p:nvSpPr>
          <p:spPr>
            <a:xfrm>
              <a:off x="2584450" y="6267450"/>
              <a:ext cx="2457450" cy="19050"/>
            </a:xfrm>
            <a:custGeom>
              <a:avLst/>
              <a:gdLst>
                <a:gd name="connsiteX0" fmla="*/ 6350 w 2457450"/>
                <a:gd name="connsiteY0" fmla="*/ 22860 h 19050"/>
                <a:gd name="connsiteX1" fmla="*/ 6350 w 2457450"/>
                <a:gd name="connsiteY1" fmla="*/ 22860 h 19050"/>
                <a:gd name="connsiteX2" fmla="*/ 2466340 w 2457450"/>
                <a:gd name="connsiteY2" fmla="*/ 22860 h 19050"/>
                <a:gd name="connsiteX3" fmla="*/ 2466340 w 2457450"/>
                <a:gd name="connsiteY3" fmla="*/ 6350 h 19050"/>
                <a:gd name="connsiteX4" fmla="*/ 6350 w 2457450"/>
                <a:gd name="connsiteY4" fmla="*/ 6350 h 19050"/>
                <a:gd name="connsiteX5" fmla="*/ 6350 w 2457450"/>
                <a:gd name="connsiteY5" fmla="*/ 22860 h 19050"/>
                <a:gd name="connsiteX6" fmla="*/ 6350 w 2457450"/>
                <a:gd name="connsiteY6" fmla="*/ 2286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7450" h="19050">
                  <a:moveTo>
                    <a:pt x="6350" y="22860"/>
                  </a:moveTo>
                  <a:lnTo>
                    <a:pt x="6350" y="22860"/>
                  </a:lnTo>
                  <a:lnTo>
                    <a:pt x="2466340" y="22860"/>
                  </a:lnTo>
                  <a:lnTo>
                    <a:pt x="2466340" y="6350"/>
                  </a:lnTo>
                  <a:lnTo>
                    <a:pt x="6350" y="6350"/>
                  </a:lnTo>
                  <a:lnTo>
                    <a:pt x="6350" y="22860"/>
                  </a:lnTo>
                  <a:lnTo>
                    <a:pt x="6350" y="2286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92" name="Freeform 692"/>
            <p:cNvSpPr/>
            <p:nvPr/>
          </p:nvSpPr>
          <p:spPr>
            <a:xfrm>
              <a:off x="5035550" y="5264150"/>
              <a:ext cx="31750" cy="1009650"/>
            </a:xfrm>
            <a:custGeom>
              <a:avLst/>
              <a:gdLst>
                <a:gd name="connsiteX0" fmla="*/ 15240 w 31750"/>
                <a:gd name="connsiteY0" fmla="*/ 1009650 h 1009650"/>
                <a:gd name="connsiteX1" fmla="*/ 15240 w 31750"/>
                <a:gd name="connsiteY1" fmla="*/ 1009650 h 1009650"/>
                <a:gd name="connsiteX2" fmla="*/ 31750 w 31750"/>
                <a:gd name="connsiteY2" fmla="*/ 1009650 h 1009650"/>
                <a:gd name="connsiteX3" fmla="*/ 31750 w 31750"/>
                <a:gd name="connsiteY3" fmla="*/ 17780 h 1009650"/>
                <a:gd name="connsiteX4" fmla="*/ 15240 w 31750"/>
                <a:gd name="connsiteY4" fmla="*/ 17780 h 1009650"/>
                <a:gd name="connsiteX5" fmla="*/ 15240 w 31750"/>
                <a:gd name="connsiteY5" fmla="*/ 1009650 h 1009650"/>
                <a:gd name="connsiteX6" fmla="*/ 15240 w 31750"/>
                <a:gd name="connsiteY6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1009650">
                  <a:moveTo>
                    <a:pt x="15240" y="1009650"/>
                  </a:moveTo>
                  <a:lnTo>
                    <a:pt x="15240" y="1009650"/>
                  </a:lnTo>
                  <a:lnTo>
                    <a:pt x="31750" y="1009650"/>
                  </a:lnTo>
                  <a:lnTo>
                    <a:pt x="31750" y="17780"/>
                  </a:lnTo>
                  <a:lnTo>
                    <a:pt x="15240" y="17780"/>
                  </a:lnTo>
                  <a:lnTo>
                    <a:pt x="15240" y="1009650"/>
                  </a:lnTo>
                  <a:lnTo>
                    <a:pt x="15240" y="100965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93" name="Freeform 693"/>
            <p:cNvSpPr/>
            <p:nvPr/>
          </p:nvSpPr>
          <p:spPr>
            <a:xfrm>
              <a:off x="5035550" y="6267450"/>
              <a:ext cx="31750" cy="19050"/>
            </a:xfrm>
            <a:custGeom>
              <a:avLst/>
              <a:gdLst>
                <a:gd name="connsiteX0" fmla="*/ 15240 w 31750"/>
                <a:gd name="connsiteY0" fmla="*/ 22860 h 19050"/>
                <a:gd name="connsiteX1" fmla="*/ 15240 w 31750"/>
                <a:gd name="connsiteY1" fmla="*/ 22860 h 19050"/>
                <a:gd name="connsiteX2" fmla="*/ 31750 w 31750"/>
                <a:gd name="connsiteY2" fmla="*/ 22860 h 19050"/>
                <a:gd name="connsiteX3" fmla="*/ 31750 w 31750"/>
                <a:gd name="connsiteY3" fmla="*/ 6350 h 19050"/>
                <a:gd name="connsiteX4" fmla="*/ 15240 w 31750"/>
                <a:gd name="connsiteY4" fmla="*/ 6350 h 19050"/>
                <a:gd name="connsiteX5" fmla="*/ 15240 w 31750"/>
                <a:gd name="connsiteY5" fmla="*/ 22860 h 19050"/>
                <a:gd name="connsiteX6" fmla="*/ 15240 w 31750"/>
                <a:gd name="connsiteY6" fmla="*/ 2286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19050">
                  <a:moveTo>
                    <a:pt x="15240" y="22860"/>
                  </a:moveTo>
                  <a:lnTo>
                    <a:pt x="15240" y="22860"/>
                  </a:lnTo>
                  <a:lnTo>
                    <a:pt x="31750" y="22860"/>
                  </a:lnTo>
                  <a:lnTo>
                    <a:pt x="31750" y="6350"/>
                  </a:lnTo>
                  <a:lnTo>
                    <a:pt x="15240" y="6350"/>
                  </a:lnTo>
                  <a:lnTo>
                    <a:pt x="15240" y="22860"/>
                  </a:lnTo>
                  <a:lnTo>
                    <a:pt x="15240" y="2286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94" name="Freeform 694"/>
            <p:cNvSpPr/>
            <p:nvPr/>
          </p:nvSpPr>
          <p:spPr>
            <a:xfrm>
              <a:off x="5060950" y="6267450"/>
              <a:ext cx="2317750" cy="19050"/>
            </a:xfrm>
            <a:custGeom>
              <a:avLst/>
              <a:gdLst>
                <a:gd name="connsiteX0" fmla="*/ 6350 w 2317750"/>
                <a:gd name="connsiteY0" fmla="*/ 22860 h 19050"/>
                <a:gd name="connsiteX1" fmla="*/ 6350 w 2317750"/>
                <a:gd name="connsiteY1" fmla="*/ 22860 h 19050"/>
                <a:gd name="connsiteX2" fmla="*/ 2327909 w 2317750"/>
                <a:gd name="connsiteY2" fmla="*/ 22860 h 19050"/>
                <a:gd name="connsiteX3" fmla="*/ 2327909 w 2317750"/>
                <a:gd name="connsiteY3" fmla="*/ 6350 h 19050"/>
                <a:gd name="connsiteX4" fmla="*/ 6350 w 2317750"/>
                <a:gd name="connsiteY4" fmla="*/ 6350 h 19050"/>
                <a:gd name="connsiteX5" fmla="*/ 6350 w 2317750"/>
                <a:gd name="connsiteY5" fmla="*/ 22860 h 19050"/>
                <a:gd name="connsiteX6" fmla="*/ 6350 w 2317750"/>
                <a:gd name="connsiteY6" fmla="*/ 2286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7750" h="19050">
                  <a:moveTo>
                    <a:pt x="6350" y="22860"/>
                  </a:moveTo>
                  <a:lnTo>
                    <a:pt x="6350" y="22860"/>
                  </a:lnTo>
                  <a:lnTo>
                    <a:pt x="2327909" y="22860"/>
                  </a:lnTo>
                  <a:lnTo>
                    <a:pt x="2327909" y="6350"/>
                  </a:lnTo>
                  <a:lnTo>
                    <a:pt x="6350" y="6350"/>
                  </a:lnTo>
                  <a:lnTo>
                    <a:pt x="6350" y="22860"/>
                  </a:lnTo>
                  <a:lnTo>
                    <a:pt x="6350" y="2286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95" name="Freeform 695"/>
            <p:cNvSpPr/>
            <p:nvPr/>
          </p:nvSpPr>
          <p:spPr>
            <a:xfrm>
              <a:off x="7372350" y="5264150"/>
              <a:ext cx="31750" cy="1009650"/>
            </a:xfrm>
            <a:custGeom>
              <a:avLst/>
              <a:gdLst>
                <a:gd name="connsiteX0" fmla="*/ 16509 w 31750"/>
                <a:gd name="connsiteY0" fmla="*/ 1009650 h 1009650"/>
                <a:gd name="connsiteX1" fmla="*/ 16509 w 31750"/>
                <a:gd name="connsiteY1" fmla="*/ 1009650 h 1009650"/>
                <a:gd name="connsiteX2" fmla="*/ 35559 w 31750"/>
                <a:gd name="connsiteY2" fmla="*/ 1009650 h 1009650"/>
                <a:gd name="connsiteX3" fmla="*/ 35559 w 31750"/>
                <a:gd name="connsiteY3" fmla="*/ 17780 h 1009650"/>
                <a:gd name="connsiteX4" fmla="*/ 16509 w 31750"/>
                <a:gd name="connsiteY4" fmla="*/ 17780 h 1009650"/>
                <a:gd name="connsiteX5" fmla="*/ 16509 w 31750"/>
                <a:gd name="connsiteY5" fmla="*/ 1009650 h 1009650"/>
                <a:gd name="connsiteX6" fmla="*/ 16509 w 31750"/>
                <a:gd name="connsiteY6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1009650">
                  <a:moveTo>
                    <a:pt x="16509" y="1009650"/>
                  </a:moveTo>
                  <a:lnTo>
                    <a:pt x="16509" y="1009650"/>
                  </a:lnTo>
                  <a:lnTo>
                    <a:pt x="35559" y="1009650"/>
                  </a:lnTo>
                  <a:lnTo>
                    <a:pt x="35559" y="17780"/>
                  </a:lnTo>
                  <a:lnTo>
                    <a:pt x="16509" y="17780"/>
                  </a:lnTo>
                  <a:lnTo>
                    <a:pt x="16509" y="1009650"/>
                  </a:lnTo>
                  <a:lnTo>
                    <a:pt x="16509" y="100965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96" name="Freeform 696"/>
            <p:cNvSpPr/>
            <p:nvPr/>
          </p:nvSpPr>
          <p:spPr>
            <a:xfrm>
              <a:off x="7372350" y="6267450"/>
              <a:ext cx="31750" cy="19050"/>
            </a:xfrm>
            <a:custGeom>
              <a:avLst/>
              <a:gdLst>
                <a:gd name="connsiteX0" fmla="*/ 16509 w 31750"/>
                <a:gd name="connsiteY0" fmla="*/ 22860 h 19050"/>
                <a:gd name="connsiteX1" fmla="*/ 16509 w 31750"/>
                <a:gd name="connsiteY1" fmla="*/ 22860 h 19050"/>
                <a:gd name="connsiteX2" fmla="*/ 35559 w 31750"/>
                <a:gd name="connsiteY2" fmla="*/ 22860 h 19050"/>
                <a:gd name="connsiteX3" fmla="*/ 35559 w 31750"/>
                <a:gd name="connsiteY3" fmla="*/ 6350 h 19050"/>
                <a:gd name="connsiteX4" fmla="*/ 16509 w 31750"/>
                <a:gd name="connsiteY4" fmla="*/ 6350 h 19050"/>
                <a:gd name="connsiteX5" fmla="*/ 16509 w 31750"/>
                <a:gd name="connsiteY5" fmla="*/ 22860 h 19050"/>
                <a:gd name="connsiteX6" fmla="*/ 16509 w 31750"/>
                <a:gd name="connsiteY6" fmla="*/ 2286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19050">
                  <a:moveTo>
                    <a:pt x="16509" y="22860"/>
                  </a:moveTo>
                  <a:lnTo>
                    <a:pt x="16509" y="22860"/>
                  </a:lnTo>
                  <a:lnTo>
                    <a:pt x="35559" y="22860"/>
                  </a:lnTo>
                  <a:lnTo>
                    <a:pt x="35559" y="6350"/>
                  </a:lnTo>
                  <a:lnTo>
                    <a:pt x="16509" y="6350"/>
                  </a:lnTo>
                  <a:lnTo>
                    <a:pt x="16509" y="22860"/>
                  </a:lnTo>
                  <a:lnTo>
                    <a:pt x="16509" y="2286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97" name="Freeform 697"/>
            <p:cNvSpPr/>
            <p:nvPr/>
          </p:nvSpPr>
          <p:spPr>
            <a:xfrm>
              <a:off x="7397750" y="6267450"/>
              <a:ext cx="2343150" cy="19050"/>
            </a:xfrm>
            <a:custGeom>
              <a:avLst/>
              <a:gdLst>
                <a:gd name="connsiteX0" fmla="*/ 10159 w 2343150"/>
                <a:gd name="connsiteY0" fmla="*/ 22860 h 19050"/>
                <a:gd name="connsiteX1" fmla="*/ 10159 w 2343150"/>
                <a:gd name="connsiteY1" fmla="*/ 22860 h 19050"/>
                <a:gd name="connsiteX2" fmla="*/ 2348230 w 2343150"/>
                <a:gd name="connsiteY2" fmla="*/ 22860 h 19050"/>
                <a:gd name="connsiteX3" fmla="*/ 2348230 w 2343150"/>
                <a:gd name="connsiteY3" fmla="*/ 6350 h 19050"/>
                <a:gd name="connsiteX4" fmla="*/ 10159 w 2343150"/>
                <a:gd name="connsiteY4" fmla="*/ 6350 h 19050"/>
                <a:gd name="connsiteX5" fmla="*/ 10159 w 2343150"/>
                <a:gd name="connsiteY5" fmla="*/ 22860 h 19050"/>
                <a:gd name="connsiteX6" fmla="*/ 10159 w 2343150"/>
                <a:gd name="connsiteY6" fmla="*/ 2286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3150" h="19050">
                  <a:moveTo>
                    <a:pt x="10159" y="22860"/>
                  </a:moveTo>
                  <a:lnTo>
                    <a:pt x="10159" y="22860"/>
                  </a:lnTo>
                  <a:lnTo>
                    <a:pt x="2348230" y="22860"/>
                  </a:lnTo>
                  <a:lnTo>
                    <a:pt x="2348230" y="6350"/>
                  </a:lnTo>
                  <a:lnTo>
                    <a:pt x="10159" y="6350"/>
                  </a:lnTo>
                  <a:lnTo>
                    <a:pt x="10159" y="22860"/>
                  </a:lnTo>
                  <a:lnTo>
                    <a:pt x="10159" y="2286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98" name="Freeform 698"/>
            <p:cNvSpPr/>
            <p:nvPr/>
          </p:nvSpPr>
          <p:spPr>
            <a:xfrm>
              <a:off x="9734550" y="5264150"/>
              <a:ext cx="19050" cy="1009650"/>
            </a:xfrm>
            <a:custGeom>
              <a:avLst/>
              <a:gdLst>
                <a:gd name="connsiteX0" fmla="*/ 11430 w 19050"/>
                <a:gd name="connsiteY0" fmla="*/ 1009650 h 1009650"/>
                <a:gd name="connsiteX1" fmla="*/ 11430 w 19050"/>
                <a:gd name="connsiteY1" fmla="*/ 1009650 h 1009650"/>
                <a:gd name="connsiteX2" fmla="*/ 29209 w 19050"/>
                <a:gd name="connsiteY2" fmla="*/ 1009650 h 1009650"/>
                <a:gd name="connsiteX3" fmla="*/ 29209 w 19050"/>
                <a:gd name="connsiteY3" fmla="*/ 17780 h 1009650"/>
                <a:gd name="connsiteX4" fmla="*/ 11430 w 19050"/>
                <a:gd name="connsiteY4" fmla="*/ 17780 h 1009650"/>
                <a:gd name="connsiteX5" fmla="*/ 11430 w 19050"/>
                <a:gd name="connsiteY5" fmla="*/ 1009650 h 1009650"/>
                <a:gd name="connsiteX6" fmla="*/ 11430 w 19050"/>
                <a:gd name="connsiteY6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009650">
                  <a:moveTo>
                    <a:pt x="11430" y="1009650"/>
                  </a:moveTo>
                  <a:lnTo>
                    <a:pt x="11430" y="1009650"/>
                  </a:lnTo>
                  <a:lnTo>
                    <a:pt x="29209" y="1009650"/>
                  </a:lnTo>
                  <a:lnTo>
                    <a:pt x="29209" y="17780"/>
                  </a:lnTo>
                  <a:lnTo>
                    <a:pt x="11430" y="17780"/>
                  </a:lnTo>
                  <a:lnTo>
                    <a:pt x="11430" y="1009650"/>
                  </a:lnTo>
                  <a:lnTo>
                    <a:pt x="11430" y="1009650"/>
                  </a:lnTo>
                  <a:close/>
                </a:path>
              </a:pathLst>
            </a:custGeom>
            <a:solidFill>
              <a:srgbClr val="6B6B6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99" name="TextBox 699"/>
            <p:cNvSpPr txBox="1"/>
            <p:nvPr/>
          </p:nvSpPr>
          <p:spPr>
            <a:xfrm>
              <a:off x="3288029" y="425805"/>
              <a:ext cx="1197230" cy="2450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Linfócito</a:t>
              </a:r>
              <a:r>
                <a:rPr lang="en-US" altLang="zh-CN" sz="1400" spc="15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B</a:t>
              </a:r>
            </a:p>
          </p:txBody>
        </p:sp>
        <p:sp>
          <p:nvSpPr>
            <p:cNvPr id="700" name="TextBox 700"/>
            <p:cNvSpPr txBox="1"/>
            <p:nvPr/>
          </p:nvSpPr>
          <p:spPr>
            <a:xfrm>
              <a:off x="5386070" y="431520"/>
              <a:ext cx="1701960" cy="465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165100" hangingPunct="0">
                <a:lnSpc>
                  <a:spcPct val="95416"/>
                </a:lnSpc>
              </a:pPr>
              <a:r>
                <a:rPr lang="en-US" altLang="zh-CN" sz="1400" spc="50" dirty="0">
                  <a:solidFill>
                    <a:srgbClr val="242424"/>
                  </a:solidFill>
                  <a:latin typeface="Trebuchet MS"/>
                  <a:ea typeface="Trebuchet MS"/>
                </a:rPr>
                <a:t>An</a:t>
              </a:r>
              <a:r>
                <a:rPr lang="en-US" altLang="zh-CN" sz="1400" spc="34" dirty="0">
                  <a:solidFill>
                    <a:srgbClr val="242424"/>
                  </a:solidFill>
                  <a:latin typeface="Trebuchet MS"/>
                  <a:ea typeface="Trebuchet MS"/>
                </a:rPr>
                <a:t>t</a:t>
              </a:r>
              <a:r>
                <a:rPr lang="en-US" altLang="zh-CN" sz="1400" spc="40" dirty="0">
                  <a:solidFill>
                    <a:srgbClr val="242424"/>
                  </a:solidFill>
                  <a:latin typeface="Trebuchet MS"/>
                  <a:ea typeface="Trebuchet MS"/>
                </a:rPr>
                <a:t>icorpos</a:t>
              </a:r>
              <a:r>
                <a:rPr lang="en-US" altLang="zh-CN" sz="1400" spc="-25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spc="44" dirty="0">
                  <a:solidFill>
                    <a:srgbClr val="242424"/>
                  </a:solidFill>
                  <a:latin typeface="Trebuchet MS"/>
                  <a:ea typeface="Trebuchet MS"/>
                </a:rPr>
                <a:t>ou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imu</a:t>
              </a:r>
              <a:r>
                <a:rPr lang="en-US" altLang="zh-CN" sz="1400" spc="-10" dirty="0">
                  <a:solidFill>
                    <a:srgbClr val="242424"/>
                  </a:solidFill>
                  <a:latin typeface="Trebuchet MS"/>
                  <a:ea typeface="Trebuchet MS"/>
                </a:rPr>
                <a:t>n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ogl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o</a:t>
              </a:r>
              <a:r>
                <a:rPr lang="en-US" altLang="zh-CN" sz="1400" spc="-10" dirty="0">
                  <a:solidFill>
                    <a:srgbClr val="242424"/>
                  </a:solidFill>
                  <a:latin typeface="Trebuchet MS"/>
                  <a:ea typeface="Trebuchet MS"/>
                </a:rPr>
                <a:t>b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u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l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inas.</a:t>
              </a:r>
            </a:p>
          </p:txBody>
        </p:sp>
        <p:sp>
          <p:nvSpPr>
            <p:cNvPr id="701" name="TextBox 701"/>
            <p:cNvSpPr txBox="1"/>
            <p:nvPr/>
          </p:nvSpPr>
          <p:spPr>
            <a:xfrm>
              <a:off x="7506970" y="418694"/>
              <a:ext cx="2155508" cy="9604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137159"/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Dif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erenciam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-se</a:t>
              </a:r>
              <a:r>
                <a:rPr lang="en-US" altLang="zh-CN" sz="1400" spc="1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e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m</a:t>
              </a:r>
            </a:p>
            <a:p>
              <a:pPr indent="309879">
                <a:lnSpc>
                  <a:spcPct val="95833"/>
                </a:lnSpc>
              </a:pP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plasmó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cito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s,</a:t>
              </a:r>
              <a:r>
                <a:rPr lang="en-US" altLang="zh-CN" sz="1400" spc="-1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as</a:t>
              </a:r>
            </a:p>
            <a:p>
              <a:pPr>
                <a:lnSpc>
                  <a:spcPct val="96249"/>
                </a:lnSpc>
              </a:pP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células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produtoras</a:t>
              </a:r>
              <a:r>
                <a:rPr lang="en-US" altLang="zh-CN" sz="1400" spc="-3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de</a:t>
              </a:r>
            </a:p>
            <a:p>
              <a:pPr indent="513079"/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antico</a:t>
              </a:r>
              <a:r>
                <a:rPr lang="en-US" altLang="zh-CN" sz="1400" spc="-10" dirty="0">
                  <a:solidFill>
                    <a:srgbClr val="242424"/>
                  </a:solidFill>
                  <a:latin typeface="Trebuchet MS"/>
                  <a:ea typeface="Trebuchet MS"/>
                </a:rPr>
                <a:t>r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pos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.</a:t>
              </a:r>
            </a:p>
          </p:txBody>
        </p:sp>
        <p:sp>
          <p:nvSpPr>
            <p:cNvPr id="702" name="TextBox 702"/>
            <p:cNvSpPr txBox="1"/>
            <p:nvPr/>
          </p:nvSpPr>
          <p:spPr>
            <a:xfrm>
              <a:off x="3286762" y="1689455"/>
              <a:ext cx="1200478" cy="2450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Linfócito</a:t>
              </a:r>
              <a:r>
                <a:rPr lang="en-US" altLang="zh-CN" sz="1400" spc="15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T</a:t>
              </a:r>
            </a:p>
          </p:txBody>
        </p:sp>
        <p:sp>
          <p:nvSpPr>
            <p:cNvPr id="703" name="TextBox 703"/>
            <p:cNvSpPr txBox="1"/>
            <p:nvPr/>
          </p:nvSpPr>
          <p:spPr>
            <a:xfrm>
              <a:off x="5163821" y="1694535"/>
              <a:ext cx="2147179" cy="16710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48920" indent="27939" hangingPunct="0">
                <a:lnSpc>
                  <a:spcPct val="97916"/>
                </a:lnSpc>
              </a:pPr>
              <a:r>
                <a:rPr lang="en-US" altLang="zh-CN" sz="1400" spc="34" dirty="0">
                  <a:solidFill>
                    <a:srgbClr val="242424"/>
                  </a:solidFill>
                  <a:latin typeface="Trebuchet MS"/>
                  <a:ea typeface="Trebuchet MS"/>
                </a:rPr>
                <a:t>Su</a:t>
              </a:r>
              <a:r>
                <a:rPr lang="en-US" altLang="zh-CN" sz="1400" spc="44" dirty="0">
                  <a:solidFill>
                    <a:srgbClr val="242424"/>
                  </a:solidFill>
                  <a:latin typeface="Trebuchet MS"/>
                  <a:ea typeface="Trebuchet MS"/>
                </a:rPr>
                <a:t>b</a:t>
              </a:r>
              <a:r>
                <a:rPr lang="en-US" altLang="zh-CN" sz="1400" spc="30" dirty="0">
                  <a:solidFill>
                    <a:srgbClr val="242424"/>
                  </a:solidFill>
                  <a:latin typeface="Trebuchet MS"/>
                  <a:ea typeface="Trebuchet MS"/>
                </a:rPr>
                <a:t>s</a:t>
              </a:r>
              <a:r>
                <a:rPr lang="en-US" altLang="zh-CN" sz="1400" spc="25" dirty="0">
                  <a:solidFill>
                    <a:srgbClr val="242424"/>
                  </a:solidFill>
                  <a:latin typeface="Trebuchet MS"/>
                  <a:ea typeface="Trebuchet MS"/>
                </a:rPr>
                <a:t>t</a:t>
              </a:r>
              <a:r>
                <a:rPr lang="en-US" altLang="zh-CN" sz="1400" spc="40" dirty="0">
                  <a:solidFill>
                    <a:srgbClr val="242424"/>
                  </a:solidFill>
                  <a:latin typeface="Trebuchet MS"/>
                  <a:ea typeface="Trebuchet MS"/>
                </a:rPr>
                <a:t>ân</a:t>
              </a:r>
              <a:r>
                <a:rPr lang="en-US" altLang="zh-CN" sz="1400" spc="34" dirty="0">
                  <a:solidFill>
                    <a:srgbClr val="242424"/>
                  </a:solidFill>
                  <a:latin typeface="Trebuchet MS"/>
                  <a:ea typeface="Trebuchet MS"/>
                </a:rPr>
                <a:t>c</a:t>
              </a:r>
              <a:r>
                <a:rPr lang="en-US" altLang="zh-CN" sz="1400" spc="20" dirty="0">
                  <a:solidFill>
                    <a:srgbClr val="242424"/>
                  </a:solidFill>
                  <a:latin typeface="Trebuchet MS"/>
                  <a:ea typeface="Trebuchet MS"/>
                </a:rPr>
                <a:t>i</a:t>
              </a:r>
              <a:r>
                <a:rPr lang="en-US" altLang="zh-CN" sz="1400" spc="40" dirty="0">
                  <a:solidFill>
                    <a:srgbClr val="242424"/>
                  </a:solidFill>
                  <a:latin typeface="Trebuchet MS"/>
                  <a:ea typeface="Trebuchet MS"/>
                </a:rPr>
                <a:t>a</a:t>
              </a:r>
              <a:r>
                <a:rPr lang="en-US" altLang="zh-CN" sz="1400" spc="30" dirty="0">
                  <a:solidFill>
                    <a:srgbClr val="242424"/>
                  </a:solidFill>
                  <a:latin typeface="Trebuchet MS"/>
                  <a:ea typeface="Trebuchet MS"/>
                </a:rPr>
                <a:t>s</a:t>
              </a:r>
              <a:r>
                <a:rPr lang="en-US" altLang="zh-CN" sz="1400" spc="-264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spc="40" dirty="0">
                  <a:solidFill>
                    <a:srgbClr val="242424"/>
                  </a:solidFill>
                  <a:latin typeface="Trebuchet MS"/>
                  <a:ea typeface="Trebuchet MS"/>
                </a:rPr>
                <a:t>que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matam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células</a:t>
              </a:r>
              <a:r>
                <a:rPr lang="en-US" altLang="zh-CN" sz="1400" spc="-135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e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subst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ân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cia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s</a:t>
              </a:r>
              <a:r>
                <a:rPr lang="en-US" altLang="zh-CN" sz="1400" spc="-1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que</a:t>
              </a:r>
            </a:p>
            <a:p>
              <a:pPr indent="469900">
                <a:lnSpc>
                  <a:spcPct val="96249"/>
                </a:lnSpc>
              </a:pP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co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ntro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lam</a:t>
              </a:r>
              <a:r>
                <a:rPr lang="en-US" altLang="zh-CN" sz="1400" spc="-15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a</a:t>
              </a:r>
            </a:p>
            <a:p>
              <a:pPr indent="102870">
                <a:lnSpc>
                  <a:spcPct val="95833"/>
                </a:lnSpc>
              </a:pP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atividade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de</a:t>
              </a:r>
              <a:r>
                <a:rPr lang="en-US" altLang="zh-CN" sz="1400" spc="-25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outros</a:t>
              </a:r>
            </a:p>
            <a:p>
              <a:pPr>
                <a:lnSpc>
                  <a:spcPct val="96249"/>
                </a:lnSpc>
              </a:pP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le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u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cócit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os</a:t>
              </a:r>
              <a:r>
                <a:rPr lang="en-US" altLang="zh-CN" sz="1400" spc="-1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(chamada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s</a:t>
              </a:r>
            </a:p>
            <a:p>
              <a:pPr indent="341629"/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inter</a:t>
              </a:r>
              <a:r>
                <a:rPr lang="en-US" altLang="zh-CN" sz="1400" spc="-10" dirty="0">
                  <a:solidFill>
                    <a:srgbClr val="242424"/>
                  </a:solidFill>
                  <a:latin typeface="Trebuchet MS"/>
                  <a:ea typeface="Trebuchet MS"/>
                </a:rPr>
                <a:t>leuci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nas).</a:t>
              </a:r>
            </a:p>
          </p:txBody>
        </p:sp>
        <p:sp>
          <p:nvSpPr>
            <p:cNvPr id="704" name="TextBox 704"/>
            <p:cNvSpPr txBox="1"/>
            <p:nvPr/>
          </p:nvSpPr>
          <p:spPr>
            <a:xfrm>
              <a:off x="7501891" y="1683615"/>
              <a:ext cx="2163671" cy="9751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240029"/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Eli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m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inam</a:t>
              </a:r>
              <a:r>
                <a:rPr lang="en-US" altLang="zh-CN" sz="1400" spc="5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c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élula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s</a:t>
              </a:r>
            </a:p>
            <a:p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infectadas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por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vírus</a:t>
              </a:r>
              <a:r>
                <a:rPr lang="en-US" altLang="zh-CN" sz="1400" spc="-5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e</a:t>
              </a:r>
            </a:p>
            <a:p>
              <a:pPr indent="41909">
                <a:lnSpc>
                  <a:spcPct val="97916"/>
                </a:lnSpc>
              </a:pP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regulam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as</a:t>
              </a:r>
              <a:r>
                <a:rPr lang="en-US" altLang="zh-CN" sz="1400" spc="-34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respostas</a:t>
              </a:r>
            </a:p>
            <a:p>
              <a:pPr indent="685800"/>
              <a:r>
                <a:rPr lang="en-US" altLang="zh-CN" sz="1400" spc="-10" dirty="0">
                  <a:solidFill>
                    <a:srgbClr val="242424"/>
                  </a:solidFill>
                  <a:latin typeface="Trebuchet MS"/>
                  <a:ea typeface="Trebuchet MS"/>
                </a:rPr>
                <a:t>imun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es.</a:t>
              </a:r>
            </a:p>
          </p:txBody>
        </p:sp>
        <p:sp>
          <p:nvSpPr>
            <p:cNvPr id="705" name="TextBox 705"/>
            <p:cNvSpPr txBox="1"/>
            <p:nvPr/>
          </p:nvSpPr>
          <p:spPr>
            <a:xfrm>
              <a:off x="2774951" y="3732124"/>
              <a:ext cx="2110983" cy="4900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Linfócito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NK</a:t>
              </a:r>
              <a:r>
                <a:rPr lang="en-US" altLang="zh-CN" sz="1400" spc="-44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(Natural</a:t>
              </a:r>
            </a:p>
            <a:p>
              <a:pPr indent="742950"/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Ki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lle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r)</a:t>
              </a:r>
            </a:p>
          </p:txBody>
        </p:sp>
        <p:sp>
          <p:nvSpPr>
            <p:cNvPr id="706" name="TextBox 706"/>
            <p:cNvSpPr txBox="1"/>
            <p:nvPr/>
          </p:nvSpPr>
          <p:spPr>
            <a:xfrm>
              <a:off x="5624830" y="3737966"/>
              <a:ext cx="1338739" cy="2450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Ver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ao</a:t>
              </a:r>
              <a:r>
                <a:rPr lang="en-US" altLang="zh-CN" sz="1400" spc="-44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lado.</a:t>
              </a:r>
            </a:p>
          </p:txBody>
        </p:sp>
        <p:sp>
          <p:nvSpPr>
            <p:cNvPr id="707" name="TextBox 707"/>
            <p:cNvSpPr txBox="1"/>
            <p:nvPr/>
          </p:nvSpPr>
          <p:spPr>
            <a:xfrm>
              <a:off x="7501891" y="3732124"/>
              <a:ext cx="2163671" cy="11957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331469"/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Elimina</a:t>
              </a:r>
              <a:r>
                <a:rPr lang="en-US" altLang="zh-CN" sz="1400" spc="-1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células</a:t>
              </a:r>
            </a:p>
            <a:p>
              <a:pPr>
                <a:lnSpc>
                  <a:spcPct val="95833"/>
                </a:lnSpc>
              </a:pP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infectadas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por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vírus</a:t>
              </a:r>
              <a:r>
                <a:rPr lang="en-US" altLang="zh-CN" sz="1400" spc="-5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e</a:t>
              </a:r>
            </a:p>
            <a:p>
              <a:pPr indent="157479">
                <a:lnSpc>
                  <a:spcPct val="96249"/>
                </a:lnSpc>
              </a:pP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células</a:t>
              </a:r>
              <a:r>
                <a:rPr lang="en-US" altLang="zh-CN" sz="1400" spc="1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cancerosas</a:t>
              </a:r>
            </a:p>
            <a:p>
              <a:pPr indent="90169">
                <a:lnSpc>
                  <a:spcPct val="95833"/>
                </a:lnSpc>
              </a:pP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sem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necessidade</a:t>
              </a:r>
              <a:r>
                <a:rPr lang="en-US" altLang="zh-CN" sz="1400" spc="-5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de</a:t>
              </a:r>
            </a:p>
            <a:p>
              <a:pPr indent="265429"/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es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tímul</a:t>
              </a:r>
              <a:r>
                <a:rPr lang="en-US" altLang="zh-CN" sz="1400" spc="10" dirty="0">
                  <a:solidFill>
                    <a:srgbClr val="242424"/>
                  </a:solidFill>
                  <a:latin typeface="Trebuchet MS"/>
                  <a:ea typeface="Trebuchet MS"/>
                </a:rPr>
                <a:t>o</a:t>
              </a:r>
              <a:r>
                <a:rPr lang="en-US" altLang="zh-CN" sz="1400" spc="-1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pr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év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io.</a:t>
              </a:r>
            </a:p>
          </p:txBody>
        </p:sp>
        <p:sp>
          <p:nvSpPr>
            <p:cNvPr id="708" name="TextBox 708"/>
            <p:cNvSpPr txBox="1"/>
            <p:nvPr/>
          </p:nvSpPr>
          <p:spPr>
            <a:xfrm>
              <a:off x="3340101" y="5275935"/>
              <a:ext cx="1094349" cy="2450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Pla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q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u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e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ta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s</a:t>
              </a:r>
            </a:p>
          </p:txBody>
        </p:sp>
        <p:sp>
          <p:nvSpPr>
            <p:cNvPr id="709" name="TextBox 709"/>
            <p:cNvSpPr txBox="1"/>
            <p:nvPr/>
          </p:nvSpPr>
          <p:spPr>
            <a:xfrm>
              <a:off x="5676900" y="5281652"/>
              <a:ext cx="1185466" cy="7057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29209" hangingPunct="0">
                <a:lnSpc>
                  <a:spcPct val="95833"/>
                </a:lnSpc>
              </a:pPr>
              <a:r>
                <a:rPr lang="en-US" altLang="zh-CN" sz="1400" spc="55" dirty="0">
                  <a:solidFill>
                    <a:srgbClr val="242424"/>
                  </a:solidFill>
                  <a:latin typeface="Trebuchet MS"/>
                  <a:ea typeface="Trebuchet MS"/>
                </a:rPr>
                <a:t>Fa</a:t>
              </a:r>
              <a:r>
                <a:rPr lang="en-US" altLang="zh-CN" sz="1400" spc="50" dirty="0">
                  <a:solidFill>
                    <a:srgbClr val="242424"/>
                  </a:solidFill>
                  <a:latin typeface="Trebuchet MS"/>
                  <a:ea typeface="Trebuchet MS"/>
                </a:rPr>
                <a:t>tore</a:t>
              </a:r>
              <a:r>
                <a:rPr lang="en-US" altLang="zh-CN" sz="1400" spc="55" dirty="0">
                  <a:solidFill>
                    <a:srgbClr val="242424"/>
                  </a:solidFill>
                  <a:latin typeface="Trebuchet MS"/>
                  <a:ea typeface="Trebuchet MS"/>
                </a:rPr>
                <a:t>s</a:t>
              </a:r>
              <a:r>
                <a:rPr lang="en-US" altLang="zh-CN" sz="1400" spc="-254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spc="60" dirty="0">
                  <a:solidFill>
                    <a:srgbClr val="242424"/>
                  </a:solidFill>
                  <a:latin typeface="Trebuchet MS"/>
                  <a:ea typeface="Trebuchet MS"/>
                </a:rPr>
                <a:t>de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c</a:t>
              </a:r>
              <a:r>
                <a:rPr lang="en-US" altLang="zh-CN" sz="1400" spc="-10" dirty="0">
                  <a:solidFill>
                    <a:srgbClr val="242424"/>
                  </a:solidFill>
                  <a:latin typeface="Trebuchet MS"/>
                  <a:ea typeface="Trebuchet MS"/>
                </a:rPr>
                <a:t>o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agul</a:t>
              </a:r>
              <a:r>
                <a:rPr lang="en-US" altLang="zh-CN" sz="1400" spc="-10" dirty="0">
                  <a:solidFill>
                    <a:srgbClr val="242424"/>
                  </a:solidFill>
                  <a:latin typeface="Trebuchet MS"/>
                  <a:ea typeface="Trebuchet MS"/>
                </a:rPr>
                <a:t>a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çã</a:t>
              </a:r>
              <a:r>
                <a:rPr lang="en-US" altLang="zh-CN" sz="1400" spc="-10" dirty="0">
                  <a:solidFill>
                    <a:srgbClr val="242424"/>
                  </a:solidFill>
                  <a:latin typeface="Trebuchet MS"/>
                  <a:ea typeface="Trebuchet MS"/>
                </a:rPr>
                <a:t>o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s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a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n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güí</a:t>
              </a:r>
              <a:r>
                <a:rPr lang="en-US" altLang="zh-CN" sz="1400" spc="5" dirty="0">
                  <a:solidFill>
                    <a:srgbClr val="242424"/>
                  </a:solidFill>
                  <a:latin typeface="Trebuchet MS"/>
                  <a:ea typeface="Trebuchet MS"/>
                </a:rPr>
                <a:t>n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e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a.</a:t>
              </a:r>
            </a:p>
          </p:txBody>
        </p:sp>
        <p:sp>
          <p:nvSpPr>
            <p:cNvPr id="710" name="TextBox 710"/>
            <p:cNvSpPr txBox="1"/>
            <p:nvPr/>
          </p:nvSpPr>
          <p:spPr>
            <a:xfrm>
              <a:off x="7860028" y="5281652"/>
              <a:ext cx="1518206" cy="465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337820" indent="-337820" hangingPunct="0">
                <a:lnSpc>
                  <a:spcPct val="95416"/>
                </a:lnSpc>
              </a:pPr>
              <a:r>
                <a:rPr lang="en-US" altLang="zh-CN" sz="1400" spc="40" dirty="0">
                  <a:solidFill>
                    <a:srgbClr val="242424"/>
                  </a:solidFill>
                  <a:latin typeface="Trebuchet MS"/>
                  <a:ea typeface="Trebuchet MS"/>
                </a:rPr>
                <a:t>Coagu</a:t>
              </a:r>
              <a:r>
                <a:rPr lang="en-US" altLang="zh-CN" sz="1400" spc="20" dirty="0">
                  <a:solidFill>
                    <a:srgbClr val="242424"/>
                  </a:solidFill>
                  <a:latin typeface="Trebuchet MS"/>
                  <a:ea typeface="Trebuchet MS"/>
                </a:rPr>
                <a:t>l</a:t>
              </a:r>
              <a:r>
                <a:rPr lang="en-US" altLang="zh-CN" sz="1400" spc="40" dirty="0">
                  <a:solidFill>
                    <a:srgbClr val="242424"/>
                  </a:solidFill>
                  <a:latin typeface="Trebuchet MS"/>
                  <a:ea typeface="Trebuchet MS"/>
                </a:rPr>
                <a:t>a</a:t>
              </a:r>
              <a:r>
                <a:rPr lang="en-US" altLang="zh-CN" sz="1400" spc="34" dirty="0">
                  <a:solidFill>
                    <a:srgbClr val="242424"/>
                  </a:solidFill>
                  <a:latin typeface="Trebuchet MS"/>
                  <a:ea typeface="Trebuchet MS"/>
                </a:rPr>
                <a:t>ç</a:t>
              </a:r>
              <a:r>
                <a:rPr lang="en-US" altLang="zh-CN" sz="1400" spc="40" dirty="0">
                  <a:solidFill>
                    <a:srgbClr val="242424"/>
                  </a:solidFill>
                  <a:latin typeface="Trebuchet MS"/>
                  <a:ea typeface="Trebuchet MS"/>
                </a:rPr>
                <a:t>ão</a:t>
              </a:r>
              <a:r>
                <a:rPr lang="en-US" altLang="zh-CN" sz="1400" spc="-259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spc="40" dirty="0">
                  <a:solidFill>
                    <a:srgbClr val="242424"/>
                  </a:solidFill>
                  <a:latin typeface="Trebuchet MS"/>
                  <a:ea typeface="Trebuchet MS"/>
                </a:rPr>
                <a:t>do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cs typeface="Trebuchet MS"/>
                </a:rPr>
                <a:t> 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s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a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n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gu</a:t>
              </a:r>
              <a:r>
                <a:rPr lang="en-US" altLang="zh-CN" sz="1400" dirty="0">
                  <a:solidFill>
                    <a:srgbClr val="242424"/>
                  </a:solidFill>
                  <a:latin typeface="Trebuchet MS"/>
                  <a:ea typeface="Trebuchet MS"/>
                </a:rPr>
                <a:t>e</a:t>
              </a:r>
              <a:r>
                <a:rPr lang="en-US" altLang="zh-CN" sz="1400" spc="-5" dirty="0">
                  <a:solidFill>
                    <a:srgbClr val="242424"/>
                  </a:solidFill>
                  <a:latin typeface="Trebuchet MS"/>
                  <a:ea typeface="Trebuchet MS"/>
                </a:rPr>
                <a:t>.</a:t>
              </a:r>
            </a:p>
          </p:txBody>
        </p:sp>
      </p:grpSp>
      <p:sp>
        <p:nvSpPr>
          <p:cNvPr id="65" name="TextBox 282"/>
          <p:cNvSpPr txBox="1"/>
          <p:nvPr/>
        </p:nvSpPr>
        <p:spPr>
          <a:xfrm>
            <a:off x="4500928" y="667383"/>
            <a:ext cx="369845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Componentes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-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Células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6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7" y="103660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ítulo 4"/>
          <p:cNvSpPr txBox="1">
            <a:spLocks/>
          </p:cNvSpPr>
          <p:nvPr/>
        </p:nvSpPr>
        <p:spPr>
          <a:xfrm>
            <a:off x="1386108" y="182953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13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TextBox 767"/>
          <p:cNvSpPr txBox="1"/>
          <p:nvPr/>
        </p:nvSpPr>
        <p:spPr>
          <a:xfrm>
            <a:off x="662213" y="1039235"/>
            <a:ext cx="11120484" cy="57647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 smtClean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80" dirty="0" smtClean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100" b="1" dirty="0">
                <a:solidFill>
                  <a:srgbClr val="000000"/>
                </a:solidFill>
                <a:latin typeface="Calibri"/>
                <a:ea typeface="Calibri"/>
              </a:rPr>
              <a:t>Hematopoise:</a:t>
            </a:r>
            <a:r>
              <a:rPr lang="en-US" altLang="zh-CN" sz="2100" b="1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produção</a:t>
            </a:r>
            <a:r>
              <a:rPr lang="en-US" altLang="zh-CN" sz="21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1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sangue.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100" b="1" dirty="0">
                <a:solidFill>
                  <a:srgbClr val="000000"/>
                </a:solidFill>
                <a:latin typeface="Calibri"/>
                <a:ea typeface="Calibri"/>
              </a:rPr>
              <a:t>Eritropoiese:</a:t>
            </a:r>
            <a:r>
              <a:rPr lang="en-US" altLang="zh-CN" sz="2100" b="1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produção</a:t>
            </a:r>
            <a:r>
              <a:rPr lang="en-US" altLang="zh-CN" sz="21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1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eritrócitos/hemácias.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100" b="1" dirty="0">
                <a:solidFill>
                  <a:srgbClr val="000000"/>
                </a:solidFill>
                <a:latin typeface="Calibri"/>
                <a:ea typeface="Calibri"/>
              </a:rPr>
              <a:t>Eritropoietina:</a:t>
            </a:r>
            <a:r>
              <a:rPr lang="en-US" altLang="zh-CN" sz="2100" b="1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hormônio</a:t>
            </a:r>
            <a:r>
              <a:rPr lang="en-US" altLang="zh-CN" sz="21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produzido</a:t>
            </a:r>
            <a:r>
              <a:rPr lang="en-US" altLang="zh-CN" sz="21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nos</a:t>
            </a:r>
            <a:r>
              <a:rPr lang="en-US" altLang="zh-CN" sz="21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rins</a:t>
            </a:r>
            <a:r>
              <a:rPr lang="en-US" altLang="zh-CN" sz="21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que</a:t>
            </a:r>
            <a:r>
              <a:rPr lang="en-US" altLang="zh-CN" sz="21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 err="1">
                <a:solidFill>
                  <a:srgbClr val="000000"/>
                </a:solidFill>
                <a:latin typeface="Calibri"/>
                <a:ea typeface="Calibri"/>
              </a:rPr>
              <a:t>estimula</a:t>
            </a:r>
            <a:r>
              <a:rPr lang="en-US" altLang="zh-CN" sz="21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Calibri"/>
                <a:ea typeface="Calibri"/>
              </a:rPr>
              <a:t>a </a:t>
            </a:r>
            <a:r>
              <a:rPr lang="en-US" altLang="zh-CN" sz="2100" dirty="0" err="1" smtClean="0">
                <a:solidFill>
                  <a:srgbClr val="000000"/>
                </a:solidFill>
                <a:latin typeface="Calibri"/>
                <a:ea typeface="Calibri"/>
              </a:rPr>
              <a:t>produção</a:t>
            </a:r>
            <a:r>
              <a:rPr lang="en-US" altLang="zh-CN" sz="21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 err="1" smtClean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lang="en-US" altLang="zh-CN" sz="2100" dirty="0" err="1" smtClean="0">
                <a:solidFill>
                  <a:srgbClr val="000000"/>
                </a:solidFill>
                <a:latin typeface="Calibri"/>
                <a:ea typeface="Calibri"/>
              </a:rPr>
              <a:t>ritrócitos</a:t>
            </a:r>
            <a:r>
              <a:rPr lang="en-US" altLang="zh-CN" sz="2100" dirty="0" smtClean="0">
                <a:solidFill>
                  <a:srgbClr val="000000"/>
                </a:solidFill>
                <a:latin typeface="Calibri"/>
                <a:ea typeface="Calibri"/>
              </a:rPr>
              <a:t>/</a:t>
            </a:r>
            <a:r>
              <a:rPr lang="en-US" altLang="zh-CN" sz="2100" dirty="0" err="1" smtClean="0">
                <a:solidFill>
                  <a:srgbClr val="000000"/>
                </a:solidFill>
                <a:latin typeface="Calibri"/>
                <a:ea typeface="Calibri"/>
              </a:rPr>
              <a:t>hemácias</a:t>
            </a:r>
            <a:r>
              <a:rPr lang="en-US" altLang="zh-CN" sz="21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na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medula</a:t>
            </a:r>
            <a:r>
              <a:rPr lang="en-US" altLang="zh-CN" sz="21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óssea.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100" b="1" dirty="0">
                <a:solidFill>
                  <a:srgbClr val="000000"/>
                </a:solidFill>
                <a:latin typeface="Calibri"/>
                <a:ea typeface="Calibri"/>
              </a:rPr>
              <a:t>Trombopoietina:</a:t>
            </a:r>
            <a:r>
              <a:rPr lang="en-US" altLang="zh-CN" sz="2100" b="1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horm.</a:t>
            </a:r>
            <a:r>
              <a:rPr lang="en-US" altLang="zh-CN" sz="21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Produzido</a:t>
            </a:r>
            <a:r>
              <a:rPr lang="en-US" altLang="zh-CN" sz="21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no</a:t>
            </a:r>
            <a:r>
              <a:rPr lang="en-US" altLang="zh-CN" sz="21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fígado</a:t>
            </a:r>
            <a:r>
              <a:rPr lang="en-US" altLang="zh-CN" sz="21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que</a:t>
            </a:r>
            <a:r>
              <a:rPr lang="en-US" altLang="zh-CN" sz="21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 err="1">
                <a:solidFill>
                  <a:srgbClr val="000000"/>
                </a:solidFill>
                <a:latin typeface="Calibri"/>
                <a:ea typeface="Calibri"/>
              </a:rPr>
              <a:t>estimula</a:t>
            </a:r>
            <a:r>
              <a:rPr lang="en-US" altLang="zh-CN" sz="21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Calibri"/>
                <a:ea typeface="Calibri"/>
              </a:rPr>
              <a:t>a </a:t>
            </a:r>
            <a:r>
              <a:rPr lang="en-US" altLang="zh-CN" sz="2100" dirty="0" err="1" smtClean="0">
                <a:solidFill>
                  <a:srgbClr val="000000"/>
                </a:solidFill>
                <a:latin typeface="Calibri"/>
                <a:ea typeface="Calibri"/>
              </a:rPr>
              <a:t>produção</a:t>
            </a:r>
            <a:r>
              <a:rPr lang="en-US" altLang="zh-CN" sz="21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plaquetas</a:t>
            </a:r>
            <a:r>
              <a:rPr lang="en-US" altLang="zh-CN" sz="21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(trombócitos).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100" b="1" dirty="0">
                <a:solidFill>
                  <a:srgbClr val="000000"/>
                </a:solidFill>
                <a:latin typeface="Calibri"/>
                <a:ea typeface="Calibri"/>
              </a:rPr>
              <a:t>Hemoglobina:</a:t>
            </a:r>
            <a:r>
              <a:rPr lang="en-US" altLang="zh-CN" sz="2100" b="1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proteína</a:t>
            </a:r>
            <a:r>
              <a:rPr lang="en-US" altLang="zh-CN" sz="21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que</a:t>
            </a:r>
            <a:r>
              <a:rPr lang="en-US" altLang="zh-CN" sz="21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dá</a:t>
            </a:r>
            <a:r>
              <a:rPr lang="en-US" altLang="zh-CN" sz="21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ao</a:t>
            </a:r>
            <a:r>
              <a:rPr lang="en-US" altLang="zh-CN" sz="21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sangue</a:t>
            </a:r>
            <a:r>
              <a:rPr lang="en-US" altLang="zh-CN" sz="21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total</a:t>
            </a:r>
            <a:r>
              <a:rPr lang="en-US" altLang="zh-CN" sz="21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 err="1">
                <a:solidFill>
                  <a:srgbClr val="000000"/>
                </a:solidFill>
                <a:latin typeface="Calibri"/>
                <a:ea typeface="Calibri"/>
              </a:rPr>
              <a:t>sua</a:t>
            </a:r>
            <a:r>
              <a:rPr lang="en-US" altLang="zh-CN" sz="21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 err="1" smtClean="0">
                <a:solidFill>
                  <a:srgbClr val="000000"/>
                </a:solidFill>
                <a:latin typeface="Calibri"/>
                <a:ea typeface="Calibri"/>
              </a:rPr>
              <a:t>cor</a:t>
            </a:r>
            <a:r>
              <a:rPr lang="en-US" altLang="zh-CN" sz="2100" dirty="0" smtClean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altLang="zh-CN" sz="2100" dirty="0" err="1" smtClean="0">
                <a:solidFill>
                  <a:srgbClr val="000000"/>
                </a:solidFill>
                <a:latin typeface="Calibri"/>
                <a:ea typeface="Calibri"/>
              </a:rPr>
              <a:t>vermelha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1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é</a:t>
            </a:r>
            <a:r>
              <a:rPr lang="en-US" altLang="zh-CN" sz="21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formada</a:t>
            </a:r>
            <a:r>
              <a:rPr lang="en-US" altLang="zh-CN" sz="21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por</a:t>
            </a:r>
            <a:r>
              <a:rPr lang="en-US" altLang="zh-CN" sz="21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globina</a:t>
            </a:r>
            <a:r>
              <a:rPr lang="en-US" altLang="zh-CN" sz="21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1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4</a:t>
            </a:r>
            <a:r>
              <a:rPr lang="en-US" altLang="zh-CN" sz="21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grupos</a:t>
            </a:r>
            <a:r>
              <a:rPr lang="en-US" altLang="zh-CN" sz="21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heme</a:t>
            </a:r>
            <a:r>
              <a:rPr lang="en-US" altLang="zh-CN" sz="21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(Fe3+).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100" b="1" dirty="0">
                <a:solidFill>
                  <a:srgbClr val="000000"/>
                </a:solidFill>
                <a:latin typeface="Calibri"/>
                <a:ea typeface="Calibri"/>
              </a:rPr>
              <a:t>Leucocitose:</a:t>
            </a:r>
            <a:r>
              <a:rPr lang="en-US" altLang="zh-CN" sz="2100" b="1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aumento</a:t>
            </a:r>
            <a:r>
              <a:rPr lang="en-US" altLang="zh-CN" sz="21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dos</a:t>
            </a:r>
            <a:r>
              <a:rPr lang="en-US" altLang="zh-CN" sz="21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Glóbulos</a:t>
            </a:r>
            <a:r>
              <a:rPr lang="en-US" altLang="zh-CN" sz="21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Brancos.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100" b="1" dirty="0">
                <a:solidFill>
                  <a:srgbClr val="000000"/>
                </a:solidFill>
                <a:latin typeface="Calibri"/>
                <a:ea typeface="Calibri"/>
              </a:rPr>
              <a:t>Leucopenia:</a:t>
            </a:r>
            <a:r>
              <a:rPr lang="en-US" altLang="zh-CN" sz="2100" b="1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diminuição</a:t>
            </a:r>
            <a:r>
              <a:rPr lang="en-US" altLang="zh-CN" sz="21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dos</a:t>
            </a:r>
            <a:r>
              <a:rPr lang="en-US" altLang="zh-CN" sz="21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Glóbulos</a:t>
            </a:r>
            <a:r>
              <a:rPr lang="en-US" altLang="zh-CN" sz="21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Brancos.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100" b="1" dirty="0">
                <a:solidFill>
                  <a:srgbClr val="000000"/>
                </a:solidFill>
                <a:latin typeface="Calibri"/>
                <a:ea typeface="Calibri"/>
              </a:rPr>
              <a:t>Hemostasia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r>
              <a:rPr lang="en-US" altLang="zh-CN" sz="21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sequência</a:t>
            </a:r>
            <a:r>
              <a:rPr lang="en-US" altLang="zh-CN" sz="21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1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repostas</a:t>
            </a:r>
            <a:r>
              <a:rPr lang="en-US" altLang="zh-CN" sz="21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que</a:t>
            </a:r>
            <a:r>
              <a:rPr lang="en-US" altLang="zh-CN" sz="21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 err="1">
                <a:solidFill>
                  <a:srgbClr val="000000"/>
                </a:solidFill>
                <a:latin typeface="Calibri"/>
                <a:ea typeface="Calibri"/>
              </a:rPr>
              <a:t>interrompe</a:t>
            </a:r>
            <a:r>
              <a:rPr lang="en-US" altLang="zh-CN" sz="21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Calibri"/>
                <a:ea typeface="Calibri"/>
              </a:rPr>
              <a:t>o </a:t>
            </a:r>
            <a:r>
              <a:rPr lang="en-US" altLang="zh-CN" sz="2100" spc="-5" dirty="0" err="1" smtClean="0">
                <a:solidFill>
                  <a:srgbClr val="000000"/>
                </a:solidFill>
                <a:latin typeface="Calibri"/>
                <a:ea typeface="Calibri"/>
              </a:rPr>
              <a:t>sangram</a:t>
            </a:r>
            <a:r>
              <a:rPr lang="en-US" altLang="zh-CN" sz="2100" dirty="0" err="1" smtClean="0">
                <a:solidFill>
                  <a:srgbClr val="000000"/>
                </a:solidFill>
                <a:latin typeface="Calibri"/>
                <a:ea typeface="Calibri"/>
              </a:rPr>
              <a:t>anto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100" b="1" dirty="0">
                <a:solidFill>
                  <a:srgbClr val="000000"/>
                </a:solidFill>
                <a:latin typeface="Calibri"/>
                <a:ea typeface="Calibri"/>
              </a:rPr>
              <a:t>Trombopenia:</a:t>
            </a:r>
            <a:r>
              <a:rPr lang="en-US" altLang="zh-CN" sz="2100" b="1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diminuição</a:t>
            </a:r>
            <a:r>
              <a:rPr lang="en-US" altLang="zh-CN" sz="21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das</a:t>
            </a:r>
            <a:r>
              <a:rPr lang="en-US" altLang="zh-CN" sz="21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plaquetas/trombócito.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100" b="1" dirty="0">
                <a:solidFill>
                  <a:srgbClr val="000000"/>
                </a:solidFill>
                <a:latin typeface="Calibri"/>
                <a:ea typeface="Calibri"/>
              </a:rPr>
              <a:t>Trombocitose:</a:t>
            </a:r>
            <a:r>
              <a:rPr lang="en-US" altLang="zh-CN" sz="2100" b="1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aumento</a:t>
            </a:r>
            <a:r>
              <a:rPr lang="en-US" altLang="zh-CN" sz="21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  <a:r>
              <a:rPr lang="en-US" altLang="zh-CN" sz="21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número</a:t>
            </a:r>
            <a:r>
              <a:rPr lang="en-US" altLang="zh-CN" sz="21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1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ea typeface="Calibri"/>
              </a:rPr>
              <a:t>plaquetas/trombócitos.</a:t>
            </a:r>
          </a:p>
        </p:txBody>
      </p:sp>
      <p:sp>
        <p:nvSpPr>
          <p:cNvPr id="59" name="TextBox 282"/>
          <p:cNvSpPr txBox="1"/>
          <p:nvPr/>
        </p:nvSpPr>
        <p:spPr>
          <a:xfrm>
            <a:off x="4718080" y="608348"/>
            <a:ext cx="369845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Conceitos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-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Definições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6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2256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TextBox 824"/>
          <p:cNvSpPr txBox="1"/>
          <p:nvPr/>
        </p:nvSpPr>
        <p:spPr>
          <a:xfrm>
            <a:off x="404949" y="1529081"/>
            <a:ext cx="11586754" cy="42400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899" indent="-342899" hangingPunct="0">
              <a:lnSpc>
                <a:spcPct val="95416"/>
              </a:lnSpc>
            </a:pPr>
            <a:r>
              <a:rPr lang="en-US" altLang="zh-CN" sz="3200" dirty="0" smtClean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15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Existem</a:t>
            </a:r>
            <a:r>
              <a:rPr lang="en-US" altLang="zh-CN" sz="3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glicoproteínas</a:t>
            </a:r>
            <a:r>
              <a:rPr lang="en-US" altLang="zh-CN" sz="3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3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glicolipídios</a:t>
            </a:r>
            <a:r>
              <a:rPr lang="en-US" altLang="zh-CN" sz="3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na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membrana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das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hemácias/eritrócitos</a:t>
            </a:r>
            <a:r>
              <a:rPr lang="en-US" altLang="zh-CN" sz="32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que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determinam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tipagem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sanguínea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32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cada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5" dirty="0">
                <a:solidFill>
                  <a:srgbClr val="000000"/>
                </a:solidFill>
                <a:latin typeface="Calibri"/>
                <a:ea typeface="Calibri"/>
              </a:rPr>
              <a:t>indi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víduo.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94"/>
              </a:lnSpc>
            </a:pPr>
            <a:endParaRPr lang="en-US" dirty="0"/>
          </a:p>
          <a:p>
            <a:pPr>
              <a:lnSpc>
                <a:spcPct val="100416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2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Grupos</a:t>
            </a:r>
            <a:r>
              <a:rPr lang="en-US" altLang="zh-CN" sz="3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Sanguíneos</a:t>
            </a:r>
            <a:r>
              <a:rPr lang="en-US" altLang="zh-CN" sz="3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FE0000"/>
                </a:solidFill>
                <a:latin typeface="Calibri"/>
                <a:ea typeface="Calibri"/>
              </a:rPr>
              <a:t>ABO</a:t>
            </a:r>
          </a:p>
          <a:p>
            <a:pPr>
              <a:lnSpc>
                <a:spcPts val="730"/>
              </a:lnSpc>
            </a:pPr>
            <a:endParaRPr lang="en-US" dirty="0"/>
          </a:p>
          <a:p>
            <a:pPr indent="455929"/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A,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B,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AB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32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O.</a:t>
            </a:r>
          </a:p>
          <a:p>
            <a:pPr marL="455929" indent="-455929" hangingPunct="0">
              <a:lnSpc>
                <a:spcPct val="119166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2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Grupos</a:t>
            </a:r>
            <a:r>
              <a:rPr lang="en-US" altLang="zh-CN" sz="3200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Sanguíneos</a:t>
            </a:r>
            <a:r>
              <a:rPr lang="en-US" altLang="zh-CN" sz="3200" spc="1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FE"/>
                </a:solidFill>
                <a:latin typeface="Calibri"/>
                <a:ea typeface="Calibri"/>
              </a:rPr>
              <a:t>Rh</a:t>
            </a:r>
            <a:r>
              <a:rPr lang="en-US" altLang="zh-CN" sz="3200" dirty="0">
                <a:solidFill>
                  <a:srgbClr val="0000FE"/>
                </a:solidFill>
                <a:latin typeface="Calibri"/>
                <a:cs typeface="Calibri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Rh+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ou</a:t>
            </a:r>
            <a:r>
              <a:rPr lang="en-US" altLang="zh-CN" sz="3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Rh-</a:t>
            </a:r>
          </a:p>
        </p:txBody>
      </p:sp>
      <p:sp>
        <p:nvSpPr>
          <p:cNvPr id="59" name="TextBox 282"/>
          <p:cNvSpPr txBox="1"/>
          <p:nvPr/>
        </p:nvSpPr>
        <p:spPr>
          <a:xfrm>
            <a:off x="5053127" y="699362"/>
            <a:ext cx="312422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Tipagem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Sanguínea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6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8155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" name="Picture 8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293" y="1531276"/>
            <a:ext cx="6263640" cy="4666355"/>
          </a:xfrm>
          <a:prstGeom prst="rect">
            <a:avLst/>
          </a:prstGeom>
        </p:spPr>
      </p:pic>
      <p:sp>
        <p:nvSpPr>
          <p:cNvPr id="60" name="TextBox 282"/>
          <p:cNvSpPr txBox="1"/>
          <p:nvPr/>
        </p:nvSpPr>
        <p:spPr>
          <a:xfrm>
            <a:off x="4793896" y="608348"/>
            <a:ext cx="30935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Tipagem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Sanguínea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61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3832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/>
          <p:nvPr/>
        </p:nvSpPr>
        <p:spPr>
          <a:xfrm>
            <a:off x="4768899" y="996696"/>
            <a:ext cx="4099257" cy="704850"/>
          </a:xfrm>
          <a:prstGeom prst="rect">
            <a:avLst/>
          </a:prstGeom>
        </p:spPr>
        <p:txBody>
          <a:bodyPr wrap="square" lIns="0" tIns="4702" rIns="0" bIns="0" rtlCol="0">
            <a:noAutofit/>
          </a:bodyPr>
          <a:lstStyle/>
          <a:p>
            <a:pPr>
              <a:lnSpc>
                <a:spcPts val="850"/>
              </a:lnSpc>
            </a:pPr>
            <a:endParaRPr sz="850"/>
          </a:p>
          <a:p>
            <a:pPr>
              <a:lnSpc>
                <a:spcPct val="95825"/>
              </a:lnSpc>
            </a:pP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IAS</a:t>
            </a:r>
            <a:endParaRPr sz="25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23109" y="5945124"/>
            <a:ext cx="4895580" cy="912874"/>
          </a:xfrm>
          <a:custGeom>
            <a:avLst/>
            <a:gdLst/>
            <a:ahLst/>
            <a:cxnLst/>
            <a:rect l="l" t="t" r="r" b="b"/>
            <a:pathLst>
              <a:path w="4895580" h="912874">
                <a:moveTo>
                  <a:pt x="85515" y="21311"/>
                </a:moveTo>
                <a:lnTo>
                  <a:pt x="660" y="0"/>
                </a:lnTo>
                <a:lnTo>
                  <a:pt x="0" y="5460"/>
                </a:lnTo>
                <a:lnTo>
                  <a:pt x="85515" y="21311"/>
                </a:lnTo>
                <a:close/>
              </a:path>
              <a:path w="4895580" h="912874">
                <a:moveTo>
                  <a:pt x="4895580" y="912874"/>
                </a:moveTo>
                <a:lnTo>
                  <a:pt x="85515" y="21311"/>
                </a:lnTo>
                <a:lnTo>
                  <a:pt x="3635397" y="912874"/>
                </a:lnTo>
                <a:lnTo>
                  <a:pt x="4895580" y="912874"/>
                </a:lnTo>
                <a:close/>
              </a:path>
            </a:pathLst>
          </a:custGeom>
          <a:solidFill>
            <a:srgbClr val="B8E7A0">
              <a:alpha val="4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09395" y="5939028"/>
            <a:ext cx="3652509" cy="918970"/>
          </a:xfrm>
          <a:custGeom>
            <a:avLst/>
            <a:gdLst/>
            <a:ahLst/>
            <a:cxnLst/>
            <a:rect l="l" t="t" r="r" b="b"/>
            <a:pathLst>
              <a:path w="3652509" h="918970">
                <a:moveTo>
                  <a:pt x="3652509" y="918970"/>
                </a:moveTo>
                <a:lnTo>
                  <a:pt x="0" y="0"/>
                </a:lnTo>
                <a:lnTo>
                  <a:pt x="7924" y="6350"/>
                </a:lnTo>
                <a:lnTo>
                  <a:pt x="2869377" y="918970"/>
                </a:lnTo>
                <a:lnTo>
                  <a:pt x="3652509" y="918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24000" y="5790436"/>
            <a:ext cx="3396996" cy="1067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4001" y="5783909"/>
            <a:ext cx="3373249" cy="1074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36955" y="6502145"/>
            <a:ext cx="9131045" cy="3558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24000" y="765047"/>
            <a:ext cx="9144000" cy="6092950"/>
          </a:xfrm>
          <a:custGeom>
            <a:avLst/>
            <a:gdLst/>
            <a:ahLst/>
            <a:cxnLst/>
            <a:rect l="l" t="t" r="r" b="b"/>
            <a:pathLst>
              <a:path w="9144000" h="6092950">
                <a:moveTo>
                  <a:pt x="9144000" y="6092950"/>
                </a:moveTo>
                <a:lnTo>
                  <a:pt x="9144000" y="0"/>
                </a:lnTo>
                <a:lnTo>
                  <a:pt x="0" y="0"/>
                </a:lnTo>
                <a:lnTo>
                  <a:pt x="0" y="6092950"/>
                </a:lnTo>
                <a:lnTo>
                  <a:pt x="9144000" y="6092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04282" y="2148841"/>
            <a:ext cx="5183886" cy="3844289"/>
          </a:xfrm>
          <a:custGeom>
            <a:avLst/>
            <a:gdLst/>
            <a:ahLst/>
            <a:cxnLst/>
            <a:rect l="l" t="t" r="r" b="b"/>
            <a:pathLst>
              <a:path w="5183886" h="3844289">
                <a:moveTo>
                  <a:pt x="0" y="3844289"/>
                </a:moveTo>
                <a:lnTo>
                  <a:pt x="5183886" y="3844289"/>
                </a:lnTo>
                <a:lnTo>
                  <a:pt x="5183886" y="0"/>
                </a:lnTo>
                <a:lnTo>
                  <a:pt x="0" y="0"/>
                </a:lnTo>
                <a:lnTo>
                  <a:pt x="0" y="38442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2610" y="1993390"/>
            <a:ext cx="3539616" cy="45087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83023" y="2233244"/>
            <a:ext cx="1167725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Artérias</a:t>
            </a:r>
            <a:endParaRPr sz="2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21500" y="2233244"/>
            <a:ext cx="585282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são</a:t>
            </a:r>
            <a:endParaRPr sz="2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77048" y="2233244"/>
            <a:ext cx="903036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vasos</a:t>
            </a:r>
            <a:endParaRPr sz="2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50605" y="2233244"/>
            <a:ext cx="1307219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spc="-2" dirty="0">
                <a:latin typeface="Arial"/>
                <a:cs typeface="Arial"/>
              </a:rPr>
              <a:t>elásticos</a:t>
            </a:r>
            <a:endParaRPr sz="2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83023" y="2614244"/>
            <a:ext cx="5074075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spc="57" dirty="0">
                <a:latin typeface="Arial"/>
                <a:cs typeface="Arial"/>
              </a:rPr>
              <a:t>adaptados a transportar o sangue</a:t>
            </a:r>
            <a:endParaRPr sz="2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83022" y="2995244"/>
            <a:ext cx="708888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para</a:t>
            </a:r>
            <a:endParaRPr sz="2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92266" y="2995244"/>
            <a:ext cx="620778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fora</a:t>
            </a:r>
            <a:endParaRPr sz="2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14643" y="2995244"/>
            <a:ext cx="426631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do</a:t>
            </a:r>
            <a:endParaRPr sz="2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41946" y="2995244"/>
            <a:ext cx="1203314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coração</a:t>
            </a:r>
            <a:endParaRPr sz="2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52183" y="2994668"/>
            <a:ext cx="670667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lang="pt-BR" sz="2500" spc="-4" dirty="0" smtClean="0">
                <a:latin typeface="Arial"/>
                <a:cs typeface="Arial"/>
              </a:rPr>
              <a:t>com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61678" y="2995244"/>
            <a:ext cx="1097184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relativa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83022" y="3376244"/>
            <a:ext cx="4451712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 err="1" smtClean="0">
                <a:latin typeface="Arial"/>
                <a:cs typeface="Arial"/>
              </a:rPr>
              <a:t>pressão</a:t>
            </a:r>
            <a:r>
              <a:rPr sz="2500" dirty="0" smtClean="0">
                <a:latin typeface="Arial"/>
                <a:cs typeface="Arial"/>
              </a:rPr>
              <a:t> </a:t>
            </a:r>
            <a:r>
              <a:rPr lang="pt-BR" sz="2500" dirty="0" smtClean="0">
                <a:latin typeface="Arial"/>
                <a:cs typeface="Arial"/>
              </a:rPr>
              <a:t>no</a:t>
            </a:r>
            <a:r>
              <a:rPr sz="2500" dirty="0" smtClean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bombeamento</a:t>
            </a:r>
            <a:r>
              <a:rPr sz="2500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83023" y="4290643"/>
            <a:ext cx="320275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O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99074" y="4290643"/>
            <a:ext cx="1115296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sangue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08368" y="4290643"/>
            <a:ext cx="2159560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spc="91" dirty="0">
                <a:latin typeface="Arial"/>
                <a:cs typeface="Arial"/>
              </a:rPr>
              <a:t>nas artérias é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63380" y="4290643"/>
            <a:ext cx="584964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rico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43847" y="4290643"/>
            <a:ext cx="513125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spc="-4" dirty="0">
                <a:latin typeface="Arial"/>
                <a:cs typeface="Arial"/>
              </a:rPr>
              <a:t>em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83023" y="4671437"/>
            <a:ext cx="1341845" cy="343408"/>
          </a:xfrm>
          <a:prstGeom prst="rect">
            <a:avLst/>
          </a:prstGeom>
        </p:spPr>
        <p:txBody>
          <a:bodyPr wrap="square" lIns="0" tIns="16891" rIns="0" bIns="0" rtlCol="0">
            <a:noAutofit/>
          </a:bodyPr>
          <a:lstStyle/>
          <a:p>
            <a:pPr marL="12700">
              <a:lnSpc>
                <a:spcPts val="2660"/>
              </a:lnSpc>
            </a:pPr>
            <a:r>
              <a:rPr sz="2500" spc="-3" dirty="0">
                <a:latin typeface="Arial"/>
                <a:cs typeface="Arial"/>
              </a:rPr>
              <a:t>oxigênio,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26250" y="4671437"/>
            <a:ext cx="2030090" cy="343408"/>
          </a:xfrm>
          <a:prstGeom prst="rect">
            <a:avLst/>
          </a:prstGeom>
        </p:spPr>
        <p:txBody>
          <a:bodyPr wrap="square" lIns="0" tIns="16891" rIns="0" bIns="0" rtlCol="0">
            <a:noAutofit/>
          </a:bodyPr>
          <a:lstStyle/>
          <a:p>
            <a:pPr marL="12700">
              <a:lnSpc>
                <a:spcPts val="2660"/>
              </a:lnSpc>
            </a:pPr>
            <a:r>
              <a:rPr sz="2500" spc="59" dirty="0">
                <a:latin typeface="Arial"/>
                <a:cs typeface="Arial"/>
              </a:rPr>
              <a:t>com exceção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57057" y="4671437"/>
            <a:ext cx="426669" cy="343408"/>
          </a:xfrm>
          <a:prstGeom prst="rect">
            <a:avLst/>
          </a:prstGeom>
        </p:spPr>
        <p:txBody>
          <a:bodyPr wrap="square" lIns="0" tIns="16891" rIns="0" bIns="0" rtlCol="0">
            <a:noAutofit/>
          </a:bodyPr>
          <a:lstStyle/>
          <a:p>
            <a:pPr marL="12700">
              <a:lnSpc>
                <a:spcPts val="2660"/>
              </a:lnSpc>
            </a:pPr>
            <a:r>
              <a:rPr sz="2500" dirty="0">
                <a:latin typeface="Arial"/>
                <a:cs typeface="Arial"/>
              </a:rPr>
              <a:t>da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84360" y="4671437"/>
            <a:ext cx="974335" cy="343408"/>
          </a:xfrm>
          <a:prstGeom prst="rect">
            <a:avLst/>
          </a:prstGeom>
        </p:spPr>
        <p:txBody>
          <a:bodyPr wrap="square" lIns="0" tIns="16891" rIns="0" bIns="0" rtlCol="0">
            <a:noAutofit/>
          </a:bodyPr>
          <a:lstStyle/>
          <a:p>
            <a:pPr marL="12700">
              <a:lnSpc>
                <a:spcPts val="2660"/>
              </a:lnSpc>
            </a:pPr>
            <a:r>
              <a:rPr sz="2500" dirty="0">
                <a:latin typeface="Arial"/>
                <a:cs typeface="Arial"/>
              </a:rPr>
              <a:t>artéria</a:t>
            </a:r>
            <a:endParaRPr sz="25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83023" y="5052897"/>
            <a:ext cx="5074329" cy="724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spc="44" dirty="0">
                <a:latin typeface="Arial"/>
                <a:cs typeface="Arial"/>
              </a:rPr>
              <a:t>pulmonar, que leva o sangue</a:t>
            </a:r>
            <a:r>
              <a:rPr sz="2500" spc="44" dirty="0">
                <a:latin typeface="Arial"/>
                <a:cs typeface="Arial"/>
              </a:rPr>
              <a:t> para</a:t>
            </a:r>
            <a:endParaRPr sz="2500" dirty="0">
              <a:latin typeface="Arial"/>
              <a:cs typeface="Arial"/>
            </a:endParaRPr>
          </a:p>
          <a:p>
            <a:pPr marL="12700" marR="47663">
              <a:lnSpc>
                <a:spcPct val="95825"/>
              </a:lnSpc>
            </a:pPr>
            <a:r>
              <a:rPr sz="2500" dirty="0">
                <a:latin typeface="Arial"/>
                <a:cs typeface="Arial"/>
              </a:rPr>
              <a:t>os pulmões para ser oxigenado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4" name="Freeform 1744"/>
          <p:cNvSpPr/>
          <p:nvPr/>
        </p:nvSpPr>
        <p:spPr>
          <a:xfrm>
            <a:off x="4235450" y="184150"/>
            <a:ext cx="3702050" cy="400050"/>
          </a:xfrm>
          <a:custGeom>
            <a:avLst/>
            <a:gdLst>
              <a:gd name="connsiteX0" fmla="*/ 16510 w 3702050"/>
              <a:gd name="connsiteY0" fmla="*/ 7619 h 400050"/>
              <a:gd name="connsiteX1" fmla="*/ 3707129 w 3702050"/>
              <a:gd name="connsiteY1" fmla="*/ 7619 h 400050"/>
              <a:gd name="connsiteX2" fmla="*/ 3707129 w 3702050"/>
              <a:gd name="connsiteY2" fmla="*/ 407670 h 400050"/>
              <a:gd name="connsiteX3" fmla="*/ 16510 w 3702050"/>
              <a:gd name="connsiteY3" fmla="*/ 407670 h 400050"/>
              <a:gd name="connsiteX4" fmla="*/ 16510 w 3702050"/>
              <a:gd name="connsiteY4" fmla="*/ 7619 h 400050"/>
              <a:gd name="connsiteX5" fmla="*/ 16510 w 3702050"/>
              <a:gd name="connsiteY5" fmla="*/ 7619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2050" h="400050">
                <a:moveTo>
                  <a:pt x="16510" y="7619"/>
                </a:moveTo>
                <a:lnTo>
                  <a:pt x="3707129" y="7619"/>
                </a:lnTo>
                <a:lnTo>
                  <a:pt x="3707129" y="407670"/>
                </a:lnTo>
                <a:lnTo>
                  <a:pt x="16510" y="407670"/>
                </a:lnTo>
                <a:lnTo>
                  <a:pt x="16510" y="7619"/>
                </a:lnTo>
                <a:lnTo>
                  <a:pt x="16510" y="761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282"/>
          <p:cNvSpPr txBox="1"/>
          <p:nvPr/>
        </p:nvSpPr>
        <p:spPr>
          <a:xfrm>
            <a:off x="4412489" y="771591"/>
            <a:ext cx="45105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Artérias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,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Veias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e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Capilares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46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0915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/>
          <p:nvPr/>
        </p:nvSpPr>
        <p:spPr>
          <a:xfrm>
            <a:off x="4768899" y="996696"/>
            <a:ext cx="1879551" cy="704850"/>
          </a:xfrm>
          <a:prstGeom prst="rect">
            <a:avLst/>
          </a:prstGeom>
        </p:spPr>
        <p:txBody>
          <a:bodyPr wrap="square" lIns="0" tIns="4702" rIns="0" bIns="0" rtlCol="0">
            <a:noAutofit/>
          </a:bodyPr>
          <a:lstStyle/>
          <a:p>
            <a:pPr>
              <a:lnSpc>
                <a:spcPts val="850"/>
              </a:lnSpc>
            </a:pPr>
            <a:endParaRPr sz="850"/>
          </a:p>
          <a:p>
            <a:pPr>
              <a:lnSpc>
                <a:spcPct val="95825"/>
              </a:lnSpc>
            </a:pPr>
            <a:r>
              <a:rPr sz="2500" b="1" dirty="0">
                <a:latin typeface="Arial"/>
                <a:cs typeface="Arial"/>
              </a:rPr>
              <a:t>IAS,</a:t>
            </a:r>
            <a:endParaRPr sz="25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473191" y="996696"/>
            <a:ext cx="3394964" cy="704850"/>
          </a:xfrm>
          <a:prstGeom prst="rect">
            <a:avLst/>
          </a:prstGeom>
        </p:spPr>
        <p:txBody>
          <a:bodyPr wrap="square" lIns="0" tIns="4702" rIns="0" bIns="0" rtlCol="0">
            <a:noAutofit/>
          </a:bodyPr>
          <a:lstStyle/>
          <a:p>
            <a:pPr>
              <a:lnSpc>
                <a:spcPts val="850"/>
              </a:lnSpc>
            </a:pPr>
            <a:endParaRPr sz="850"/>
          </a:p>
          <a:p>
            <a:pPr>
              <a:lnSpc>
                <a:spcPct val="95825"/>
              </a:lnSpc>
            </a:pP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VEIAS</a:t>
            </a:r>
            <a:endParaRPr sz="25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23109" y="5945124"/>
            <a:ext cx="4895580" cy="912874"/>
          </a:xfrm>
          <a:custGeom>
            <a:avLst/>
            <a:gdLst/>
            <a:ahLst/>
            <a:cxnLst/>
            <a:rect l="l" t="t" r="r" b="b"/>
            <a:pathLst>
              <a:path w="4895580" h="912874">
                <a:moveTo>
                  <a:pt x="85515" y="21311"/>
                </a:moveTo>
                <a:lnTo>
                  <a:pt x="660" y="0"/>
                </a:lnTo>
                <a:lnTo>
                  <a:pt x="0" y="5460"/>
                </a:lnTo>
                <a:lnTo>
                  <a:pt x="85515" y="21311"/>
                </a:lnTo>
                <a:close/>
              </a:path>
              <a:path w="4895580" h="912874">
                <a:moveTo>
                  <a:pt x="4895580" y="912874"/>
                </a:moveTo>
                <a:lnTo>
                  <a:pt x="85515" y="21311"/>
                </a:lnTo>
                <a:lnTo>
                  <a:pt x="3635397" y="912874"/>
                </a:lnTo>
                <a:lnTo>
                  <a:pt x="4895580" y="912874"/>
                </a:lnTo>
                <a:close/>
              </a:path>
            </a:pathLst>
          </a:custGeom>
          <a:solidFill>
            <a:srgbClr val="B8E7A0">
              <a:alpha val="4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09395" y="5939028"/>
            <a:ext cx="3652509" cy="918970"/>
          </a:xfrm>
          <a:custGeom>
            <a:avLst/>
            <a:gdLst/>
            <a:ahLst/>
            <a:cxnLst/>
            <a:rect l="l" t="t" r="r" b="b"/>
            <a:pathLst>
              <a:path w="3652509" h="918970">
                <a:moveTo>
                  <a:pt x="3652509" y="918970"/>
                </a:moveTo>
                <a:lnTo>
                  <a:pt x="0" y="0"/>
                </a:lnTo>
                <a:lnTo>
                  <a:pt x="7924" y="6350"/>
                </a:lnTo>
                <a:lnTo>
                  <a:pt x="2869377" y="918970"/>
                </a:lnTo>
                <a:lnTo>
                  <a:pt x="3652509" y="918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4000" y="5790436"/>
            <a:ext cx="3396996" cy="1067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24001" y="5783909"/>
            <a:ext cx="3373249" cy="1074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6955" y="6502145"/>
            <a:ext cx="9131045" cy="3558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24000" y="765047"/>
            <a:ext cx="9144000" cy="6092950"/>
          </a:xfrm>
          <a:custGeom>
            <a:avLst/>
            <a:gdLst/>
            <a:ahLst/>
            <a:cxnLst/>
            <a:rect l="l" t="t" r="r" b="b"/>
            <a:pathLst>
              <a:path w="9144000" h="6092950">
                <a:moveTo>
                  <a:pt x="9144000" y="6092950"/>
                </a:moveTo>
                <a:lnTo>
                  <a:pt x="9144000" y="0"/>
                </a:lnTo>
                <a:lnTo>
                  <a:pt x="0" y="0"/>
                </a:lnTo>
                <a:lnTo>
                  <a:pt x="0" y="6092950"/>
                </a:lnTo>
                <a:lnTo>
                  <a:pt x="9144000" y="6092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99282" y="1053083"/>
            <a:ext cx="5523738" cy="503682"/>
          </a:xfrm>
          <a:custGeom>
            <a:avLst/>
            <a:gdLst/>
            <a:ahLst/>
            <a:cxnLst/>
            <a:rect l="l" t="t" r="r" b="b"/>
            <a:pathLst>
              <a:path w="5523738" h="503682">
                <a:moveTo>
                  <a:pt x="0" y="503682"/>
                </a:moveTo>
                <a:lnTo>
                  <a:pt x="5523738" y="503682"/>
                </a:lnTo>
                <a:lnTo>
                  <a:pt x="5523738" y="0"/>
                </a:lnTo>
                <a:lnTo>
                  <a:pt x="0" y="0"/>
                </a:lnTo>
                <a:lnTo>
                  <a:pt x="0" y="5036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24272" y="1700784"/>
            <a:ext cx="5263896" cy="4608576"/>
          </a:xfrm>
          <a:custGeom>
            <a:avLst/>
            <a:gdLst/>
            <a:ahLst/>
            <a:cxnLst/>
            <a:rect l="l" t="t" r="r" b="b"/>
            <a:pathLst>
              <a:path w="5263896" h="4608576">
                <a:moveTo>
                  <a:pt x="0" y="4608576"/>
                </a:moveTo>
                <a:lnTo>
                  <a:pt x="5263896" y="4608576"/>
                </a:lnTo>
                <a:lnTo>
                  <a:pt x="5263896" y="0"/>
                </a:lnTo>
                <a:lnTo>
                  <a:pt x="0" y="0"/>
                </a:lnTo>
                <a:lnTo>
                  <a:pt x="0" y="46085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3930" y="1896999"/>
            <a:ext cx="3539616" cy="45087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303266" y="1783492"/>
            <a:ext cx="515117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-129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eias</a:t>
            </a:r>
            <a:r>
              <a:rPr sz="2400" spc="3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são</a:t>
            </a:r>
            <a:r>
              <a:rPr sz="2400" spc="3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resp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nsá</a:t>
            </a:r>
            <a:r>
              <a:rPr sz="2400" spc="4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eis</a:t>
            </a:r>
            <a:r>
              <a:rPr sz="2400" spc="329" dirty="0">
                <a:latin typeface="Arial"/>
                <a:cs typeface="Arial"/>
              </a:rPr>
              <a:t> </a:t>
            </a:r>
            <a:r>
              <a:rPr sz="2400" dirty="0">
                <a:latin typeface="Liberation Sans"/>
                <a:cs typeface="Liberation Sans"/>
              </a:rPr>
              <a:t>​​p</a:t>
            </a:r>
            <a:r>
              <a:rPr sz="2400" spc="4" dirty="0">
                <a:latin typeface="Liberation Sans"/>
                <a:cs typeface="Liberation Sans"/>
              </a:rPr>
              <a:t>e</a:t>
            </a:r>
            <a:r>
              <a:rPr sz="2400" dirty="0">
                <a:latin typeface="Liberation Sans"/>
                <a:cs typeface="Liberation Sans"/>
              </a:rPr>
              <a:t>lo</a:t>
            </a:r>
            <a:r>
              <a:rPr sz="2400" spc="319" dirty="0">
                <a:latin typeface="Liberation Sans"/>
                <a:cs typeface="Liberation Sans"/>
              </a:rPr>
              <a:t> </a:t>
            </a:r>
            <a:r>
              <a:rPr sz="2400" dirty="0">
                <a:latin typeface="Arial"/>
                <a:cs typeface="Arial"/>
              </a:rPr>
              <a:t>reto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no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03266" y="2149047"/>
            <a:ext cx="411010" cy="330453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do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39537" y="2149047"/>
            <a:ext cx="3090953" cy="330453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sang</a:t>
            </a:r>
            <a:r>
              <a:rPr sz="2400" spc="4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e  </a:t>
            </a:r>
            <a:r>
              <a:rPr sz="2400" spc="34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ao  </a:t>
            </a:r>
            <a:r>
              <a:rPr sz="2400" spc="33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coração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256777" y="2149047"/>
            <a:ext cx="732515" cy="330453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após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215372" y="2149047"/>
            <a:ext cx="240768" cy="330453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03266" y="2515266"/>
            <a:ext cx="1548942" cy="106172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sa</a:t>
            </a:r>
            <a:r>
              <a:rPr sz="2400" spc="4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4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e  </a:t>
            </a:r>
            <a:r>
              <a:rPr sz="2400" spc="42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2700" marR="231550">
              <a:lnSpc>
                <a:spcPct val="100041"/>
              </a:lnSpc>
            </a:pPr>
            <a:r>
              <a:rPr sz="2400" dirty="0">
                <a:latin typeface="Arial"/>
                <a:cs typeface="Arial"/>
              </a:rPr>
              <a:t>trocarem resí</a:t>
            </a:r>
            <a:r>
              <a:rPr sz="2400" spc="-4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uo</a:t>
            </a:r>
            <a:r>
              <a:rPr sz="2400" spc="-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87871" y="2515266"/>
            <a:ext cx="393903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4" dirty="0"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17282" y="2515266"/>
            <a:ext cx="1020572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células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74835" y="2515266"/>
            <a:ext cx="409448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do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20250" y="2515266"/>
            <a:ext cx="833424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corpo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96430" y="2881026"/>
            <a:ext cx="968908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gases,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84286" y="2881026"/>
            <a:ext cx="1409801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nutrientes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13848" y="2881026"/>
            <a:ext cx="240588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03266" y="4124610"/>
            <a:ext cx="3055264" cy="69596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47" dirty="0">
                <a:latin typeface="Arial"/>
                <a:cs typeface="Arial"/>
              </a:rPr>
              <a:t>As veias transportam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em gás carbônico.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33055" y="4124610"/>
            <a:ext cx="1386027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60" dirty="0">
                <a:latin typeface="Arial"/>
                <a:cs typeface="Arial"/>
              </a:rPr>
              <a:t>o sangue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93046" y="4124610"/>
            <a:ext cx="562152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rico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3267" y="5368448"/>
            <a:ext cx="274421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72075" y="5368448"/>
            <a:ext cx="1678939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11" dirty="0">
                <a:latin typeface="Arial"/>
                <a:cs typeface="Arial"/>
              </a:rPr>
              <a:t>pressão  do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62013" y="5368448"/>
            <a:ext cx="1072083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1" dirty="0">
                <a:latin typeface="Arial"/>
                <a:cs typeface="Arial"/>
              </a:rPr>
              <a:t>sangue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46415" y="5368448"/>
            <a:ext cx="562457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nas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20784" y="5368448"/>
            <a:ext cx="782523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veias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15372" y="5368448"/>
            <a:ext cx="240588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é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03267" y="5734208"/>
            <a:ext cx="4190441" cy="769112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1" dirty="0">
                <a:latin typeface="Arial"/>
                <a:cs typeface="Arial"/>
              </a:rPr>
              <a:t>menor que a pressão exercida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na artéria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7" name="Freeform 1744"/>
          <p:cNvSpPr/>
          <p:nvPr/>
        </p:nvSpPr>
        <p:spPr>
          <a:xfrm>
            <a:off x="4235450" y="184150"/>
            <a:ext cx="3702050" cy="400050"/>
          </a:xfrm>
          <a:custGeom>
            <a:avLst/>
            <a:gdLst>
              <a:gd name="connsiteX0" fmla="*/ 16510 w 3702050"/>
              <a:gd name="connsiteY0" fmla="*/ 7619 h 400050"/>
              <a:gd name="connsiteX1" fmla="*/ 3707129 w 3702050"/>
              <a:gd name="connsiteY1" fmla="*/ 7619 h 400050"/>
              <a:gd name="connsiteX2" fmla="*/ 3707129 w 3702050"/>
              <a:gd name="connsiteY2" fmla="*/ 407670 h 400050"/>
              <a:gd name="connsiteX3" fmla="*/ 16510 w 3702050"/>
              <a:gd name="connsiteY3" fmla="*/ 407670 h 400050"/>
              <a:gd name="connsiteX4" fmla="*/ 16510 w 3702050"/>
              <a:gd name="connsiteY4" fmla="*/ 7619 h 400050"/>
              <a:gd name="connsiteX5" fmla="*/ 16510 w 3702050"/>
              <a:gd name="connsiteY5" fmla="*/ 7619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2050" h="400050">
                <a:moveTo>
                  <a:pt x="16510" y="7619"/>
                </a:moveTo>
                <a:lnTo>
                  <a:pt x="3707129" y="7619"/>
                </a:lnTo>
                <a:lnTo>
                  <a:pt x="3707129" y="407670"/>
                </a:lnTo>
                <a:lnTo>
                  <a:pt x="16510" y="407670"/>
                </a:lnTo>
                <a:lnTo>
                  <a:pt x="16510" y="7619"/>
                </a:lnTo>
                <a:lnTo>
                  <a:pt x="16510" y="761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282"/>
          <p:cNvSpPr txBox="1"/>
          <p:nvPr/>
        </p:nvSpPr>
        <p:spPr>
          <a:xfrm>
            <a:off x="4412489" y="771591"/>
            <a:ext cx="42339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Artérias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,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Veias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e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Capilares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49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245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63907" y="304800"/>
            <a:ext cx="5405846" cy="922871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ROTEIRO-CONTEÚDO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263907" y="1784532"/>
            <a:ext cx="5704435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pt-BR" sz="2800" b="1" dirty="0" smtClean="0"/>
              <a:t>Sistema </a:t>
            </a:r>
            <a:r>
              <a:rPr lang="pt-BR" sz="2800" b="1" dirty="0" smtClean="0"/>
              <a:t>Circulatório</a:t>
            </a:r>
          </a:p>
          <a:p>
            <a:pPr marL="514350" indent="-514350">
              <a:buAutoNum type="arabicPeriod"/>
            </a:pPr>
            <a:r>
              <a:rPr lang="pt-BR" sz="2800" b="1" dirty="0" smtClean="0"/>
              <a:t>Anatomia Cardiovascular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6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2023109" y="5945124"/>
            <a:ext cx="4895580" cy="912874"/>
          </a:xfrm>
          <a:custGeom>
            <a:avLst/>
            <a:gdLst/>
            <a:ahLst/>
            <a:cxnLst/>
            <a:rect l="l" t="t" r="r" b="b"/>
            <a:pathLst>
              <a:path w="4895580" h="912874">
                <a:moveTo>
                  <a:pt x="85515" y="21311"/>
                </a:moveTo>
                <a:lnTo>
                  <a:pt x="660" y="0"/>
                </a:lnTo>
                <a:lnTo>
                  <a:pt x="0" y="5460"/>
                </a:lnTo>
                <a:lnTo>
                  <a:pt x="85515" y="21311"/>
                </a:lnTo>
                <a:close/>
              </a:path>
              <a:path w="4895580" h="912874">
                <a:moveTo>
                  <a:pt x="4895580" y="912874"/>
                </a:moveTo>
                <a:lnTo>
                  <a:pt x="85515" y="21311"/>
                </a:lnTo>
                <a:lnTo>
                  <a:pt x="3635397" y="912874"/>
                </a:lnTo>
                <a:lnTo>
                  <a:pt x="4895580" y="912874"/>
                </a:lnTo>
                <a:close/>
              </a:path>
            </a:pathLst>
          </a:custGeom>
          <a:solidFill>
            <a:srgbClr val="B8E7A0">
              <a:alpha val="4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09395" y="5939028"/>
            <a:ext cx="3652509" cy="918970"/>
          </a:xfrm>
          <a:custGeom>
            <a:avLst/>
            <a:gdLst/>
            <a:ahLst/>
            <a:cxnLst/>
            <a:rect l="l" t="t" r="r" b="b"/>
            <a:pathLst>
              <a:path w="3652509" h="918970">
                <a:moveTo>
                  <a:pt x="3652509" y="918970"/>
                </a:moveTo>
                <a:lnTo>
                  <a:pt x="0" y="0"/>
                </a:lnTo>
                <a:lnTo>
                  <a:pt x="7924" y="6350"/>
                </a:lnTo>
                <a:lnTo>
                  <a:pt x="2869377" y="918970"/>
                </a:lnTo>
                <a:lnTo>
                  <a:pt x="3652509" y="918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24000" y="5790436"/>
            <a:ext cx="3396996" cy="1067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4001" y="5783909"/>
            <a:ext cx="3373249" cy="1074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6955" y="6502145"/>
            <a:ext cx="9131045" cy="3558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24000" y="765047"/>
            <a:ext cx="9144000" cy="6092950"/>
          </a:xfrm>
          <a:custGeom>
            <a:avLst/>
            <a:gdLst/>
            <a:ahLst/>
            <a:cxnLst/>
            <a:rect l="l" t="t" r="r" b="b"/>
            <a:pathLst>
              <a:path w="9144000" h="6092950">
                <a:moveTo>
                  <a:pt x="9144000" y="6092950"/>
                </a:moveTo>
                <a:lnTo>
                  <a:pt x="9144000" y="0"/>
                </a:lnTo>
                <a:lnTo>
                  <a:pt x="0" y="0"/>
                </a:lnTo>
                <a:lnTo>
                  <a:pt x="0" y="6092950"/>
                </a:lnTo>
                <a:lnTo>
                  <a:pt x="9144000" y="6092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24272" y="1905762"/>
            <a:ext cx="5263896" cy="3827526"/>
          </a:xfrm>
          <a:custGeom>
            <a:avLst/>
            <a:gdLst/>
            <a:ahLst/>
            <a:cxnLst/>
            <a:rect l="l" t="t" r="r" b="b"/>
            <a:pathLst>
              <a:path w="5263896" h="3827526">
                <a:moveTo>
                  <a:pt x="0" y="3827526"/>
                </a:moveTo>
                <a:lnTo>
                  <a:pt x="5263896" y="3827526"/>
                </a:lnTo>
                <a:lnTo>
                  <a:pt x="5263896" y="0"/>
                </a:lnTo>
                <a:lnTo>
                  <a:pt x="0" y="0"/>
                </a:lnTo>
                <a:lnTo>
                  <a:pt x="0" y="3827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2202" y="1933500"/>
            <a:ext cx="3539616" cy="45087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03267" y="1992224"/>
            <a:ext cx="2363645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b="1" spc="-13" dirty="0">
                <a:latin typeface="Arial"/>
                <a:cs typeface="Arial"/>
              </a:rPr>
              <a:t>Tipos de Veias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03266" y="2896520"/>
            <a:ext cx="177926" cy="164698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 marR="126">
              <a:lnSpc>
                <a:spcPts val="2555"/>
              </a:lnSpc>
            </a:pPr>
            <a:r>
              <a:rPr sz="2400" dirty="0">
                <a:latin typeface="Liberation Sans"/>
                <a:cs typeface="Liberation Sans"/>
              </a:rPr>
              <a:t>•</a:t>
            </a:r>
            <a:endParaRPr sz="2400">
              <a:latin typeface="Liberation Sans"/>
              <a:cs typeface="Liberation Sans"/>
            </a:endParaRPr>
          </a:p>
          <a:p>
            <a:pPr marL="12700" marR="126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Liberation Sans"/>
                <a:cs typeface="Liberation Sans"/>
              </a:rPr>
              <a:t>•</a:t>
            </a:r>
            <a:endParaRPr sz="2400">
              <a:latin typeface="Liberation Sans"/>
              <a:cs typeface="Liberation Sans"/>
            </a:endParaRPr>
          </a:p>
          <a:p>
            <a:pPr marL="12700" marR="126">
              <a:lnSpc>
                <a:spcPct val="95825"/>
              </a:lnSpc>
              <a:spcBef>
                <a:spcPts val="696"/>
              </a:spcBef>
            </a:pPr>
            <a:r>
              <a:rPr sz="2400" dirty="0">
                <a:latin typeface="Liberation Sans"/>
                <a:cs typeface="Liberation Sans"/>
              </a:rPr>
              <a:t>•</a:t>
            </a:r>
            <a:endParaRPr sz="2400">
              <a:latin typeface="Liberation Sans"/>
              <a:cs typeface="Liberation Sans"/>
            </a:endParaRPr>
          </a:p>
          <a:p>
            <a:pPr marL="12700">
              <a:lnSpc>
                <a:spcPct val="95825"/>
              </a:lnSpc>
              <a:spcBef>
                <a:spcPts val="696"/>
              </a:spcBef>
            </a:pPr>
            <a:r>
              <a:rPr sz="2400" dirty="0">
                <a:latin typeface="Liberation Sans"/>
                <a:cs typeface="Liberation Sans"/>
              </a:rPr>
              <a:t>•</a:t>
            </a:r>
            <a:endParaRPr sz="2400">
              <a:latin typeface="Liberation Sans"/>
              <a:cs typeface="Liberatio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46167" y="2896521"/>
            <a:ext cx="3689853" cy="1208023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 marR="52573">
              <a:lnSpc>
                <a:spcPts val="2555"/>
              </a:lnSpc>
            </a:pPr>
            <a:r>
              <a:rPr sz="2400" spc="-6" dirty="0">
                <a:latin typeface="Arial"/>
                <a:cs typeface="Arial"/>
              </a:rPr>
              <a:t>Troncos venosos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68"/>
              </a:spcBef>
            </a:pPr>
            <a:r>
              <a:rPr sz="2400" spc="-4" dirty="0">
                <a:latin typeface="Arial"/>
                <a:cs typeface="Arial"/>
              </a:rPr>
              <a:t>Veias de médio e pequeno</a:t>
            </a:r>
            <a:endParaRPr sz="2400" dirty="0">
              <a:latin typeface="Arial"/>
              <a:cs typeface="Arial"/>
            </a:endParaRPr>
          </a:p>
          <a:p>
            <a:pPr marL="12700" marR="52573">
              <a:lnSpc>
                <a:spcPct val="95825"/>
              </a:lnSpc>
              <a:spcBef>
                <a:spcPts val="696"/>
              </a:spcBef>
            </a:pPr>
            <a:r>
              <a:rPr sz="2400" dirty="0">
                <a:latin typeface="Arial"/>
                <a:cs typeface="Arial"/>
              </a:rPr>
              <a:t>Vênulas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4406" y="3335433"/>
            <a:ext cx="968756" cy="33019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calibre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46166" y="4213050"/>
            <a:ext cx="817320" cy="33045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-25" dirty="0">
                <a:latin typeface="Arial"/>
                <a:cs typeface="Arial"/>
              </a:rPr>
              <a:t>Veias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0013" y="4213050"/>
            <a:ext cx="1596733" cy="33045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superficiais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33639" y="4213050"/>
            <a:ext cx="1443901" cy="33045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(membros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13848" y="4213050"/>
            <a:ext cx="240768" cy="33045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6167" y="4579271"/>
            <a:ext cx="4697933" cy="769111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 marR="45720">
              <a:lnSpc>
                <a:spcPts val="2555"/>
              </a:lnSpc>
            </a:pPr>
            <a:r>
              <a:rPr sz="2400" spc="-1" dirty="0">
                <a:latin typeface="Arial"/>
                <a:cs typeface="Arial"/>
              </a:rPr>
              <a:t>pescoço)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Profundas (acompanham artérias)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03266" y="5018183"/>
            <a:ext cx="177800" cy="33019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Liberation Sans"/>
                <a:cs typeface="Liberation Sans"/>
              </a:rPr>
              <a:t>•</a:t>
            </a:r>
            <a:endParaRPr sz="2400">
              <a:latin typeface="Liberation Sans"/>
              <a:cs typeface="Liberation Sans"/>
            </a:endParaRPr>
          </a:p>
        </p:txBody>
      </p:sp>
      <p:sp>
        <p:nvSpPr>
          <p:cNvPr id="35" name="Freeform 1744"/>
          <p:cNvSpPr/>
          <p:nvPr/>
        </p:nvSpPr>
        <p:spPr>
          <a:xfrm>
            <a:off x="4235450" y="184150"/>
            <a:ext cx="3702050" cy="400050"/>
          </a:xfrm>
          <a:custGeom>
            <a:avLst/>
            <a:gdLst>
              <a:gd name="connsiteX0" fmla="*/ 16510 w 3702050"/>
              <a:gd name="connsiteY0" fmla="*/ 7619 h 400050"/>
              <a:gd name="connsiteX1" fmla="*/ 3707129 w 3702050"/>
              <a:gd name="connsiteY1" fmla="*/ 7619 h 400050"/>
              <a:gd name="connsiteX2" fmla="*/ 3707129 w 3702050"/>
              <a:gd name="connsiteY2" fmla="*/ 407670 h 400050"/>
              <a:gd name="connsiteX3" fmla="*/ 16510 w 3702050"/>
              <a:gd name="connsiteY3" fmla="*/ 407670 h 400050"/>
              <a:gd name="connsiteX4" fmla="*/ 16510 w 3702050"/>
              <a:gd name="connsiteY4" fmla="*/ 7619 h 400050"/>
              <a:gd name="connsiteX5" fmla="*/ 16510 w 3702050"/>
              <a:gd name="connsiteY5" fmla="*/ 7619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2050" h="400050">
                <a:moveTo>
                  <a:pt x="16510" y="7619"/>
                </a:moveTo>
                <a:lnTo>
                  <a:pt x="3707129" y="7619"/>
                </a:lnTo>
                <a:lnTo>
                  <a:pt x="3707129" y="407670"/>
                </a:lnTo>
                <a:lnTo>
                  <a:pt x="16510" y="407670"/>
                </a:lnTo>
                <a:lnTo>
                  <a:pt x="16510" y="7619"/>
                </a:lnTo>
                <a:lnTo>
                  <a:pt x="16510" y="761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282"/>
          <p:cNvSpPr txBox="1"/>
          <p:nvPr/>
        </p:nvSpPr>
        <p:spPr>
          <a:xfrm>
            <a:off x="4412489" y="771591"/>
            <a:ext cx="444490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Artérias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,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Veias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e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Capilares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37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9220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2756916" y="1124711"/>
            <a:ext cx="6283452" cy="504444"/>
          </a:xfrm>
          <a:custGeom>
            <a:avLst/>
            <a:gdLst/>
            <a:ahLst/>
            <a:cxnLst/>
            <a:rect l="l" t="t" r="r" b="b"/>
            <a:pathLst>
              <a:path w="6283452" h="504444">
                <a:moveTo>
                  <a:pt x="0" y="504444"/>
                </a:moveTo>
                <a:lnTo>
                  <a:pt x="6283452" y="504444"/>
                </a:lnTo>
                <a:lnTo>
                  <a:pt x="6283452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07514" y="1988821"/>
            <a:ext cx="549402" cy="864107"/>
          </a:xfrm>
          <a:custGeom>
            <a:avLst/>
            <a:gdLst/>
            <a:ahLst/>
            <a:cxnLst/>
            <a:rect l="l" t="t" r="r" b="b"/>
            <a:pathLst>
              <a:path w="549402" h="864107">
                <a:moveTo>
                  <a:pt x="0" y="432053"/>
                </a:moveTo>
                <a:lnTo>
                  <a:pt x="910" y="467491"/>
                </a:lnTo>
                <a:lnTo>
                  <a:pt x="3595" y="502139"/>
                </a:lnTo>
                <a:lnTo>
                  <a:pt x="7983" y="535886"/>
                </a:lnTo>
                <a:lnTo>
                  <a:pt x="14004" y="568622"/>
                </a:lnTo>
                <a:lnTo>
                  <a:pt x="21587" y="600235"/>
                </a:lnTo>
                <a:lnTo>
                  <a:pt x="30661" y="630614"/>
                </a:lnTo>
                <a:lnTo>
                  <a:pt x="41156" y="659648"/>
                </a:lnTo>
                <a:lnTo>
                  <a:pt x="53001" y="687226"/>
                </a:lnTo>
                <a:lnTo>
                  <a:pt x="66125" y="713236"/>
                </a:lnTo>
                <a:lnTo>
                  <a:pt x="95928" y="760110"/>
                </a:lnTo>
                <a:lnTo>
                  <a:pt x="129999" y="799380"/>
                </a:lnTo>
                <a:lnTo>
                  <a:pt x="167774" y="830157"/>
                </a:lnTo>
                <a:lnTo>
                  <a:pt x="208686" y="851552"/>
                </a:lnTo>
                <a:lnTo>
                  <a:pt x="252171" y="862675"/>
                </a:lnTo>
                <a:lnTo>
                  <a:pt x="274701" y="864107"/>
                </a:lnTo>
                <a:lnTo>
                  <a:pt x="297230" y="862675"/>
                </a:lnTo>
                <a:lnTo>
                  <a:pt x="340715" y="851552"/>
                </a:lnTo>
                <a:lnTo>
                  <a:pt x="381627" y="830157"/>
                </a:lnTo>
                <a:lnTo>
                  <a:pt x="419402" y="799380"/>
                </a:lnTo>
                <a:lnTo>
                  <a:pt x="453473" y="760110"/>
                </a:lnTo>
                <a:lnTo>
                  <a:pt x="483276" y="713236"/>
                </a:lnTo>
                <a:lnTo>
                  <a:pt x="496400" y="687226"/>
                </a:lnTo>
                <a:lnTo>
                  <a:pt x="508245" y="659648"/>
                </a:lnTo>
                <a:lnTo>
                  <a:pt x="518740" y="630614"/>
                </a:lnTo>
                <a:lnTo>
                  <a:pt x="527814" y="600235"/>
                </a:lnTo>
                <a:lnTo>
                  <a:pt x="535397" y="568622"/>
                </a:lnTo>
                <a:lnTo>
                  <a:pt x="541418" y="535886"/>
                </a:lnTo>
                <a:lnTo>
                  <a:pt x="545806" y="502139"/>
                </a:lnTo>
                <a:lnTo>
                  <a:pt x="548491" y="467491"/>
                </a:lnTo>
                <a:lnTo>
                  <a:pt x="549402" y="432053"/>
                </a:lnTo>
                <a:lnTo>
                  <a:pt x="548491" y="396616"/>
                </a:lnTo>
                <a:lnTo>
                  <a:pt x="545806" y="361968"/>
                </a:lnTo>
                <a:lnTo>
                  <a:pt x="541418" y="328221"/>
                </a:lnTo>
                <a:lnTo>
                  <a:pt x="535397" y="295485"/>
                </a:lnTo>
                <a:lnTo>
                  <a:pt x="527814" y="263872"/>
                </a:lnTo>
                <a:lnTo>
                  <a:pt x="518740" y="233493"/>
                </a:lnTo>
                <a:lnTo>
                  <a:pt x="508245" y="204459"/>
                </a:lnTo>
                <a:lnTo>
                  <a:pt x="496400" y="176881"/>
                </a:lnTo>
                <a:lnTo>
                  <a:pt x="483276" y="150871"/>
                </a:lnTo>
                <a:lnTo>
                  <a:pt x="453473" y="103997"/>
                </a:lnTo>
                <a:lnTo>
                  <a:pt x="419402" y="64727"/>
                </a:lnTo>
                <a:lnTo>
                  <a:pt x="381627" y="33950"/>
                </a:lnTo>
                <a:lnTo>
                  <a:pt x="340715" y="12555"/>
                </a:lnTo>
                <a:lnTo>
                  <a:pt x="297230" y="1432"/>
                </a:lnTo>
                <a:lnTo>
                  <a:pt x="274701" y="0"/>
                </a:lnTo>
                <a:lnTo>
                  <a:pt x="252171" y="1432"/>
                </a:lnTo>
                <a:lnTo>
                  <a:pt x="208686" y="12555"/>
                </a:lnTo>
                <a:lnTo>
                  <a:pt x="167774" y="33950"/>
                </a:lnTo>
                <a:lnTo>
                  <a:pt x="129999" y="64727"/>
                </a:lnTo>
                <a:lnTo>
                  <a:pt x="95928" y="103997"/>
                </a:lnTo>
                <a:lnTo>
                  <a:pt x="66125" y="150871"/>
                </a:lnTo>
                <a:lnTo>
                  <a:pt x="53001" y="176881"/>
                </a:lnTo>
                <a:lnTo>
                  <a:pt x="41156" y="204459"/>
                </a:lnTo>
                <a:lnTo>
                  <a:pt x="30661" y="233493"/>
                </a:lnTo>
                <a:lnTo>
                  <a:pt x="21587" y="263872"/>
                </a:lnTo>
                <a:lnTo>
                  <a:pt x="14004" y="295485"/>
                </a:lnTo>
                <a:lnTo>
                  <a:pt x="7983" y="328221"/>
                </a:lnTo>
                <a:lnTo>
                  <a:pt x="3595" y="361968"/>
                </a:lnTo>
                <a:lnTo>
                  <a:pt x="910" y="396616"/>
                </a:lnTo>
                <a:lnTo>
                  <a:pt x="0" y="4320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44572" y="2678810"/>
            <a:ext cx="4680204" cy="2663952"/>
          </a:xfrm>
          <a:custGeom>
            <a:avLst/>
            <a:gdLst/>
            <a:ahLst/>
            <a:cxnLst/>
            <a:rect l="l" t="t" r="r" b="b"/>
            <a:pathLst>
              <a:path w="4680204" h="2663952">
                <a:moveTo>
                  <a:pt x="0" y="2663952"/>
                </a:moveTo>
                <a:lnTo>
                  <a:pt x="4680204" y="2663952"/>
                </a:lnTo>
                <a:lnTo>
                  <a:pt x="4680204" y="0"/>
                </a:lnTo>
                <a:lnTo>
                  <a:pt x="0" y="0"/>
                </a:lnTo>
                <a:lnTo>
                  <a:pt x="0" y="2663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2739" y="2048710"/>
            <a:ext cx="4049279" cy="4242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23059" y="2765526"/>
            <a:ext cx="4572793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spc="30" dirty="0">
                <a:latin typeface="Arial"/>
                <a:cs typeface="Arial"/>
              </a:rPr>
              <a:t>Tem basicamente a FUNÇÃO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23059" y="3161765"/>
            <a:ext cx="442175" cy="355346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dirty="0">
                <a:latin typeface="Arial"/>
                <a:cs typeface="Arial"/>
              </a:rPr>
              <a:t>de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07335" y="3161765"/>
            <a:ext cx="1323737" cy="355346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spc="1" dirty="0">
                <a:latin typeface="Arial"/>
                <a:cs typeface="Arial"/>
              </a:rPr>
              <a:t>conduzir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72737" y="3161765"/>
            <a:ext cx="258341" cy="355346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dirty="0"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72609" y="3161765"/>
            <a:ext cx="1323407" cy="355346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spc="1" dirty="0">
                <a:latin typeface="Arial"/>
                <a:cs typeface="Arial"/>
              </a:rPr>
              <a:t>distribuir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36995" y="3161765"/>
            <a:ext cx="258341" cy="355346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dirty="0">
                <a:latin typeface="Arial"/>
                <a:cs typeface="Arial"/>
              </a:rPr>
              <a:t>o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23059" y="3557801"/>
            <a:ext cx="1213205" cy="752045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 marR="49491">
              <a:lnSpc>
                <a:spcPts val="2760"/>
              </a:lnSpc>
            </a:pPr>
            <a:r>
              <a:rPr sz="2600" dirty="0">
                <a:latin typeface="Arial"/>
                <a:cs typeface="Arial"/>
              </a:rPr>
              <a:t>volume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600" spc="1" dirty="0">
                <a:latin typeface="Arial"/>
                <a:cs typeface="Arial"/>
              </a:rPr>
              <a:t>tecidos,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64991" y="3557800"/>
            <a:ext cx="1619935" cy="355600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spc="2" dirty="0">
                <a:latin typeface="Arial"/>
                <a:cs typeface="Arial"/>
              </a:rPr>
              <a:t>sanguíneo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88760" y="3557800"/>
            <a:ext cx="607212" cy="355600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dirty="0">
                <a:latin typeface="Arial"/>
                <a:cs typeface="Arial"/>
              </a:rPr>
              <a:t>aos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3135" y="3954500"/>
            <a:ext cx="735773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spc="1" dirty="0">
                <a:latin typeface="Arial"/>
                <a:cs typeface="Arial"/>
              </a:rPr>
              <a:t>para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85691" y="3954500"/>
            <a:ext cx="258341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dirty="0">
                <a:latin typeface="Arial"/>
                <a:cs typeface="Arial"/>
              </a:rPr>
              <a:t>a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00218" y="3954500"/>
            <a:ext cx="1893884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spc="2" dirty="0">
                <a:latin typeface="Arial"/>
                <a:cs typeface="Arial"/>
              </a:rPr>
              <a:t>manutenção</a:t>
            </a:r>
            <a:endParaRPr sz="2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23059" y="4350740"/>
            <a:ext cx="4572469" cy="75158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spc="36" dirty="0">
                <a:latin typeface="Arial"/>
                <a:cs typeface="Arial"/>
              </a:rPr>
              <a:t>da pressão</a:t>
            </a:r>
            <a:r>
              <a:rPr sz="2600" spc="36" dirty="0">
                <a:latin typeface="Arial"/>
                <a:cs typeface="Arial"/>
              </a:rPr>
              <a:t> intravascular e da</a:t>
            </a:r>
            <a:endParaRPr sz="2600" dirty="0">
              <a:latin typeface="Arial"/>
              <a:cs typeface="Arial"/>
            </a:endParaRPr>
          </a:p>
          <a:p>
            <a:pPr marL="12700" marR="49491">
              <a:lnSpc>
                <a:spcPct val="95825"/>
              </a:lnSpc>
            </a:pPr>
            <a:r>
              <a:rPr sz="2600" dirty="0">
                <a:latin typeface="Arial"/>
                <a:cs typeface="Arial"/>
              </a:rPr>
              <a:t>oferta de fluxo adequada</a:t>
            </a:r>
            <a:r>
              <a:rPr sz="2600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2" name="Freeform 1744"/>
          <p:cNvSpPr/>
          <p:nvPr/>
        </p:nvSpPr>
        <p:spPr>
          <a:xfrm>
            <a:off x="4235450" y="184150"/>
            <a:ext cx="3702050" cy="400050"/>
          </a:xfrm>
          <a:custGeom>
            <a:avLst/>
            <a:gdLst>
              <a:gd name="connsiteX0" fmla="*/ 16510 w 3702050"/>
              <a:gd name="connsiteY0" fmla="*/ 7619 h 400050"/>
              <a:gd name="connsiteX1" fmla="*/ 3707129 w 3702050"/>
              <a:gd name="connsiteY1" fmla="*/ 7619 h 400050"/>
              <a:gd name="connsiteX2" fmla="*/ 3707129 w 3702050"/>
              <a:gd name="connsiteY2" fmla="*/ 407670 h 400050"/>
              <a:gd name="connsiteX3" fmla="*/ 16510 w 3702050"/>
              <a:gd name="connsiteY3" fmla="*/ 407670 h 400050"/>
              <a:gd name="connsiteX4" fmla="*/ 16510 w 3702050"/>
              <a:gd name="connsiteY4" fmla="*/ 7619 h 400050"/>
              <a:gd name="connsiteX5" fmla="*/ 16510 w 3702050"/>
              <a:gd name="connsiteY5" fmla="*/ 7619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2050" h="400050">
                <a:moveTo>
                  <a:pt x="16510" y="7619"/>
                </a:moveTo>
                <a:lnTo>
                  <a:pt x="3707129" y="7619"/>
                </a:lnTo>
                <a:lnTo>
                  <a:pt x="3707129" y="407670"/>
                </a:lnTo>
                <a:lnTo>
                  <a:pt x="16510" y="407670"/>
                </a:lnTo>
                <a:lnTo>
                  <a:pt x="16510" y="7619"/>
                </a:lnTo>
                <a:lnTo>
                  <a:pt x="16510" y="761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282"/>
          <p:cNvSpPr txBox="1"/>
          <p:nvPr/>
        </p:nvSpPr>
        <p:spPr>
          <a:xfrm>
            <a:off x="4412489" y="771591"/>
            <a:ext cx="373771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Sistema Vascular Arterial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34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7119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2756916" y="1124711"/>
            <a:ext cx="6283452" cy="504444"/>
          </a:xfrm>
          <a:custGeom>
            <a:avLst/>
            <a:gdLst/>
            <a:ahLst/>
            <a:cxnLst/>
            <a:rect l="l" t="t" r="r" b="b"/>
            <a:pathLst>
              <a:path w="6283452" h="504444">
                <a:moveTo>
                  <a:pt x="0" y="504444"/>
                </a:moveTo>
                <a:lnTo>
                  <a:pt x="6283452" y="504444"/>
                </a:lnTo>
                <a:lnTo>
                  <a:pt x="6283452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68852" y="1998726"/>
            <a:ext cx="549402" cy="864108"/>
          </a:xfrm>
          <a:custGeom>
            <a:avLst/>
            <a:gdLst/>
            <a:ahLst/>
            <a:cxnLst/>
            <a:rect l="l" t="t" r="r" b="b"/>
            <a:pathLst>
              <a:path w="549402" h="864108">
                <a:moveTo>
                  <a:pt x="0" y="432053"/>
                </a:moveTo>
                <a:lnTo>
                  <a:pt x="910" y="467491"/>
                </a:lnTo>
                <a:lnTo>
                  <a:pt x="3593" y="502139"/>
                </a:lnTo>
                <a:lnTo>
                  <a:pt x="7980" y="535886"/>
                </a:lnTo>
                <a:lnTo>
                  <a:pt x="13999" y="568622"/>
                </a:lnTo>
                <a:lnTo>
                  <a:pt x="21580" y="600235"/>
                </a:lnTo>
                <a:lnTo>
                  <a:pt x="30651" y="630614"/>
                </a:lnTo>
                <a:lnTo>
                  <a:pt x="41144" y="659648"/>
                </a:lnTo>
                <a:lnTo>
                  <a:pt x="52986" y="687226"/>
                </a:lnTo>
                <a:lnTo>
                  <a:pt x="66108" y="713236"/>
                </a:lnTo>
                <a:lnTo>
                  <a:pt x="95907" y="760110"/>
                </a:lnTo>
                <a:lnTo>
                  <a:pt x="129977" y="799380"/>
                </a:lnTo>
                <a:lnTo>
                  <a:pt x="167753" y="830157"/>
                </a:lnTo>
                <a:lnTo>
                  <a:pt x="208670" y="851552"/>
                </a:lnTo>
                <a:lnTo>
                  <a:pt x="252164" y="862675"/>
                </a:lnTo>
                <a:lnTo>
                  <a:pt x="274700" y="864108"/>
                </a:lnTo>
                <a:lnTo>
                  <a:pt x="297237" y="862675"/>
                </a:lnTo>
                <a:lnTo>
                  <a:pt x="340731" y="851552"/>
                </a:lnTo>
                <a:lnTo>
                  <a:pt x="381648" y="830157"/>
                </a:lnTo>
                <a:lnTo>
                  <a:pt x="419424" y="799380"/>
                </a:lnTo>
                <a:lnTo>
                  <a:pt x="453494" y="760110"/>
                </a:lnTo>
                <a:lnTo>
                  <a:pt x="483293" y="713236"/>
                </a:lnTo>
                <a:lnTo>
                  <a:pt x="496415" y="687226"/>
                </a:lnTo>
                <a:lnTo>
                  <a:pt x="508257" y="659648"/>
                </a:lnTo>
                <a:lnTo>
                  <a:pt x="518750" y="630614"/>
                </a:lnTo>
                <a:lnTo>
                  <a:pt x="527821" y="600235"/>
                </a:lnTo>
                <a:lnTo>
                  <a:pt x="535402" y="568622"/>
                </a:lnTo>
                <a:lnTo>
                  <a:pt x="541421" y="535886"/>
                </a:lnTo>
                <a:lnTo>
                  <a:pt x="545808" y="502139"/>
                </a:lnTo>
                <a:lnTo>
                  <a:pt x="548491" y="467491"/>
                </a:lnTo>
                <a:lnTo>
                  <a:pt x="549402" y="432053"/>
                </a:lnTo>
                <a:lnTo>
                  <a:pt x="548491" y="396616"/>
                </a:lnTo>
                <a:lnTo>
                  <a:pt x="545808" y="361968"/>
                </a:lnTo>
                <a:lnTo>
                  <a:pt x="541421" y="328221"/>
                </a:lnTo>
                <a:lnTo>
                  <a:pt x="535402" y="295485"/>
                </a:lnTo>
                <a:lnTo>
                  <a:pt x="527821" y="263872"/>
                </a:lnTo>
                <a:lnTo>
                  <a:pt x="518750" y="233493"/>
                </a:lnTo>
                <a:lnTo>
                  <a:pt x="508257" y="204459"/>
                </a:lnTo>
                <a:lnTo>
                  <a:pt x="496415" y="176881"/>
                </a:lnTo>
                <a:lnTo>
                  <a:pt x="483293" y="150871"/>
                </a:lnTo>
                <a:lnTo>
                  <a:pt x="453494" y="103997"/>
                </a:lnTo>
                <a:lnTo>
                  <a:pt x="419424" y="64727"/>
                </a:lnTo>
                <a:lnTo>
                  <a:pt x="381648" y="33950"/>
                </a:lnTo>
                <a:lnTo>
                  <a:pt x="340731" y="12555"/>
                </a:lnTo>
                <a:lnTo>
                  <a:pt x="297237" y="1432"/>
                </a:lnTo>
                <a:lnTo>
                  <a:pt x="274700" y="0"/>
                </a:lnTo>
                <a:lnTo>
                  <a:pt x="252164" y="1432"/>
                </a:lnTo>
                <a:lnTo>
                  <a:pt x="208670" y="12555"/>
                </a:lnTo>
                <a:lnTo>
                  <a:pt x="167753" y="33950"/>
                </a:lnTo>
                <a:lnTo>
                  <a:pt x="129977" y="64727"/>
                </a:lnTo>
                <a:lnTo>
                  <a:pt x="95907" y="103997"/>
                </a:lnTo>
                <a:lnTo>
                  <a:pt x="66108" y="150871"/>
                </a:lnTo>
                <a:lnTo>
                  <a:pt x="52986" y="176881"/>
                </a:lnTo>
                <a:lnTo>
                  <a:pt x="41144" y="204459"/>
                </a:lnTo>
                <a:lnTo>
                  <a:pt x="30651" y="233493"/>
                </a:lnTo>
                <a:lnTo>
                  <a:pt x="21580" y="263872"/>
                </a:lnTo>
                <a:lnTo>
                  <a:pt x="13999" y="295485"/>
                </a:lnTo>
                <a:lnTo>
                  <a:pt x="7980" y="328221"/>
                </a:lnTo>
                <a:lnTo>
                  <a:pt x="3593" y="361968"/>
                </a:lnTo>
                <a:lnTo>
                  <a:pt x="910" y="396616"/>
                </a:lnTo>
                <a:lnTo>
                  <a:pt x="0" y="4320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72734" y="2501646"/>
            <a:ext cx="4680204" cy="2951988"/>
          </a:xfrm>
          <a:custGeom>
            <a:avLst/>
            <a:gdLst/>
            <a:ahLst/>
            <a:cxnLst/>
            <a:rect l="l" t="t" r="r" b="b"/>
            <a:pathLst>
              <a:path w="4680204" h="2951988">
                <a:moveTo>
                  <a:pt x="0" y="2951988"/>
                </a:moveTo>
                <a:lnTo>
                  <a:pt x="4680204" y="2951988"/>
                </a:lnTo>
                <a:lnTo>
                  <a:pt x="4680204" y="0"/>
                </a:lnTo>
                <a:lnTo>
                  <a:pt x="0" y="0"/>
                </a:lnTo>
                <a:lnTo>
                  <a:pt x="0" y="29519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5735" y="1838257"/>
            <a:ext cx="3984498" cy="4536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551175" y="1209116"/>
            <a:ext cx="1485479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dirty="0">
                <a:latin typeface="Arial"/>
                <a:cs typeface="Arial"/>
              </a:rPr>
              <a:t>SISTEMA</a:t>
            </a:r>
            <a:endParaRPr sz="2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37627" y="1209116"/>
            <a:ext cx="3256640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spc="-15" dirty="0">
                <a:latin typeface="Arial"/>
                <a:cs typeface="Arial"/>
              </a:rPr>
              <a:t>VASCULAR VENOSO</a:t>
            </a:r>
            <a:endParaRPr sz="2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51729" y="2588107"/>
            <a:ext cx="697829" cy="751586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spc="-96" dirty="0">
                <a:latin typeface="Arial"/>
                <a:cs typeface="Arial"/>
              </a:rPr>
              <a:t>Tem</a:t>
            </a:r>
            <a:endParaRPr sz="2600">
              <a:latin typeface="Arial"/>
              <a:cs typeface="Arial"/>
            </a:endParaRPr>
          </a:p>
          <a:p>
            <a:pPr marL="12700" marR="49491">
              <a:lnSpc>
                <a:spcPct val="95825"/>
              </a:lnSpc>
            </a:pPr>
            <a:r>
              <a:rPr sz="2600" dirty="0">
                <a:latin typeface="Arial"/>
                <a:cs typeface="Arial"/>
              </a:rPr>
              <a:t>da</a:t>
            </a:r>
            <a:endParaRPr sz="2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44971" y="2588108"/>
            <a:ext cx="258341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dirty="0">
                <a:latin typeface="Arial"/>
                <a:cs typeface="Arial"/>
              </a:rPr>
              <a:t>a</a:t>
            </a:r>
            <a:endParaRPr sz="2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98539" y="2588108"/>
            <a:ext cx="1467923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dirty="0">
                <a:latin typeface="Arial"/>
                <a:cs typeface="Arial"/>
              </a:rPr>
              <a:t>FUNÇÃO</a:t>
            </a:r>
            <a:endParaRPr sz="2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63179" y="2588108"/>
            <a:ext cx="442175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dirty="0">
                <a:latin typeface="Arial"/>
                <a:cs typeface="Arial"/>
              </a:rPr>
              <a:t>de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00389" y="2588108"/>
            <a:ext cx="1323077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spc="1" dirty="0">
                <a:latin typeface="Arial"/>
                <a:cs typeface="Arial"/>
              </a:rPr>
              <a:t>variação</a:t>
            </a:r>
            <a:endParaRPr sz="2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06920" y="2984348"/>
            <a:ext cx="606764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dirty="0">
                <a:latin typeface="Arial"/>
                <a:cs typeface="Arial"/>
              </a:rPr>
              <a:t>sua</a:t>
            </a:r>
            <a:endParaRPr sz="2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27721" y="2984348"/>
            <a:ext cx="2094491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spc="2" dirty="0">
                <a:latin typeface="Arial"/>
                <a:cs typeface="Arial"/>
              </a:rPr>
              <a:t>complacência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51728" y="3380382"/>
            <a:ext cx="1875408" cy="355600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spc="1" dirty="0">
                <a:latin typeface="Arial"/>
                <a:cs typeface="Arial"/>
              </a:rPr>
              <a:t>(elastância),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03286" y="3380383"/>
            <a:ext cx="936668" cy="752045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 marR="49491">
              <a:lnSpc>
                <a:spcPts val="2760"/>
              </a:lnSpc>
            </a:pPr>
            <a:r>
              <a:rPr sz="2600" dirty="0">
                <a:latin typeface="Arial"/>
                <a:cs typeface="Arial"/>
              </a:rPr>
              <a:t>para</a:t>
            </a:r>
            <a:endParaRPr sz="2600">
              <a:latin typeface="Arial"/>
              <a:cs typeface="Arial"/>
            </a:endParaRPr>
          </a:p>
          <a:p>
            <a:pPr marL="415797">
              <a:lnSpc>
                <a:spcPct val="95825"/>
              </a:lnSpc>
            </a:pPr>
            <a:r>
              <a:rPr sz="2600" dirty="0">
                <a:latin typeface="Arial"/>
                <a:cs typeface="Arial"/>
              </a:rPr>
              <a:t>um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15401" y="3380382"/>
            <a:ext cx="1176477" cy="355600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spc="1" dirty="0">
                <a:latin typeface="Arial"/>
                <a:cs typeface="Arial"/>
              </a:rPr>
              <a:t>permitir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65665" y="3380382"/>
            <a:ext cx="258521" cy="355600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dirty="0">
                <a:latin typeface="Arial"/>
                <a:cs typeface="Arial"/>
              </a:rPr>
              <a:t>o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51729" y="3777082"/>
            <a:ext cx="1620029" cy="75158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 marR="49491">
              <a:lnSpc>
                <a:spcPts val="2755"/>
              </a:lnSpc>
            </a:pPr>
            <a:r>
              <a:rPr sz="2600" spc="1" dirty="0">
                <a:latin typeface="Arial"/>
                <a:cs typeface="Arial"/>
              </a:rPr>
              <a:t>retorno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600" spc="3" dirty="0">
                <a:latin typeface="Arial"/>
                <a:cs typeface="Arial"/>
              </a:rPr>
              <a:t>sanguíneo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18401" y="3777082"/>
            <a:ext cx="444207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spc="9" dirty="0">
                <a:latin typeface="Arial"/>
                <a:cs typeface="Arial"/>
              </a:rPr>
              <a:t>de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83269" y="3777082"/>
            <a:ext cx="1140929" cy="75158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 marR="971">
              <a:lnSpc>
                <a:spcPts val="2755"/>
              </a:lnSpc>
            </a:pPr>
            <a:r>
              <a:rPr sz="2600" spc="2" dirty="0">
                <a:latin typeface="Arial"/>
                <a:cs typeface="Arial"/>
              </a:rPr>
              <a:t>volume</a:t>
            </a:r>
            <a:endParaRPr sz="2600">
              <a:latin typeface="Arial"/>
              <a:cs typeface="Arial"/>
            </a:endParaRPr>
          </a:p>
          <a:p>
            <a:pPr marL="711453">
              <a:lnSpc>
                <a:spcPct val="95825"/>
              </a:lnSpc>
            </a:pPr>
            <a:r>
              <a:rPr sz="2600" dirty="0">
                <a:latin typeface="Arial"/>
                <a:cs typeface="Arial"/>
              </a:rPr>
              <a:t>ao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21219" y="4173322"/>
            <a:ext cx="1212545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spc="1" dirty="0">
                <a:latin typeface="Arial"/>
                <a:cs typeface="Arial"/>
              </a:rPr>
              <a:t>variável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51729" y="4569562"/>
            <a:ext cx="1249499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spc="1" dirty="0">
                <a:latin typeface="Arial"/>
                <a:cs typeface="Arial"/>
              </a:rPr>
              <a:t>coração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33997" y="4569562"/>
            <a:ext cx="258341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dirty="0"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23633" y="4569562"/>
            <a:ext cx="1102673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spc="1" dirty="0">
                <a:latin typeface="Arial"/>
                <a:cs typeface="Arial"/>
              </a:rPr>
              <a:t>manter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58073" y="4569562"/>
            <a:ext cx="258341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dirty="0">
                <a:latin typeface="Arial"/>
                <a:cs typeface="Arial"/>
              </a:rPr>
              <a:t>a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47455" y="4569562"/>
            <a:ext cx="1176911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spc="2" dirty="0">
                <a:latin typeface="Arial"/>
                <a:cs typeface="Arial"/>
              </a:rPr>
              <a:t>reserva</a:t>
            </a:r>
            <a:endParaRPr sz="2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951728" y="4965801"/>
            <a:ext cx="2205982" cy="355346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spc="-3" dirty="0">
                <a:latin typeface="Arial"/>
                <a:cs typeface="Arial"/>
              </a:rPr>
              <a:t>desse volume.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0" name="object 37"/>
          <p:cNvSpPr/>
          <p:nvPr/>
        </p:nvSpPr>
        <p:spPr>
          <a:xfrm>
            <a:off x="3399282" y="1053083"/>
            <a:ext cx="5523738" cy="503682"/>
          </a:xfrm>
          <a:custGeom>
            <a:avLst/>
            <a:gdLst/>
            <a:ahLst/>
            <a:cxnLst/>
            <a:rect l="l" t="t" r="r" b="b"/>
            <a:pathLst>
              <a:path w="5523738" h="503682">
                <a:moveTo>
                  <a:pt x="0" y="503682"/>
                </a:moveTo>
                <a:lnTo>
                  <a:pt x="5523738" y="503682"/>
                </a:lnTo>
                <a:lnTo>
                  <a:pt x="5523738" y="0"/>
                </a:lnTo>
                <a:lnTo>
                  <a:pt x="0" y="0"/>
                </a:lnTo>
                <a:lnTo>
                  <a:pt x="0" y="5036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Freeform 1744"/>
          <p:cNvSpPr/>
          <p:nvPr/>
        </p:nvSpPr>
        <p:spPr>
          <a:xfrm>
            <a:off x="4235450" y="184150"/>
            <a:ext cx="3702050" cy="400050"/>
          </a:xfrm>
          <a:custGeom>
            <a:avLst/>
            <a:gdLst>
              <a:gd name="connsiteX0" fmla="*/ 16510 w 3702050"/>
              <a:gd name="connsiteY0" fmla="*/ 7619 h 400050"/>
              <a:gd name="connsiteX1" fmla="*/ 3707129 w 3702050"/>
              <a:gd name="connsiteY1" fmla="*/ 7619 h 400050"/>
              <a:gd name="connsiteX2" fmla="*/ 3707129 w 3702050"/>
              <a:gd name="connsiteY2" fmla="*/ 407670 h 400050"/>
              <a:gd name="connsiteX3" fmla="*/ 16510 w 3702050"/>
              <a:gd name="connsiteY3" fmla="*/ 407670 h 400050"/>
              <a:gd name="connsiteX4" fmla="*/ 16510 w 3702050"/>
              <a:gd name="connsiteY4" fmla="*/ 7619 h 400050"/>
              <a:gd name="connsiteX5" fmla="*/ 16510 w 3702050"/>
              <a:gd name="connsiteY5" fmla="*/ 7619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2050" h="400050">
                <a:moveTo>
                  <a:pt x="16510" y="7619"/>
                </a:moveTo>
                <a:lnTo>
                  <a:pt x="3707129" y="7619"/>
                </a:lnTo>
                <a:lnTo>
                  <a:pt x="3707129" y="407670"/>
                </a:lnTo>
                <a:lnTo>
                  <a:pt x="16510" y="407670"/>
                </a:lnTo>
                <a:lnTo>
                  <a:pt x="16510" y="7619"/>
                </a:lnTo>
                <a:lnTo>
                  <a:pt x="16510" y="761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282"/>
          <p:cNvSpPr txBox="1"/>
          <p:nvPr/>
        </p:nvSpPr>
        <p:spPr>
          <a:xfrm>
            <a:off x="4412489" y="771591"/>
            <a:ext cx="373771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Sistema Vascular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Venoso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43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1860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23109" y="5945124"/>
            <a:ext cx="4895580" cy="912874"/>
          </a:xfrm>
          <a:custGeom>
            <a:avLst/>
            <a:gdLst/>
            <a:ahLst/>
            <a:cxnLst/>
            <a:rect l="l" t="t" r="r" b="b"/>
            <a:pathLst>
              <a:path w="4895580" h="912874">
                <a:moveTo>
                  <a:pt x="85515" y="21311"/>
                </a:moveTo>
                <a:lnTo>
                  <a:pt x="660" y="0"/>
                </a:lnTo>
                <a:lnTo>
                  <a:pt x="0" y="5460"/>
                </a:lnTo>
                <a:lnTo>
                  <a:pt x="85515" y="21311"/>
                </a:lnTo>
                <a:close/>
              </a:path>
              <a:path w="4895580" h="912874">
                <a:moveTo>
                  <a:pt x="4895580" y="912874"/>
                </a:moveTo>
                <a:lnTo>
                  <a:pt x="85515" y="21311"/>
                </a:lnTo>
                <a:lnTo>
                  <a:pt x="3635397" y="912874"/>
                </a:lnTo>
                <a:lnTo>
                  <a:pt x="4895580" y="912874"/>
                </a:lnTo>
                <a:close/>
              </a:path>
            </a:pathLst>
          </a:custGeom>
          <a:solidFill>
            <a:srgbClr val="B8E7A0">
              <a:alpha val="4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9395" y="5939028"/>
            <a:ext cx="3652509" cy="918970"/>
          </a:xfrm>
          <a:custGeom>
            <a:avLst/>
            <a:gdLst/>
            <a:ahLst/>
            <a:cxnLst/>
            <a:rect l="l" t="t" r="r" b="b"/>
            <a:pathLst>
              <a:path w="3652509" h="918970">
                <a:moveTo>
                  <a:pt x="3652509" y="918970"/>
                </a:moveTo>
                <a:lnTo>
                  <a:pt x="0" y="0"/>
                </a:lnTo>
                <a:lnTo>
                  <a:pt x="7924" y="6350"/>
                </a:lnTo>
                <a:lnTo>
                  <a:pt x="2869377" y="918970"/>
                </a:lnTo>
                <a:lnTo>
                  <a:pt x="3652509" y="918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5790436"/>
            <a:ext cx="3396996" cy="1067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1" y="5783909"/>
            <a:ext cx="3373249" cy="1074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6955" y="6502145"/>
            <a:ext cx="9131045" cy="3558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0" y="765047"/>
            <a:ext cx="9144000" cy="6092950"/>
          </a:xfrm>
          <a:custGeom>
            <a:avLst/>
            <a:gdLst/>
            <a:ahLst/>
            <a:cxnLst/>
            <a:rect l="l" t="t" r="r" b="b"/>
            <a:pathLst>
              <a:path w="9144000" h="6092950">
                <a:moveTo>
                  <a:pt x="9144000" y="6092950"/>
                </a:moveTo>
                <a:lnTo>
                  <a:pt x="9144000" y="0"/>
                </a:lnTo>
                <a:lnTo>
                  <a:pt x="0" y="0"/>
                </a:lnTo>
                <a:lnTo>
                  <a:pt x="0" y="6092950"/>
                </a:lnTo>
                <a:lnTo>
                  <a:pt x="9144000" y="6092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32354" y="915925"/>
            <a:ext cx="6657594" cy="504443"/>
          </a:xfrm>
          <a:custGeom>
            <a:avLst/>
            <a:gdLst/>
            <a:ahLst/>
            <a:cxnLst/>
            <a:rect l="l" t="t" r="r" b="b"/>
            <a:pathLst>
              <a:path w="6657594" h="504443">
                <a:moveTo>
                  <a:pt x="0" y="504443"/>
                </a:moveTo>
                <a:lnTo>
                  <a:pt x="6657594" y="504443"/>
                </a:lnTo>
                <a:lnTo>
                  <a:pt x="6657594" y="0"/>
                </a:lnTo>
                <a:lnTo>
                  <a:pt x="0" y="0"/>
                </a:lnTo>
                <a:lnTo>
                  <a:pt x="0" y="504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47850" y="1180875"/>
            <a:ext cx="8833104" cy="55239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Freeform 1744"/>
          <p:cNvSpPr/>
          <p:nvPr/>
        </p:nvSpPr>
        <p:spPr>
          <a:xfrm>
            <a:off x="4235450" y="184150"/>
            <a:ext cx="3702050" cy="400050"/>
          </a:xfrm>
          <a:custGeom>
            <a:avLst/>
            <a:gdLst>
              <a:gd name="connsiteX0" fmla="*/ 16510 w 3702050"/>
              <a:gd name="connsiteY0" fmla="*/ 7619 h 400050"/>
              <a:gd name="connsiteX1" fmla="*/ 3707129 w 3702050"/>
              <a:gd name="connsiteY1" fmla="*/ 7619 h 400050"/>
              <a:gd name="connsiteX2" fmla="*/ 3707129 w 3702050"/>
              <a:gd name="connsiteY2" fmla="*/ 407670 h 400050"/>
              <a:gd name="connsiteX3" fmla="*/ 16510 w 3702050"/>
              <a:gd name="connsiteY3" fmla="*/ 407670 h 400050"/>
              <a:gd name="connsiteX4" fmla="*/ 16510 w 3702050"/>
              <a:gd name="connsiteY4" fmla="*/ 7619 h 400050"/>
              <a:gd name="connsiteX5" fmla="*/ 16510 w 3702050"/>
              <a:gd name="connsiteY5" fmla="*/ 7619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2050" h="400050">
                <a:moveTo>
                  <a:pt x="16510" y="7619"/>
                </a:moveTo>
                <a:lnTo>
                  <a:pt x="3707129" y="7619"/>
                </a:lnTo>
                <a:lnTo>
                  <a:pt x="3707129" y="407670"/>
                </a:lnTo>
                <a:lnTo>
                  <a:pt x="16510" y="407670"/>
                </a:lnTo>
                <a:lnTo>
                  <a:pt x="16510" y="7619"/>
                </a:lnTo>
                <a:lnTo>
                  <a:pt x="16510" y="761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282"/>
          <p:cNvSpPr txBox="1"/>
          <p:nvPr/>
        </p:nvSpPr>
        <p:spPr>
          <a:xfrm>
            <a:off x="3713509" y="690097"/>
            <a:ext cx="489528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Diferenças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entre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artérias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e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veias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19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891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 txBox="1"/>
          <p:nvPr/>
        </p:nvSpPr>
        <p:spPr>
          <a:xfrm>
            <a:off x="6513049" y="996696"/>
            <a:ext cx="2355106" cy="704850"/>
          </a:xfrm>
          <a:prstGeom prst="rect">
            <a:avLst/>
          </a:prstGeom>
        </p:spPr>
        <p:txBody>
          <a:bodyPr wrap="square" lIns="0" tIns="4702" rIns="0" bIns="0" rtlCol="0">
            <a:noAutofit/>
          </a:bodyPr>
          <a:lstStyle/>
          <a:p>
            <a:pPr>
              <a:lnSpc>
                <a:spcPts val="850"/>
              </a:lnSpc>
            </a:pPr>
            <a:endParaRPr sz="850"/>
          </a:p>
          <a:p>
            <a:pPr>
              <a:lnSpc>
                <a:spcPct val="95825"/>
              </a:lnSpc>
            </a:pPr>
            <a:r>
              <a:rPr sz="2500" b="1" dirty="0">
                <a:latin typeface="Arial"/>
                <a:cs typeface="Arial"/>
              </a:rPr>
              <a:t>E</a:t>
            </a:r>
            <a:endParaRPr sz="25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23109" y="5945124"/>
            <a:ext cx="4895580" cy="912874"/>
          </a:xfrm>
          <a:custGeom>
            <a:avLst/>
            <a:gdLst/>
            <a:ahLst/>
            <a:cxnLst/>
            <a:rect l="l" t="t" r="r" b="b"/>
            <a:pathLst>
              <a:path w="4895580" h="912874">
                <a:moveTo>
                  <a:pt x="85515" y="21311"/>
                </a:moveTo>
                <a:lnTo>
                  <a:pt x="660" y="0"/>
                </a:lnTo>
                <a:lnTo>
                  <a:pt x="0" y="5460"/>
                </a:lnTo>
                <a:lnTo>
                  <a:pt x="85515" y="21311"/>
                </a:lnTo>
                <a:close/>
              </a:path>
              <a:path w="4895580" h="912874">
                <a:moveTo>
                  <a:pt x="4895580" y="912874"/>
                </a:moveTo>
                <a:lnTo>
                  <a:pt x="85515" y="21311"/>
                </a:lnTo>
                <a:lnTo>
                  <a:pt x="3635397" y="912874"/>
                </a:lnTo>
                <a:lnTo>
                  <a:pt x="4895580" y="912874"/>
                </a:lnTo>
                <a:close/>
              </a:path>
            </a:pathLst>
          </a:custGeom>
          <a:solidFill>
            <a:srgbClr val="B8E7A0">
              <a:alpha val="4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09395" y="5939028"/>
            <a:ext cx="3652509" cy="918970"/>
          </a:xfrm>
          <a:custGeom>
            <a:avLst/>
            <a:gdLst/>
            <a:ahLst/>
            <a:cxnLst/>
            <a:rect l="l" t="t" r="r" b="b"/>
            <a:pathLst>
              <a:path w="3652509" h="918970">
                <a:moveTo>
                  <a:pt x="3652509" y="918970"/>
                </a:moveTo>
                <a:lnTo>
                  <a:pt x="0" y="0"/>
                </a:lnTo>
                <a:lnTo>
                  <a:pt x="7924" y="6350"/>
                </a:lnTo>
                <a:lnTo>
                  <a:pt x="2869377" y="918970"/>
                </a:lnTo>
                <a:lnTo>
                  <a:pt x="3652509" y="918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24000" y="5790436"/>
            <a:ext cx="3396996" cy="1067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4001" y="5783909"/>
            <a:ext cx="3373249" cy="1074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36955" y="6502145"/>
            <a:ext cx="9131045" cy="3558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24000" y="765047"/>
            <a:ext cx="9144000" cy="6092950"/>
          </a:xfrm>
          <a:custGeom>
            <a:avLst/>
            <a:gdLst/>
            <a:ahLst/>
            <a:cxnLst/>
            <a:rect l="l" t="t" r="r" b="b"/>
            <a:pathLst>
              <a:path w="9144000" h="6092950">
                <a:moveTo>
                  <a:pt x="9144000" y="6092950"/>
                </a:moveTo>
                <a:lnTo>
                  <a:pt x="9144000" y="0"/>
                </a:lnTo>
                <a:lnTo>
                  <a:pt x="0" y="0"/>
                </a:lnTo>
                <a:lnTo>
                  <a:pt x="0" y="6092950"/>
                </a:lnTo>
                <a:lnTo>
                  <a:pt x="9144000" y="6092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99282" y="1053083"/>
            <a:ext cx="5523738" cy="503682"/>
          </a:xfrm>
          <a:custGeom>
            <a:avLst/>
            <a:gdLst/>
            <a:ahLst/>
            <a:cxnLst/>
            <a:rect l="l" t="t" r="r" b="b"/>
            <a:pathLst>
              <a:path w="5523738" h="503682">
                <a:moveTo>
                  <a:pt x="0" y="503682"/>
                </a:moveTo>
                <a:lnTo>
                  <a:pt x="5523738" y="503682"/>
                </a:lnTo>
                <a:lnTo>
                  <a:pt x="5523738" y="0"/>
                </a:lnTo>
                <a:lnTo>
                  <a:pt x="0" y="0"/>
                </a:lnTo>
                <a:lnTo>
                  <a:pt x="0" y="5036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79292" y="996696"/>
            <a:ext cx="3556254" cy="704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16447" y="996696"/>
            <a:ext cx="2251709" cy="704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06947" y="1434085"/>
            <a:ext cx="1870709" cy="716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13170" y="1457325"/>
            <a:ext cx="1832609" cy="0"/>
          </a:xfrm>
          <a:custGeom>
            <a:avLst/>
            <a:gdLst/>
            <a:ahLst/>
            <a:cxnLst/>
            <a:rect l="l" t="t" r="r" b="b"/>
            <a:pathLst>
              <a:path w="1832609">
                <a:moveTo>
                  <a:pt x="0" y="0"/>
                </a:moveTo>
                <a:lnTo>
                  <a:pt x="1832609" y="0"/>
                </a:lnTo>
              </a:path>
            </a:pathLst>
          </a:custGeom>
          <a:ln w="34797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91868" y="1583435"/>
            <a:ext cx="8338566" cy="503682"/>
          </a:xfrm>
          <a:custGeom>
            <a:avLst/>
            <a:gdLst/>
            <a:ahLst/>
            <a:cxnLst/>
            <a:rect l="l" t="t" r="r" b="b"/>
            <a:pathLst>
              <a:path w="8338566" h="503682">
                <a:moveTo>
                  <a:pt x="0" y="503682"/>
                </a:moveTo>
                <a:lnTo>
                  <a:pt x="8338566" y="503682"/>
                </a:lnTo>
                <a:lnTo>
                  <a:pt x="8338566" y="0"/>
                </a:lnTo>
                <a:lnTo>
                  <a:pt x="0" y="0"/>
                </a:lnTo>
                <a:lnTo>
                  <a:pt x="0" y="5036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61425" y="2325572"/>
            <a:ext cx="4965192" cy="425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17873" y="2847213"/>
            <a:ext cx="3537204" cy="2846070"/>
          </a:xfrm>
          <a:custGeom>
            <a:avLst/>
            <a:gdLst/>
            <a:ahLst/>
            <a:cxnLst/>
            <a:rect l="l" t="t" r="r" b="b"/>
            <a:pathLst>
              <a:path w="3537204" h="2846070">
                <a:moveTo>
                  <a:pt x="0" y="2846070"/>
                </a:moveTo>
                <a:lnTo>
                  <a:pt x="3537204" y="2846070"/>
                </a:lnTo>
                <a:lnTo>
                  <a:pt x="3537204" y="0"/>
                </a:lnTo>
                <a:lnTo>
                  <a:pt x="0" y="0"/>
                </a:lnTo>
                <a:lnTo>
                  <a:pt x="0" y="2846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663443" y="1136980"/>
            <a:ext cx="2823541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spc="-1" dirty="0">
                <a:latin typeface="Arial"/>
                <a:cs typeface="Arial"/>
              </a:rPr>
              <a:t>ARTÉRIAS, VEIAS</a:t>
            </a:r>
            <a:endParaRPr sz="2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00850" y="1136980"/>
            <a:ext cx="1907456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spc="-1" dirty="0">
                <a:solidFill>
                  <a:srgbClr val="FF0000"/>
                </a:solidFill>
                <a:latin typeface="Arial"/>
                <a:cs typeface="Arial"/>
              </a:rPr>
              <a:t>CAPILARES</a:t>
            </a:r>
            <a:endParaRPr sz="2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70355" y="1667586"/>
            <a:ext cx="3531307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Capilares correspondem</a:t>
            </a:r>
            <a:endParaRPr sz="2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15433" y="1667586"/>
            <a:ext cx="426631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ao</a:t>
            </a:r>
            <a:endParaRPr sz="2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56631" y="1667586"/>
            <a:ext cx="1168361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sistema</a:t>
            </a:r>
            <a:endParaRPr sz="2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39255" y="1667586"/>
            <a:ext cx="427139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spc="4" dirty="0">
                <a:latin typeface="Arial"/>
                <a:cs typeface="Arial"/>
              </a:rPr>
              <a:t>de</a:t>
            </a:r>
            <a:endParaRPr sz="2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81468" y="1667586"/>
            <a:ext cx="2598274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dirty="0">
                <a:solidFill>
                  <a:srgbClr val="3E6C18"/>
                </a:solidFill>
                <a:latin typeface="Arial"/>
                <a:cs typeface="Arial"/>
              </a:rPr>
              <a:t>microcirculação.</a:t>
            </a:r>
            <a:endParaRPr sz="2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96359" y="2931363"/>
            <a:ext cx="672982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spc="-93" dirty="0">
                <a:latin typeface="Arial"/>
                <a:cs typeface="Arial"/>
              </a:rPr>
              <a:t>Tem</a:t>
            </a:r>
            <a:endParaRPr sz="2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74361" y="2931363"/>
            <a:ext cx="2120386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a  propriedade</a:t>
            </a:r>
            <a:endParaRPr sz="2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98132" y="2931363"/>
            <a:ext cx="426631" cy="724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3462" marR="761">
              <a:lnSpc>
                <a:spcPts val="2655"/>
              </a:lnSpc>
            </a:pPr>
            <a:r>
              <a:rPr sz="2500" spc="-4" dirty="0">
                <a:latin typeface="Arial"/>
                <a:cs typeface="Arial"/>
              </a:rPr>
              <a:t>de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500" dirty="0">
                <a:latin typeface="Arial"/>
                <a:cs typeface="Arial"/>
              </a:rPr>
              <a:t>de</a:t>
            </a:r>
            <a:endParaRPr sz="2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96360" y="3312363"/>
            <a:ext cx="1132137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permitir</a:t>
            </a:r>
            <a:endParaRPr sz="2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09107" y="3312363"/>
            <a:ext cx="249734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a</a:t>
            </a:r>
            <a:endParaRPr sz="2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38698" y="3312363"/>
            <a:ext cx="780065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troca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96359" y="3693362"/>
            <a:ext cx="1748262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spc="-2" dirty="0">
                <a:latin typeface="Arial"/>
                <a:cs typeface="Arial"/>
              </a:rPr>
              <a:t>substâncias</a:t>
            </a:r>
            <a:endParaRPr sz="2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69583" y="3693362"/>
            <a:ext cx="1231276" cy="724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82848" marR="720" algn="ctr">
              <a:lnSpc>
                <a:spcPts val="2655"/>
              </a:lnSpc>
            </a:pPr>
            <a:r>
              <a:rPr sz="2500" spc="-2" dirty="0">
                <a:latin typeface="Arial"/>
                <a:cs typeface="Arial"/>
              </a:rPr>
              <a:t>sólidas</a:t>
            </a:r>
            <a:r>
              <a:rPr sz="2500" spc="-2" dirty="0">
                <a:latin typeface="Arial"/>
                <a:cs typeface="Arial"/>
              </a:rPr>
              <a:t>,</a:t>
            </a:r>
            <a:endParaRPr sz="2500" dirty="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2500" spc="-1" dirty="0">
                <a:latin typeface="Arial"/>
                <a:cs typeface="Arial"/>
              </a:rPr>
              <a:t>gasosas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96359" y="4074362"/>
            <a:ext cx="1166772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spc="-1" dirty="0">
                <a:latin typeface="Arial"/>
                <a:cs typeface="Arial"/>
              </a:rPr>
              <a:t>líquidas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40932" y="4074362"/>
            <a:ext cx="249734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e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96359" y="4455362"/>
            <a:ext cx="797788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entre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97043" y="4455362"/>
            <a:ext cx="249734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o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50612" y="4455362"/>
            <a:ext cx="2173099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compartimento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6359" y="4836157"/>
            <a:ext cx="1872390" cy="343407"/>
          </a:xfrm>
          <a:prstGeom prst="rect">
            <a:avLst/>
          </a:prstGeom>
        </p:spPr>
        <p:txBody>
          <a:bodyPr wrap="square" lIns="0" tIns="16891" rIns="0" bIns="0" rtlCol="0">
            <a:noAutofit/>
          </a:bodyPr>
          <a:lstStyle/>
          <a:p>
            <a:pPr marL="12700">
              <a:lnSpc>
                <a:spcPts val="2660"/>
              </a:lnSpc>
            </a:pPr>
            <a:r>
              <a:rPr sz="2500" spc="-2" dirty="0">
                <a:latin typeface="Arial"/>
                <a:cs typeface="Arial"/>
              </a:rPr>
              <a:t>intravascular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17412" y="4836157"/>
            <a:ext cx="249913" cy="343407"/>
          </a:xfrm>
          <a:prstGeom prst="rect">
            <a:avLst/>
          </a:prstGeom>
        </p:spPr>
        <p:txBody>
          <a:bodyPr wrap="square" lIns="0" tIns="16891" rIns="0" bIns="0" rtlCol="0">
            <a:noAutofit/>
          </a:bodyPr>
          <a:lstStyle/>
          <a:p>
            <a:pPr marL="12700">
              <a:lnSpc>
                <a:spcPts val="2660"/>
              </a:lnSpc>
            </a:pPr>
            <a:r>
              <a:rPr sz="2500" dirty="0">
                <a:latin typeface="Arial"/>
                <a:cs typeface="Arial"/>
              </a:rPr>
              <a:t>e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16420" y="4836157"/>
            <a:ext cx="407337" cy="343407"/>
          </a:xfrm>
          <a:prstGeom prst="rect">
            <a:avLst/>
          </a:prstGeom>
        </p:spPr>
        <p:txBody>
          <a:bodyPr wrap="square" lIns="0" tIns="16891" rIns="0" bIns="0" rtlCol="0">
            <a:noAutofit/>
          </a:bodyPr>
          <a:lstStyle/>
          <a:p>
            <a:pPr marL="12700">
              <a:lnSpc>
                <a:spcPts val="2660"/>
              </a:lnSpc>
            </a:pPr>
            <a:r>
              <a:rPr sz="2500" spc="-4" dirty="0">
                <a:latin typeface="Arial"/>
                <a:cs typeface="Arial"/>
              </a:rPr>
              <a:t>as</a:t>
            </a:r>
            <a:endParaRPr sz="25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96359" y="5217617"/>
            <a:ext cx="2489308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spc="-1" dirty="0">
                <a:latin typeface="Arial"/>
                <a:cs typeface="Arial"/>
              </a:rPr>
              <a:t>células teciduais.</a:t>
            </a:r>
            <a:endParaRPr sz="2500">
              <a:latin typeface="Arial"/>
              <a:cs typeface="Arial"/>
            </a:endParaRPr>
          </a:p>
        </p:txBody>
      </p:sp>
      <p:sp>
        <p:nvSpPr>
          <p:cNvPr id="45" name="object 37"/>
          <p:cNvSpPr/>
          <p:nvPr/>
        </p:nvSpPr>
        <p:spPr>
          <a:xfrm>
            <a:off x="3399282" y="1053083"/>
            <a:ext cx="5523738" cy="503682"/>
          </a:xfrm>
          <a:custGeom>
            <a:avLst/>
            <a:gdLst/>
            <a:ahLst/>
            <a:cxnLst/>
            <a:rect l="l" t="t" r="r" b="b"/>
            <a:pathLst>
              <a:path w="5523738" h="503682">
                <a:moveTo>
                  <a:pt x="0" y="503682"/>
                </a:moveTo>
                <a:lnTo>
                  <a:pt x="5523738" y="503682"/>
                </a:lnTo>
                <a:lnTo>
                  <a:pt x="5523738" y="0"/>
                </a:lnTo>
                <a:lnTo>
                  <a:pt x="0" y="0"/>
                </a:lnTo>
                <a:lnTo>
                  <a:pt x="0" y="5036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Freeform 1744"/>
          <p:cNvSpPr/>
          <p:nvPr/>
        </p:nvSpPr>
        <p:spPr>
          <a:xfrm>
            <a:off x="4235450" y="184150"/>
            <a:ext cx="3702050" cy="400050"/>
          </a:xfrm>
          <a:custGeom>
            <a:avLst/>
            <a:gdLst>
              <a:gd name="connsiteX0" fmla="*/ 16510 w 3702050"/>
              <a:gd name="connsiteY0" fmla="*/ 7619 h 400050"/>
              <a:gd name="connsiteX1" fmla="*/ 3707129 w 3702050"/>
              <a:gd name="connsiteY1" fmla="*/ 7619 h 400050"/>
              <a:gd name="connsiteX2" fmla="*/ 3707129 w 3702050"/>
              <a:gd name="connsiteY2" fmla="*/ 407670 h 400050"/>
              <a:gd name="connsiteX3" fmla="*/ 16510 w 3702050"/>
              <a:gd name="connsiteY3" fmla="*/ 407670 h 400050"/>
              <a:gd name="connsiteX4" fmla="*/ 16510 w 3702050"/>
              <a:gd name="connsiteY4" fmla="*/ 7619 h 400050"/>
              <a:gd name="connsiteX5" fmla="*/ 16510 w 3702050"/>
              <a:gd name="connsiteY5" fmla="*/ 7619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2050" h="400050">
                <a:moveTo>
                  <a:pt x="16510" y="7619"/>
                </a:moveTo>
                <a:lnTo>
                  <a:pt x="3707129" y="7619"/>
                </a:lnTo>
                <a:lnTo>
                  <a:pt x="3707129" y="407670"/>
                </a:lnTo>
                <a:lnTo>
                  <a:pt x="16510" y="407670"/>
                </a:lnTo>
                <a:lnTo>
                  <a:pt x="16510" y="7619"/>
                </a:lnTo>
                <a:lnTo>
                  <a:pt x="16510" y="761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282"/>
          <p:cNvSpPr txBox="1"/>
          <p:nvPr/>
        </p:nvSpPr>
        <p:spPr>
          <a:xfrm>
            <a:off x="4412489" y="771591"/>
            <a:ext cx="42332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Artérias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,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Veias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e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Capilares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48" name="Picture 2" descr="Imagem relacion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3113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2023109" y="5945124"/>
            <a:ext cx="4895580" cy="912874"/>
          </a:xfrm>
          <a:custGeom>
            <a:avLst/>
            <a:gdLst/>
            <a:ahLst/>
            <a:cxnLst/>
            <a:rect l="l" t="t" r="r" b="b"/>
            <a:pathLst>
              <a:path w="4895580" h="912874">
                <a:moveTo>
                  <a:pt x="85515" y="21311"/>
                </a:moveTo>
                <a:lnTo>
                  <a:pt x="660" y="0"/>
                </a:lnTo>
                <a:lnTo>
                  <a:pt x="0" y="5460"/>
                </a:lnTo>
                <a:lnTo>
                  <a:pt x="85515" y="21311"/>
                </a:lnTo>
                <a:close/>
              </a:path>
              <a:path w="4895580" h="912874">
                <a:moveTo>
                  <a:pt x="4895580" y="912874"/>
                </a:moveTo>
                <a:lnTo>
                  <a:pt x="85515" y="21311"/>
                </a:lnTo>
                <a:lnTo>
                  <a:pt x="3635397" y="912874"/>
                </a:lnTo>
                <a:lnTo>
                  <a:pt x="4895580" y="912874"/>
                </a:lnTo>
                <a:close/>
              </a:path>
            </a:pathLst>
          </a:custGeom>
          <a:solidFill>
            <a:srgbClr val="B8E7A0">
              <a:alpha val="4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09395" y="5939028"/>
            <a:ext cx="3652509" cy="918970"/>
          </a:xfrm>
          <a:custGeom>
            <a:avLst/>
            <a:gdLst/>
            <a:ahLst/>
            <a:cxnLst/>
            <a:rect l="l" t="t" r="r" b="b"/>
            <a:pathLst>
              <a:path w="3652509" h="918970">
                <a:moveTo>
                  <a:pt x="3652509" y="918970"/>
                </a:moveTo>
                <a:lnTo>
                  <a:pt x="0" y="0"/>
                </a:lnTo>
                <a:lnTo>
                  <a:pt x="7924" y="6350"/>
                </a:lnTo>
                <a:lnTo>
                  <a:pt x="2869377" y="918970"/>
                </a:lnTo>
                <a:lnTo>
                  <a:pt x="3652509" y="918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4000" y="5790436"/>
            <a:ext cx="3396996" cy="1067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24001" y="5783909"/>
            <a:ext cx="3373249" cy="1074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36955" y="6502145"/>
            <a:ext cx="9131045" cy="3558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24000" y="765047"/>
            <a:ext cx="9144000" cy="6092950"/>
          </a:xfrm>
          <a:custGeom>
            <a:avLst/>
            <a:gdLst/>
            <a:ahLst/>
            <a:cxnLst/>
            <a:rect l="l" t="t" r="r" b="b"/>
            <a:pathLst>
              <a:path w="9144000" h="6092950">
                <a:moveTo>
                  <a:pt x="9144000" y="6092950"/>
                </a:moveTo>
                <a:lnTo>
                  <a:pt x="9144000" y="0"/>
                </a:lnTo>
                <a:lnTo>
                  <a:pt x="0" y="0"/>
                </a:lnTo>
                <a:lnTo>
                  <a:pt x="0" y="6092950"/>
                </a:lnTo>
                <a:lnTo>
                  <a:pt x="9144000" y="6092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99282" y="1053083"/>
            <a:ext cx="5523738" cy="503682"/>
          </a:xfrm>
          <a:custGeom>
            <a:avLst/>
            <a:gdLst/>
            <a:ahLst/>
            <a:cxnLst/>
            <a:rect l="l" t="t" r="r" b="b"/>
            <a:pathLst>
              <a:path w="5523738" h="503682">
                <a:moveTo>
                  <a:pt x="0" y="503682"/>
                </a:moveTo>
                <a:lnTo>
                  <a:pt x="5523738" y="503682"/>
                </a:lnTo>
                <a:lnTo>
                  <a:pt x="5523738" y="0"/>
                </a:lnTo>
                <a:lnTo>
                  <a:pt x="0" y="0"/>
                </a:lnTo>
                <a:lnTo>
                  <a:pt x="0" y="5036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07514" y="3717037"/>
            <a:ext cx="7848600" cy="2736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91868" y="1556765"/>
            <a:ext cx="8064246" cy="2016252"/>
          </a:xfrm>
          <a:custGeom>
            <a:avLst/>
            <a:gdLst/>
            <a:ahLst/>
            <a:cxnLst/>
            <a:rect l="l" t="t" r="r" b="b"/>
            <a:pathLst>
              <a:path w="8064246" h="2016252">
                <a:moveTo>
                  <a:pt x="0" y="2016252"/>
                </a:moveTo>
                <a:lnTo>
                  <a:pt x="8064246" y="2016252"/>
                </a:lnTo>
                <a:lnTo>
                  <a:pt x="8064246" y="0"/>
                </a:lnTo>
                <a:lnTo>
                  <a:pt x="0" y="0"/>
                </a:lnTo>
                <a:lnTo>
                  <a:pt x="0" y="20162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70355" y="1639474"/>
            <a:ext cx="613359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São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88921" y="1639474"/>
            <a:ext cx="392379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7268" y="1639474"/>
            <a:ext cx="2356002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7" dirty="0">
                <a:latin typeface="Arial"/>
                <a:cs typeface="Arial"/>
              </a:rPr>
              <a:t>pontos  de  troca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48783" y="1639474"/>
            <a:ext cx="765759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entre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20510" y="1639474"/>
            <a:ext cx="240588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65697" y="1639474"/>
            <a:ext cx="1072083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1" dirty="0">
                <a:latin typeface="Arial"/>
                <a:cs typeface="Arial"/>
              </a:rPr>
              <a:t>sangue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43240" y="1639474"/>
            <a:ext cx="240588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9189" y="1639474"/>
            <a:ext cx="392379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86774" y="1639474"/>
            <a:ext cx="103764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tecidos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70354" y="2005234"/>
            <a:ext cx="7954822" cy="1134872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 marR="4572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circundantes.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68"/>
              </a:spcBef>
            </a:pPr>
            <a:r>
              <a:rPr sz="2400" spc="71" dirty="0">
                <a:latin typeface="Arial"/>
                <a:cs typeface="Arial"/>
              </a:rPr>
              <a:t>A extensa rede de capilares é estimada entre 50.000 e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120"/>
              </a:spcBef>
            </a:pPr>
            <a:r>
              <a:rPr sz="2400" dirty="0">
                <a:latin typeface="Arial"/>
                <a:cs typeface="Arial"/>
              </a:rPr>
              <a:t>60.000 quilômetros de comprimento.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Freeform 1744"/>
          <p:cNvSpPr/>
          <p:nvPr/>
        </p:nvSpPr>
        <p:spPr>
          <a:xfrm>
            <a:off x="4235450" y="184150"/>
            <a:ext cx="3702050" cy="400050"/>
          </a:xfrm>
          <a:custGeom>
            <a:avLst/>
            <a:gdLst>
              <a:gd name="connsiteX0" fmla="*/ 16510 w 3702050"/>
              <a:gd name="connsiteY0" fmla="*/ 7619 h 400050"/>
              <a:gd name="connsiteX1" fmla="*/ 3707129 w 3702050"/>
              <a:gd name="connsiteY1" fmla="*/ 7619 h 400050"/>
              <a:gd name="connsiteX2" fmla="*/ 3707129 w 3702050"/>
              <a:gd name="connsiteY2" fmla="*/ 407670 h 400050"/>
              <a:gd name="connsiteX3" fmla="*/ 16510 w 3702050"/>
              <a:gd name="connsiteY3" fmla="*/ 407670 h 400050"/>
              <a:gd name="connsiteX4" fmla="*/ 16510 w 3702050"/>
              <a:gd name="connsiteY4" fmla="*/ 7619 h 400050"/>
              <a:gd name="connsiteX5" fmla="*/ 16510 w 3702050"/>
              <a:gd name="connsiteY5" fmla="*/ 7619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2050" h="400050">
                <a:moveTo>
                  <a:pt x="16510" y="7619"/>
                </a:moveTo>
                <a:lnTo>
                  <a:pt x="3707129" y="7619"/>
                </a:lnTo>
                <a:lnTo>
                  <a:pt x="3707129" y="407670"/>
                </a:lnTo>
                <a:lnTo>
                  <a:pt x="16510" y="407670"/>
                </a:lnTo>
                <a:lnTo>
                  <a:pt x="16510" y="7619"/>
                </a:lnTo>
                <a:lnTo>
                  <a:pt x="16510" y="761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2"/>
          <p:cNvSpPr txBox="1"/>
          <p:nvPr/>
        </p:nvSpPr>
        <p:spPr>
          <a:xfrm>
            <a:off x="5163721" y="713947"/>
            <a:ext cx="2506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Microcirculação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30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9349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82"/>
          <p:cNvSpPr txBox="1"/>
          <p:nvPr/>
        </p:nvSpPr>
        <p:spPr>
          <a:xfrm>
            <a:off x="4793896" y="608348"/>
            <a:ext cx="30935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Anatomia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Cardíaca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Sistema cardiovascular. Órgãos do sistema cardiovascular - Biologia 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62" y="1197197"/>
            <a:ext cx="2632777" cy="559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9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1854201" y="2049602"/>
            <a:ext cx="8271851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spc="24" dirty="0" smtClean="0">
                <a:latin typeface="Arial"/>
                <a:cs typeface="Arial"/>
              </a:rPr>
              <a:t>É </a:t>
            </a:r>
            <a:r>
              <a:rPr sz="2500" spc="24" dirty="0">
                <a:latin typeface="Arial"/>
                <a:cs typeface="Arial"/>
              </a:rPr>
              <a:t>um </a:t>
            </a:r>
            <a:r>
              <a:rPr sz="2500" spc="24" dirty="0">
                <a:latin typeface="Arial"/>
                <a:cs typeface="Arial"/>
              </a:rPr>
              <a:t>órgão muscular cavitário, que age como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54200" y="2621102"/>
            <a:ext cx="691094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uma</a:t>
            </a:r>
            <a:endParaRPr sz="2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2937" y="2621102"/>
            <a:ext cx="1044437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bomba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24224" y="2621102"/>
            <a:ext cx="1378714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spc="-1" dirty="0">
                <a:latin typeface="Arial"/>
                <a:cs typeface="Arial"/>
              </a:rPr>
              <a:t>aspirante</a:t>
            </a:r>
            <a:endParaRPr sz="2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20791" y="2621102"/>
            <a:ext cx="249734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e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89091" y="2621102"/>
            <a:ext cx="1572226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spc="-1" dirty="0">
                <a:latin typeface="Arial"/>
                <a:cs typeface="Arial"/>
              </a:rPr>
              <a:t>propulsora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78447" y="2621102"/>
            <a:ext cx="1657775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spc="9" dirty="0">
                <a:latin typeface="Arial"/>
                <a:cs typeface="Arial"/>
              </a:rPr>
              <a:t>de  sangue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54159" y="2621102"/>
            <a:ext cx="249734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e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21444" y="2621102"/>
            <a:ext cx="602928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tem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4200" y="3192602"/>
            <a:ext cx="6055214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importante papel na circulação sanguínea.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4201" y="4335855"/>
            <a:ext cx="8272663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spc="19" dirty="0" smtClean="0">
                <a:latin typeface="Arial"/>
                <a:cs typeface="Arial"/>
              </a:rPr>
              <a:t>Forma</a:t>
            </a:r>
            <a:r>
              <a:rPr lang="pt-BR" sz="2500" b="1" spc="19" dirty="0" smtClean="0">
                <a:latin typeface="Arial"/>
                <a:cs typeface="Arial"/>
              </a:rPr>
              <a:t>/l</a:t>
            </a:r>
            <a:r>
              <a:rPr sz="2500" b="1" spc="19" dirty="0" err="1" smtClean="0">
                <a:latin typeface="Arial"/>
                <a:cs typeface="Arial"/>
              </a:rPr>
              <a:t>ocalização</a:t>
            </a:r>
            <a:r>
              <a:rPr sz="2500" spc="19" dirty="0">
                <a:latin typeface="Arial"/>
                <a:cs typeface="Arial"/>
              </a:rPr>
              <a:t>: tem a forma piramidal</a:t>
            </a:r>
            <a:r>
              <a:rPr sz="2500" spc="19" dirty="0">
                <a:latin typeface="Arial"/>
                <a:cs typeface="Arial"/>
              </a:rPr>
              <a:t> com 3 faces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4200" y="4907355"/>
            <a:ext cx="4516680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spc="25" dirty="0">
                <a:latin typeface="Arial"/>
                <a:cs typeface="Arial"/>
              </a:rPr>
              <a:t>(esternocostal, diafragmatica e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77584" y="4907355"/>
            <a:ext cx="3547218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spc="36" dirty="0">
                <a:latin typeface="Arial"/>
                <a:cs typeface="Arial"/>
              </a:rPr>
              <a:t>pulmonar ou esquerda).</a:t>
            </a:r>
            <a:endParaRPr sz="25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200" y="5478856"/>
            <a:ext cx="5860142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Localiza-se no mediastino inferior-médio.</a:t>
            </a:r>
            <a:endParaRPr sz="2500">
              <a:latin typeface="Arial"/>
              <a:cs typeface="Arial"/>
            </a:endParaRPr>
          </a:p>
        </p:txBody>
      </p:sp>
      <p:sp>
        <p:nvSpPr>
          <p:cNvPr id="29" name="TextBox 282"/>
          <p:cNvSpPr txBox="1"/>
          <p:nvPr/>
        </p:nvSpPr>
        <p:spPr>
          <a:xfrm>
            <a:off x="5445658" y="850966"/>
            <a:ext cx="157698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Coração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3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2714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1978152" y="2061210"/>
            <a:ext cx="8352282" cy="3887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Box 282"/>
          <p:cNvSpPr txBox="1"/>
          <p:nvPr/>
        </p:nvSpPr>
        <p:spPr>
          <a:xfrm>
            <a:off x="3824905" y="610353"/>
            <a:ext cx="541462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Anatomia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Cardíaca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-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Localicação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1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6919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84"/>
          <p:cNvSpPr txBox="1"/>
          <p:nvPr/>
        </p:nvSpPr>
        <p:spPr>
          <a:xfrm>
            <a:off x="627017" y="1039235"/>
            <a:ext cx="9285016" cy="5683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14400" indent="-914400" hangingPunct="0">
              <a:lnSpc>
                <a:spcPct val="120416"/>
              </a:lnSpc>
              <a:buFontTx/>
              <a:buChar char="-"/>
            </a:pPr>
            <a:r>
              <a:rPr lang="en-US" altLang="zh-CN" sz="3200" spc="-5" dirty="0" err="1" smtClean="0">
                <a:solidFill>
                  <a:srgbClr val="000000"/>
                </a:solidFill>
                <a:latin typeface="Calibri"/>
                <a:ea typeface="Calibri"/>
              </a:rPr>
              <a:t>Mediastino</a:t>
            </a:r>
            <a:endParaRPr lang="en-US" altLang="zh-CN" sz="3200" spc="-5" dirty="0" smtClean="0">
              <a:solidFill>
                <a:srgbClr val="000000"/>
              </a:solidFill>
              <a:latin typeface="Calibri"/>
              <a:ea typeface="Calibri"/>
            </a:endParaRPr>
          </a:p>
          <a:p>
            <a:pPr marL="914400" indent="-914400" hangingPunct="0">
              <a:lnSpc>
                <a:spcPct val="120416"/>
              </a:lnSpc>
              <a:buFontTx/>
              <a:buChar char="-"/>
            </a:pPr>
            <a:r>
              <a:rPr lang="en-US" altLang="zh-CN" sz="3200" spc="-5" dirty="0" err="1" smtClean="0">
                <a:solidFill>
                  <a:srgbClr val="000000"/>
                </a:solidFill>
                <a:latin typeface="Calibri"/>
                <a:ea typeface="Calibri"/>
              </a:rPr>
              <a:t>P</a:t>
            </a:r>
            <a:r>
              <a:rPr lang="en-US" altLang="zh-CN" sz="3200" dirty="0" err="1" smtClean="0">
                <a:solidFill>
                  <a:srgbClr val="000000"/>
                </a:solidFill>
                <a:latin typeface="Calibri"/>
                <a:ea typeface="Calibri"/>
              </a:rPr>
              <a:t>ericárdio</a:t>
            </a:r>
            <a:endParaRPr lang="en-US" altLang="zh-CN" sz="3200" dirty="0">
              <a:solidFill>
                <a:srgbClr val="000000"/>
              </a:solidFill>
              <a:latin typeface="Calibri"/>
              <a:ea typeface="Calibri"/>
            </a:endParaRPr>
          </a:p>
          <a:p>
            <a:pPr hangingPunct="0">
              <a:lnSpc>
                <a:spcPct val="120416"/>
              </a:lnSpc>
            </a:pPr>
            <a:endParaRPr lang="en-US" altLang="zh-CN" sz="3200" dirty="0" smtClean="0">
              <a:solidFill>
                <a:srgbClr val="000000"/>
              </a:solidFill>
              <a:latin typeface="Calibri"/>
              <a:ea typeface="Calibri"/>
            </a:endParaRPr>
          </a:p>
          <a:p>
            <a:pPr marL="457200" indent="-457200">
              <a:buFontTx/>
              <a:buChar char="-"/>
            </a:pPr>
            <a:r>
              <a:rPr lang="en-US" altLang="zh-CN" sz="3200" dirty="0" err="1" smtClean="0">
                <a:solidFill>
                  <a:srgbClr val="000000"/>
                </a:solidFill>
                <a:latin typeface="Calibri"/>
                <a:ea typeface="Calibri"/>
              </a:rPr>
              <a:t>Camadas</a:t>
            </a:r>
            <a:r>
              <a:rPr lang="en-US" altLang="zh-CN" sz="3200" dirty="0" smtClean="0">
                <a:solidFill>
                  <a:srgbClr val="000000"/>
                </a:solidFill>
                <a:latin typeface="Calibri"/>
                <a:cs typeface="Calibri"/>
              </a:rPr>
              <a:t> do </a:t>
            </a:r>
            <a:r>
              <a:rPr lang="en-US" altLang="zh-CN" sz="3200" dirty="0" err="1" smtClean="0">
                <a:solidFill>
                  <a:srgbClr val="000000"/>
                </a:solidFill>
                <a:latin typeface="Calibri"/>
                <a:cs typeface="Calibri"/>
              </a:rPr>
              <a:t>tecido</a:t>
            </a:r>
            <a:r>
              <a:rPr lang="en-US" altLang="zh-CN" sz="32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Calibri"/>
                <a:cs typeface="Calibri"/>
              </a:rPr>
              <a:t>cardíaco</a:t>
            </a:r>
            <a:r>
              <a:rPr lang="en-US" altLang="zh-CN" sz="3200" dirty="0" smtClean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</a:p>
          <a:p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Calibri"/>
                <a:ea typeface="Calibri"/>
              </a:rPr>
              <a:t>            </a:t>
            </a:r>
            <a:r>
              <a:rPr lang="en-US" altLang="zh-CN" sz="3200" dirty="0" err="1" smtClean="0">
                <a:solidFill>
                  <a:srgbClr val="000000"/>
                </a:solidFill>
                <a:latin typeface="Calibri"/>
                <a:ea typeface="Calibri"/>
              </a:rPr>
              <a:t>Epicárdio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Calibri"/>
                <a:ea typeface="Calibri"/>
              </a:rPr>
              <a:t>Miocárdio</a:t>
            </a:r>
            <a:r>
              <a:rPr lang="en-US" altLang="zh-CN" sz="3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Calibri"/>
                <a:ea typeface="Calibri"/>
              </a:rPr>
              <a:t>e </a:t>
            </a:r>
            <a:r>
              <a:rPr lang="en-US" altLang="zh-CN" sz="3200" spc="-5" dirty="0" err="1" smtClean="0">
                <a:solidFill>
                  <a:srgbClr val="000000"/>
                </a:solidFill>
                <a:latin typeface="Calibri"/>
                <a:ea typeface="Calibri"/>
              </a:rPr>
              <a:t>Endo</a:t>
            </a:r>
            <a:r>
              <a:rPr lang="en-US" altLang="zh-CN" sz="3200" dirty="0" err="1" smtClean="0">
                <a:solidFill>
                  <a:srgbClr val="000000"/>
                </a:solidFill>
                <a:latin typeface="Calibri"/>
                <a:ea typeface="Calibri"/>
              </a:rPr>
              <a:t>cárdio</a:t>
            </a:r>
            <a:endParaRPr lang="en-US" altLang="zh-CN" sz="3200" dirty="0" smtClean="0">
              <a:solidFill>
                <a:srgbClr val="000000"/>
              </a:solidFill>
              <a:latin typeface="Calibri"/>
              <a:ea typeface="Calibri"/>
            </a:endParaRPr>
          </a:p>
          <a:p>
            <a:endParaRPr lang="en-US" altLang="zh-CN" sz="3200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450850" indent="-450850" hangingPunct="0">
              <a:lnSpc>
                <a:spcPct val="120833"/>
              </a:lnSpc>
              <a:spcBef>
                <a:spcPts val="384"/>
              </a:spcBef>
              <a:buFontTx/>
              <a:buChar char="-"/>
            </a:pPr>
            <a:r>
              <a:rPr lang="en-US" altLang="zh-CN" sz="3200" dirty="0" err="1" smtClean="0">
                <a:solidFill>
                  <a:srgbClr val="000000"/>
                </a:solidFill>
                <a:latin typeface="Calibri"/>
                <a:ea typeface="Calibri"/>
              </a:rPr>
              <a:t>Câmaras</a:t>
            </a:r>
            <a:r>
              <a:rPr lang="en-US" altLang="zh-CN" sz="3200" spc="-69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Calibri"/>
                <a:ea typeface="Calibri"/>
              </a:rPr>
              <a:t>Cardíacas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en-US" altLang="zh-CN" sz="3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914400" hangingPunct="0">
              <a:lnSpc>
                <a:spcPct val="120833"/>
              </a:lnSpc>
              <a:spcBef>
                <a:spcPts val="384"/>
              </a:spcBef>
            </a:pPr>
            <a:r>
              <a:rPr lang="en-US" altLang="zh-CN" sz="3200" dirty="0" smtClean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3200" spc="-15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Calibri"/>
                <a:ea typeface="Calibri"/>
              </a:rPr>
              <a:t>Válvulas</a:t>
            </a:r>
            <a:endParaRPr lang="en-US" altLang="zh-CN" sz="3200" dirty="0" smtClean="0">
              <a:solidFill>
                <a:srgbClr val="000000"/>
              </a:solidFill>
              <a:latin typeface="Calibri"/>
              <a:ea typeface="Calibri"/>
            </a:endParaRPr>
          </a:p>
          <a:p>
            <a:pPr indent="914400">
              <a:spcBef>
                <a:spcPts val="400"/>
              </a:spcBef>
            </a:pPr>
            <a:r>
              <a:rPr lang="en-US" altLang="zh-CN" sz="3200" dirty="0" smtClean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32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Calibri"/>
                <a:ea typeface="Calibri"/>
              </a:rPr>
              <a:t>Vasos</a:t>
            </a:r>
            <a:r>
              <a:rPr lang="en-US" altLang="zh-CN" sz="32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3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Calibri"/>
                <a:ea typeface="Calibri"/>
              </a:rPr>
              <a:t>Base</a:t>
            </a:r>
          </a:p>
          <a:p>
            <a:pPr>
              <a:lnSpc>
                <a:spcPts val="800"/>
              </a:lnSpc>
            </a:pPr>
            <a:endParaRPr lang="en-US" dirty="0"/>
          </a:p>
          <a:p>
            <a:pPr indent="914400"/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Grupos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células</a:t>
            </a:r>
            <a:r>
              <a:rPr lang="en-US" altLang="zh-CN" sz="32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Marcapasso/Auto-rítmicas</a:t>
            </a:r>
          </a:p>
        </p:txBody>
      </p:sp>
      <p:sp>
        <p:nvSpPr>
          <p:cNvPr id="4" name="TextBox 282"/>
          <p:cNvSpPr txBox="1"/>
          <p:nvPr/>
        </p:nvSpPr>
        <p:spPr>
          <a:xfrm>
            <a:off x="4793896" y="608348"/>
            <a:ext cx="30935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Anatomia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Cardíaca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804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2023109" y="5945124"/>
            <a:ext cx="4895580" cy="912874"/>
          </a:xfrm>
          <a:custGeom>
            <a:avLst/>
            <a:gdLst/>
            <a:ahLst/>
            <a:cxnLst/>
            <a:rect l="l" t="t" r="r" b="b"/>
            <a:pathLst>
              <a:path w="4895580" h="912874">
                <a:moveTo>
                  <a:pt x="85515" y="21311"/>
                </a:moveTo>
                <a:lnTo>
                  <a:pt x="660" y="0"/>
                </a:lnTo>
                <a:lnTo>
                  <a:pt x="0" y="5460"/>
                </a:lnTo>
                <a:lnTo>
                  <a:pt x="85515" y="21311"/>
                </a:lnTo>
                <a:close/>
              </a:path>
              <a:path w="4895580" h="912874">
                <a:moveTo>
                  <a:pt x="4895580" y="912874"/>
                </a:moveTo>
                <a:lnTo>
                  <a:pt x="85515" y="21311"/>
                </a:lnTo>
                <a:lnTo>
                  <a:pt x="3635397" y="912874"/>
                </a:lnTo>
                <a:lnTo>
                  <a:pt x="4895580" y="912874"/>
                </a:lnTo>
                <a:close/>
              </a:path>
            </a:pathLst>
          </a:custGeom>
          <a:solidFill>
            <a:srgbClr val="B8E7A0">
              <a:alpha val="4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68347" y="1674863"/>
            <a:ext cx="3081152" cy="317245"/>
          </a:xfrm>
          <a:prstGeom prst="rect">
            <a:avLst/>
          </a:prstGeom>
        </p:spPr>
        <p:txBody>
          <a:bodyPr wrap="square" lIns="0" tIns="15557" rIns="0" bIns="0" rtlCol="0">
            <a:noAutofit/>
          </a:bodyPr>
          <a:lstStyle/>
          <a:p>
            <a:pPr marL="12700">
              <a:lnSpc>
                <a:spcPts val="2450"/>
              </a:lnSpc>
            </a:pPr>
            <a:r>
              <a:rPr sz="1550" spc="232" dirty="0">
                <a:latin typeface="Arial Unicode MS"/>
                <a:cs typeface="Arial Unicode MS"/>
              </a:rPr>
              <a:t> </a:t>
            </a:r>
            <a:r>
              <a:rPr sz="2300" b="1" spc="-5" dirty="0">
                <a:latin typeface="Arial"/>
                <a:cs typeface="Arial"/>
              </a:rPr>
              <a:t>Sistema sanguíneo</a:t>
            </a:r>
            <a:r>
              <a:rPr sz="2300" b="1" spc="-5" dirty="0">
                <a:latin typeface="Arial"/>
                <a:cs typeface="Arial"/>
              </a:rPr>
              <a:t>: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90916" y="1987949"/>
            <a:ext cx="3591704" cy="383681"/>
          </a:xfrm>
          <a:prstGeom prst="rect">
            <a:avLst/>
          </a:prstGeom>
        </p:spPr>
        <p:txBody>
          <a:bodyPr wrap="square" lIns="0" tIns="15557" rIns="0" bIns="0" rtlCol="0">
            <a:noAutofit/>
          </a:bodyPr>
          <a:lstStyle/>
          <a:p>
            <a:pPr marL="12700" marR="43776">
              <a:lnSpc>
                <a:spcPts val="2450"/>
              </a:lnSpc>
            </a:pPr>
            <a:r>
              <a:rPr sz="2300" b="1" dirty="0" err="1" smtClean="0">
                <a:latin typeface="Arial"/>
                <a:cs typeface="Arial"/>
              </a:rPr>
              <a:t>Órgãos</a:t>
            </a:r>
            <a:r>
              <a:rPr lang="pt-BR" sz="2300" b="1" dirty="0" smtClean="0">
                <a:latin typeface="Arial"/>
                <a:cs typeface="Arial"/>
              </a:rPr>
              <a:t> </a:t>
            </a:r>
            <a:r>
              <a:rPr sz="2300" b="1" dirty="0" err="1" smtClean="0">
                <a:latin typeface="Arial"/>
                <a:cs typeface="Arial"/>
              </a:rPr>
              <a:t>hemopoiéticos</a:t>
            </a:r>
            <a:r>
              <a:rPr sz="2300" b="1" dirty="0">
                <a:latin typeface="Arial"/>
                <a:cs typeface="Arial"/>
              </a:rPr>
              <a:t>: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76861" y="2074688"/>
            <a:ext cx="160639" cy="224281"/>
          </a:xfrm>
          <a:prstGeom prst="rect">
            <a:avLst/>
          </a:prstGeom>
        </p:spPr>
        <p:txBody>
          <a:bodyPr wrap="square" lIns="0" tIns="9969" rIns="0" bIns="0" rtlCol="0">
            <a:noAutofit/>
          </a:bodyPr>
          <a:lstStyle/>
          <a:p>
            <a:pPr marL="12700">
              <a:lnSpc>
                <a:spcPts val="1570"/>
              </a:lnSpc>
            </a:pPr>
            <a:r>
              <a:rPr sz="1550" spc="53" dirty="0">
                <a:latin typeface="Arial Unicode MS"/>
                <a:cs typeface="Arial Unicode MS"/>
              </a:rPr>
              <a:t></a:t>
            </a:r>
            <a:endParaRPr sz="1550" dirty="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51812" y="2058544"/>
            <a:ext cx="172782" cy="705865"/>
          </a:xfrm>
          <a:prstGeom prst="rect">
            <a:avLst/>
          </a:prstGeom>
        </p:spPr>
        <p:txBody>
          <a:bodyPr wrap="square" lIns="0" tIns="15779" rIns="0" bIns="0" rtlCol="0">
            <a:noAutofit/>
          </a:bodyPr>
          <a:lstStyle/>
          <a:p>
            <a:pPr marL="12700">
              <a:lnSpc>
                <a:spcPts val="2485"/>
              </a:lnSpc>
            </a:pPr>
            <a:r>
              <a:rPr sz="2300" dirty="0">
                <a:latin typeface="Verdana"/>
                <a:cs typeface="Verdana"/>
              </a:rPr>
              <a:t>◦</a:t>
            </a:r>
            <a:endParaRPr sz="2300" dirty="0">
              <a:latin typeface="Verdana"/>
              <a:cs typeface="Verdana"/>
            </a:endParaRPr>
          </a:p>
          <a:p>
            <a:pPr marL="12700">
              <a:lnSpc>
                <a:spcPct val="101277"/>
              </a:lnSpc>
              <a:spcBef>
                <a:spcPts val="140"/>
              </a:spcBef>
            </a:pPr>
            <a:r>
              <a:rPr sz="2300" dirty="0">
                <a:latin typeface="Verdana"/>
                <a:cs typeface="Verdana"/>
              </a:rPr>
              <a:t>◦</a:t>
            </a:r>
            <a:endParaRPr sz="23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0413" y="2063483"/>
            <a:ext cx="1547319" cy="2298699"/>
          </a:xfrm>
          <a:prstGeom prst="rect">
            <a:avLst/>
          </a:prstGeom>
        </p:spPr>
        <p:txBody>
          <a:bodyPr wrap="square" lIns="0" tIns="15557" rIns="0" bIns="0" rtlCol="0">
            <a:noAutofit/>
          </a:bodyPr>
          <a:lstStyle/>
          <a:p>
            <a:pPr marL="12700" marR="50382">
              <a:lnSpc>
                <a:spcPts val="2450"/>
              </a:lnSpc>
            </a:pPr>
            <a:r>
              <a:rPr sz="2300" spc="1" dirty="0">
                <a:latin typeface="Arial"/>
                <a:cs typeface="Arial"/>
              </a:rPr>
              <a:t>Coração</a:t>
            </a:r>
            <a:endParaRPr sz="2300" dirty="0">
              <a:latin typeface="Arial"/>
              <a:cs typeface="Arial"/>
            </a:endParaRPr>
          </a:p>
          <a:p>
            <a:pPr marL="12700" marR="50382">
              <a:lnSpc>
                <a:spcPct val="95825"/>
              </a:lnSpc>
              <a:spcBef>
                <a:spcPts val="292"/>
              </a:spcBef>
            </a:pPr>
            <a:r>
              <a:rPr sz="2300" spc="-27" dirty="0">
                <a:latin typeface="Arial"/>
                <a:cs typeface="Arial"/>
              </a:rPr>
              <a:t>Vasos</a:t>
            </a:r>
            <a:r>
              <a:rPr sz="2300" spc="-27" dirty="0">
                <a:latin typeface="Arial"/>
                <a:cs typeface="Arial"/>
              </a:rPr>
              <a:t>:</a:t>
            </a:r>
            <a:endParaRPr sz="2300" dirty="0">
              <a:latin typeface="Arial"/>
              <a:cs typeface="Arial"/>
            </a:endParaRPr>
          </a:p>
          <a:p>
            <a:pPr marL="21843" marR="50382">
              <a:lnSpc>
                <a:spcPct val="95825"/>
              </a:lnSpc>
              <a:spcBef>
                <a:spcPts val="495"/>
              </a:spcBef>
            </a:pPr>
            <a:r>
              <a:rPr lang="pt-BR" sz="2300" spc="-250" dirty="0" smtClean="0">
                <a:latin typeface="Arial Unicode MS"/>
                <a:cs typeface="Arial"/>
              </a:rPr>
              <a:t>-  </a:t>
            </a:r>
            <a:r>
              <a:rPr sz="2300" dirty="0" err="1" smtClean="0">
                <a:latin typeface="Arial"/>
                <a:cs typeface="Arial"/>
              </a:rPr>
              <a:t>Artérias</a:t>
            </a:r>
            <a:endParaRPr sz="2300" dirty="0">
              <a:latin typeface="Arial"/>
              <a:cs typeface="Arial"/>
            </a:endParaRPr>
          </a:p>
          <a:p>
            <a:pPr marL="21843" marR="50382">
              <a:lnSpc>
                <a:spcPct val="95825"/>
              </a:lnSpc>
              <a:spcBef>
                <a:spcPts val="500"/>
              </a:spcBef>
            </a:pPr>
            <a:r>
              <a:rPr lang="pt-BR" sz="2300" spc="-250" dirty="0" smtClean="0">
                <a:latin typeface="Arial Unicode MS"/>
                <a:cs typeface="Arial Unicode MS"/>
              </a:rPr>
              <a:t>- </a:t>
            </a:r>
            <a:r>
              <a:rPr sz="2300" spc="-250" dirty="0" smtClean="0">
                <a:latin typeface="Arial Unicode MS"/>
                <a:cs typeface="Arial Unicode MS"/>
              </a:rPr>
              <a:t> </a:t>
            </a:r>
            <a:r>
              <a:rPr sz="2300" spc="-25" dirty="0">
                <a:latin typeface="Arial"/>
                <a:cs typeface="Arial"/>
              </a:rPr>
              <a:t>Veias</a:t>
            </a:r>
            <a:endParaRPr sz="2300" dirty="0">
              <a:latin typeface="Arial"/>
              <a:cs typeface="Arial"/>
            </a:endParaRPr>
          </a:p>
          <a:p>
            <a:pPr marL="21843">
              <a:lnSpc>
                <a:spcPct val="95825"/>
              </a:lnSpc>
              <a:spcBef>
                <a:spcPts val="500"/>
              </a:spcBef>
            </a:pPr>
            <a:r>
              <a:rPr lang="pt-BR" sz="2300" spc="-250" dirty="0" smtClean="0">
                <a:latin typeface="Arial Unicode MS"/>
                <a:cs typeface="Arial Unicode MS"/>
              </a:rPr>
              <a:t>- </a:t>
            </a:r>
            <a:r>
              <a:rPr sz="2300" spc="-250" dirty="0" smtClean="0">
                <a:latin typeface="Arial Unicode MS"/>
                <a:cs typeface="Arial Unicode MS"/>
              </a:rPr>
              <a:t> </a:t>
            </a:r>
            <a:r>
              <a:rPr sz="2300" dirty="0">
                <a:latin typeface="Arial"/>
                <a:cs typeface="Arial"/>
              </a:rPr>
              <a:t>Capilares</a:t>
            </a:r>
            <a:endParaRPr sz="2300" dirty="0">
              <a:latin typeface="Arial"/>
              <a:cs typeface="Arial"/>
            </a:endParaRPr>
          </a:p>
          <a:p>
            <a:pPr marL="12700" marR="50382">
              <a:lnSpc>
                <a:spcPct val="95825"/>
              </a:lnSpc>
              <a:spcBef>
                <a:spcPts val="415"/>
              </a:spcBef>
            </a:pPr>
            <a:r>
              <a:rPr sz="2300" spc="1" dirty="0">
                <a:latin typeface="Arial"/>
                <a:cs typeface="Arial"/>
              </a:rPr>
              <a:t>sangue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90916" y="2409063"/>
            <a:ext cx="172782" cy="1094486"/>
          </a:xfrm>
          <a:prstGeom prst="rect">
            <a:avLst/>
          </a:prstGeom>
        </p:spPr>
        <p:txBody>
          <a:bodyPr wrap="square" lIns="0" tIns="15779" rIns="0" bIns="0" rtlCol="0">
            <a:noAutofit/>
          </a:bodyPr>
          <a:lstStyle/>
          <a:p>
            <a:pPr marL="12700">
              <a:lnSpc>
                <a:spcPts val="2485"/>
              </a:lnSpc>
            </a:pPr>
            <a:r>
              <a:rPr sz="2300" dirty="0">
                <a:latin typeface="Verdana"/>
                <a:cs typeface="Verdana"/>
              </a:rPr>
              <a:t>◦</a:t>
            </a:r>
            <a:endParaRPr sz="2300" dirty="0">
              <a:latin typeface="Verdana"/>
              <a:cs typeface="Verdana"/>
            </a:endParaRPr>
          </a:p>
          <a:p>
            <a:pPr marL="12700">
              <a:lnSpc>
                <a:spcPct val="101277"/>
              </a:lnSpc>
              <a:spcBef>
                <a:spcPts val="140"/>
              </a:spcBef>
            </a:pPr>
            <a:r>
              <a:rPr sz="2300" dirty="0">
                <a:latin typeface="Verdana"/>
                <a:cs typeface="Verdana"/>
              </a:rPr>
              <a:t>◦</a:t>
            </a:r>
            <a:endParaRPr sz="2300" dirty="0">
              <a:latin typeface="Verdana"/>
              <a:cs typeface="Verdana"/>
            </a:endParaRPr>
          </a:p>
          <a:p>
            <a:pPr marL="12700">
              <a:lnSpc>
                <a:spcPct val="101277"/>
              </a:lnSpc>
              <a:spcBef>
                <a:spcPts val="265"/>
              </a:spcBef>
            </a:pPr>
            <a:r>
              <a:rPr sz="2300" dirty="0">
                <a:latin typeface="Verdana"/>
                <a:cs typeface="Verdana"/>
              </a:rPr>
              <a:t>◦</a:t>
            </a:r>
            <a:endParaRPr sz="23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19517" y="2414003"/>
            <a:ext cx="1026139" cy="1094485"/>
          </a:xfrm>
          <a:prstGeom prst="rect">
            <a:avLst/>
          </a:prstGeom>
        </p:spPr>
        <p:txBody>
          <a:bodyPr wrap="square" lIns="0" tIns="15557" rIns="0" bIns="0" rtlCol="0">
            <a:noAutofit/>
          </a:bodyPr>
          <a:lstStyle/>
          <a:p>
            <a:pPr marL="12700" marR="43776">
              <a:lnSpc>
                <a:spcPts val="2450"/>
              </a:lnSpc>
            </a:pPr>
            <a:r>
              <a:rPr sz="2300" spc="-21" dirty="0">
                <a:latin typeface="Arial"/>
                <a:cs typeface="Arial"/>
              </a:rPr>
              <a:t>Timo</a:t>
            </a:r>
            <a:endParaRPr sz="2300" dirty="0">
              <a:latin typeface="Arial"/>
              <a:cs typeface="Arial"/>
            </a:endParaRPr>
          </a:p>
          <a:p>
            <a:pPr marL="12700" marR="43776">
              <a:lnSpc>
                <a:spcPct val="95825"/>
              </a:lnSpc>
              <a:spcBef>
                <a:spcPts val="292"/>
              </a:spcBef>
            </a:pPr>
            <a:r>
              <a:rPr sz="2300" dirty="0">
                <a:latin typeface="Arial"/>
                <a:cs typeface="Arial"/>
              </a:rPr>
              <a:t>Baço</a:t>
            </a:r>
            <a:endParaRPr sz="23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15"/>
              </a:spcBef>
            </a:pPr>
            <a:r>
              <a:rPr sz="2300" dirty="0">
                <a:latin typeface="Arial"/>
                <a:cs typeface="Arial"/>
              </a:rPr>
              <a:t>Medula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68520" y="3150095"/>
            <a:ext cx="2484786" cy="317245"/>
          </a:xfrm>
          <a:prstGeom prst="rect">
            <a:avLst/>
          </a:prstGeom>
        </p:spPr>
        <p:txBody>
          <a:bodyPr wrap="square" lIns="0" tIns="15557" rIns="0" bIns="0" rtlCol="0">
            <a:noAutofit/>
          </a:bodyPr>
          <a:lstStyle/>
          <a:p>
            <a:pPr marL="12700">
              <a:lnSpc>
                <a:spcPts val="2450"/>
              </a:lnSpc>
            </a:pPr>
            <a:r>
              <a:rPr sz="2300" b="1" spc="-5" dirty="0">
                <a:latin typeface="Arial"/>
                <a:cs typeface="Arial"/>
              </a:rPr>
              <a:t>Sistema linfático: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55861" y="3191243"/>
            <a:ext cx="847822" cy="317245"/>
          </a:xfrm>
          <a:prstGeom prst="rect">
            <a:avLst/>
          </a:prstGeom>
        </p:spPr>
        <p:txBody>
          <a:bodyPr wrap="square" lIns="0" tIns="15557" rIns="0" bIns="0" rtlCol="0">
            <a:noAutofit/>
          </a:bodyPr>
          <a:lstStyle/>
          <a:p>
            <a:pPr marL="12700">
              <a:lnSpc>
                <a:spcPts val="2450"/>
              </a:lnSpc>
            </a:pPr>
            <a:r>
              <a:rPr sz="2300" dirty="0">
                <a:latin typeface="Arial"/>
                <a:cs typeface="Arial"/>
              </a:rPr>
              <a:t>óssea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2489" y="3224543"/>
            <a:ext cx="160639" cy="224281"/>
          </a:xfrm>
          <a:prstGeom prst="rect">
            <a:avLst/>
          </a:prstGeom>
        </p:spPr>
        <p:txBody>
          <a:bodyPr wrap="square" lIns="0" tIns="9969" rIns="0" bIns="0" rtlCol="0">
            <a:noAutofit/>
          </a:bodyPr>
          <a:lstStyle/>
          <a:p>
            <a:pPr marL="12700">
              <a:lnSpc>
                <a:spcPts val="1570"/>
              </a:lnSpc>
            </a:pPr>
            <a:r>
              <a:rPr sz="1550" spc="53" dirty="0">
                <a:latin typeface="Arial Unicode MS"/>
                <a:cs typeface="Arial Unicode MS"/>
              </a:rPr>
              <a:t></a:t>
            </a:r>
            <a:endParaRPr sz="1550" dirty="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95952" y="3533775"/>
            <a:ext cx="172782" cy="705866"/>
          </a:xfrm>
          <a:prstGeom prst="rect">
            <a:avLst/>
          </a:prstGeom>
        </p:spPr>
        <p:txBody>
          <a:bodyPr wrap="square" lIns="0" tIns="15779" rIns="0" bIns="0" rtlCol="0">
            <a:noAutofit/>
          </a:bodyPr>
          <a:lstStyle/>
          <a:p>
            <a:pPr marL="12700">
              <a:lnSpc>
                <a:spcPts val="2485"/>
              </a:lnSpc>
            </a:pPr>
            <a:r>
              <a:rPr sz="2300" dirty="0">
                <a:latin typeface="Verdana"/>
                <a:cs typeface="Verdana"/>
              </a:rPr>
              <a:t>◦</a:t>
            </a:r>
            <a:endParaRPr sz="2300">
              <a:latin typeface="Verdana"/>
              <a:cs typeface="Verdana"/>
            </a:endParaRPr>
          </a:p>
          <a:p>
            <a:pPr marL="12700">
              <a:lnSpc>
                <a:spcPct val="101277"/>
              </a:lnSpc>
              <a:spcBef>
                <a:spcPts val="140"/>
              </a:spcBef>
            </a:pPr>
            <a:r>
              <a:rPr sz="2300" dirty="0">
                <a:latin typeface="Verdana"/>
                <a:cs typeface="Verdana"/>
              </a:rPr>
              <a:t>◦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4553" y="3538714"/>
            <a:ext cx="6380145" cy="2687320"/>
          </a:xfrm>
          <a:prstGeom prst="rect">
            <a:avLst/>
          </a:prstGeom>
        </p:spPr>
        <p:txBody>
          <a:bodyPr wrap="square" lIns="0" tIns="15557" rIns="0" bIns="0" rtlCol="0">
            <a:noAutofit/>
          </a:bodyPr>
          <a:lstStyle/>
          <a:p>
            <a:pPr marL="12700" marR="44232">
              <a:lnSpc>
                <a:spcPts val="2450"/>
              </a:lnSpc>
            </a:pPr>
            <a:r>
              <a:rPr sz="2300" dirty="0">
                <a:latin typeface="Arial"/>
                <a:cs typeface="Arial"/>
              </a:rPr>
              <a:t>Linfonodos</a:t>
            </a:r>
            <a:endParaRPr sz="2300" dirty="0">
              <a:latin typeface="Arial"/>
              <a:cs typeface="Arial"/>
            </a:endParaRPr>
          </a:p>
          <a:p>
            <a:pPr marL="12700" marR="44232">
              <a:lnSpc>
                <a:spcPct val="95825"/>
              </a:lnSpc>
              <a:spcBef>
                <a:spcPts val="292"/>
              </a:spcBef>
            </a:pPr>
            <a:r>
              <a:rPr sz="2300" spc="-13" dirty="0">
                <a:latin typeface="Arial"/>
                <a:cs typeface="Arial"/>
              </a:rPr>
              <a:t>Vasos linfáticos</a:t>
            </a:r>
            <a:r>
              <a:rPr sz="2300" spc="-13" dirty="0">
                <a:latin typeface="Arial"/>
                <a:cs typeface="Arial"/>
              </a:rPr>
              <a:t>:</a:t>
            </a:r>
            <a:endParaRPr sz="2300" dirty="0">
              <a:latin typeface="Arial"/>
              <a:cs typeface="Arial"/>
            </a:endParaRPr>
          </a:p>
          <a:p>
            <a:pPr marL="21844" marR="44232">
              <a:lnSpc>
                <a:spcPct val="95825"/>
              </a:lnSpc>
              <a:spcBef>
                <a:spcPts val="495"/>
              </a:spcBef>
            </a:pPr>
            <a:r>
              <a:rPr lang="pt-BR" sz="2300" spc="-250" dirty="0" smtClean="0">
                <a:latin typeface="Arial Unicode MS"/>
                <a:cs typeface="Arial"/>
              </a:rPr>
              <a:t>- </a:t>
            </a:r>
            <a:r>
              <a:rPr sz="2300" spc="-9" dirty="0" err="1" smtClean="0">
                <a:latin typeface="Arial"/>
                <a:cs typeface="Arial"/>
              </a:rPr>
              <a:t>Troncos</a:t>
            </a:r>
            <a:r>
              <a:rPr sz="2300" spc="-9" dirty="0" smtClean="0">
                <a:latin typeface="Arial"/>
                <a:cs typeface="Arial"/>
              </a:rPr>
              <a:t> </a:t>
            </a:r>
            <a:r>
              <a:rPr sz="2300" spc="-9" dirty="0">
                <a:latin typeface="Arial"/>
                <a:cs typeface="Arial"/>
              </a:rPr>
              <a:t>linfáticos</a:t>
            </a:r>
            <a:endParaRPr sz="2300" dirty="0">
              <a:latin typeface="Arial"/>
              <a:cs typeface="Arial"/>
            </a:endParaRPr>
          </a:p>
          <a:p>
            <a:pPr marL="21844">
              <a:lnSpc>
                <a:spcPct val="95825"/>
              </a:lnSpc>
              <a:spcBef>
                <a:spcPts val="500"/>
              </a:spcBef>
            </a:pPr>
            <a:r>
              <a:rPr lang="pt-BR" sz="2300" spc="-250" dirty="0" smtClean="0">
                <a:latin typeface="Arial Unicode MS"/>
                <a:cs typeface="Arial Unicode MS"/>
              </a:rPr>
              <a:t>- </a:t>
            </a:r>
            <a:r>
              <a:rPr sz="2300" spc="-250" dirty="0" smtClean="0">
                <a:latin typeface="Arial Unicode MS"/>
                <a:cs typeface="Arial Unicode MS"/>
              </a:rPr>
              <a:t> </a:t>
            </a:r>
            <a:r>
              <a:rPr sz="2300" spc="-10" dirty="0">
                <a:latin typeface="Arial"/>
                <a:cs typeface="Arial"/>
              </a:rPr>
              <a:t>Vasos linfáticos aferentes e eferentes</a:t>
            </a:r>
            <a:endParaRPr sz="2300" dirty="0">
              <a:latin typeface="Arial"/>
              <a:cs typeface="Arial"/>
            </a:endParaRPr>
          </a:p>
          <a:p>
            <a:pPr marL="21844" marR="44232">
              <a:lnSpc>
                <a:spcPct val="95825"/>
              </a:lnSpc>
              <a:spcBef>
                <a:spcPts val="500"/>
              </a:spcBef>
            </a:pPr>
            <a:r>
              <a:rPr lang="pt-BR" sz="2300" spc="-250" dirty="0" smtClean="0">
                <a:latin typeface="Arial Unicode MS"/>
                <a:cs typeface="Arial Unicode MS"/>
              </a:rPr>
              <a:t>- </a:t>
            </a:r>
            <a:r>
              <a:rPr sz="2300" spc="-250" dirty="0" smtClean="0">
                <a:latin typeface="Arial Unicode MS"/>
                <a:cs typeface="Arial Unicode MS"/>
              </a:rPr>
              <a:t> </a:t>
            </a:r>
            <a:r>
              <a:rPr sz="2300" dirty="0">
                <a:latin typeface="Arial"/>
                <a:cs typeface="Arial"/>
              </a:rPr>
              <a:t>Capilares linfáticos</a:t>
            </a:r>
            <a:endParaRPr sz="2300" dirty="0">
              <a:latin typeface="Arial"/>
              <a:cs typeface="Arial"/>
            </a:endParaRPr>
          </a:p>
          <a:p>
            <a:pPr marL="12700" marR="44232">
              <a:lnSpc>
                <a:spcPct val="95825"/>
              </a:lnSpc>
              <a:spcBef>
                <a:spcPts val="415"/>
              </a:spcBef>
            </a:pPr>
            <a:r>
              <a:rPr sz="2300" dirty="0">
                <a:latin typeface="Arial"/>
                <a:cs typeface="Arial"/>
              </a:rPr>
              <a:t>Linfa</a:t>
            </a:r>
            <a:endParaRPr sz="2300" dirty="0">
              <a:latin typeface="Arial"/>
              <a:cs typeface="Arial"/>
            </a:endParaRPr>
          </a:p>
          <a:p>
            <a:pPr marL="12700" marR="44232">
              <a:lnSpc>
                <a:spcPct val="95825"/>
              </a:lnSpc>
              <a:spcBef>
                <a:spcPts val="415"/>
              </a:spcBef>
            </a:pPr>
            <a:r>
              <a:rPr sz="2300" spc="-17" dirty="0">
                <a:latin typeface="Arial"/>
                <a:cs typeface="Arial"/>
              </a:rPr>
              <a:t>Tonsilas ou amígdalas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1812" y="4039998"/>
            <a:ext cx="172782" cy="317245"/>
          </a:xfrm>
          <a:prstGeom prst="rect">
            <a:avLst/>
          </a:prstGeom>
        </p:spPr>
        <p:txBody>
          <a:bodyPr wrap="square" lIns="0" tIns="15779" rIns="0" bIns="0" rtlCol="0">
            <a:noAutofit/>
          </a:bodyPr>
          <a:lstStyle/>
          <a:p>
            <a:pPr marL="12700">
              <a:lnSpc>
                <a:spcPts val="2485"/>
              </a:lnSpc>
            </a:pPr>
            <a:r>
              <a:rPr sz="2300" dirty="0">
                <a:latin typeface="Verdana"/>
                <a:cs typeface="Verdana"/>
              </a:rPr>
              <a:t>◦</a:t>
            </a:r>
            <a:endParaRPr sz="23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95952" y="5515229"/>
            <a:ext cx="172782" cy="705866"/>
          </a:xfrm>
          <a:prstGeom prst="rect">
            <a:avLst/>
          </a:prstGeom>
        </p:spPr>
        <p:txBody>
          <a:bodyPr wrap="square" lIns="0" tIns="15779" rIns="0" bIns="0" rtlCol="0">
            <a:noAutofit/>
          </a:bodyPr>
          <a:lstStyle/>
          <a:p>
            <a:pPr marL="12700">
              <a:lnSpc>
                <a:spcPts val="2485"/>
              </a:lnSpc>
            </a:pPr>
            <a:r>
              <a:rPr sz="2300" dirty="0">
                <a:latin typeface="Verdana"/>
                <a:cs typeface="Verdana"/>
              </a:rPr>
              <a:t>◦</a:t>
            </a:r>
            <a:endParaRPr sz="2300" dirty="0">
              <a:latin typeface="Verdana"/>
              <a:cs typeface="Verdana"/>
            </a:endParaRPr>
          </a:p>
          <a:p>
            <a:pPr marL="12700">
              <a:lnSpc>
                <a:spcPct val="101277"/>
              </a:lnSpc>
              <a:spcBef>
                <a:spcPts val="140"/>
              </a:spcBef>
            </a:pPr>
            <a:r>
              <a:rPr sz="2300" dirty="0">
                <a:latin typeface="Verdana"/>
                <a:cs typeface="Verdana"/>
              </a:rPr>
              <a:t>◦</a:t>
            </a:r>
            <a:endParaRPr sz="2300" dirty="0">
              <a:latin typeface="Verdana"/>
              <a:cs typeface="Verdana"/>
            </a:endParaRPr>
          </a:p>
        </p:txBody>
      </p:sp>
      <p:sp>
        <p:nvSpPr>
          <p:cNvPr id="29" name="Freeform 1744"/>
          <p:cNvSpPr/>
          <p:nvPr/>
        </p:nvSpPr>
        <p:spPr>
          <a:xfrm>
            <a:off x="4235450" y="184150"/>
            <a:ext cx="3702050" cy="400050"/>
          </a:xfrm>
          <a:custGeom>
            <a:avLst/>
            <a:gdLst>
              <a:gd name="connsiteX0" fmla="*/ 16510 w 3702050"/>
              <a:gd name="connsiteY0" fmla="*/ 7619 h 400050"/>
              <a:gd name="connsiteX1" fmla="*/ 3707129 w 3702050"/>
              <a:gd name="connsiteY1" fmla="*/ 7619 h 400050"/>
              <a:gd name="connsiteX2" fmla="*/ 3707129 w 3702050"/>
              <a:gd name="connsiteY2" fmla="*/ 407670 h 400050"/>
              <a:gd name="connsiteX3" fmla="*/ 16510 w 3702050"/>
              <a:gd name="connsiteY3" fmla="*/ 407670 h 400050"/>
              <a:gd name="connsiteX4" fmla="*/ 16510 w 3702050"/>
              <a:gd name="connsiteY4" fmla="*/ 7619 h 400050"/>
              <a:gd name="connsiteX5" fmla="*/ 16510 w 3702050"/>
              <a:gd name="connsiteY5" fmla="*/ 7619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2050" h="400050">
                <a:moveTo>
                  <a:pt x="16510" y="7619"/>
                </a:moveTo>
                <a:lnTo>
                  <a:pt x="3707129" y="7619"/>
                </a:lnTo>
                <a:lnTo>
                  <a:pt x="3707129" y="407670"/>
                </a:lnTo>
                <a:lnTo>
                  <a:pt x="16510" y="407670"/>
                </a:lnTo>
                <a:lnTo>
                  <a:pt x="16510" y="7619"/>
                </a:lnTo>
                <a:lnTo>
                  <a:pt x="16510" y="761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82"/>
          <p:cNvSpPr txBox="1"/>
          <p:nvPr/>
        </p:nvSpPr>
        <p:spPr>
          <a:xfrm>
            <a:off x="4412489" y="771591"/>
            <a:ext cx="373771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Divisão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-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Componentes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31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0981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023109" y="5945124"/>
            <a:ext cx="4895580" cy="912874"/>
          </a:xfrm>
          <a:custGeom>
            <a:avLst/>
            <a:gdLst/>
            <a:ahLst/>
            <a:cxnLst/>
            <a:rect l="l" t="t" r="r" b="b"/>
            <a:pathLst>
              <a:path w="4895580" h="912874">
                <a:moveTo>
                  <a:pt x="85515" y="21311"/>
                </a:moveTo>
                <a:lnTo>
                  <a:pt x="660" y="0"/>
                </a:lnTo>
                <a:lnTo>
                  <a:pt x="0" y="5460"/>
                </a:lnTo>
                <a:lnTo>
                  <a:pt x="85515" y="21311"/>
                </a:lnTo>
                <a:close/>
              </a:path>
              <a:path w="4895580" h="912874">
                <a:moveTo>
                  <a:pt x="4895580" y="912874"/>
                </a:moveTo>
                <a:lnTo>
                  <a:pt x="85515" y="21311"/>
                </a:lnTo>
                <a:lnTo>
                  <a:pt x="3635397" y="912874"/>
                </a:lnTo>
                <a:lnTo>
                  <a:pt x="4895580" y="912874"/>
                </a:lnTo>
                <a:close/>
              </a:path>
            </a:pathLst>
          </a:custGeom>
          <a:solidFill>
            <a:srgbClr val="B8E7A0">
              <a:alpha val="4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09395" y="5939028"/>
            <a:ext cx="3652509" cy="918970"/>
          </a:xfrm>
          <a:custGeom>
            <a:avLst/>
            <a:gdLst/>
            <a:ahLst/>
            <a:cxnLst/>
            <a:rect l="l" t="t" r="r" b="b"/>
            <a:pathLst>
              <a:path w="3652509" h="918970">
                <a:moveTo>
                  <a:pt x="3652509" y="918970"/>
                </a:moveTo>
                <a:lnTo>
                  <a:pt x="0" y="0"/>
                </a:lnTo>
                <a:lnTo>
                  <a:pt x="7924" y="6350"/>
                </a:lnTo>
                <a:lnTo>
                  <a:pt x="2869377" y="918970"/>
                </a:lnTo>
                <a:lnTo>
                  <a:pt x="3652509" y="918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5790436"/>
            <a:ext cx="3396996" cy="1067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1" y="5783909"/>
            <a:ext cx="3373249" cy="1074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6955" y="6502145"/>
            <a:ext cx="9131045" cy="3558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0" y="765047"/>
            <a:ext cx="9144000" cy="6092950"/>
          </a:xfrm>
          <a:custGeom>
            <a:avLst/>
            <a:gdLst/>
            <a:ahLst/>
            <a:cxnLst/>
            <a:rect l="l" t="t" r="r" b="b"/>
            <a:pathLst>
              <a:path w="9144000" h="6092950">
                <a:moveTo>
                  <a:pt x="9144000" y="6092950"/>
                </a:moveTo>
                <a:lnTo>
                  <a:pt x="9144000" y="0"/>
                </a:lnTo>
                <a:lnTo>
                  <a:pt x="0" y="0"/>
                </a:lnTo>
                <a:lnTo>
                  <a:pt x="0" y="6092950"/>
                </a:lnTo>
                <a:lnTo>
                  <a:pt x="9144000" y="6092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7013" y="2332453"/>
            <a:ext cx="4333983" cy="3532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622439" y="2728269"/>
            <a:ext cx="5982548" cy="2138474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 marR="50003">
              <a:lnSpc>
                <a:spcPts val="2755"/>
              </a:lnSpc>
            </a:pPr>
            <a:r>
              <a:rPr sz="2600" b="1" spc="-4" dirty="0">
                <a:latin typeface="Arial"/>
                <a:cs typeface="Arial"/>
              </a:rPr>
              <a:t>Estrutura da parede cardíaca</a:t>
            </a:r>
            <a:r>
              <a:rPr sz="2600" b="1" spc="-4" dirty="0">
                <a:latin typeface="Arial"/>
                <a:cs typeface="Arial"/>
              </a:rPr>
              <a:t>:</a:t>
            </a:r>
            <a:endParaRPr sz="2600" dirty="0">
              <a:latin typeface="Arial"/>
              <a:cs typeface="Arial"/>
            </a:endParaRPr>
          </a:p>
          <a:p>
            <a:pPr marL="12700" marR="50003">
              <a:lnSpc>
                <a:spcPct val="95825"/>
              </a:lnSpc>
              <a:spcBef>
                <a:spcPts val="1533"/>
              </a:spcBef>
            </a:pPr>
            <a:r>
              <a:rPr sz="2600" spc="43" dirty="0">
                <a:latin typeface="Arial Unicode MS"/>
                <a:cs typeface="Arial Unicode MS"/>
              </a:rPr>
              <a:t> </a:t>
            </a:r>
            <a:r>
              <a:rPr sz="2600" b="1" dirty="0">
                <a:latin typeface="Arial"/>
                <a:cs typeface="Arial"/>
              </a:rPr>
              <a:t>Endocárdio</a:t>
            </a:r>
            <a:r>
              <a:rPr sz="2600" dirty="0">
                <a:latin typeface="Arial"/>
                <a:cs typeface="Arial"/>
              </a:rPr>
              <a:t>: camada interna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671"/>
              </a:spcBef>
            </a:pPr>
            <a:r>
              <a:rPr sz="2600" spc="43" dirty="0">
                <a:latin typeface="Arial Unicode MS"/>
                <a:cs typeface="Arial Unicode MS"/>
              </a:rPr>
              <a:t> </a:t>
            </a:r>
            <a:r>
              <a:rPr sz="2600" b="1" spc="-4" dirty="0">
                <a:latin typeface="Arial"/>
                <a:cs typeface="Arial"/>
              </a:rPr>
              <a:t>Miocárdio</a:t>
            </a:r>
            <a:r>
              <a:rPr sz="2600" spc="-4" dirty="0">
                <a:latin typeface="Arial"/>
                <a:cs typeface="Arial"/>
              </a:rPr>
              <a:t>: camada</a:t>
            </a:r>
            <a:r>
              <a:rPr sz="2600" spc="-4" dirty="0">
                <a:latin typeface="Arial"/>
                <a:cs typeface="Arial"/>
              </a:rPr>
              <a:t> media (muscular)</a:t>
            </a:r>
            <a:endParaRPr sz="2600" dirty="0">
              <a:latin typeface="Arial"/>
              <a:cs typeface="Arial"/>
            </a:endParaRPr>
          </a:p>
          <a:p>
            <a:pPr marL="12700" marR="50003">
              <a:lnSpc>
                <a:spcPct val="95825"/>
              </a:lnSpc>
              <a:spcBef>
                <a:spcPts val="1671"/>
              </a:spcBef>
            </a:pPr>
            <a:r>
              <a:rPr sz="2600" spc="50" dirty="0">
                <a:latin typeface="Arial Unicode MS"/>
                <a:cs typeface="Arial Unicode MS"/>
              </a:rPr>
              <a:t> </a:t>
            </a:r>
            <a:r>
              <a:rPr sz="2600" b="1" spc="1" dirty="0">
                <a:latin typeface="Arial"/>
                <a:cs typeface="Arial"/>
              </a:rPr>
              <a:t>Epicárdio</a:t>
            </a:r>
            <a:r>
              <a:rPr sz="2600" spc="1" dirty="0">
                <a:latin typeface="Arial"/>
                <a:cs typeface="Arial"/>
              </a:rPr>
              <a:t>: camada</a:t>
            </a:r>
            <a:r>
              <a:rPr sz="2600" spc="1" dirty="0">
                <a:latin typeface="Arial"/>
                <a:cs typeface="Arial"/>
              </a:rPr>
              <a:t> externa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7" name="TextBox 282"/>
          <p:cNvSpPr txBox="1"/>
          <p:nvPr/>
        </p:nvSpPr>
        <p:spPr>
          <a:xfrm>
            <a:off x="4793896" y="608348"/>
            <a:ext cx="30935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Anatomia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Cardíaca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18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8819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23109" y="5945124"/>
            <a:ext cx="4895580" cy="912874"/>
          </a:xfrm>
          <a:custGeom>
            <a:avLst/>
            <a:gdLst/>
            <a:ahLst/>
            <a:cxnLst/>
            <a:rect l="l" t="t" r="r" b="b"/>
            <a:pathLst>
              <a:path w="4895580" h="912874">
                <a:moveTo>
                  <a:pt x="85515" y="21311"/>
                </a:moveTo>
                <a:lnTo>
                  <a:pt x="660" y="0"/>
                </a:lnTo>
                <a:lnTo>
                  <a:pt x="0" y="5460"/>
                </a:lnTo>
                <a:lnTo>
                  <a:pt x="85515" y="21311"/>
                </a:lnTo>
                <a:close/>
              </a:path>
              <a:path w="4895580" h="912874">
                <a:moveTo>
                  <a:pt x="4895580" y="912874"/>
                </a:moveTo>
                <a:lnTo>
                  <a:pt x="85515" y="21311"/>
                </a:lnTo>
                <a:lnTo>
                  <a:pt x="3635397" y="912874"/>
                </a:lnTo>
                <a:lnTo>
                  <a:pt x="4895580" y="912874"/>
                </a:lnTo>
                <a:close/>
              </a:path>
            </a:pathLst>
          </a:custGeom>
          <a:solidFill>
            <a:srgbClr val="B8E7A0">
              <a:alpha val="4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9395" y="5939028"/>
            <a:ext cx="3652509" cy="918970"/>
          </a:xfrm>
          <a:custGeom>
            <a:avLst/>
            <a:gdLst/>
            <a:ahLst/>
            <a:cxnLst/>
            <a:rect l="l" t="t" r="r" b="b"/>
            <a:pathLst>
              <a:path w="3652509" h="918970">
                <a:moveTo>
                  <a:pt x="3652509" y="918970"/>
                </a:moveTo>
                <a:lnTo>
                  <a:pt x="0" y="0"/>
                </a:lnTo>
                <a:lnTo>
                  <a:pt x="7924" y="6350"/>
                </a:lnTo>
                <a:lnTo>
                  <a:pt x="2869377" y="918970"/>
                </a:lnTo>
                <a:lnTo>
                  <a:pt x="3652509" y="918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5790436"/>
            <a:ext cx="3396996" cy="1067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1" y="5783909"/>
            <a:ext cx="3373249" cy="1074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6955" y="6502145"/>
            <a:ext cx="9131045" cy="3558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0" y="765047"/>
            <a:ext cx="9144000" cy="6092950"/>
          </a:xfrm>
          <a:custGeom>
            <a:avLst/>
            <a:gdLst/>
            <a:ahLst/>
            <a:cxnLst/>
            <a:rect l="l" t="t" r="r" b="b"/>
            <a:pathLst>
              <a:path w="9144000" h="6092950">
                <a:moveTo>
                  <a:pt x="9144000" y="6092950"/>
                </a:moveTo>
                <a:lnTo>
                  <a:pt x="9144000" y="0"/>
                </a:lnTo>
                <a:lnTo>
                  <a:pt x="0" y="0"/>
                </a:lnTo>
                <a:lnTo>
                  <a:pt x="0" y="6092950"/>
                </a:lnTo>
                <a:lnTo>
                  <a:pt x="9144000" y="6092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63651" y="1416865"/>
            <a:ext cx="9304349" cy="52456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Box 282"/>
          <p:cNvSpPr txBox="1"/>
          <p:nvPr/>
        </p:nvSpPr>
        <p:spPr>
          <a:xfrm>
            <a:off x="3222498" y="682497"/>
            <a:ext cx="625609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Anatomia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Cardíaca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–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Morfologia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Externa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17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6126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23109" y="5945124"/>
            <a:ext cx="4895580" cy="912874"/>
          </a:xfrm>
          <a:custGeom>
            <a:avLst/>
            <a:gdLst/>
            <a:ahLst/>
            <a:cxnLst/>
            <a:rect l="l" t="t" r="r" b="b"/>
            <a:pathLst>
              <a:path w="4895580" h="912874">
                <a:moveTo>
                  <a:pt x="85515" y="21311"/>
                </a:moveTo>
                <a:lnTo>
                  <a:pt x="660" y="0"/>
                </a:lnTo>
                <a:lnTo>
                  <a:pt x="0" y="5460"/>
                </a:lnTo>
                <a:lnTo>
                  <a:pt x="85515" y="21311"/>
                </a:lnTo>
                <a:close/>
              </a:path>
              <a:path w="4895580" h="912874">
                <a:moveTo>
                  <a:pt x="4895580" y="912874"/>
                </a:moveTo>
                <a:lnTo>
                  <a:pt x="85515" y="21311"/>
                </a:lnTo>
                <a:lnTo>
                  <a:pt x="3635397" y="912874"/>
                </a:lnTo>
                <a:lnTo>
                  <a:pt x="4895580" y="912874"/>
                </a:lnTo>
                <a:close/>
              </a:path>
            </a:pathLst>
          </a:custGeom>
          <a:solidFill>
            <a:srgbClr val="B8E7A0">
              <a:alpha val="4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9395" y="5939028"/>
            <a:ext cx="3652509" cy="918970"/>
          </a:xfrm>
          <a:custGeom>
            <a:avLst/>
            <a:gdLst/>
            <a:ahLst/>
            <a:cxnLst/>
            <a:rect l="l" t="t" r="r" b="b"/>
            <a:pathLst>
              <a:path w="3652509" h="918970">
                <a:moveTo>
                  <a:pt x="3652509" y="918970"/>
                </a:moveTo>
                <a:lnTo>
                  <a:pt x="0" y="0"/>
                </a:lnTo>
                <a:lnTo>
                  <a:pt x="7924" y="6350"/>
                </a:lnTo>
                <a:lnTo>
                  <a:pt x="2869377" y="918970"/>
                </a:lnTo>
                <a:lnTo>
                  <a:pt x="3652509" y="918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5790436"/>
            <a:ext cx="3396996" cy="1067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1" y="5783909"/>
            <a:ext cx="3373249" cy="1074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6955" y="6502145"/>
            <a:ext cx="9131045" cy="3558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0" y="765047"/>
            <a:ext cx="9144000" cy="6092950"/>
          </a:xfrm>
          <a:custGeom>
            <a:avLst/>
            <a:gdLst/>
            <a:ahLst/>
            <a:cxnLst/>
            <a:rect l="l" t="t" r="r" b="b"/>
            <a:pathLst>
              <a:path w="9144000" h="6092950">
                <a:moveTo>
                  <a:pt x="9144000" y="6092950"/>
                </a:moveTo>
                <a:lnTo>
                  <a:pt x="9144000" y="0"/>
                </a:lnTo>
                <a:lnTo>
                  <a:pt x="0" y="0"/>
                </a:lnTo>
                <a:lnTo>
                  <a:pt x="0" y="6092950"/>
                </a:lnTo>
                <a:lnTo>
                  <a:pt x="9144000" y="6092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85627" y="1296541"/>
            <a:ext cx="6876288" cy="5383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31442" y="2686812"/>
            <a:ext cx="2160270" cy="1827276"/>
          </a:xfrm>
          <a:custGeom>
            <a:avLst/>
            <a:gdLst/>
            <a:ahLst/>
            <a:cxnLst/>
            <a:rect l="l" t="t" r="r" b="b"/>
            <a:pathLst>
              <a:path w="2160270" h="1827276">
                <a:moveTo>
                  <a:pt x="0" y="1827276"/>
                </a:moveTo>
                <a:lnTo>
                  <a:pt x="2160270" y="1827276"/>
                </a:lnTo>
                <a:lnTo>
                  <a:pt x="2160270" y="0"/>
                </a:lnTo>
                <a:lnTo>
                  <a:pt x="0" y="0"/>
                </a:lnTo>
                <a:lnTo>
                  <a:pt x="0" y="1827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025972" y="2987292"/>
            <a:ext cx="1805720" cy="1623789"/>
          </a:xfrm>
          <a:prstGeom prst="rect">
            <a:avLst/>
          </a:prstGeom>
        </p:spPr>
        <p:txBody>
          <a:bodyPr wrap="square" lIns="0" tIns="14922" rIns="0" bIns="0" rtlCol="0">
            <a:noAutofit/>
          </a:bodyPr>
          <a:lstStyle/>
          <a:p>
            <a:pPr marL="12700" marR="26730">
              <a:lnSpc>
                <a:spcPts val="2350"/>
              </a:lnSpc>
            </a:pPr>
            <a:r>
              <a:rPr sz="2200" b="1" dirty="0">
                <a:latin typeface="Arial"/>
                <a:cs typeface="Arial"/>
              </a:rPr>
              <a:t>Sulcos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069"/>
              </a:lnSpc>
              <a:spcBef>
                <a:spcPts val="409"/>
              </a:spcBef>
            </a:pPr>
            <a:r>
              <a:rPr dirty="0">
                <a:latin typeface="Arial"/>
                <a:cs typeface="Arial"/>
              </a:rPr>
              <a:t>Interventricul</a:t>
            </a:r>
            <a:r>
              <a:rPr spc="4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res</a:t>
            </a:r>
            <a:r>
              <a:rPr dirty="0">
                <a:latin typeface="Arial"/>
                <a:cs typeface="Arial"/>
              </a:rPr>
              <a:t> 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ts val="2069"/>
              </a:lnSpc>
              <a:spcBef>
                <a:spcPts val="523"/>
              </a:spcBef>
            </a:pPr>
            <a:r>
              <a:rPr dirty="0">
                <a:latin typeface="Arial"/>
                <a:cs typeface="Arial"/>
              </a:rPr>
              <a:t>Interatrial 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ts val="2069"/>
              </a:lnSpc>
              <a:spcBef>
                <a:spcPts val="523"/>
              </a:spcBef>
            </a:pPr>
            <a:r>
              <a:rPr spc="-24" dirty="0">
                <a:latin typeface="Arial"/>
                <a:cs typeface="Arial"/>
              </a:rPr>
              <a:t>Terminal</a:t>
            </a:r>
            <a:endParaRPr dirty="0">
              <a:latin typeface="Arial"/>
              <a:cs typeface="Arial"/>
            </a:endParaRPr>
          </a:p>
          <a:p>
            <a:pPr marL="12700" marR="26730">
              <a:lnSpc>
                <a:spcPct val="95825"/>
              </a:lnSpc>
              <a:spcBef>
                <a:spcPts val="533"/>
              </a:spcBef>
            </a:pPr>
            <a:r>
              <a:rPr spc="1" dirty="0">
                <a:latin typeface="Arial"/>
                <a:cs typeface="Arial"/>
              </a:rPr>
              <a:t>Coronário</a:t>
            </a:r>
            <a:endParaRPr dirty="0">
              <a:latin typeface="Arial"/>
              <a:cs typeface="Arial"/>
            </a:endParaRPr>
          </a:p>
        </p:txBody>
      </p:sp>
      <p:sp>
        <p:nvSpPr>
          <p:cNvPr id="16" name="TextBox 282"/>
          <p:cNvSpPr txBox="1"/>
          <p:nvPr/>
        </p:nvSpPr>
        <p:spPr>
          <a:xfrm>
            <a:off x="4793896" y="608348"/>
            <a:ext cx="30935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Anatomia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Cardíaca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17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2822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23109" y="5945124"/>
            <a:ext cx="4895580" cy="912874"/>
          </a:xfrm>
          <a:custGeom>
            <a:avLst/>
            <a:gdLst/>
            <a:ahLst/>
            <a:cxnLst/>
            <a:rect l="l" t="t" r="r" b="b"/>
            <a:pathLst>
              <a:path w="4895580" h="912874">
                <a:moveTo>
                  <a:pt x="85515" y="21311"/>
                </a:moveTo>
                <a:lnTo>
                  <a:pt x="660" y="0"/>
                </a:lnTo>
                <a:lnTo>
                  <a:pt x="0" y="5460"/>
                </a:lnTo>
                <a:lnTo>
                  <a:pt x="85515" y="21311"/>
                </a:lnTo>
                <a:close/>
              </a:path>
              <a:path w="4895580" h="912874">
                <a:moveTo>
                  <a:pt x="4895580" y="912874"/>
                </a:moveTo>
                <a:lnTo>
                  <a:pt x="85515" y="21311"/>
                </a:lnTo>
                <a:lnTo>
                  <a:pt x="3635397" y="912874"/>
                </a:lnTo>
                <a:lnTo>
                  <a:pt x="4895580" y="912874"/>
                </a:lnTo>
                <a:close/>
              </a:path>
            </a:pathLst>
          </a:custGeom>
          <a:solidFill>
            <a:srgbClr val="B8E7A0">
              <a:alpha val="4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9395" y="5939028"/>
            <a:ext cx="3652509" cy="918970"/>
          </a:xfrm>
          <a:custGeom>
            <a:avLst/>
            <a:gdLst/>
            <a:ahLst/>
            <a:cxnLst/>
            <a:rect l="l" t="t" r="r" b="b"/>
            <a:pathLst>
              <a:path w="3652509" h="918970">
                <a:moveTo>
                  <a:pt x="3652509" y="918970"/>
                </a:moveTo>
                <a:lnTo>
                  <a:pt x="0" y="0"/>
                </a:lnTo>
                <a:lnTo>
                  <a:pt x="7924" y="6350"/>
                </a:lnTo>
                <a:lnTo>
                  <a:pt x="2869377" y="918970"/>
                </a:lnTo>
                <a:lnTo>
                  <a:pt x="3652509" y="918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5790436"/>
            <a:ext cx="3396996" cy="1067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1" y="5783909"/>
            <a:ext cx="3373249" cy="1074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6955" y="6502145"/>
            <a:ext cx="9131045" cy="3558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0" y="765047"/>
            <a:ext cx="9144000" cy="6092950"/>
          </a:xfrm>
          <a:custGeom>
            <a:avLst/>
            <a:gdLst/>
            <a:ahLst/>
            <a:cxnLst/>
            <a:rect l="l" t="t" r="r" b="b"/>
            <a:pathLst>
              <a:path w="9144000" h="6092950">
                <a:moveTo>
                  <a:pt x="9144000" y="6092950"/>
                </a:moveTo>
                <a:lnTo>
                  <a:pt x="9144000" y="0"/>
                </a:lnTo>
                <a:lnTo>
                  <a:pt x="0" y="0"/>
                </a:lnTo>
                <a:lnTo>
                  <a:pt x="0" y="6092950"/>
                </a:lnTo>
                <a:lnTo>
                  <a:pt x="9144000" y="6092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76605" y="2043250"/>
            <a:ext cx="9144001" cy="38924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TextBox 282"/>
          <p:cNvSpPr txBox="1"/>
          <p:nvPr/>
        </p:nvSpPr>
        <p:spPr>
          <a:xfrm>
            <a:off x="3333085" y="755650"/>
            <a:ext cx="60151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Artérias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Coronárias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e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Veias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Cardíacas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16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5951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515076" y="2082861"/>
            <a:ext cx="5698433" cy="437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76827" y="1741667"/>
            <a:ext cx="3864212" cy="1919518"/>
          </a:xfrm>
          <a:prstGeom prst="rect">
            <a:avLst/>
          </a:prstGeom>
        </p:spPr>
        <p:txBody>
          <a:bodyPr wrap="square" lIns="0" tIns="12446" rIns="0" bIns="0" rtlCol="0">
            <a:noAutofit/>
          </a:bodyPr>
          <a:lstStyle/>
          <a:p>
            <a:pPr marL="12700" marR="36875">
              <a:lnSpc>
                <a:spcPts val="1960"/>
              </a:lnSpc>
            </a:pPr>
            <a:r>
              <a:rPr sz="2000" spc="448" dirty="0">
                <a:latin typeface="Arial Unicode MS"/>
                <a:cs typeface="Arial Unicode MS"/>
              </a:rPr>
              <a:t> </a:t>
            </a:r>
            <a:r>
              <a:rPr sz="2000" b="1" dirty="0">
                <a:latin typeface="Arial"/>
                <a:cs typeface="Arial"/>
              </a:rPr>
              <a:t>Átrio direito</a:t>
            </a:r>
            <a:r>
              <a:rPr sz="2000" b="1" dirty="0"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470154" marR="36875">
              <a:lnSpc>
                <a:spcPct val="95825"/>
              </a:lnSpc>
            </a:pPr>
            <a:r>
              <a:rPr sz="2000" spc="44" dirty="0">
                <a:latin typeface="Courier New"/>
                <a:cs typeface="Courier New"/>
              </a:rPr>
              <a:t>o </a:t>
            </a:r>
            <a:r>
              <a:rPr sz="2000" dirty="0">
                <a:latin typeface="Arial"/>
                <a:cs typeface="Arial"/>
              </a:rPr>
              <a:t>Músculos Pectíneos</a:t>
            </a:r>
            <a:endParaRPr sz="2000" dirty="0">
              <a:latin typeface="Arial"/>
              <a:cs typeface="Arial"/>
            </a:endParaRPr>
          </a:p>
          <a:p>
            <a:pPr marL="470154" marR="36875">
              <a:lnSpc>
                <a:spcPts val="2160"/>
              </a:lnSpc>
              <a:spcBef>
                <a:spcPts val="108"/>
              </a:spcBef>
            </a:pPr>
            <a:r>
              <a:rPr sz="2000" spc="44" dirty="0">
                <a:latin typeface="Courier New"/>
                <a:cs typeface="Courier New"/>
              </a:rPr>
              <a:t>o </a:t>
            </a:r>
            <a:r>
              <a:rPr sz="2000" spc="-14" dirty="0">
                <a:latin typeface="Arial"/>
                <a:cs typeface="Arial"/>
              </a:rPr>
              <a:t>Crista Terminal</a:t>
            </a:r>
            <a:endParaRPr sz="2000" dirty="0">
              <a:latin typeface="Arial"/>
              <a:cs typeface="Arial"/>
            </a:endParaRPr>
          </a:p>
          <a:p>
            <a:pPr marL="470154" marR="36875">
              <a:lnSpc>
                <a:spcPts val="2160"/>
              </a:lnSpc>
            </a:pPr>
            <a:r>
              <a:rPr sz="2000" spc="44" dirty="0">
                <a:latin typeface="Courier New"/>
                <a:cs typeface="Courier New"/>
              </a:rPr>
              <a:t>o </a:t>
            </a:r>
            <a:r>
              <a:rPr sz="2000" dirty="0">
                <a:latin typeface="Arial"/>
                <a:cs typeface="Arial"/>
              </a:rPr>
              <a:t>Septo</a:t>
            </a:r>
            <a:r>
              <a:rPr sz="2000" dirty="0">
                <a:latin typeface="Arial"/>
                <a:cs typeface="Arial"/>
              </a:rPr>
              <a:t> Interatrial</a:t>
            </a:r>
            <a:endParaRPr sz="2000" dirty="0">
              <a:latin typeface="Arial"/>
              <a:cs typeface="Arial"/>
            </a:endParaRPr>
          </a:p>
          <a:p>
            <a:pPr marL="470154" marR="36875">
              <a:lnSpc>
                <a:spcPts val="2160"/>
              </a:lnSpc>
            </a:pPr>
            <a:r>
              <a:rPr sz="2000" spc="44" dirty="0">
                <a:latin typeface="Courier New"/>
                <a:cs typeface="Courier New"/>
              </a:rPr>
              <a:t>o </a:t>
            </a:r>
            <a:r>
              <a:rPr sz="2000" dirty="0">
                <a:latin typeface="Arial"/>
                <a:cs typeface="Arial"/>
              </a:rPr>
              <a:t>Fossa Oval</a:t>
            </a:r>
            <a:endParaRPr sz="2000" dirty="0">
              <a:latin typeface="Arial"/>
              <a:cs typeface="Arial"/>
            </a:endParaRPr>
          </a:p>
          <a:p>
            <a:pPr marL="470154">
              <a:lnSpc>
                <a:spcPts val="2160"/>
              </a:lnSpc>
            </a:pPr>
            <a:r>
              <a:rPr sz="2000" spc="44" dirty="0">
                <a:latin typeface="Courier New"/>
                <a:cs typeface="Courier New"/>
              </a:rPr>
              <a:t>o </a:t>
            </a:r>
            <a:r>
              <a:rPr sz="2000" spc="-3" dirty="0">
                <a:latin typeface="Arial"/>
                <a:cs typeface="Arial"/>
              </a:rPr>
              <a:t>Tubéculo Intervenoso</a:t>
            </a:r>
            <a:endParaRPr sz="2000" dirty="0">
              <a:latin typeface="Arial"/>
              <a:cs typeface="Arial"/>
            </a:endParaRPr>
          </a:p>
          <a:p>
            <a:pPr marL="470154" marR="36875">
              <a:lnSpc>
                <a:spcPts val="2160"/>
              </a:lnSpc>
            </a:pPr>
            <a:r>
              <a:rPr sz="2000" spc="44" dirty="0">
                <a:latin typeface="Courier New"/>
                <a:cs typeface="Courier New"/>
              </a:rPr>
              <a:t>o </a:t>
            </a:r>
            <a:r>
              <a:rPr sz="2000" dirty="0">
                <a:latin typeface="Arial"/>
                <a:cs typeface="Arial"/>
              </a:rPr>
              <a:t>Ostios</a:t>
            </a:r>
            <a:r>
              <a:rPr sz="2000" dirty="0"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91482" y="3664149"/>
            <a:ext cx="212291" cy="803099"/>
          </a:xfrm>
          <a:prstGeom prst="rect">
            <a:avLst/>
          </a:prstGeom>
        </p:spPr>
        <p:txBody>
          <a:bodyPr wrap="square" lIns="0" tIns="11334" rIns="0" bIns="0" rtlCol="0">
            <a:noAutofit/>
          </a:bodyPr>
          <a:lstStyle/>
          <a:p>
            <a:pPr marL="12700">
              <a:lnSpc>
                <a:spcPts val="1785"/>
              </a:lnSpc>
            </a:pPr>
            <a:r>
              <a:rPr sz="2000" dirty="0">
                <a:latin typeface="Arial Unicode MS"/>
                <a:cs typeface="Arial Unicode MS"/>
              </a:rPr>
              <a:t></a:t>
            </a:r>
            <a:endParaRPr sz="2000">
              <a:latin typeface="Arial Unicode MS"/>
              <a:cs typeface="Arial Unicode MS"/>
            </a:endParaRPr>
          </a:p>
          <a:p>
            <a:pPr marL="12700" marR="154">
              <a:lnSpc>
                <a:spcPct val="89192"/>
              </a:lnSpc>
              <a:spcBef>
                <a:spcPts val="145"/>
              </a:spcBef>
            </a:pPr>
            <a:r>
              <a:rPr sz="2000" dirty="0">
                <a:latin typeface="Arial Unicode MS"/>
                <a:cs typeface="Arial Unicode MS"/>
              </a:rPr>
              <a:t></a:t>
            </a:r>
            <a:endParaRPr sz="2000">
              <a:latin typeface="Arial Unicode MS"/>
              <a:cs typeface="Arial Unicode MS"/>
            </a:endParaRPr>
          </a:p>
          <a:p>
            <a:pPr marL="12700" marR="154">
              <a:lnSpc>
                <a:spcPct val="89192"/>
              </a:lnSpc>
              <a:spcBef>
                <a:spcPts val="229"/>
              </a:spcBef>
            </a:pPr>
            <a:r>
              <a:rPr sz="2000" dirty="0">
                <a:latin typeface="Arial Unicode MS"/>
                <a:cs typeface="Arial Unicode MS"/>
              </a:rPr>
              <a:t></a:t>
            </a:r>
            <a:endParaRPr sz="20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20080" y="3664064"/>
            <a:ext cx="2510179" cy="803099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 marR="39430">
              <a:lnSpc>
                <a:spcPts val="1939"/>
              </a:lnSpc>
            </a:pPr>
            <a:r>
              <a:rPr sz="2000" spc="-6" dirty="0">
                <a:latin typeface="Arial"/>
                <a:cs typeface="Arial"/>
              </a:rPr>
              <a:t>Das Veias Cavas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dirty="0">
                <a:latin typeface="Arial"/>
                <a:cs typeface="Arial"/>
              </a:rPr>
              <a:t>Do Seio Coronário</a:t>
            </a:r>
            <a:endParaRPr sz="2000" dirty="0">
              <a:latin typeface="Arial"/>
              <a:cs typeface="Arial"/>
            </a:endParaRPr>
          </a:p>
          <a:p>
            <a:pPr marL="12700" marR="39430">
              <a:lnSpc>
                <a:spcPct val="95825"/>
              </a:lnSpc>
              <a:spcBef>
                <a:spcPts val="90"/>
              </a:spcBef>
            </a:pPr>
            <a:r>
              <a:rPr sz="2000" dirty="0">
                <a:latin typeface="Arial"/>
                <a:cs typeface="Arial"/>
              </a:rPr>
              <a:t>Atrio</a:t>
            </a:r>
            <a:r>
              <a:rPr sz="2000" dirty="0">
                <a:latin typeface="Arial"/>
                <a:cs typeface="Arial"/>
              </a:rPr>
              <a:t>-ventricular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176827" y="4990088"/>
            <a:ext cx="4534919" cy="1628046"/>
          </a:xfrm>
          <a:prstGeom prst="rect">
            <a:avLst/>
          </a:prstGeom>
        </p:spPr>
        <p:txBody>
          <a:bodyPr wrap="square" lIns="0" tIns="12446" rIns="0" bIns="0" rtlCol="0">
            <a:noAutofit/>
          </a:bodyPr>
          <a:lstStyle/>
          <a:p>
            <a:pPr marL="12700" marR="34302">
              <a:lnSpc>
                <a:spcPts val="1960"/>
              </a:lnSpc>
            </a:pPr>
            <a:r>
              <a:rPr sz="2000" spc="448" dirty="0">
                <a:latin typeface="Arial Unicode MS"/>
                <a:cs typeface="Arial Unicode MS"/>
              </a:rPr>
              <a:t> </a:t>
            </a:r>
            <a:r>
              <a:rPr sz="2000" b="1" dirty="0">
                <a:latin typeface="Arial"/>
                <a:cs typeface="Arial"/>
              </a:rPr>
              <a:t>Átrio Esquerdo</a:t>
            </a:r>
            <a:r>
              <a:rPr sz="2000" b="1" dirty="0"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470154" marR="34302">
              <a:lnSpc>
                <a:spcPct val="95825"/>
              </a:lnSpc>
            </a:pPr>
            <a:r>
              <a:rPr sz="2000" spc="44" dirty="0">
                <a:latin typeface="Courier New"/>
                <a:cs typeface="Courier New"/>
              </a:rPr>
              <a:t>o </a:t>
            </a:r>
            <a:r>
              <a:rPr sz="2000" dirty="0">
                <a:latin typeface="Arial"/>
                <a:cs typeface="Arial"/>
              </a:rPr>
              <a:t>Septo</a:t>
            </a:r>
            <a:r>
              <a:rPr sz="2000" dirty="0">
                <a:latin typeface="Arial"/>
                <a:cs typeface="Arial"/>
              </a:rPr>
              <a:t> Interatrial</a:t>
            </a:r>
            <a:endParaRPr sz="2000" dirty="0">
              <a:latin typeface="Arial"/>
              <a:cs typeface="Arial"/>
            </a:endParaRPr>
          </a:p>
          <a:p>
            <a:pPr marL="470154" marR="34302">
              <a:lnSpc>
                <a:spcPts val="2160"/>
              </a:lnSpc>
              <a:spcBef>
                <a:spcPts val="108"/>
              </a:spcBef>
            </a:pPr>
            <a:r>
              <a:rPr sz="2000" spc="44" dirty="0">
                <a:latin typeface="Courier New"/>
                <a:cs typeface="Courier New"/>
              </a:rPr>
              <a:t>o </a:t>
            </a:r>
            <a:r>
              <a:rPr sz="2000" dirty="0">
                <a:latin typeface="Arial"/>
                <a:cs typeface="Arial"/>
              </a:rPr>
              <a:t>Musculos Pectíneos</a:t>
            </a:r>
            <a:endParaRPr sz="2000" dirty="0">
              <a:latin typeface="Arial"/>
              <a:cs typeface="Arial"/>
            </a:endParaRPr>
          </a:p>
          <a:p>
            <a:pPr marL="470154" marR="34302">
              <a:lnSpc>
                <a:spcPts val="2160"/>
              </a:lnSpc>
            </a:pPr>
            <a:r>
              <a:rPr sz="2000" spc="44" dirty="0">
                <a:latin typeface="Courier New"/>
                <a:cs typeface="Courier New"/>
              </a:rPr>
              <a:t>o </a:t>
            </a:r>
            <a:r>
              <a:rPr sz="2000" dirty="0">
                <a:latin typeface="Arial"/>
                <a:cs typeface="Arial"/>
              </a:rPr>
              <a:t>Ostios</a:t>
            </a:r>
            <a:r>
              <a:rPr sz="2000" dirty="0"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927354">
              <a:lnSpc>
                <a:spcPts val="2000"/>
              </a:lnSpc>
            </a:pPr>
            <a:r>
              <a:rPr sz="2000" spc="-2" dirty="0">
                <a:latin typeface="Arial Unicode MS"/>
                <a:cs typeface="Arial Unicode MS"/>
              </a:rPr>
              <a:t> </a:t>
            </a:r>
            <a:r>
              <a:rPr sz="2000" spc="-4" dirty="0">
                <a:latin typeface="Arial"/>
                <a:cs typeface="Arial"/>
              </a:rPr>
              <a:t>Das Veias Pulmonares</a:t>
            </a:r>
            <a:endParaRPr sz="2000" dirty="0">
              <a:latin typeface="Arial"/>
              <a:cs typeface="Arial"/>
            </a:endParaRPr>
          </a:p>
          <a:p>
            <a:pPr marL="927354" marR="34302">
              <a:lnSpc>
                <a:spcPct val="95825"/>
              </a:lnSpc>
            </a:pPr>
            <a:r>
              <a:rPr sz="2000" spc="-2" dirty="0">
                <a:latin typeface="Arial Unicode MS"/>
                <a:cs typeface="Arial Unicode MS"/>
              </a:rPr>
              <a:t> </a:t>
            </a:r>
            <a:r>
              <a:rPr sz="2000" spc="-4" dirty="0">
                <a:latin typeface="Arial"/>
                <a:cs typeface="Arial"/>
              </a:rPr>
              <a:t>Ostio Atrio</a:t>
            </a:r>
            <a:r>
              <a:rPr sz="2000" spc="-4" dirty="0">
                <a:latin typeface="Arial"/>
                <a:cs typeface="Arial"/>
              </a:rPr>
              <a:t>-ventricular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2" name="TextBox 282"/>
          <p:cNvSpPr txBox="1"/>
          <p:nvPr/>
        </p:nvSpPr>
        <p:spPr>
          <a:xfrm>
            <a:off x="3403599" y="578013"/>
            <a:ext cx="587410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Morfologia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Interna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do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Coração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: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Átrios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23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2394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 txBox="1"/>
          <p:nvPr/>
        </p:nvSpPr>
        <p:spPr>
          <a:xfrm>
            <a:off x="1524001" y="1149679"/>
            <a:ext cx="5687409" cy="5335702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3648710">
              <a:lnSpc>
                <a:spcPts val="2555"/>
              </a:lnSpc>
            </a:pPr>
            <a:r>
              <a:rPr sz="2500" b="1" spc="1" dirty="0">
                <a:latin typeface="Arial"/>
                <a:cs typeface="Arial"/>
              </a:rPr>
              <a:t>O CORAÇÃO</a:t>
            </a:r>
            <a:endParaRPr sz="25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23109" y="5945124"/>
            <a:ext cx="4895580" cy="912874"/>
          </a:xfrm>
          <a:custGeom>
            <a:avLst/>
            <a:gdLst/>
            <a:ahLst/>
            <a:cxnLst/>
            <a:rect l="l" t="t" r="r" b="b"/>
            <a:pathLst>
              <a:path w="4895580" h="912874">
                <a:moveTo>
                  <a:pt x="85515" y="21311"/>
                </a:moveTo>
                <a:lnTo>
                  <a:pt x="660" y="0"/>
                </a:lnTo>
                <a:lnTo>
                  <a:pt x="0" y="5460"/>
                </a:lnTo>
                <a:lnTo>
                  <a:pt x="85515" y="21311"/>
                </a:lnTo>
                <a:close/>
              </a:path>
              <a:path w="4895580" h="912874">
                <a:moveTo>
                  <a:pt x="4895580" y="912874"/>
                </a:moveTo>
                <a:lnTo>
                  <a:pt x="85515" y="21311"/>
                </a:lnTo>
                <a:lnTo>
                  <a:pt x="3635397" y="912874"/>
                </a:lnTo>
                <a:lnTo>
                  <a:pt x="4895580" y="912874"/>
                </a:lnTo>
                <a:close/>
              </a:path>
            </a:pathLst>
          </a:custGeom>
          <a:solidFill>
            <a:srgbClr val="B8E7A0">
              <a:alpha val="4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09395" y="5939028"/>
            <a:ext cx="3652509" cy="918970"/>
          </a:xfrm>
          <a:custGeom>
            <a:avLst/>
            <a:gdLst/>
            <a:ahLst/>
            <a:cxnLst/>
            <a:rect l="l" t="t" r="r" b="b"/>
            <a:pathLst>
              <a:path w="3652509" h="918970">
                <a:moveTo>
                  <a:pt x="3652509" y="918970"/>
                </a:moveTo>
                <a:lnTo>
                  <a:pt x="0" y="0"/>
                </a:lnTo>
                <a:lnTo>
                  <a:pt x="7924" y="6350"/>
                </a:lnTo>
                <a:lnTo>
                  <a:pt x="2869377" y="918970"/>
                </a:lnTo>
                <a:lnTo>
                  <a:pt x="3652509" y="918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4000" y="5790436"/>
            <a:ext cx="3396996" cy="1067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24001" y="5783909"/>
            <a:ext cx="3373249" cy="1074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36955" y="6502145"/>
            <a:ext cx="9131045" cy="3558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24000" y="765047"/>
            <a:ext cx="9144000" cy="6092950"/>
          </a:xfrm>
          <a:custGeom>
            <a:avLst/>
            <a:gdLst/>
            <a:ahLst/>
            <a:cxnLst/>
            <a:rect l="l" t="t" r="r" b="b"/>
            <a:pathLst>
              <a:path w="9144000" h="6092950">
                <a:moveTo>
                  <a:pt x="9144000" y="6092950"/>
                </a:moveTo>
                <a:lnTo>
                  <a:pt x="9144000" y="0"/>
                </a:lnTo>
                <a:lnTo>
                  <a:pt x="0" y="0"/>
                </a:lnTo>
                <a:lnTo>
                  <a:pt x="0" y="6092950"/>
                </a:lnTo>
                <a:lnTo>
                  <a:pt x="9144000" y="6092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18377" y="1917192"/>
            <a:ext cx="3742181" cy="4696968"/>
          </a:xfrm>
          <a:custGeom>
            <a:avLst/>
            <a:gdLst/>
            <a:ahLst/>
            <a:cxnLst/>
            <a:rect l="l" t="t" r="r" b="b"/>
            <a:pathLst>
              <a:path w="3742181" h="4696967">
                <a:moveTo>
                  <a:pt x="0" y="4696968"/>
                </a:moveTo>
                <a:lnTo>
                  <a:pt x="3742181" y="4696968"/>
                </a:lnTo>
                <a:lnTo>
                  <a:pt x="3742181" y="0"/>
                </a:lnTo>
                <a:lnTo>
                  <a:pt x="0" y="0"/>
                </a:lnTo>
                <a:lnTo>
                  <a:pt x="0" y="4696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4253" y="1397508"/>
            <a:ext cx="5294376" cy="5216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97625" y="2000882"/>
            <a:ext cx="3640369" cy="1105613"/>
          </a:xfrm>
          <a:prstGeom prst="rect">
            <a:avLst/>
          </a:prstGeom>
        </p:spPr>
        <p:txBody>
          <a:bodyPr wrap="square" lIns="0" tIns="16891" rIns="0" bIns="0" rtlCol="0">
            <a:noAutofit/>
          </a:bodyPr>
          <a:lstStyle/>
          <a:p>
            <a:pPr marL="12700" marR="6861">
              <a:lnSpc>
                <a:spcPts val="2660"/>
              </a:lnSpc>
            </a:pPr>
            <a:r>
              <a:rPr sz="2500" spc="14" dirty="0">
                <a:latin typeface="Arial"/>
                <a:cs typeface="Arial"/>
              </a:rPr>
              <a:t>O septo divide o coração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500" spc="62" dirty="0">
                <a:latin typeface="Arial"/>
                <a:cs typeface="Arial"/>
              </a:rPr>
              <a:t>em dois lados: </a:t>
            </a:r>
            <a:r>
              <a:rPr sz="2500" b="1" spc="62" dirty="0">
                <a:solidFill>
                  <a:srgbClr val="006FC0"/>
                </a:solidFill>
                <a:latin typeface="Arial"/>
                <a:cs typeface="Arial"/>
              </a:rPr>
              <a:t>direito </a:t>
            </a:r>
            <a:r>
              <a:rPr sz="2500" spc="62" dirty="0">
                <a:latin typeface="Arial"/>
                <a:cs typeface="Arial"/>
              </a:rPr>
              <a:t>e</a:t>
            </a:r>
            <a:endParaRPr sz="2500">
              <a:latin typeface="Arial"/>
              <a:cs typeface="Arial"/>
            </a:endParaRPr>
          </a:p>
          <a:p>
            <a:pPr marL="12700" marR="54562">
              <a:lnSpc>
                <a:spcPct val="95825"/>
              </a:lnSpc>
              <a:spcBef>
                <a:spcPts val="125"/>
              </a:spcBef>
            </a:pPr>
            <a:r>
              <a:rPr sz="2500" b="1" dirty="0">
                <a:solidFill>
                  <a:srgbClr val="006FC0"/>
                </a:solidFill>
                <a:latin typeface="Arial"/>
                <a:cs typeface="Arial"/>
              </a:rPr>
              <a:t>esquerdo</a:t>
            </a:r>
            <a:r>
              <a:rPr sz="2500" dirty="0"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97625" y="3677741"/>
            <a:ext cx="285005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A</a:t>
            </a:r>
            <a:endParaRPr sz="2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02475" y="3677741"/>
            <a:ext cx="1060007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spc="-2" dirty="0">
                <a:latin typeface="Arial"/>
                <a:cs typeface="Arial"/>
              </a:rPr>
              <a:t>válvula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99804" y="3677741"/>
            <a:ext cx="1432414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tricúspide</a:t>
            </a:r>
            <a:endParaRPr sz="2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97625" y="4058741"/>
            <a:ext cx="3632619" cy="724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spc="70" dirty="0">
                <a:latin typeface="Arial"/>
                <a:cs typeface="Arial"/>
              </a:rPr>
              <a:t>separa o átrio direito do</a:t>
            </a:r>
            <a:endParaRPr sz="2500">
              <a:latin typeface="Arial"/>
              <a:cs typeface="Arial"/>
            </a:endParaRPr>
          </a:p>
          <a:p>
            <a:pPr marL="12700" marR="761">
              <a:lnSpc>
                <a:spcPct val="95825"/>
              </a:lnSpc>
            </a:pPr>
            <a:r>
              <a:rPr sz="2500" spc="20" dirty="0">
                <a:latin typeface="Arial"/>
                <a:cs typeface="Arial"/>
              </a:rPr>
              <a:t>ventrículo, enquanto que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97624" y="4820741"/>
            <a:ext cx="249734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o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54824" y="4820741"/>
            <a:ext cx="691094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átrio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53222" y="4820741"/>
            <a:ext cx="1396190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spc="-1" dirty="0">
                <a:latin typeface="Arial"/>
                <a:cs typeface="Arial"/>
              </a:rPr>
              <a:t>esquerdo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55961" y="4820741"/>
            <a:ext cx="673618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está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97624" y="5201995"/>
            <a:ext cx="1396190" cy="1105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spc="-1" dirty="0">
                <a:latin typeface="Arial"/>
                <a:cs typeface="Arial"/>
              </a:rPr>
              <a:t>separado</a:t>
            </a:r>
            <a:endParaRPr sz="2500">
              <a:latin typeface="Arial"/>
              <a:cs typeface="Arial"/>
            </a:endParaRPr>
          </a:p>
          <a:p>
            <a:pPr marL="12700" marR="5599">
              <a:lnSpc>
                <a:spcPct val="100041"/>
              </a:lnSpc>
            </a:pPr>
            <a:r>
              <a:rPr sz="2500" dirty="0">
                <a:latin typeface="Arial"/>
                <a:cs typeface="Arial"/>
              </a:rPr>
              <a:t>esq</a:t>
            </a:r>
            <a:r>
              <a:rPr sz="2500" spc="-14" dirty="0">
                <a:latin typeface="Arial"/>
                <a:cs typeface="Arial"/>
              </a:rPr>
              <a:t>u</a:t>
            </a:r>
            <a:r>
              <a:rPr sz="2500" dirty="0">
                <a:latin typeface="Arial"/>
                <a:cs typeface="Arial"/>
              </a:rPr>
              <a:t>erdo mitra</a:t>
            </a:r>
            <a:r>
              <a:rPr sz="2500" spc="4" dirty="0">
                <a:latin typeface="Arial"/>
                <a:cs typeface="Arial"/>
              </a:rPr>
              <a:t>l</a:t>
            </a:r>
            <a:r>
              <a:rPr sz="2500" dirty="0"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73441" y="5201995"/>
            <a:ext cx="426631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do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79992" y="5201995"/>
            <a:ext cx="1451162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ventrículo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45831" y="5582996"/>
            <a:ext cx="672029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spc="-3" dirty="0">
                <a:latin typeface="Arial"/>
                <a:cs typeface="Arial"/>
              </a:rPr>
              <a:t>pela</a:t>
            </a:r>
            <a:endParaRPr sz="25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70391" y="5582996"/>
            <a:ext cx="1059689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spc="-2" dirty="0">
                <a:latin typeface="Arial"/>
                <a:cs typeface="Arial"/>
              </a:rPr>
              <a:t>válvula</a:t>
            </a:r>
            <a:endParaRPr sz="2500">
              <a:latin typeface="Arial"/>
              <a:cs typeface="Arial"/>
            </a:endParaRPr>
          </a:p>
        </p:txBody>
      </p:sp>
      <p:sp>
        <p:nvSpPr>
          <p:cNvPr id="31" name="TextBox 282"/>
          <p:cNvSpPr txBox="1"/>
          <p:nvPr/>
        </p:nvSpPr>
        <p:spPr>
          <a:xfrm>
            <a:off x="4793896" y="608348"/>
            <a:ext cx="30935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Anatomia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Cardíaca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32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3636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594794" y="1142237"/>
            <a:ext cx="8526018" cy="5256276"/>
          </a:xfrm>
          <a:custGeom>
            <a:avLst/>
            <a:gdLst/>
            <a:ahLst/>
            <a:cxnLst/>
            <a:rect l="l" t="t" r="r" b="b"/>
            <a:pathLst>
              <a:path w="8526018" h="5256276">
                <a:moveTo>
                  <a:pt x="0" y="5256276"/>
                </a:moveTo>
                <a:lnTo>
                  <a:pt x="8526018" y="5256276"/>
                </a:lnTo>
                <a:lnTo>
                  <a:pt x="8526018" y="0"/>
                </a:lnTo>
                <a:lnTo>
                  <a:pt x="0" y="0"/>
                </a:lnTo>
                <a:lnTo>
                  <a:pt x="0" y="5256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99282" y="1053083"/>
            <a:ext cx="5523738" cy="503682"/>
          </a:xfrm>
          <a:custGeom>
            <a:avLst/>
            <a:gdLst/>
            <a:ahLst/>
            <a:cxnLst/>
            <a:rect l="l" t="t" r="r" b="b"/>
            <a:pathLst>
              <a:path w="5523738" h="503682">
                <a:moveTo>
                  <a:pt x="0" y="503682"/>
                </a:moveTo>
                <a:lnTo>
                  <a:pt x="5523738" y="503682"/>
                </a:lnTo>
                <a:lnTo>
                  <a:pt x="5523738" y="0"/>
                </a:lnTo>
                <a:lnTo>
                  <a:pt x="0" y="0"/>
                </a:lnTo>
                <a:lnTo>
                  <a:pt x="0" y="5036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46884" y="1592428"/>
            <a:ext cx="7661010" cy="75158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algn="ctr">
              <a:lnSpc>
                <a:spcPts val="2755"/>
              </a:lnSpc>
            </a:pPr>
            <a:r>
              <a:rPr sz="2600" spc="-8" dirty="0">
                <a:latin typeface="Arial"/>
                <a:cs typeface="Arial"/>
              </a:rPr>
              <a:t>O desempenho de sua função depende de algumas</a:t>
            </a:r>
            <a:endParaRPr sz="2600">
              <a:latin typeface="Arial"/>
              <a:cs typeface="Arial"/>
            </a:endParaRPr>
          </a:p>
          <a:p>
            <a:pPr marL="2773318" marR="2794850" algn="ctr">
              <a:lnSpc>
                <a:spcPct val="95825"/>
              </a:lnSpc>
            </a:pPr>
            <a:r>
              <a:rPr sz="2600" spc="-10" dirty="0">
                <a:latin typeface="Arial"/>
                <a:cs typeface="Arial"/>
              </a:rPr>
              <a:t>propriedades: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23084" y="2781148"/>
            <a:ext cx="7512768" cy="737081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27982" marR="1254105" algn="ctr">
              <a:lnSpc>
                <a:spcPts val="2755"/>
              </a:lnSpc>
            </a:pPr>
            <a:r>
              <a:rPr sz="2600" b="1" i="1" u="sng" dirty="0">
                <a:latin typeface="Arial"/>
                <a:cs typeface="Arial"/>
              </a:rPr>
              <a:t>Propriedades Eletrofisiológicas</a:t>
            </a:r>
            <a:endParaRPr sz="2600" i="1" u="sng" dirty="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2500" dirty="0">
                <a:latin typeface="Arial"/>
                <a:cs typeface="Arial"/>
              </a:rPr>
              <a:t>São especialmente próprias do tecido excitocondutor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30635" y="4117570"/>
            <a:ext cx="2988529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lang="pt-BR" sz="2600" b="1" dirty="0" smtClean="0">
                <a:latin typeface="Arial"/>
                <a:cs typeface="Arial"/>
              </a:rPr>
              <a:t>1. </a:t>
            </a:r>
            <a:r>
              <a:rPr sz="2600" b="1" dirty="0" err="1" smtClean="0">
                <a:latin typeface="Arial"/>
                <a:cs typeface="Arial"/>
              </a:rPr>
              <a:t>Automatismo</a:t>
            </a:r>
            <a:r>
              <a:rPr sz="2600" b="1" dirty="0">
                <a:latin typeface="Arial"/>
                <a:cs typeface="Arial"/>
              </a:rPr>
              <a:t>: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7306" y="4578470"/>
            <a:ext cx="10440771" cy="1486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 marR="42064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Capacidade do coração em gerar seu </a:t>
            </a:r>
            <a:r>
              <a:rPr sz="2500" dirty="0" err="1">
                <a:latin typeface="Arial"/>
                <a:cs typeface="Arial"/>
              </a:rPr>
              <a:t>próprio</a:t>
            </a:r>
            <a:r>
              <a:rPr sz="2500" dirty="0">
                <a:latin typeface="Arial"/>
                <a:cs typeface="Arial"/>
              </a:rPr>
              <a:t> </a:t>
            </a:r>
            <a:r>
              <a:rPr sz="2500" dirty="0" err="1" smtClean="0">
                <a:latin typeface="Arial"/>
                <a:cs typeface="Arial"/>
              </a:rPr>
              <a:t>estímulo</a:t>
            </a:r>
            <a:r>
              <a:rPr lang="pt-BR" sz="2500" dirty="0" smtClean="0">
                <a:latin typeface="Arial"/>
                <a:cs typeface="Arial"/>
              </a:rPr>
              <a:t> </a:t>
            </a:r>
            <a:r>
              <a:rPr sz="2500" spc="1" dirty="0" err="1" smtClean="0">
                <a:latin typeface="Arial"/>
                <a:cs typeface="Arial"/>
              </a:rPr>
              <a:t>elétrico</a:t>
            </a:r>
            <a:endParaRPr lang="pt-BR" sz="2500" spc="1" dirty="0" smtClean="0">
              <a:latin typeface="Arial"/>
              <a:cs typeface="Arial"/>
            </a:endParaRPr>
          </a:p>
          <a:p>
            <a:pPr marL="12700" marR="42064">
              <a:lnSpc>
                <a:spcPts val="2655"/>
              </a:lnSpc>
            </a:pP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  <a:spcBef>
                <a:spcPts val="125"/>
              </a:spcBef>
            </a:pPr>
            <a:r>
              <a:rPr sz="2500" dirty="0">
                <a:latin typeface="Arial"/>
                <a:cs typeface="Arial"/>
              </a:rPr>
              <a:t>Prom</a:t>
            </a:r>
            <a:r>
              <a:rPr sz="2500" spc="9" dirty="0">
                <a:latin typeface="Arial"/>
                <a:cs typeface="Arial"/>
              </a:rPr>
              <a:t>o</a:t>
            </a:r>
            <a:r>
              <a:rPr sz="2500" dirty="0">
                <a:latin typeface="Arial"/>
                <a:cs typeface="Arial"/>
              </a:rPr>
              <a:t>ve</a:t>
            </a:r>
            <a:r>
              <a:rPr sz="2500" spc="-9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 contra</a:t>
            </a:r>
            <a:r>
              <a:rPr sz="2500" spc="9" dirty="0">
                <a:latin typeface="Arial"/>
                <a:cs typeface="Arial"/>
              </a:rPr>
              <a:t>ç</a:t>
            </a:r>
            <a:r>
              <a:rPr sz="2500" dirty="0">
                <a:latin typeface="Arial"/>
                <a:cs typeface="Arial"/>
              </a:rPr>
              <a:t>ão das cél</a:t>
            </a:r>
            <a:r>
              <a:rPr sz="2500" spc="-9" dirty="0">
                <a:latin typeface="Arial"/>
                <a:cs typeface="Arial"/>
              </a:rPr>
              <a:t>u</a:t>
            </a:r>
            <a:r>
              <a:rPr sz="2500" dirty="0">
                <a:latin typeface="Arial"/>
                <a:cs typeface="Arial"/>
              </a:rPr>
              <a:t>l</a:t>
            </a:r>
            <a:r>
              <a:rPr sz="2500" spc="-9" dirty="0">
                <a:latin typeface="Arial"/>
                <a:cs typeface="Arial"/>
              </a:rPr>
              <a:t>a</a:t>
            </a:r>
            <a:r>
              <a:rPr sz="2500" dirty="0">
                <a:latin typeface="Arial"/>
                <a:cs typeface="Arial"/>
              </a:rPr>
              <a:t>s miocárd</a:t>
            </a:r>
            <a:r>
              <a:rPr sz="2500" spc="-9" dirty="0">
                <a:latin typeface="Arial"/>
                <a:cs typeface="Arial"/>
              </a:rPr>
              <a:t>i</a:t>
            </a:r>
            <a:r>
              <a:rPr sz="2500" dirty="0">
                <a:latin typeface="Arial"/>
                <a:cs typeface="Arial"/>
              </a:rPr>
              <a:t>cas contráteis</a:t>
            </a:r>
            <a:r>
              <a:rPr sz="2500" dirty="0">
                <a:latin typeface="Arial"/>
                <a:cs typeface="Arial"/>
              </a:rPr>
              <a:t>. </a:t>
            </a:r>
            <a:endParaRPr lang="pt-BR" sz="2500" dirty="0" smtClean="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  <a:spcBef>
                <a:spcPts val="125"/>
              </a:spcBef>
            </a:pPr>
            <a:endParaRPr lang="pt-BR" sz="2500" dirty="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  <a:spcBef>
                <a:spcPts val="125"/>
              </a:spcBef>
            </a:pPr>
            <a:r>
              <a:rPr sz="2500" dirty="0" err="1" smtClean="0">
                <a:latin typeface="Arial"/>
                <a:cs typeface="Arial"/>
              </a:rPr>
              <a:t>Det</a:t>
            </a:r>
            <a:r>
              <a:rPr sz="2500" spc="4" dirty="0" err="1" smtClean="0">
                <a:latin typeface="Arial"/>
                <a:cs typeface="Arial"/>
              </a:rPr>
              <a:t>e</a:t>
            </a:r>
            <a:r>
              <a:rPr sz="2500" dirty="0" err="1" smtClean="0">
                <a:latin typeface="Arial"/>
                <a:cs typeface="Arial"/>
              </a:rPr>
              <a:t>rmi</a:t>
            </a:r>
            <a:r>
              <a:rPr sz="2500" spc="4" dirty="0" err="1" smtClean="0">
                <a:latin typeface="Arial"/>
                <a:cs typeface="Arial"/>
              </a:rPr>
              <a:t>n</a:t>
            </a:r>
            <a:r>
              <a:rPr sz="2500" dirty="0" err="1" smtClean="0">
                <a:latin typeface="Arial"/>
                <a:cs typeface="Arial"/>
              </a:rPr>
              <a:t>a</a:t>
            </a:r>
            <a:r>
              <a:rPr sz="2500" spc="-9" dirty="0" smtClean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o </a:t>
            </a:r>
            <a:r>
              <a:rPr sz="2500" dirty="0">
                <a:latin typeface="Arial"/>
                <a:cs typeface="Arial"/>
              </a:rPr>
              <a:t>ritmo</a:t>
            </a:r>
            <a:r>
              <a:rPr sz="2500" spc="9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cardía</a:t>
            </a:r>
            <a:r>
              <a:rPr sz="2500" spc="9" dirty="0">
                <a:latin typeface="Arial"/>
                <a:cs typeface="Arial"/>
              </a:rPr>
              <a:t>c</a:t>
            </a:r>
            <a:r>
              <a:rPr sz="2500" dirty="0">
                <a:latin typeface="Arial"/>
                <a:cs typeface="Arial"/>
              </a:rPr>
              <a:t>o (60 a 100 vez</a:t>
            </a:r>
            <a:r>
              <a:rPr sz="2500" spc="4" dirty="0">
                <a:latin typeface="Arial"/>
                <a:cs typeface="Arial"/>
              </a:rPr>
              <a:t>e</a:t>
            </a:r>
            <a:r>
              <a:rPr sz="2500" dirty="0">
                <a:latin typeface="Arial"/>
                <a:cs typeface="Arial"/>
              </a:rPr>
              <a:t>s por</a:t>
            </a:r>
            <a:r>
              <a:rPr sz="2500" spc="-9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min</a:t>
            </a:r>
            <a:r>
              <a:rPr sz="2500" spc="4" dirty="0">
                <a:latin typeface="Arial"/>
                <a:cs typeface="Arial"/>
              </a:rPr>
              <a:t>u</a:t>
            </a:r>
            <a:r>
              <a:rPr sz="2500" dirty="0">
                <a:latin typeface="Arial"/>
                <a:cs typeface="Arial"/>
              </a:rPr>
              <a:t>to</a:t>
            </a:r>
            <a:r>
              <a:rPr sz="2500" dirty="0">
                <a:latin typeface="Arial"/>
                <a:cs typeface="Arial"/>
              </a:rPr>
              <a:t>)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21" name="TextBox 282"/>
          <p:cNvSpPr txBox="1"/>
          <p:nvPr/>
        </p:nvSpPr>
        <p:spPr>
          <a:xfrm>
            <a:off x="5404410" y="730917"/>
            <a:ext cx="13961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Coração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2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1409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2246884" y="1592428"/>
            <a:ext cx="7661010" cy="75158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algn="ctr">
              <a:lnSpc>
                <a:spcPts val="2755"/>
              </a:lnSpc>
            </a:pPr>
            <a:r>
              <a:rPr sz="2600" spc="-8" dirty="0">
                <a:latin typeface="Arial"/>
                <a:cs typeface="Arial"/>
              </a:rPr>
              <a:t>O desempenho de sua função depende de algumas</a:t>
            </a:r>
            <a:endParaRPr sz="2600" dirty="0">
              <a:latin typeface="Arial"/>
              <a:cs typeface="Arial"/>
            </a:endParaRPr>
          </a:p>
          <a:p>
            <a:pPr marL="2773318" marR="2794850" algn="ctr">
              <a:lnSpc>
                <a:spcPct val="95825"/>
              </a:lnSpc>
            </a:pPr>
            <a:r>
              <a:rPr sz="2600" spc="-10" dirty="0">
                <a:latin typeface="Arial"/>
                <a:cs typeface="Arial"/>
              </a:rPr>
              <a:t>propriedades</a:t>
            </a:r>
            <a:r>
              <a:rPr sz="2600" spc="-10" dirty="0">
                <a:latin typeface="Arial"/>
                <a:cs typeface="Arial"/>
              </a:rPr>
              <a:t>: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83156" y="2903067"/>
            <a:ext cx="352482" cy="355346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b="1" spc="9" dirty="0">
                <a:latin typeface="Arial"/>
                <a:cs typeface="Arial"/>
              </a:rPr>
              <a:t>2.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97761" y="2903067"/>
            <a:ext cx="2676503" cy="355346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b="1" dirty="0">
                <a:latin typeface="Arial"/>
                <a:cs typeface="Arial"/>
              </a:rPr>
              <a:t>Condutibilidade: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83157" y="3299102"/>
            <a:ext cx="5628563" cy="355600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spc="2" dirty="0">
                <a:latin typeface="Arial"/>
                <a:cs typeface="Arial"/>
              </a:rPr>
              <a:t>Capacidade de condução do estímulo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30085" y="3299102"/>
            <a:ext cx="1230477" cy="355600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dirty="0">
                <a:latin typeface="Arial"/>
                <a:cs typeface="Arial"/>
              </a:rPr>
              <a:t>elétrico.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83156" y="3811441"/>
            <a:ext cx="36486" cy="38354"/>
          </a:xfrm>
          <a:prstGeom prst="rect">
            <a:avLst/>
          </a:prstGeom>
        </p:spPr>
        <p:txBody>
          <a:bodyPr wrap="square" lIns="0" tIns="10795" rIns="0" bIns="0" rtlCol="0">
            <a:noAutofit/>
          </a:bodyPr>
          <a:lstStyle/>
          <a:p>
            <a:pPr algn="ctr">
              <a:lnSpc>
                <a:spcPct val="95825"/>
              </a:lnSpc>
            </a:pPr>
            <a:r>
              <a:rPr sz="100" b="1" spc="-4" dirty="0">
                <a:latin typeface="Arial"/>
                <a:cs typeface="Arial"/>
              </a:rPr>
              <a:t>1.</a:t>
            </a:r>
            <a:endParaRPr sz="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83156" y="4177455"/>
            <a:ext cx="36486" cy="38354"/>
          </a:xfrm>
          <a:prstGeom prst="rect">
            <a:avLst/>
          </a:prstGeom>
        </p:spPr>
        <p:txBody>
          <a:bodyPr wrap="square" lIns="0" tIns="10795" rIns="0" bIns="0" rtlCol="0">
            <a:noAutofit/>
          </a:bodyPr>
          <a:lstStyle/>
          <a:p>
            <a:pPr algn="ctr">
              <a:lnSpc>
                <a:spcPct val="95825"/>
              </a:lnSpc>
            </a:pPr>
            <a:r>
              <a:rPr sz="100" b="1" spc="-4" dirty="0">
                <a:latin typeface="Arial"/>
                <a:cs typeface="Arial"/>
              </a:rPr>
              <a:t>2.</a:t>
            </a:r>
            <a:endParaRPr sz="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83156" y="4244442"/>
            <a:ext cx="352482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b="1" spc="9" dirty="0">
                <a:latin typeface="Arial"/>
                <a:cs typeface="Arial"/>
              </a:rPr>
              <a:t>3.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7761" y="4244442"/>
            <a:ext cx="2405231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b="1" dirty="0">
                <a:latin typeface="Arial"/>
                <a:cs typeface="Arial"/>
              </a:rPr>
              <a:t>Excitabilidade:</a:t>
            </a:r>
            <a:endParaRPr sz="2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7306" y="4704583"/>
            <a:ext cx="10308844" cy="154406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 marR="44254">
              <a:lnSpc>
                <a:spcPts val="2755"/>
              </a:lnSpc>
            </a:pPr>
            <a:r>
              <a:rPr sz="2600" spc="-6" dirty="0">
                <a:latin typeface="Arial"/>
                <a:cs typeface="Arial"/>
              </a:rPr>
              <a:t>Capacidade que cada célula do coração</a:t>
            </a:r>
            <a:r>
              <a:rPr sz="2600" spc="-6" dirty="0">
                <a:latin typeface="Arial"/>
                <a:cs typeface="Arial"/>
              </a:rPr>
              <a:t> tem de </a:t>
            </a:r>
            <a:r>
              <a:rPr sz="2600" spc="-6" dirty="0" smtClean="0">
                <a:latin typeface="Arial"/>
                <a:cs typeface="Arial"/>
              </a:rPr>
              <a:t>se</a:t>
            </a:r>
            <a:r>
              <a:rPr lang="pt-BR" sz="2600" spc="-6" dirty="0" smtClean="0">
                <a:latin typeface="Arial"/>
                <a:cs typeface="Arial"/>
              </a:rPr>
              <a:t> </a:t>
            </a:r>
            <a:r>
              <a:rPr sz="2600" dirty="0" err="1" smtClean="0">
                <a:latin typeface="Arial"/>
                <a:cs typeface="Arial"/>
              </a:rPr>
              <a:t>e</a:t>
            </a:r>
            <a:r>
              <a:rPr sz="2600" spc="4" dirty="0" err="1" smtClean="0">
                <a:latin typeface="Arial"/>
                <a:cs typeface="Arial"/>
              </a:rPr>
              <a:t>x</a:t>
            </a:r>
            <a:r>
              <a:rPr sz="2600" dirty="0" err="1" smtClean="0">
                <a:latin typeface="Arial"/>
                <a:cs typeface="Arial"/>
              </a:rPr>
              <a:t>citar</a:t>
            </a:r>
            <a:r>
              <a:rPr sz="2600" spc="-61" dirty="0" smtClean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em</a:t>
            </a:r>
            <a:r>
              <a:rPr sz="2600" spc="-26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respo</a:t>
            </a:r>
            <a:r>
              <a:rPr sz="2600" spc="9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ta</a:t>
            </a:r>
            <a:r>
              <a:rPr sz="2600" spc="-58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 um</a:t>
            </a:r>
            <a:r>
              <a:rPr sz="2600" spc="-26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estímulo</a:t>
            </a:r>
            <a:r>
              <a:rPr sz="2600" spc="-78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elétrico,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mec</a:t>
            </a:r>
            <a:r>
              <a:rPr sz="2600" spc="4" dirty="0">
                <a:latin typeface="Arial"/>
                <a:cs typeface="Arial"/>
              </a:rPr>
              <a:t>â</a:t>
            </a:r>
            <a:r>
              <a:rPr sz="2600" dirty="0">
                <a:latin typeface="Arial"/>
                <a:cs typeface="Arial"/>
              </a:rPr>
              <a:t>nico</a:t>
            </a:r>
            <a:r>
              <a:rPr sz="2600" spc="-91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ou quí</a:t>
            </a:r>
            <a:r>
              <a:rPr sz="2600" spc="4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ico,</a:t>
            </a:r>
            <a:r>
              <a:rPr sz="2600" spc="-78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gerando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um</a:t>
            </a:r>
            <a:r>
              <a:rPr sz="2600" spc="-26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impulso</a:t>
            </a:r>
            <a:r>
              <a:rPr sz="2600" spc="-69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elétrico</a:t>
            </a:r>
            <a:r>
              <a:rPr sz="2600" spc="-68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</a:t>
            </a:r>
            <a:r>
              <a:rPr sz="2600" dirty="0" err="1">
                <a:latin typeface="Arial"/>
                <a:cs typeface="Arial"/>
              </a:rPr>
              <a:t>respo</a:t>
            </a:r>
            <a:r>
              <a:rPr sz="2600" spc="4" dirty="0" err="1">
                <a:latin typeface="Arial"/>
                <a:cs typeface="Arial"/>
              </a:rPr>
              <a:t>s</a:t>
            </a:r>
            <a:r>
              <a:rPr sz="2600" dirty="0" err="1">
                <a:latin typeface="Arial"/>
                <a:cs typeface="Arial"/>
              </a:rPr>
              <a:t>ta</a:t>
            </a:r>
            <a:r>
              <a:rPr sz="2600" spc="-66" dirty="0">
                <a:latin typeface="Arial"/>
                <a:cs typeface="Arial"/>
              </a:rPr>
              <a:t> </a:t>
            </a:r>
            <a:r>
              <a:rPr sz="2600" dirty="0" err="1" smtClean="0">
                <a:latin typeface="Arial"/>
                <a:cs typeface="Arial"/>
              </a:rPr>
              <a:t>contrátil</a:t>
            </a:r>
            <a:r>
              <a:rPr lang="pt-BR" sz="2600" dirty="0" smtClean="0">
                <a:latin typeface="Arial"/>
                <a:cs typeface="Arial"/>
              </a:rPr>
              <a:t> </a:t>
            </a:r>
            <a:r>
              <a:rPr sz="2600" spc="-3" dirty="0" smtClean="0">
                <a:latin typeface="Arial"/>
                <a:cs typeface="Arial"/>
              </a:rPr>
              <a:t>no </a:t>
            </a:r>
            <a:r>
              <a:rPr sz="2600" spc="-3" dirty="0">
                <a:latin typeface="Arial"/>
                <a:cs typeface="Arial"/>
              </a:rPr>
              <a:t>caso do miocárdio</a:t>
            </a:r>
            <a:r>
              <a:rPr sz="2600" spc="-3" dirty="0">
                <a:latin typeface="Arial"/>
                <a:cs typeface="Arial"/>
              </a:rPr>
              <a:t>)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28" name="TextBox 282"/>
          <p:cNvSpPr txBox="1"/>
          <p:nvPr/>
        </p:nvSpPr>
        <p:spPr>
          <a:xfrm>
            <a:off x="4793897" y="608348"/>
            <a:ext cx="16205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Coração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29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0341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2023109" y="5945124"/>
            <a:ext cx="4895580" cy="912874"/>
          </a:xfrm>
          <a:custGeom>
            <a:avLst/>
            <a:gdLst/>
            <a:ahLst/>
            <a:cxnLst/>
            <a:rect l="l" t="t" r="r" b="b"/>
            <a:pathLst>
              <a:path w="4895580" h="912874">
                <a:moveTo>
                  <a:pt x="85515" y="21311"/>
                </a:moveTo>
                <a:lnTo>
                  <a:pt x="660" y="0"/>
                </a:lnTo>
                <a:lnTo>
                  <a:pt x="0" y="5460"/>
                </a:lnTo>
                <a:lnTo>
                  <a:pt x="85515" y="21311"/>
                </a:lnTo>
                <a:close/>
              </a:path>
              <a:path w="4895580" h="912874">
                <a:moveTo>
                  <a:pt x="4895580" y="912874"/>
                </a:moveTo>
                <a:lnTo>
                  <a:pt x="85515" y="21311"/>
                </a:lnTo>
                <a:lnTo>
                  <a:pt x="3635397" y="912874"/>
                </a:lnTo>
                <a:lnTo>
                  <a:pt x="4895580" y="912874"/>
                </a:lnTo>
                <a:close/>
              </a:path>
            </a:pathLst>
          </a:custGeom>
          <a:solidFill>
            <a:srgbClr val="B8E7A0">
              <a:alpha val="4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09395" y="5939028"/>
            <a:ext cx="3652509" cy="918970"/>
          </a:xfrm>
          <a:custGeom>
            <a:avLst/>
            <a:gdLst/>
            <a:ahLst/>
            <a:cxnLst/>
            <a:rect l="l" t="t" r="r" b="b"/>
            <a:pathLst>
              <a:path w="3652509" h="918970">
                <a:moveTo>
                  <a:pt x="3652509" y="918970"/>
                </a:moveTo>
                <a:lnTo>
                  <a:pt x="0" y="0"/>
                </a:lnTo>
                <a:lnTo>
                  <a:pt x="7924" y="6350"/>
                </a:lnTo>
                <a:lnTo>
                  <a:pt x="2869377" y="918970"/>
                </a:lnTo>
                <a:lnTo>
                  <a:pt x="3652509" y="918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24000" y="5790436"/>
            <a:ext cx="3396996" cy="1067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24001" y="5783909"/>
            <a:ext cx="3373249" cy="1074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36955" y="6502145"/>
            <a:ext cx="9131045" cy="3558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4000" y="765047"/>
            <a:ext cx="9144000" cy="6092950"/>
          </a:xfrm>
          <a:custGeom>
            <a:avLst/>
            <a:gdLst/>
            <a:ahLst/>
            <a:cxnLst/>
            <a:rect l="l" t="t" r="r" b="b"/>
            <a:pathLst>
              <a:path w="9144000" h="6092950">
                <a:moveTo>
                  <a:pt x="9144000" y="6092950"/>
                </a:moveTo>
                <a:lnTo>
                  <a:pt x="9144000" y="0"/>
                </a:lnTo>
                <a:lnTo>
                  <a:pt x="0" y="0"/>
                </a:lnTo>
                <a:lnTo>
                  <a:pt x="0" y="6092950"/>
                </a:lnTo>
                <a:lnTo>
                  <a:pt x="9144000" y="6092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99282" y="1053083"/>
            <a:ext cx="5523738" cy="503682"/>
          </a:xfrm>
          <a:custGeom>
            <a:avLst/>
            <a:gdLst/>
            <a:ahLst/>
            <a:cxnLst/>
            <a:rect l="l" t="t" r="r" b="b"/>
            <a:pathLst>
              <a:path w="5523738" h="503682">
                <a:moveTo>
                  <a:pt x="0" y="503682"/>
                </a:moveTo>
                <a:lnTo>
                  <a:pt x="5523738" y="503682"/>
                </a:lnTo>
                <a:lnTo>
                  <a:pt x="5523738" y="0"/>
                </a:lnTo>
                <a:lnTo>
                  <a:pt x="0" y="0"/>
                </a:lnTo>
                <a:lnTo>
                  <a:pt x="0" y="5036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340610" y="1592428"/>
            <a:ext cx="5884494" cy="75158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spc="-5" dirty="0">
                <a:latin typeface="Arial"/>
                <a:cs typeface="Arial"/>
              </a:rPr>
              <a:t>O desempenho de sua função depende</a:t>
            </a:r>
            <a:endParaRPr sz="2600">
              <a:latin typeface="Arial"/>
              <a:cs typeface="Arial"/>
            </a:endParaRPr>
          </a:p>
          <a:p>
            <a:pPr marL="2810764" marR="49491">
              <a:lnSpc>
                <a:spcPct val="95825"/>
              </a:lnSpc>
            </a:pPr>
            <a:r>
              <a:rPr sz="2600" dirty="0">
                <a:latin typeface="Arial"/>
                <a:cs typeface="Arial"/>
              </a:rPr>
              <a:t>propriedades:</a:t>
            </a:r>
            <a:endParaRPr sz="2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45237" y="1592428"/>
            <a:ext cx="441791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dirty="0">
                <a:latin typeface="Arial"/>
                <a:cs typeface="Arial"/>
              </a:rPr>
              <a:t>de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05182" y="1592428"/>
            <a:ext cx="1321757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dirty="0">
                <a:latin typeface="Arial"/>
                <a:cs typeface="Arial"/>
              </a:rPr>
              <a:t>algumas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86758" y="2763596"/>
            <a:ext cx="3796822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i="1" u="sng" dirty="0">
                <a:latin typeface="Arial"/>
                <a:cs typeface="Arial"/>
              </a:rPr>
              <a:t>Propriedades Mecânicas</a:t>
            </a:r>
            <a:endParaRPr sz="2500" i="1" u="sng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83157" y="3525389"/>
            <a:ext cx="338771" cy="343408"/>
          </a:xfrm>
          <a:prstGeom prst="rect">
            <a:avLst/>
          </a:prstGeom>
        </p:spPr>
        <p:txBody>
          <a:bodyPr wrap="square" lIns="0" tIns="16891" rIns="0" bIns="0" rtlCol="0">
            <a:noAutofit/>
          </a:bodyPr>
          <a:lstStyle/>
          <a:p>
            <a:pPr marL="12700">
              <a:lnSpc>
                <a:spcPts val="2660"/>
              </a:lnSpc>
            </a:pPr>
            <a:r>
              <a:rPr sz="2500" b="1" dirty="0">
                <a:latin typeface="Arial"/>
                <a:cs typeface="Arial"/>
              </a:rPr>
              <a:t>1.</a:t>
            </a:r>
            <a:endParaRPr sz="2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40611" y="3525389"/>
            <a:ext cx="2316407" cy="343408"/>
          </a:xfrm>
          <a:prstGeom prst="rect">
            <a:avLst/>
          </a:prstGeom>
        </p:spPr>
        <p:txBody>
          <a:bodyPr wrap="square" lIns="0" tIns="16891" rIns="0" bIns="0" rtlCol="0">
            <a:noAutofit/>
          </a:bodyPr>
          <a:lstStyle/>
          <a:p>
            <a:pPr marL="12700">
              <a:lnSpc>
                <a:spcPts val="2660"/>
              </a:lnSpc>
            </a:pPr>
            <a:r>
              <a:rPr sz="2500" b="1" dirty="0">
                <a:latin typeface="Arial"/>
                <a:cs typeface="Arial"/>
              </a:rPr>
              <a:t>Contratilidade:</a:t>
            </a:r>
            <a:endParaRPr sz="2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83156" y="3905154"/>
            <a:ext cx="678058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58" dirty="0">
                <a:latin typeface="Arial"/>
                <a:cs typeface="Arial"/>
              </a:rPr>
              <a:t>Capacidade de contração do coração, que leva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30234" y="3905154"/>
            <a:ext cx="1277315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53" dirty="0">
                <a:latin typeface="Arial"/>
                <a:cs typeface="Arial"/>
              </a:rPr>
              <a:t>a ejeção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73894" y="3905154"/>
            <a:ext cx="410972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4" dirty="0"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83156" y="4270915"/>
            <a:ext cx="8600948" cy="69595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24" dirty="0">
                <a:latin typeface="Arial"/>
                <a:cs typeface="Arial"/>
              </a:rPr>
              <a:t>um determinado volume sanguíneo para os tecidos e provoca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o esvaziamento do órgão.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83157" y="5385130"/>
            <a:ext cx="338803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spc="4" dirty="0">
                <a:latin typeface="Arial"/>
                <a:cs typeface="Arial"/>
              </a:rPr>
              <a:t>2.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40611" y="5385130"/>
            <a:ext cx="2156265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dirty="0">
                <a:latin typeface="Arial"/>
                <a:cs typeface="Arial"/>
              </a:rPr>
              <a:t>Relaxamento: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3156" y="5764434"/>
            <a:ext cx="170180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2" dirty="0">
                <a:latin typeface="Arial"/>
                <a:cs typeface="Arial"/>
              </a:rPr>
              <a:t>Capacidade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1542" y="5764434"/>
            <a:ext cx="410972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4" dirty="0"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30370" y="5764434"/>
            <a:ext cx="1698142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desativação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47232" y="5764434"/>
            <a:ext cx="410972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4" dirty="0">
                <a:latin typeface="Arial"/>
                <a:cs typeface="Arial"/>
              </a:rPr>
              <a:t>da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5298" y="5764434"/>
            <a:ext cx="149484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contração,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7690" y="5764434"/>
            <a:ext cx="168468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14" dirty="0">
                <a:latin typeface="Arial"/>
                <a:cs typeface="Arial"/>
              </a:rPr>
              <a:t>que  resulta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90075" y="5764434"/>
            <a:ext cx="495401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4" dirty="0">
                <a:latin typeface="Arial"/>
                <a:cs typeface="Arial"/>
              </a:rPr>
              <a:t>em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83156" y="6130194"/>
            <a:ext cx="8564524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1" dirty="0">
                <a:latin typeface="Arial"/>
                <a:cs typeface="Arial"/>
              </a:rPr>
              <a:t>retorno de um volume de sangue e no enchimento do coração</a:t>
            </a:r>
            <a:r>
              <a:rPr sz="2400" spc="1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6" name="TextBox 282"/>
          <p:cNvSpPr txBox="1"/>
          <p:nvPr/>
        </p:nvSpPr>
        <p:spPr>
          <a:xfrm>
            <a:off x="5572096" y="633934"/>
            <a:ext cx="13612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Coração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37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5477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023109" y="5945124"/>
            <a:ext cx="4895580" cy="912874"/>
          </a:xfrm>
          <a:custGeom>
            <a:avLst/>
            <a:gdLst/>
            <a:ahLst/>
            <a:cxnLst/>
            <a:rect l="l" t="t" r="r" b="b"/>
            <a:pathLst>
              <a:path w="4895580" h="912874">
                <a:moveTo>
                  <a:pt x="85515" y="21311"/>
                </a:moveTo>
                <a:lnTo>
                  <a:pt x="660" y="0"/>
                </a:lnTo>
                <a:lnTo>
                  <a:pt x="0" y="5460"/>
                </a:lnTo>
                <a:lnTo>
                  <a:pt x="85515" y="21311"/>
                </a:lnTo>
                <a:close/>
              </a:path>
              <a:path w="4895580" h="912874">
                <a:moveTo>
                  <a:pt x="4895580" y="912874"/>
                </a:moveTo>
                <a:lnTo>
                  <a:pt x="85515" y="21311"/>
                </a:lnTo>
                <a:lnTo>
                  <a:pt x="3635397" y="912874"/>
                </a:lnTo>
                <a:lnTo>
                  <a:pt x="4895580" y="912874"/>
                </a:lnTo>
                <a:close/>
              </a:path>
            </a:pathLst>
          </a:custGeom>
          <a:solidFill>
            <a:srgbClr val="B8E7A0">
              <a:alpha val="4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09395" y="5939028"/>
            <a:ext cx="3652509" cy="918970"/>
          </a:xfrm>
          <a:custGeom>
            <a:avLst/>
            <a:gdLst/>
            <a:ahLst/>
            <a:cxnLst/>
            <a:rect l="l" t="t" r="r" b="b"/>
            <a:pathLst>
              <a:path w="3652509" h="918970">
                <a:moveTo>
                  <a:pt x="3652509" y="918970"/>
                </a:moveTo>
                <a:lnTo>
                  <a:pt x="0" y="0"/>
                </a:lnTo>
                <a:lnTo>
                  <a:pt x="7924" y="6350"/>
                </a:lnTo>
                <a:lnTo>
                  <a:pt x="2869377" y="918970"/>
                </a:lnTo>
                <a:lnTo>
                  <a:pt x="3652509" y="918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0" y="5790436"/>
            <a:ext cx="3396996" cy="1067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1" y="5783909"/>
            <a:ext cx="3373249" cy="1074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6955" y="6502145"/>
            <a:ext cx="9131045" cy="3558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4000" y="765047"/>
            <a:ext cx="9144000" cy="6092950"/>
          </a:xfrm>
          <a:custGeom>
            <a:avLst/>
            <a:gdLst/>
            <a:ahLst/>
            <a:cxnLst/>
            <a:rect l="l" t="t" r="r" b="b"/>
            <a:pathLst>
              <a:path w="9144000" h="6092950">
                <a:moveTo>
                  <a:pt x="9144000" y="6092950"/>
                </a:moveTo>
                <a:lnTo>
                  <a:pt x="9144000" y="0"/>
                </a:lnTo>
                <a:lnTo>
                  <a:pt x="0" y="0"/>
                </a:lnTo>
                <a:lnTo>
                  <a:pt x="0" y="6092950"/>
                </a:lnTo>
                <a:lnTo>
                  <a:pt x="9144000" y="6092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04416" y="1124712"/>
            <a:ext cx="8712708" cy="1983486"/>
          </a:xfrm>
          <a:custGeom>
            <a:avLst/>
            <a:gdLst/>
            <a:ahLst/>
            <a:cxnLst/>
            <a:rect l="l" t="t" r="r" b="b"/>
            <a:pathLst>
              <a:path w="8712708" h="1983486">
                <a:moveTo>
                  <a:pt x="0" y="1983486"/>
                </a:moveTo>
                <a:lnTo>
                  <a:pt x="8712708" y="1983486"/>
                </a:lnTo>
                <a:lnTo>
                  <a:pt x="8712708" y="0"/>
                </a:lnTo>
                <a:lnTo>
                  <a:pt x="0" y="0"/>
                </a:lnTo>
                <a:lnTo>
                  <a:pt x="0" y="19834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14877" y="3324605"/>
            <a:ext cx="7453122" cy="37711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0127" y="1209116"/>
            <a:ext cx="6289099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dirty="0">
                <a:latin typeface="Arial"/>
                <a:cs typeface="Arial"/>
              </a:rPr>
              <a:t>O ciclo cardíaco consiste em duas fases: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83156" y="2100484"/>
            <a:ext cx="17780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solidFill>
                  <a:srgbClr val="006FC0"/>
                </a:solidFill>
                <a:latin typeface="Liberation Sans"/>
                <a:cs typeface="Liberation Sans"/>
              </a:rPr>
              <a:t>•</a:t>
            </a:r>
            <a:endParaRPr sz="2400">
              <a:latin typeface="Liberation Sans"/>
              <a:cs typeface="Liberatio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6309" y="2100484"/>
            <a:ext cx="9715481" cy="1134872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26" dirty="0">
                <a:solidFill>
                  <a:srgbClr val="006FC0"/>
                </a:solidFill>
                <a:latin typeface="Arial"/>
                <a:cs typeface="Arial"/>
              </a:rPr>
              <a:t>Sístole </a:t>
            </a:r>
            <a:r>
              <a:rPr sz="2400" spc="26" dirty="0">
                <a:latin typeface="Arial"/>
                <a:cs typeface="Arial"/>
              </a:rPr>
              <a:t>: os ventrículos se contraem enviando sangue</a:t>
            </a:r>
            <a:r>
              <a:rPr sz="2400" spc="26" dirty="0">
                <a:latin typeface="Arial"/>
                <a:cs typeface="Arial"/>
              </a:rPr>
              <a:t> para</a:t>
            </a:r>
            <a:endParaRPr sz="2400" dirty="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spc="1" dirty="0">
                <a:latin typeface="Arial"/>
                <a:cs typeface="Arial"/>
              </a:rPr>
              <a:t>a circulação pulmonar e sistêmica</a:t>
            </a:r>
            <a:r>
              <a:rPr sz="2400" spc="1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2700" marR="457">
              <a:lnSpc>
                <a:spcPct val="95825"/>
              </a:lnSpc>
              <a:spcBef>
                <a:spcPts val="696"/>
              </a:spcBef>
            </a:pPr>
            <a:r>
              <a:rPr sz="2400" b="1" spc="37" dirty="0">
                <a:solidFill>
                  <a:srgbClr val="006FC0"/>
                </a:solidFill>
                <a:latin typeface="Arial"/>
                <a:cs typeface="Arial"/>
              </a:rPr>
              <a:t>Diástole: </a:t>
            </a:r>
            <a:r>
              <a:rPr sz="2400" spc="37" dirty="0">
                <a:latin typeface="Arial"/>
                <a:cs typeface="Arial"/>
              </a:rPr>
              <a:t>ventrículos relaxam e se enchem de sangue</a:t>
            </a:r>
            <a:r>
              <a:rPr sz="2400" spc="37" dirty="0">
                <a:latin typeface="Arial"/>
                <a:cs typeface="Arial"/>
              </a:rPr>
              <a:t> dos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3156" y="2905156"/>
            <a:ext cx="17780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solidFill>
                  <a:srgbClr val="006FC0"/>
                </a:solidFill>
                <a:latin typeface="Liberation Sans"/>
                <a:cs typeface="Liberation Sans"/>
              </a:rPr>
              <a:t>•</a:t>
            </a:r>
            <a:endParaRPr sz="2400">
              <a:latin typeface="Liberation Sans"/>
              <a:cs typeface="Liberation San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26310" y="3270711"/>
            <a:ext cx="815794" cy="330453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-1" dirty="0">
                <a:latin typeface="Arial"/>
                <a:cs typeface="Arial"/>
              </a:rPr>
              <a:t>átrios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TextBox 282"/>
          <p:cNvSpPr txBox="1"/>
          <p:nvPr/>
        </p:nvSpPr>
        <p:spPr>
          <a:xfrm>
            <a:off x="4793896" y="608348"/>
            <a:ext cx="30935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Anatomia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Cardíaca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20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059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Box 282"/>
          <p:cNvSpPr txBox="1"/>
          <p:nvPr/>
        </p:nvSpPr>
        <p:spPr>
          <a:xfrm>
            <a:off x="3297004" y="823791"/>
            <a:ext cx="60872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>
                <a:solidFill>
                  <a:srgbClr val="0070C0"/>
                </a:solidFill>
                <a:latin typeface="Calibri"/>
                <a:ea typeface="Calibri"/>
              </a:rPr>
              <a:t>Componentes</a:t>
            </a:r>
            <a:r>
              <a:rPr lang="en-US" altLang="zh-CN" sz="2800" b="1" i="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altLang="zh-CN" sz="2800" b="1" i="1" dirty="0">
                <a:solidFill>
                  <a:srgbClr val="0070C0"/>
                </a:solidFill>
                <a:latin typeface="Calibri"/>
                <a:ea typeface="Calibri"/>
              </a:rPr>
              <a:t>do</a:t>
            </a:r>
            <a:r>
              <a:rPr lang="en-US" altLang="zh-CN" sz="2800" b="1" i="1" spc="-64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Sistema </a:t>
            </a:r>
            <a:r>
              <a:rPr lang="en-US" altLang="zh-CN" sz="2800" b="1" i="1" spc="-5" dirty="0" smtClean="0">
                <a:solidFill>
                  <a:srgbClr val="0070C0"/>
                </a:solidFill>
                <a:latin typeface="Calibri"/>
                <a:ea typeface="Calibri"/>
              </a:rPr>
              <a:t>Cardiovascu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lar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285" name="Diagrama 284"/>
          <p:cNvGraphicFramePr/>
          <p:nvPr>
            <p:extLst>
              <p:ext uri="{D42A27DB-BD31-4B8C-83A1-F6EECF244321}">
                <p14:modId xmlns:p14="http://schemas.microsoft.com/office/powerpoint/2010/main" val="1890594250"/>
              </p:ext>
            </p:extLst>
          </p:nvPr>
        </p:nvGraphicFramePr>
        <p:xfrm>
          <a:off x="3709852" y="2181496"/>
          <a:ext cx="4556206" cy="3731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" name="Picture 2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" name="Título 4"/>
          <p:cNvSpPr txBox="1">
            <a:spLocks/>
          </p:cNvSpPr>
          <p:nvPr/>
        </p:nvSpPr>
        <p:spPr>
          <a:xfrm>
            <a:off x="1376605" y="-126274"/>
            <a:ext cx="9928093" cy="922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8066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023109" y="5945124"/>
            <a:ext cx="4895580" cy="912874"/>
          </a:xfrm>
          <a:custGeom>
            <a:avLst/>
            <a:gdLst/>
            <a:ahLst/>
            <a:cxnLst/>
            <a:rect l="l" t="t" r="r" b="b"/>
            <a:pathLst>
              <a:path w="4895580" h="912874">
                <a:moveTo>
                  <a:pt x="85515" y="21311"/>
                </a:moveTo>
                <a:lnTo>
                  <a:pt x="660" y="0"/>
                </a:lnTo>
                <a:lnTo>
                  <a:pt x="0" y="5460"/>
                </a:lnTo>
                <a:lnTo>
                  <a:pt x="85515" y="21311"/>
                </a:lnTo>
                <a:close/>
              </a:path>
              <a:path w="4895580" h="912874">
                <a:moveTo>
                  <a:pt x="4895580" y="912874"/>
                </a:moveTo>
                <a:lnTo>
                  <a:pt x="85515" y="21311"/>
                </a:lnTo>
                <a:lnTo>
                  <a:pt x="3635397" y="912874"/>
                </a:lnTo>
                <a:lnTo>
                  <a:pt x="4895580" y="912874"/>
                </a:lnTo>
                <a:close/>
              </a:path>
            </a:pathLst>
          </a:custGeom>
          <a:solidFill>
            <a:srgbClr val="B8E7A0">
              <a:alpha val="4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09395" y="5939028"/>
            <a:ext cx="3652509" cy="918970"/>
          </a:xfrm>
          <a:custGeom>
            <a:avLst/>
            <a:gdLst/>
            <a:ahLst/>
            <a:cxnLst/>
            <a:rect l="l" t="t" r="r" b="b"/>
            <a:pathLst>
              <a:path w="3652509" h="918970">
                <a:moveTo>
                  <a:pt x="3652509" y="918970"/>
                </a:moveTo>
                <a:lnTo>
                  <a:pt x="0" y="0"/>
                </a:lnTo>
                <a:lnTo>
                  <a:pt x="7924" y="6350"/>
                </a:lnTo>
                <a:lnTo>
                  <a:pt x="2869377" y="918970"/>
                </a:lnTo>
                <a:lnTo>
                  <a:pt x="3652509" y="918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5790436"/>
            <a:ext cx="3396996" cy="1067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1" y="5783909"/>
            <a:ext cx="3373249" cy="1074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6955" y="6502145"/>
            <a:ext cx="9131045" cy="3558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0" y="765047"/>
            <a:ext cx="9144000" cy="6092950"/>
          </a:xfrm>
          <a:custGeom>
            <a:avLst/>
            <a:gdLst/>
            <a:ahLst/>
            <a:cxnLst/>
            <a:rect l="l" t="t" r="r" b="b"/>
            <a:pathLst>
              <a:path w="9144000" h="6092950">
                <a:moveTo>
                  <a:pt x="9144000" y="6092950"/>
                </a:moveTo>
                <a:lnTo>
                  <a:pt x="9144000" y="0"/>
                </a:lnTo>
                <a:lnTo>
                  <a:pt x="0" y="0"/>
                </a:lnTo>
                <a:lnTo>
                  <a:pt x="0" y="6092950"/>
                </a:lnTo>
                <a:lnTo>
                  <a:pt x="9144000" y="6092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11646" y="1700783"/>
            <a:ext cx="3672840" cy="3531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20063" y="1700784"/>
            <a:ext cx="3650741" cy="35593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97936" y="5546328"/>
            <a:ext cx="1146954" cy="381508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>
                <a:latin typeface="Arial"/>
                <a:cs typeface="Arial"/>
              </a:rPr>
              <a:t>Sistole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08138" y="5551107"/>
            <a:ext cx="1364834" cy="381253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sz="2800" dirty="0">
                <a:latin typeface="Arial"/>
                <a:cs typeface="Arial"/>
              </a:rPr>
              <a:t>Diástole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TextBox 282"/>
          <p:cNvSpPr txBox="1"/>
          <p:nvPr/>
        </p:nvSpPr>
        <p:spPr>
          <a:xfrm>
            <a:off x="4793896" y="608348"/>
            <a:ext cx="30935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Anatomia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Cardíaca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17" name="Picture 2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3759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2023109" y="5945124"/>
            <a:ext cx="4895580" cy="912874"/>
          </a:xfrm>
          <a:custGeom>
            <a:avLst/>
            <a:gdLst/>
            <a:ahLst/>
            <a:cxnLst/>
            <a:rect l="l" t="t" r="r" b="b"/>
            <a:pathLst>
              <a:path w="4895580" h="912874">
                <a:moveTo>
                  <a:pt x="85515" y="21311"/>
                </a:moveTo>
                <a:lnTo>
                  <a:pt x="660" y="0"/>
                </a:lnTo>
                <a:lnTo>
                  <a:pt x="0" y="5460"/>
                </a:lnTo>
                <a:lnTo>
                  <a:pt x="85515" y="21311"/>
                </a:lnTo>
                <a:close/>
              </a:path>
              <a:path w="4895580" h="912874">
                <a:moveTo>
                  <a:pt x="4895580" y="912874"/>
                </a:moveTo>
                <a:lnTo>
                  <a:pt x="85515" y="21311"/>
                </a:lnTo>
                <a:lnTo>
                  <a:pt x="3635397" y="912874"/>
                </a:lnTo>
                <a:lnTo>
                  <a:pt x="4895580" y="912874"/>
                </a:lnTo>
                <a:close/>
              </a:path>
            </a:pathLst>
          </a:custGeom>
          <a:solidFill>
            <a:srgbClr val="B8E7A0">
              <a:alpha val="4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09395" y="5939028"/>
            <a:ext cx="3652509" cy="918970"/>
          </a:xfrm>
          <a:custGeom>
            <a:avLst/>
            <a:gdLst/>
            <a:ahLst/>
            <a:cxnLst/>
            <a:rect l="l" t="t" r="r" b="b"/>
            <a:pathLst>
              <a:path w="3652509" h="918970">
                <a:moveTo>
                  <a:pt x="3652509" y="918970"/>
                </a:moveTo>
                <a:lnTo>
                  <a:pt x="0" y="0"/>
                </a:lnTo>
                <a:lnTo>
                  <a:pt x="7924" y="6350"/>
                </a:lnTo>
                <a:lnTo>
                  <a:pt x="2869377" y="918970"/>
                </a:lnTo>
                <a:lnTo>
                  <a:pt x="3652509" y="918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4000" y="5790436"/>
            <a:ext cx="3396996" cy="1067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24001" y="5783909"/>
            <a:ext cx="3373249" cy="1074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36955" y="6502145"/>
            <a:ext cx="9131045" cy="3558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24000" y="765047"/>
            <a:ext cx="9144000" cy="6092950"/>
          </a:xfrm>
          <a:custGeom>
            <a:avLst/>
            <a:gdLst/>
            <a:ahLst/>
            <a:cxnLst/>
            <a:rect l="l" t="t" r="r" b="b"/>
            <a:pathLst>
              <a:path w="9144000" h="6092950">
                <a:moveTo>
                  <a:pt x="9144000" y="6092950"/>
                </a:moveTo>
                <a:lnTo>
                  <a:pt x="9144000" y="0"/>
                </a:lnTo>
                <a:lnTo>
                  <a:pt x="0" y="0"/>
                </a:lnTo>
                <a:lnTo>
                  <a:pt x="0" y="6092950"/>
                </a:lnTo>
                <a:lnTo>
                  <a:pt x="9144000" y="6092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31442" y="1341119"/>
            <a:ext cx="4176522" cy="1983486"/>
          </a:xfrm>
          <a:custGeom>
            <a:avLst/>
            <a:gdLst/>
            <a:ahLst/>
            <a:cxnLst/>
            <a:rect l="l" t="t" r="r" b="b"/>
            <a:pathLst>
              <a:path w="4176522" h="1983486">
                <a:moveTo>
                  <a:pt x="0" y="1983486"/>
                </a:moveTo>
                <a:lnTo>
                  <a:pt x="4176522" y="1983486"/>
                </a:lnTo>
                <a:lnTo>
                  <a:pt x="4176522" y="0"/>
                </a:lnTo>
                <a:lnTo>
                  <a:pt x="0" y="0"/>
                </a:lnTo>
                <a:lnTo>
                  <a:pt x="0" y="19834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60008" y="1484376"/>
            <a:ext cx="4466082" cy="46817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10183" y="1427328"/>
            <a:ext cx="4068595" cy="1148079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 marR="570">
              <a:lnSpc>
                <a:spcPts val="2755"/>
              </a:lnSpc>
            </a:pPr>
            <a:r>
              <a:rPr sz="2600" spc="32" dirty="0">
                <a:latin typeface="Arial"/>
                <a:cs typeface="Arial"/>
              </a:rPr>
              <a:t>O valor normal máximo da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600" spc="2" dirty="0">
                <a:latin typeface="Arial"/>
                <a:cs typeface="Arial"/>
              </a:rPr>
              <a:t>pressão arterial </a:t>
            </a:r>
            <a:r>
              <a:rPr sz="2600" b="1" spc="2" dirty="0">
                <a:solidFill>
                  <a:srgbClr val="3E6C18"/>
                </a:solidFill>
                <a:latin typeface="Arial"/>
                <a:cs typeface="Arial"/>
              </a:rPr>
              <a:t>sistólica é</a:t>
            </a:r>
            <a:endParaRPr sz="2600">
              <a:latin typeface="Arial"/>
              <a:cs typeface="Arial"/>
            </a:endParaRPr>
          </a:p>
          <a:p>
            <a:pPr marL="12700" marR="49491">
              <a:lnSpc>
                <a:spcPct val="95825"/>
              </a:lnSpc>
              <a:spcBef>
                <a:spcPts val="130"/>
              </a:spcBef>
            </a:pPr>
            <a:r>
              <a:rPr sz="2600" b="1" spc="-2" dirty="0">
                <a:solidFill>
                  <a:srgbClr val="3E6C18"/>
                </a:solidFill>
                <a:latin typeface="Arial"/>
                <a:cs typeface="Arial"/>
              </a:rPr>
              <a:t>140 mmHg</a:t>
            </a:r>
            <a:r>
              <a:rPr sz="2600" spc="-2" dirty="0">
                <a:solidFill>
                  <a:srgbClr val="3E6C18"/>
                </a:solidFill>
                <a:latin typeface="Arial"/>
                <a:cs typeface="Arial"/>
              </a:rPr>
              <a:t>;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10183" y="3171037"/>
            <a:ext cx="258341" cy="355346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dirty="0">
                <a:latin typeface="Arial"/>
                <a:cs typeface="Arial"/>
              </a:rPr>
              <a:t>o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2417" y="3171037"/>
            <a:ext cx="442175" cy="355346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dirty="0">
                <a:latin typeface="Arial"/>
                <a:cs typeface="Arial"/>
              </a:rPr>
              <a:t>da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98039" y="3171037"/>
            <a:ext cx="1250489" cy="355346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spc="2" dirty="0">
                <a:latin typeface="Arial"/>
                <a:cs typeface="Arial"/>
              </a:rPr>
              <a:t>pressão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92904" y="3171037"/>
            <a:ext cx="1084196" cy="355346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spc="1" dirty="0">
                <a:latin typeface="Arial"/>
                <a:cs typeface="Arial"/>
              </a:rPr>
              <a:t>arterial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10182" y="3567278"/>
            <a:ext cx="3547864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b="1" dirty="0">
                <a:solidFill>
                  <a:srgbClr val="3E6C18"/>
                </a:solidFill>
                <a:latin typeface="Arial"/>
                <a:cs typeface="Arial"/>
              </a:rPr>
              <a:t>diastólica é 90 mmHg</a:t>
            </a:r>
            <a:r>
              <a:rPr sz="2600" dirty="0">
                <a:solidFill>
                  <a:srgbClr val="3E6C18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10183" y="4518254"/>
            <a:ext cx="570097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dirty="0">
                <a:latin typeface="Arial"/>
                <a:cs typeface="Arial"/>
              </a:rPr>
              <a:t>Em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68448" y="4518254"/>
            <a:ext cx="1066379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spc="1" dirty="0">
                <a:latin typeface="Arial"/>
                <a:cs typeface="Arial"/>
              </a:rPr>
              <a:t>média,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25570" y="4518254"/>
            <a:ext cx="423698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dirty="0">
                <a:latin typeface="Arial"/>
                <a:cs typeface="Arial"/>
              </a:rPr>
              <a:t>os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8198" y="4518253"/>
            <a:ext cx="1399328" cy="1148080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234334" marR="25696" algn="ctr">
              <a:lnSpc>
                <a:spcPts val="2755"/>
              </a:lnSpc>
            </a:pPr>
            <a:r>
              <a:rPr sz="2600" spc="-11" dirty="0">
                <a:latin typeface="Arial"/>
                <a:cs typeface="Arial"/>
              </a:rPr>
              <a:t>valores</a:t>
            </a:r>
            <a:endParaRPr sz="2600">
              <a:latin typeface="Arial"/>
              <a:cs typeface="Arial"/>
            </a:endParaRPr>
          </a:p>
          <a:p>
            <a:pPr marL="119350" marR="22441" algn="ctr">
              <a:lnSpc>
                <a:spcPct val="95825"/>
              </a:lnSpc>
            </a:pPr>
            <a:r>
              <a:rPr sz="2600" dirty="0">
                <a:latin typeface="Arial"/>
                <a:cs typeface="Arial"/>
              </a:rPr>
              <a:t>pressão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30"/>
              </a:spcBef>
            </a:pPr>
            <a:r>
              <a:rPr sz="2600" spc="18" dirty="0">
                <a:latin typeface="Arial"/>
                <a:cs typeface="Arial"/>
              </a:rPr>
              <a:t>em torno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0183" y="4914288"/>
            <a:ext cx="1249121" cy="355600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dirty="0">
                <a:latin typeface="Arial"/>
                <a:cs typeface="Arial"/>
              </a:rPr>
              <a:t>normais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1710" y="4914288"/>
            <a:ext cx="442214" cy="355600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dirty="0">
                <a:latin typeface="Arial"/>
                <a:cs typeface="Arial"/>
              </a:rPr>
              <a:t>da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0182" y="5310987"/>
            <a:ext cx="2630320" cy="355346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spc="6" dirty="0">
                <a:latin typeface="Arial"/>
                <a:cs typeface="Arial"/>
              </a:rPr>
              <a:t>arterial situam-se</a:t>
            </a:r>
            <a:endParaRPr sz="2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10182" y="5707228"/>
            <a:ext cx="3035038" cy="35534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spc="-2" dirty="0">
                <a:latin typeface="Arial"/>
                <a:cs typeface="Arial"/>
              </a:rPr>
              <a:t>de </a:t>
            </a:r>
            <a:r>
              <a:rPr sz="2600" b="1" spc="-2" dirty="0">
                <a:solidFill>
                  <a:srgbClr val="3E6C18"/>
                </a:solidFill>
                <a:latin typeface="Arial"/>
                <a:cs typeface="Arial"/>
              </a:rPr>
              <a:t>120 x 80 mmHg</a:t>
            </a:r>
            <a:r>
              <a:rPr sz="2600" spc="-2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28" name="TextBox 282"/>
          <p:cNvSpPr txBox="1"/>
          <p:nvPr/>
        </p:nvSpPr>
        <p:spPr>
          <a:xfrm>
            <a:off x="4793896" y="608348"/>
            <a:ext cx="30935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Pressão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Arterial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29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3642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2023109" y="5945124"/>
            <a:ext cx="4895580" cy="912874"/>
          </a:xfrm>
          <a:custGeom>
            <a:avLst/>
            <a:gdLst/>
            <a:ahLst/>
            <a:cxnLst/>
            <a:rect l="l" t="t" r="r" b="b"/>
            <a:pathLst>
              <a:path w="4895580" h="912874">
                <a:moveTo>
                  <a:pt x="85515" y="21311"/>
                </a:moveTo>
                <a:lnTo>
                  <a:pt x="660" y="0"/>
                </a:lnTo>
                <a:lnTo>
                  <a:pt x="0" y="5460"/>
                </a:lnTo>
                <a:lnTo>
                  <a:pt x="85515" y="21311"/>
                </a:lnTo>
                <a:close/>
              </a:path>
              <a:path w="4895580" h="912874">
                <a:moveTo>
                  <a:pt x="4895580" y="912874"/>
                </a:moveTo>
                <a:lnTo>
                  <a:pt x="85515" y="21311"/>
                </a:lnTo>
                <a:lnTo>
                  <a:pt x="3635397" y="912874"/>
                </a:lnTo>
                <a:lnTo>
                  <a:pt x="4895580" y="912874"/>
                </a:lnTo>
                <a:close/>
              </a:path>
            </a:pathLst>
          </a:custGeom>
          <a:solidFill>
            <a:srgbClr val="B8E7A0">
              <a:alpha val="4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09395" y="5939028"/>
            <a:ext cx="3652509" cy="918970"/>
          </a:xfrm>
          <a:custGeom>
            <a:avLst/>
            <a:gdLst/>
            <a:ahLst/>
            <a:cxnLst/>
            <a:rect l="l" t="t" r="r" b="b"/>
            <a:pathLst>
              <a:path w="3652509" h="918970">
                <a:moveTo>
                  <a:pt x="3652509" y="918970"/>
                </a:moveTo>
                <a:lnTo>
                  <a:pt x="0" y="0"/>
                </a:lnTo>
                <a:lnTo>
                  <a:pt x="7924" y="6350"/>
                </a:lnTo>
                <a:lnTo>
                  <a:pt x="2869377" y="918970"/>
                </a:lnTo>
                <a:lnTo>
                  <a:pt x="3652509" y="918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24000" y="5790436"/>
            <a:ext cx="3396996" cy="1067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24001" y="5783909"/>
            <a:ext cx="3373249" cy="1074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6955" y="6502145"/>
            <a:ext cx="9131045" cy="3558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4000" y="765047"/>
            <a:ext cx="9144000" cy="6092950"/>
          </a:xfrm>
          <a:custGeom>
            <a:avLst/>
            <a:gdLst/>
            <a:ahLst/>
            <a:cxnLst/>
            <a:rect l="l" t="t" r="r" b="b"/>
            <a:pathLst>
              <a:path w="9144000" h="6092950">
                <a:moveTo>
                  <a:pt x="9144000" y="6092950"/>
                </a:moveTo>
                <a:lnTo>
                  <a:pt x="9144000" y="0"/>
                </a:lnTo>
                <a:lnTo>
                  <a:pt x="0" y="0"/>
                </a:lnTo>
                <a:lnTo>
                  <a:pt x="0" y="6092950"/>
                </a:lnTo>
                <a:lnTo>
                  <a:pt x="9144000" y="6092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82823" y="3075822"/>
            <a:ext cx="4963668" cy="33360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070100" y="1237253"/>
            <a:ext cx="476770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>
                <a:latin typeface="Arial"/>
                <a:cs typeface="Arial"/>
              </a:rPr>
              <a:t>As</a:t>
            </a:r>
            <a:endParaRPr sz="2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77896" y="1237253"/>
            <a:ext cx="1372654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>
                <a:latin typeface="Arial"/>
                <a:cs typeface="Arial"/>
              </a:rPr>
              <a:t>estreitas</a:t>
            </a:r>
            <a:endParaRPr sz="2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80788" y="1237253"/>
            <a:ext cx="1372654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>
                <a:latin typeface="Arial"/>
                <a:cs typeface="Arial"/>
              </a:rPr>
              <a:t>relações</a:t>
            </a:r>
            <a:endParaRPr sz="2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83934" y="1237253"/>
            <a:ext cx="858304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>
                <a:latin typeface="Arial"/>
                <a:cs typeface="Arial"/>
              </a:rPr>
              <a:t>entre</a:t>
            </a:r>
            <a:endParaRPr sz="2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2476" y="1237253"/>
            <a:ext cx="438632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>
                <a:latin typeface="Arial"/>
                <a:cs typeface="Arial"/>
              </a:rPr>
              <a:t>as</a:t>
            </a:r>
            <a:endParaRPr sz="2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41919" y="1237253"/>
            <a:ext cx="1429575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>
                <a:latin typeface="Arial"/>
                <a:cs typeface="Arial"/>
              </a:rPr>
              <a:t>variáveis</a:t>
            </a:r>
            <a:endParaRPr sz="2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70100" y="1648733"/>
            <a:ext cx="2649270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>
                <a:latin typeface="Arial"/>
                <a:cs typeface="Arial"/>
              </a:rPr>
              <a:t>cardiovasculares</a:t>
            </a:r>
            <a:endParaRPr sz="2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47083" y="1648733"/>
            <a:ext cx="457835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>
                <a:latin typeface="Arial"/>
                <a:cs typeface="Arial"/>
              </a:rPr>
              <a:t>ou</a:t>
            </a:r>
            <a:endParaRPr sz="2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33060" y="1648733"/>
            <a:ext cx="2477820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>
                <a:latin typeface="Arial"/>
                <a:cs typeface="Arial"/>
              </a:rPr>
              <a:t>hemodinâmicas</a:t>
            </a:r>
            <a:endParaRPr sz="2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38592" y="1648733"/>
            <a:ext cx="2134234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>
                <a:latin typeface="Arial"/>
                <a:cs typeface="Arial"/>
              </a:rPr>
              <a:t>fundamentais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70101" y="2060213"/>
            <a:ext cx="629589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>
                <a:latin typeface="Arial"/>
                <a:cs typeface="Arial"/>
              </a:rPr>
              <a:t>são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1623" y="2060213"/>
            <a:ext cx="2267623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>
                <a:latin typeface="Arial"/>
                <a:cs typeface="Arial"/>
              </a:rPr>
              <a:t>representadas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1190" y="2060213"/>
            <a:ext cx="896366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>
                <a:latin typeface="Arial"/>
                <a:cs typeface="Arial"/>
              </a:rPr>
              <a:t>pelas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79412" y="2060213"/>
            <a:ext cx="1544446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>
                <a:latin typeface="Arial"/>
                <a:cs typeface="Arial"/>
              </a:rPr>
              <a:t>seguintes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5081" y="2060213"/>
            <a:ext cx="1277137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>
                <a:latin typeface="Arial"/>
                <a:cs typeface="Arial"/>
              </a:rPr>
              <a:t>funções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0101" y="2471488"/>
            <a:ext cx="2115623" cy="368553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>
                <a:latin typeface="Arial"/>
                <a:cs typeface="Arial"/>
              </a:rPr>
              <a:t>matemáticas: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8321" y="3228695"/>
            <a:ext cx="3332843" cy="1148080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330346" marR="108811" algn="ctr">
              <a:lnSpc>
                <a:spcPts val="2755"/>
              </a:lnSpc>
            </a:pPr>
            <a:r>
              <a:rPr sz="2600" b="1" spc="-4" dirty="0">
                <a:solidFill>
                  <a:srgbClr val="3E6C18"/>
                </a:solidFill>
                <a:latin typeface="Arial"/>
                <a:cs typeface="Arial"/>
              </a:rPr>
              <a:t>Débito Cardíaco </a:t>
            </a:r>
            <a:r>
              <a:rPr sz="2600" b="1" spc="-4" dirty="0">
                <a:latin typeface="Arial"/>
                <a:cs typeface="Arial"/>
              </a:rPr>
              <a:t>=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600" b="1" dirty="0">
                <a:latin typeface="Arial"/>
                <a:cs typeface="Arial"/>
              </a:rPr>
              <a:t>Frequência Cardíaca</a:t>
            </a:r>
            <a:endParaRPr sz="2600">
              <a:latin typeface="Arial"/>
              <a:cs typeface="Arial"/>
            </a:endParaRPr>
          </a:p>
          <a:p>
            <a:pPr marL="421786" marR="200886" algn="ctr">
              <a:lnSpc>
                <a:spcPct val="95825"/>
              </a:lnSpc>
              <a:spcBef>
                <a:spcPts val="130"/>
              </a:spcBef>
            </a:pPr>
            <a:r>
              <a:rPr sz="2600" b="1" spc="-13" dirty="0">
                <a:latin typeface="Arial"/>
                <a:cs typeface="Arial"/>
              </a:rPr>
              <a:t>Volume Sistólico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23577" y="3624730"/>
            <a:ext cx="258521" cy="355600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b="1" dirty="0">
                <a:latin typeface="Arial"/>
                <a:cs typeface="Arial"/>
              </a:rPr>
              <a:t>x</a:t>
            </a:r>
            <a:endParaRPr sz="2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925564" y="4813909"/>
            <a:ext cx="3483564" cy="1147826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287674" marR="311347" algn="ctr">
              <a:lnSpc>
                <a:spcPts val="2755"/>
              </a:lnSpc>
            </a:pPr>
            <a:r>
              <a:rPr sz="2600" b="1" spc="-9" dirty="0">
                <a:solidFill>
                  <a:srgbClr val="3E6C18"/>
                </a:solidFill>
                <a:latin typeface="Arial"/>
                <a:cs typeface="Arial"/>
              </a:rPr>
              <a:t>Pressão Arterial </a:t>
            </a:r>
            <a:r>
              <a:rPr sz="2600" b="1" spc="-9" dirty="0">
                <a:latin typeface="Arial"/>
                <a:cs typeface="Arial"/>
              </a:rPr>
              <a:t>=</a:t>
            </a:r>
            <a:endParaRPr sz="2600">
              <a:latin typeface="Arial"/>
              <a:cs typeface="Arial"/>
            </a:endParaRPr>
          </a:p>
          <a:p>
            <a:pPr marL="283942" marR="307981" algn="ctr">
              <a:lnSpc>
                <a:spcPct val="95825"/>
              </a:lnSpc>
            </a:pPr>
            <a:r>
              <a:rPr sz="2600" b="1" spc="-4" dirty="0">
                <a:latin typeface="Arial"/>
                <a:cs typeface="Arial"/>
              </a:rPr>
              <a:t>Débito Cardíaco x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130"/>
              </a:spcBef>
            </a:pPr>
            <a:r>
              <a:rPr sz="2600" b="1" spc="-10" dirty="0">
                <a:latin typeface="Arial"/>
                <a:cs typeface="Arial"/>
              </a:rPr>
              <a:t>Resistência Periférica</a:t>
            </a:r>
            <a:endParaRPr sz="2600">
              <a:latin typeface="Arial"/>
              <a:cs typeface="Arial"/>
            </a:endParaRPr>
          </a:p>
        </p:txBody>
      </p:sp>
      <p:sp>
        <p:nvSpPr>
          <p:cNvPr id="32" name="TextBox 282"/>
          <p:cNvSpPr txBox="1"/>
          <p:nvPr/>
        </p:nvSpPr>
        <p:spPr>
          <a:xfrm>
            <a:off x="4793896" y="608348"/>
            <a:ext cx="30935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Pressão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arterial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33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66256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60"/>
          <p:cNvSpPr txBox="1"/>
          <p:nvPr/>
        </p:nvSpPr>
        <p:spPr>
          <a:xfrm>
            <a:off x="2260093" y="4371594"/>
            <a:ext cx="2164841" cy="704850"/>
          </a:xfrm>
          <a:prstGeom prst="rect">
            <a:avLst/>
          </a:prstGeom>
        </p:spPr>
        <p:txBody>
          <a:bodyPr wrap="square" lIns="0" tIns="4702" rIns="0" bIns="0" rtlCol="0">
            <a:noAutofit/>
          </a:bodyPr>
          <a:lstStyle/>
          <a:p>
            <a:pPr>
              <a:lnSpc>
                <a:spcPts val="850"/>
              </a:lnSpc>
            </a:pPr>
            <a:endParaRPr sz="850"/>
          </a:p>
          <a:p>
            <a:pPr>
              <a:lnSpc>
                <a:spcPct val="95825"/>
              </a:lnSpc>
            </a:pPr>
            <a:r>
              <a:rPr sz="2500" i="1" dirty="0">
                <a:latin typeface="Arial"/>
                <a:cs typeface="Arial"/>
              </a:rPr>
              <a:t>aumento</a:t>
            </a:r>
            <a:endParaRPr sz="25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479798" y="5666994"/>
            <a:ext cx="1567434" cy="704850"/>
          </a:xfrm>
          <a:prstGeom prst="rect">
            <a:avLst/>
          </a:prstGeom>
        </p:spPr>
        <p:txBody>
          <a:bodyPr wrap="square" lIns="0" tIns="4702" rIns="0" bIns="0" rtlCol="0">
            <a:noAutofit/>
          </a:bodyPr>
          <a:lstStyle/>
          <a:p>
            <a:pPr>
              <a:lnSpc>
                <a:spcPts val="850"/>
              </a:lnSpc>
            </a:pPr>
            <a:endParaRPr sz="850"/>
          </a:p>
          <a:p>
            <a:pPr marL="21589">
              <a:lnSpc>
                <a:spcPct val="95825"/>
              </a:lnSpc>
            </a:pPr>
            <a:r>
              <a:rPr sz="2500" dirty="0">
                <a:latin typeface="Arial"/>
                <a:cs typeface="Arial"/>
              </a:rPr>
              <a:t>:</a:t>
            </a:r>
            <a:endParaRPr sz="25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676649" y="5666994"/>
            <a:ext cx="1971039" cy="704850"/>
          </a:xfrm>
          <a:prstGeom prst="rect">
            <a:avLst/>
          </a:prstGeom>
        </p:spPr>
        <p:txBody>
          <a:bodyPr wrap="square" lIns="0" tIns="4702" rIns="0" bIns="0" rtlCol="0">
            <a:noAutofit/>
          </a:bodyPr>
          <a:lstStyle/>
          <a:p>
            <a:pPr>
              <a:lnSpc>
                <a:spcPts val="850"/>
              </a:lnSpc>
            </a:pPr>
            <a:endParaRPr sz="850"/>
          </a:p>
          <a:p>
            <a:pPr>
              <a:lnSpc>
                <a:spcPct val="95825"/>
              </a:lnSpc>
            </a:pPr>
            <a:r>
              <a:rPr sz="2500" i="1" dirty="0">
                <a:latin typeface="Arial"/>
                <a:cs typeface="Arial"/>
              </a:rPr>
              <a:t>redução</a:t>
            </a:r>
            <a:endParaRPr sz="25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913374" y="5666994"/>
            <a:ext cx="1438402" cy="704850"/>
          </a:xfrm>
          <a:prstGeom prst="rect">
            <a:avLst/>
          </a:prstGeom>
        </p:spPr>
        <p:txBody>
          <a:bodyPr wrap="square" lIns="0" tIns="4702" rIns="0" bIns="0" rtlCol="0">
            <a:noAutofit/>
          </a:bodyPr>
          <a:lstStyle/>
          <a:p>
            <a:pPr>
              <a:lnSpc>
                <a:spcPts val="850"/>
              </a:lnSpc>
            </a:pPr>
            <a:endParaRPr sz="850"/>
          </a:p>
          <a:p>
            <a:pPr>
              <a:lnSpc>
                <a:spcPct val="95825"/>
              </a:lnSpc>
            </a:pPr>
            <a:r>
              <a:rPr sz="2500" i="1" dirty="0">
                <a:latin typeface="Arial"/>
                <a:cs typeface="Arial"/>
              </a:rPr>
              <a:t>dos</a:t>
            </a:r>
            <a:endParaRPr sz="25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825752" y="1988819"/>
            <a:ext cx="8481822" cy="4104132"/>
          </a:xfrm>
          <a:custGeom>
            <a:avLst/>
            <a:gdLst/>
            <a:ahLst/>
            <a:cxnLst/>
            <a:rect l="l" t="t" r="r" b="b"/>
            <a:pathLst>
              <a:path w="8481822" h="4104132">
                <a:moveTo>
                  <a:pt x="0" y="4104132"/>
                </a:moveTo>
                <a:lnTo>
                  <a:pt x="8481822" y="4104132"/>
                </a:lnTo>
                <a:lnTo>
                  <a:pt x="8481822" y="0"/>
                </a:lnTo>
                <a:lnTo>
                  <a:pt x="0" y="0"/>
                </a:lnTo>
                <a:lnTo>
                  <a:pt x="0" y="4104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98535" y="2314194"/>
            <a:ext cx="1655064" cy="704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507475" y="2314194"/>
            <a:ext cx="930401" cy="704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63496" y="2695194"/>
            <a:ext cx="1037082" cy="704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63496" y="4371594"/>
            <a:ext cx="1655826" cy="704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87852" y="4371594"/>
            <a:ext cx="1037082" cy="704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79798" y="5666994"/>
            <a:ext cx="1567434" cy="704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16525" y="5666994"/>
            <a:ext cx="931163" cy="704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14695" y="5666994"/>
            <a:ext cx="1037081" cy="704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904492" y="2073224"/>
            <a:ext cx="184276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Liberation Sans"/>
                <a:cs typeface="Liberation Sans"/>
              </a:rPr>
              <a:t>•</a:t>
            </a:r>
            <a:endParaRPr sz="2500">
              <a:latin typeface="Liberation Sans"/>
              <a:cs typeface="Liberation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47393" y="2073224"/>
            <a:ext cx="1291649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dirty="0">
                <a:latin typeface="Arial"/>
                <a:cs typeface="Arial"/>
              </a:rPr>
              <a:t>Sistema</a:t>
            </a:r>
            <a:endParaRPr sz="2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83076" y="2073224"/>
            <a:ext cx="1608132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spc="-1" dirty="0">
                <a:latin typeface="Arial"/>
                <a:cs typeface="Arial"/>
              </a:rPr>
              <a:t>endócrino</a:t>
            </a:r>
            <a:endParaRPr sz="2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33974" y="2073224"/>
            <a:ext cx="1820710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dirty="0">
                <a:latin typeface="Arial"/>
                <a:cs typeface="Arial"/>
              </a:rPr>
              <a:t>(hormônios</a:t>
            </a:r>
            <a:endParaRPr sz="2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98487" y="2073224"/>
            <a:ext cx="178875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dirty="0">
                <a:latin typeface="Arial"/>
                <a:cs typeface="Arial"/>
              </a:rPr>
              <a:t>-</a:t>
            </a:r>
            <a:endParaRPr sz="2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22159" y="2073224"/>
            <a:ext cx="1661197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dirty="0">
                <a:latin typeface="Arial"/>
                <a:cs typeface="Arial"/>
              </a:rPr>
              <a:t>adrenalina</a:t>
            </a:r>
            <a:endParaRPr sz="2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027412" y="2073224"/>
            <a:ext cx="249734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dirty="0">
                <a:latin typeface="Arial"/>
                <a:cs typeface="Arial"/>
              </a:rPr>
              <a:t>e</a:t>
            </a:r>
            <a:endParaRPr sz="2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47392" y="2454224"/>
            <a:ext cx="2277640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spc="-1" dirty="0">
                <a:latin typeface="Arial"/>
                <a:cs typeface="Arial"/>
              </a:rPr>
              <a:t>noradrenalina)</a:t>
            </a:r>
            <a:endParaRPr sz="2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25849" y="2454224"/>
            <a:ext cx="178875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dirty="0">
                <a:latin typeface="Arial"/>
                <a:cs typeface="Arial"/>
              </a:rPr>
              <a:t>-</a:t>
            </a:r>
            <a:endParaRPr sz="2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05502" y="2454224"/>
            <a:ext cx="1026960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função</a:t>
            </a:r>
            <a:endParaRPr sz="2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31738" y="2454224"/>
            <a:ext cx="1891886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estimuladora</a:t>
            </a:r>
            <a:endParaRPr sz="2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20811" y="2454224"/>
            <a:ext cx="161398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:</a:t>
            </a:r>
            <a:endParaRPr sz="2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82941" y="2454224"/>
            <a:ext cx="1309443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i="1" dirty="0">
                <a:latin typeface="Arial"/>
                <a:cs typeface="Arial"/>
              </a:rPr>
              <a:t>aumento</a:t>
            </a:r>
            <a:endParaRPr sz="2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692132" y="2454224"/>
            <a:ext cx="585282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i="1" dirty="0">
                <a:latin typeface="Arial"/>
                <a:cs typeface="Arial"/>
              </a:rPr>
              <a:t>dos</a:t>
            </a:r>
            <a:endParaRPr sz="2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47392" y="2835224"/>
            <a:ext cx="4153262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i="1" dirty="0">
                <a:latin typeface="Arial"/>
                <a:cs typeface="Arial"/>
              </a:rPr>
              <a:t>bpm </a:t>
            </a:r>
            <a:r>
              <a:rPr sz="2500" dirty="0">
                <a:latin typeface="Arial"/>
                <a:cs typeface="Arial"/>
              </a:rPr>
              <a:t>(situações de estresse).</a:t>
            </a:r>
            <a:endParaRPr sz="2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04492" y="3749877"/>
            <a:ext cx="184276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Liberation Sans"/>
                <a:cs typeface="Liberation Sans"/>
              </a:rPr>
              <a:t>•</a:t>
            </a:r>
            <a:endParaRPr sz="2500">
              <a:latin typeface="Liberation Sans"/>
              <a:cs typeface="Liberatio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47393" y="3749877"/>
            <a:ext cx="1291649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dirty="0">
                <a:latin typeface="Arial"/>
                <a:cs typeface="Arial"/>
              </a:rPr>
              <a:t>Sistema</a:t>
            </a:r>
            <a:endParaRPr sz="2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65729" y="3749877"/>
            <a:ext cx="1307855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spc="-1" dirty="0">
                <a:latin typeface="Arial"/>
                <a:cs typeface="Arial"/>
              </a:rPr>
              <a:t>nervoso</a:t>
            </a:r>
            <a:endParaRPr sz="2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99812" y="3749877"/>
            <a:ext cx="1556338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dirty="0">
                <a:latin typeface="Arial"/>
                <a:cs typeface="Arial"/>
              </a:rPr>
              <a:t>simpático</a:t>
            </a:r>
            <a:endParaRPr sz="2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83325" y="3749877"/>
            <a:ext cx="1219837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spc="-1" dirty="0">
                <a:latin typeface="Arial"/>
                <a:cs typeface="Arial"/>
              </a:rPr>
              <a:t>(nervos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29778" y="3749877"/>
            <a:ext cx="1838822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dirty="0">
                <a:latin typeface="Arial"/>
                <a:cs typeface="Arial"/>
              </a:rPr>
              <a:t>simpáticos)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96755" y="3749877"/>
            <a:ext cx="178875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dirty="0">
                <a:latin typeface="Arial"/>
                <a:cs typeface="Arial"/>
              </a:rPr>
              <a:t>-</a:t>
            </a:r>
            <a:endParaRPr sz="2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47393" y="4130877"/>
            <a:ext cx="4385461" cy="724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spc="40" dirty="0">
                <a:latin typeface="Arial"/>
                <a:cs typeface="Arial"/>
              </a:rPr>
              <a:t>função estimuladora sobre</a:t>
            </a:r>
            <a:r>
              <a:rPr sz="2500" spc="40" dirty="0">
                <a:latin typeface="Arial"/>
                <a:cs typeface="Arial"/>
              </a:rPr>
              <a:t> as</a:t>
            </a:r>
            <a:endParaRPr sz="2500" dirty="0">
              <a:latin typeface="Arial"/>
              <a:cs typeface="Arial"/>
            </a:endParaRPr>
          </a:p>
          <a:p>
            <a:pPr marL="1337309" marR="47663">
              <a:lnSpc>
                <a:spcPct val="95825"/>
              </a:lnSpc>
            </a:pPr>
            <a:r>
              <a:rPr sz="2500" i="1" dirty="0">
                <a:latin typeface="Arial"/>
                <a:cs typeface="Arial"/>
              </a:rPr>
              <a:t>bpm</a:t>
            </a:r>
            <a:r>
              <a:rPr sz="2500" dirty="0">
                <a:latin typeface="Arial"/>
                <a:cs typeface="Arial"/>
              </a:rPr>
              <a:t>;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97980" y="4130877"/>
            <a:ext cx="3579222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spc="14" dirty="0">
                <a:latin typeface="Arial"/>
                <a:cs typeface="Arial"/>
              </a:rPr>
              <a:t>propriedades funcionais</a:t>
            </a:r>
            <a:r>
              <a:rPr sz="2500" spc="14" dirty="0">
                <a:latin typeface="Arial"/>
                <a:cs typeface="Arial"/>
              </a:rPr>
              <a:t>: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4492" y="5426278"/>
            <a:ext cx="184276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Liberation Sans"/>
                <a:cs typeface="Liberation Sans"/>
              </a:rPr>
              <a:t>•</a:t>
            </a:r>
            <a:endParaRPr sz="2500">
              <a:latin typeface="Liberation Sans"/>
              <a:cs typeface="Liberatio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47393" y="5426278"/>
            <a:ext cx="1291649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dirty="0">
                <a:latin typeface="Arial"/>
                <a:cs typeface="Arial"/>
              </a:rPr>
              <a:t>Sistema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16021" y="5426278"/>
            <a:ext cx="1307855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spc="-1" dirty="0">
                <a:latin typeface="Arial"/>
                <a:cs typeface="Arial"/>
              </a:rPr>
              <a:t>nervoso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99635" y="5426278"/>
            <a:ext cx="2403153" cy="724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dirty="0">
                <a:latin typeface="Arial"/>
                <a:cs typeface="Arial"/>
              </a:rPr>
              <a:t>parassimpático</a:t>
            </a:r>
            <a:endParaRPr sz="2500" dirty="0">
              <a:latin typeface="Arial"/>
              <a:cs typeface="Arial"/>
            </a:endParaRPr>
          </a:p>
          <a:p>
            <a:pPr marL="1312164" marR="47663">
              <a:lnSpc>
                <a:spcPct val="95825"/>
              </a:lnSpc>
            </a:pPr>
            <a:r>
              <a:rPr sz="2500" i="1" dirty="0">
                <a:latin typeface="Arial"/>
                <a:cs typeface="Arial"/>
              </a:rPr>
              <a:t>bpm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80021" y="5426278"/>
            <a:ext cx="1044119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dirty="0">
                <a:latin typeface="Arial"/>
                <a:cs typeface="Arial"/>
              </a:rPr>
              <a:t>(nervo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00745" y="5426278"/>
            <a:ext cx="919793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dirty="0">
                <a:latin typeface="Arial"/>
                <a:cs typeface="Arial"/>
              </a:rPr>
              <a:t>vago)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96755" y="5426278"/>
            <a:ext cx="178875" cy="343153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b="1" dirty="0">
                <a:latin typeface="Arial"/>
                <a:cs typeface="Arial"/>
              </a:rPr>
              <a:t>-</a:t>
            </a:r>
            <a:endParaRPr sz="25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47392" y="5807277"/>
            <a:ext cx="2314810" cy="343154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dirty="0">
                <a:latin typeface="Arial"/>
                <a:cs typeface="Arial"/>
              </a:rPr>
              <a:t>função inibidora</a:t>
            </a:r>
            <a:endParaRPr sz="2500">
              <a:latin typeface="Arial"/>
              <a:cs typeface="Arial"/>
            </a:endParaRPr>
          </a:p>
        </p:txBody>
      </p:sp>
      <p:sp>
        <p:nvSpPr>
          <p:cNvPr id="61" name="TextBox 282"/>
          <p:cNvSpPr txBox="1"/>
          <p:nvPr/>
        </p:nvSpPr>
        <p:spPr>
          <a:xfrm>
            <a:off x="4793896" y="608348"/>
            <a:ext cx="30935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latin typeface="Calibri"/>
                <a:ea typeface="Calibri"/>
              </a:rPr>
              <a:t>Controle</a:t>
            </a:r>
            <a:r>
              <a:rPr lang="en-US" altLang="zh-CN" sz="2800" b="1" i="1" dirty="0" smtClean="0">
                <a:latin typeface="Calibri"/>
                <a:ea typeface="Calibri"/>
              </a:rPr>
              <a:t> </a:t>
            </a:r>
            <a:r>
              <a:rPr lang="en-US" altLang="zh-CN" sz="2800" b="1" i="1" dirty="0" err="1" smtClean="0">
                <a:latin typeface="Calibri"/>
                <a:ea typeface="Calibri"/>
              </a:rPr>
              <a:t>Extrínseco</a:t>
            </a:r>
            <a:endParaRPr lang="en-US" sz="1200" b="1" i="1" dirty="0"/>
          </a:p>
        </p:txBody>
      </p:sp>
      <p:pic>
        <p:nvPicPr>
          <p:cNvPr id="62" name="Picture 2" descr="Imagem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29278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" name="Picture 8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90" y="1985555"/>
            <a:ext cx="3150519" cy="3392866"/>
          </a:xfrm>
          <a:prstGeom prst="rect">
            <a:avLst/>
          </a:prstGeom>
        </p:spPr>
      </p:pic>
      <p:sp>
        <p:nvSpPr>
          <p:cNvPr id="962" name="TextBox 962"/>
          <p:cNvSpPr txBox="1"/>
          <p:nvPr/>
        </p:nvSpPr>
        <p:spPr>
          <a:xfrm>
            <a:off x="2952889" y="3118617"/>
            <a:ext cx="2570816" cy="1437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endParaRPr lang="en-US" dirty="0"/>
          </a:p>
          <a:p>
            <a:pPr indent="567690"/>
            <a:r>
              <a:rPr lang="en-US" altLang="zh-CN" dirty="0" smtClean="0">
                <a:solidFill>
                  <a:srgbClr val="000000"/>
                </a:solidFill>
                <a:latin typeface="Calibri"/>
                <a:ea typeface="Calibri"/>
              </a:rPr>
              <a:t>  </a:t>
            </a:r>
            <a:r>
              <a:rPr lang="en-US" altLang="zh-CN" dirty="0" err="1" smtClean="0">
                <a:solidFill>
                  <a:srgbClr val="000000"/>
                </a:solidFill>
                <a:latin typeface="Calibri"/>
                <a:ea typeface="Calibri"/>
              </a:rPr>
              <a:t>Vasos</a:t>
            </a:r>
            <a:r>
              <a:rPr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Calibri"/>
              </a:rPr>
              <a:t>Base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 marL="934720" hangingPunct="0">
              <a:lnSpc>
                <a:spcPct val="95416"/>
              </a:lnSpc>
            </a:pPr>
            <a:r>
              <a:rPr lang="en-US" altLang="zh-CN" spc="-5" dirty="0" err="1" smtClean="0">
                <a:solidFill>
                  <a:srgbClr val="000000"/>
                </a:solidFill>
                <a:latin typeface="Calibri"/>
                <a:ea typeface="Calibri"/>
              </a:rPr>
              <a:t>Á</a:t>
            </a:r>
            <a:r>
              <a:rPr lang="en-US" altLang="zh-CN" dirty="0" err="1" smtClean="0">
                <a:solidFill>
                  <a:srgbClr val="000000"/>
                </a:solidFill>
                <a:latin typeface="Calibri"/>
                <a:ea typeface="Calibri"/>
              </a:rPr>
              <a:t>pice</a:t>
            </a:r>
            <a:r>
              <a:rPr lang="en-US" altLang="zh-CN" dirty="0" smtClean="0">
                <a:solidFill>
                  <a:srgbClr val="000000"/>
                </a:solidFill>
                <a:latin typeface="Calibri"/>
                <a:ea typeface="Calibri"/>
              </a:rPr>
              <a:t> do</a:t>
            </a:r>
            <a:r>
              <a:rPr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pc="-15" dirty="0" err="1" smtClean="0">
                <a:solidFill>
                  <a:srgbClr val="000000"/>
                </a:solidFill>
                <a:latin typeface="Calibri"/>
                <a:ea typeface="Calibri"/>
              </a:rPr>
              <a:t>Cor</a:t>
            </a:r>
            <a:r>
              <a:rPr lang="en-US" altLang="zh-CN" spc="-10" dirty="0" err="1" smtClean="0">
                <a:solidFill>
                  <a:srgbClr val="000000"/>
                </a:solidFill>
                <a:latin typeface="Calibri"/>
                <a:ea typeface="Calibri"/>
              </a:rPr>
              <a:t>ação</a:t>
            </a:r>
            <a:endParaRPr lang="en-US" altLang="zh-CN" spc="-10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80" name="TextBox 282"/>
          <p:cNvSpPr txBox="1"/>
          <p:nvPr/>
        </p:nvSpPr>
        <p:spPr>
          <a:xfrm>
            <a:off x="4374604" y="665499"/>
            <a:ext cx="39320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Mediastino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e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Pericárdio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81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3" name="Picture 9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405" y="1918503"/>
            <a:ext cx="3667706" cy="329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620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8" name="Picture 1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06" y="2286910"/>
            <a:ext cx="4746496" cy="2200980"/>
          </a:xfrm>
          <a:prstGeom prst="rect">
            <a:avLst/>
          </a:prstGeom>
        </p:spPr>
      </p:pic>
      <p:sp>
        <p:nvSpPr>
          <p:cNvPr id="2" name="Freeform 1108"/>
          <p:cNvSpPr/>
          <p:nvPr/>
        </p:nvSpPr>
        <p:spPr>
          <a:xfrm>
            <a:off x="9324976" y="3876676"/>
            <a:ext cx="1216025" cy="923925"/>
          </a:xfrm>
          <a:custGeom>
            <a:avLst/>
            <a:gdLst>
              <a:gd name="connsiteX0" fmla="*/ 9525 w 1216025"/>
              <a:gd name="connsiteY0" fmla="*/ 15875 h 923925"/>
              <a:gd name="connsiteX1" fmla="*/ 1227455 w 1216025"/>
              <a:gd name="connsiteY1" fmla="*/ 15875 h 923925"/>
              <a:gd name="connsiteX2" fmla="*/ 1227455 w 1216025"/>
              <a:gd name="connsiteY2" fmla="*/ 932815 h 923925"/>
              <a:gd name="connsiteX3" fmla="*/ 9525 w 1216025"/>
              <a:gd name="connsiteY3" fmla="*/ 932815 h 923925"/>
              <a:gd name="connsiteX4" fmla="*/ 9525 w 1216025"/>
              <a:gd name="connsiteY4" fmla="*/ 15875 h 923925"/>
              <a:gd name="connsiteX5" fmla="*/ 9525 w 1216025"/>
              <a:gd name="connsiteY5" fmla="*/ 1587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6025" h="923925">
                <a:moveTo>
                  <a:pt x="9525" y="15875"/>
                </a:moveTo>
                <a:lnTo>
                  <a:pt x="1227455" y="15875"/>
                </a:lnTo>
                <a:lnTo>
                  <a:pt x="1227455" y="932815"/>
                </a:lnTo>
                <a:lnTo>
                  <a:pt x="9525" y="932815"/>
                </a:lnTo>
                <a:lnTo>
                  <a:pt x="9525" y="15875"/>
                </a:lnTo>
                <a:lnTo>
                  <a:pt x="9525" y="15875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1" name="TextBox 1111"/>
          <p:cNvSpPr txBox="1"/>
          <p:nvPr/>
        </p:nvSpPr>
        <p:spPr>
          <a:xfrm>
            <a:off x="4949491" y="2023825"/>
            <a:ext cx="1391160" cy="2321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43230"/>
            <a:r>
              <a:rPr lang="en-US" altLang="zh-CN" spc="-10" dirty="0">
                <a:solidFill>
                  <a:srgbClr val="000000"/>
                </a:solidFill>
                <a:latin typeface="Calibri"/>
                <a:ea typeface="Calibri"/>
              </a:rPr>
              <a:t>Epic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Calibri"/>
              </a:rPr>
              <a:t>árdio</a:t>
            </a:r>
          </a:p>
          <a:p>
            <a:pPr indent="369570"/>
            <a:r>
              <a:rPr lang="en-US" altLang="zh-CN" spc="-5" dirty="0">
                <a:solidFill>
                  <a:srgbClr val="000000"/>
                </a:solidFill>
                <a:latin typeface="Calibri"/>
                <a:ea typeface="Calibri"/>
              </a:rPr>
              <a:t>(Pericár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Calibri"/>
              </a:rPr>
              <a:t>dio</a:t>
            </a:r>
          </a:p>
          <a:p>
            <a:pPr indent="478790"/>
            <a:r>
              <a:rPr lang="en-US" altLang="zh-CN" spc="-5" dirty="0">
                <a:solidFill>
                  <a:srgbClr val="000000"/>
                </a:solidFill>
                <a:latin typeface="Calibri"/>
                <a:ea typeface="Calibri"/>
              </a:rPr>
              <a:t>Visce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Calibri"/>
              </a:rPr>
              <a:t>ral)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85"/>
              </a:lnSpc>
            </a:pPr>
            <a:endParaRPr lang="en-US" dirty="0"/>
          </a:p>
          <a:p>
            <a:pPr indent="194310"/>
            <a:r>
              <a:rPr lang="en-US" altLang="zh-CN" spc="-10" dirty="0">
                <a:solidFill>
                  <a:srgbClr val="000000"/>
                </a:solidFill>
                <a:latin typeface="Calibri"/>
                <a:ea typeface="Calibri"/>
              </a:rPr>
              <a:t>Mioc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Calibri"/>
              </a:rPr>
              <a:t>árdio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70"/>
              </a:lnSpc>
            </a:pPr>
            <a:endParaRPr lang="en-US" dirty="0"/>
          </a:p>
          <a:p>
            <a:r>
              <a:rPr lang="en-US" altLang="zh-CN" spc="-5" dirty="0">
                <a:solidFill>
                  <a:srgbClr val="000000"/>
                </a:solidFill>
                <a:latin typeface="Calibri"/>
                <a:ea typeface="Calibri"/>
              </a:rPr>
              <a:t>Endocárd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Calibri"/>
              </a:rPr>
              <a:t>io</a:t>
            </a:r>
          </a:p>
        </p:txBody>
      </p:sp>
      <p:sp>
        <p:nvSpPr>
          <p:cNvPr id="79" name="TextBox 282"/>
          <p:cNvSpPr txBox="1"/>
          <p:nvPr/>
        </p:nvSpPr>
        <p:spPr>
          <a:xfrm>
            <a:off x="2491982" y="626474"/>
            <a:ext cx="769733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Camadas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do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Tecido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Cardíaco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e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Câmaras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Cardíacas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80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2" name="Picture 1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807" y="1645578"/>
            <a:ext cx="3341129" cy="3980256"/>
          </a:xfrm>
          <a:prstGeom prst="rect">
            <a:avLst/>
          </a:prstGeom>
        </p:spPr>
      </p:pic>
      <p:grpSp>
        <p:nvGrpSpPr>
          <p:cNvPr id="83" name="Agrupar 82"/>
          <p:cNvGrpSpPr/>
          <p:nvPr/>
        </p:nvGrpSpPr>
        <p:grpSpPr>
          <a:xfrm>
            <a:off x="6477207" y="1386065"/>
            <a:ext cx="5695537" cy="4002669"/>
            <a:chOff x="1816100" y="241309"/>
            <a:chExt cx="8483579" cy="5994391"/>
          </a:xfrm>
        </p:grpSpPr>
        <p:sp>
          <p:nvSpPr>
            <p:cNvPr id="84" name="Freeform 1184"/>
            <p:cNvSpPr/>
            <p:nvPr/>
          </p:nvSpPr>
          <p:spPr>
            <a:xfrm>
              <a:off x="7467600" y="2971800"/>
              <a:ext cx="2425700" cy="533400"/>
            </a:xfrm>
            <a:custGeom>
              <a:avLst/>
              <a:gdLst>
                <a:gd name="connsiteX0" fmla="*/ 21590 w 2425700"/>
                <a:gd name="connsiteY0" fmla="*/ 15240 h 533400"/>
                <a:gd name="connsiteX1" fmla="*/ 2430780 w 2425700"/>
                <a:gd name="connsiteY1" fmla="*/ 15240 h 533400"/>
                <a:gd name="connsiteX2" fmla="*/ 2430780 w 2425700"/>
                <a:gd name="connsiteY2" fmla="*/ 537210 h 533400"/>
                <a:gd name="connsiteX3" fmla="*/ 21590 w 2425700"/>
                <a:gd name="connsiteY3" fmla="*/ 537210 h 533400"/>
                <a:gd name="connsiteX4" fmla="*/ 21590 w 2425700"/>
                <a:gd name="connsiteY4" fmla="*/ 15240 h 533400"/>
                <a:gd name="connsiteX5" fmla="*/ 21590 w 2425700"/>
                <a:gd name="connsiteY5" fmla="*/ 1524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5700" h="533400">
                  <a:moveTo>
                    <a:pt x="21590" y="15240"/>
                  </a:moveTo>
                  <a:lnTo>
                    <a:pt x="2430780" y="15240"/>
                  </a:lnTo>
                  <a:lnTo>
                    <a:pt x="2430780" y="537210"/>
                  </a:lnTo>
                  <a:lnTo>
                    <a:pt x="21590" y="537210"/>
                  </a:lnTo>
                  <a:lnTo>
                    <a:pt x="21590" y="15240"/>
                  </a:lnTo>
                  <a:lnTo>
                    <a:pt x="21590" y="15240"/>
                  </a:lnTo>
                  <a:close/>
                </a:path>
              </a:pathLst>
            </a:custGeom>
            <a:solidFill>
              <a:srgbClr val="FEFEFE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5" name="Freeform 1185"/>
            <p:cNvSpPr/>
            <p:nvPr/>
          </p:nvSpPr>
          <p:spPr>
            <a:xfrm>
              <a:off x="7467600" y="2971800"/>
              <a:ext cx="2425700" cy="533400"/>
            </a:xfrm>
            <a:custGeom>
              <a:avLst/>
              <a:gdLst>
                <a:gd name="connsiteX0" fmla="*/ 21590 w 2425700"/>
                <a:gd name="connsiteY0" fmla="*/ 15240 h 533400"/>
                <a:gd name="connsiteX1" fmla="*/ 2430780 w 2425700"/>
                <a:gd name="connsiteY1" fmla="*/ 15240 h 533400"/>
                <a:gd name="connsiteX2" fmla="*/ 2430780 w 2425700"/>
                <a:gd name="connsiteY2" fmla="*/ 537210 h 533400"/>
                <a:gd name="connsiteX3" fmla="*/ 21590 w 2425700"/>
                <a:gd name="connsiteY3" fmla="*/ 537210 h 533400"/>
                <a:gd name="connsiteX4" fmla="*/ 21590 w 2425700"/>
                <a:gd name="connsiteY4" fmla="*/ 15240 h 533400"/>
                <a:gd name="connsiteX5" fmla="*/ 21590 w 2425700"/>
                <a:gd name="connsiteY5" fmla="*/ 1524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5700" h="533400">
                  <a:moveTo>
                    <a:pt x="21590" y="15240"/>
                  </a:moveTo>
                  <a:lnTo>
                    <a:pt x="2430780" y="15240"/>
                  </a:lnTo>
                  <a:lnTo>
                    <a:pt x="2430780" y="537210"/>
                  </a:lnTo>
                  <a:lnTo>
                    <a:pt x="21590" y="537210"/>
                  </a:lnTo>
                  <a:lnTo>
                    <a:pt x="21590" y="15240"/>
                  </a:lnTo>
                  <a:lnTo>
                    <a:pt x="21590" y="15240"/>
                  </a:lnTo>
                  <a:close/>
                </a:path>
              </a:pathLst>
            </a:custGeom>
            <a:solidFill>
              <a:srgbClr val="000023">
                <a:alpha val="0"/>
              </a:srgbClr>
            </a:solidFill>
            <a:ln w="9344">
              <a:solidFill>
                <a:srgbClr val="41FE82">
                  <a:alpha val="10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6" name="Freeform 1186"/>
            <p:cNvSpPr/>
            <p:nvPr/>
          </p:nvSpPr>
          <p:spPr>
            <a:xfrm>
              <a:off x="1816100" y="5270500"/>
              <a:ext cx="1993900" cy="965200"/>
            </a:xfrm>
            <a:custGeom>
              <a:avLst/>
              <a:gdLst>
                <a:gd name="connsiteX0" fmla="*/ 13970 w 1993900"/>
                <a:gd name="connsiteY0" fmla="*/ 24130 h 965200"/>
                <a:gd name="connsiteX1" fmla="*/ 1997710 w 1993900"/>
                <a:gd name="connsiteY1" fmla="*/ 24130 h 965200"/>
                <a:gd name="connsiteX2" fmla="*/ 1997710 w 1993900"/>
                <a:gd name="connsiteY2" fmla="*/ 971550 h 965200"/>
                <a:gd name="connsiteX3" fmla="*/ 13970 w 1993900"/>
                <a:gd name="connsiteY3" fmla="*/ 971550 h 965200"/>
                <a:gd name="connsiteX4" fmla="*/ 13970 w 1993900"/>
                <a:gd name="connsiteY4" fmla="*/ 24130 h 965200"/>
                <a:gd name="connsiteX5" fmla="*/ 13970 w 1993900"/>
                <a:gd name="connsiteY5" fmla="*/ 2413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3900" h="965200">
                  <a:moveTo>
                    <a:pt x="13970" y="24130"/>
                  </a:moveTo>
                  <a:lnTo>
                    <a:pt x="1997710" y="24130"/>
                  </a:lnTo>
                  <a:lnTo>
                    <a:pt x="1997710" y="971550"/>
                  </a:lnTo>
                  <a:lnTo>
                    <a:pt x="13970" y="971550"/>
                  </a:lnTo>
                  <a:lnTo>
                    <a:pt x="13970" y="24130"/>
                  </a:lnTo>
                  <a:lnTo>
                    <a:pt x="13970" y="24130"/>
                  </a:lnTo>
                  <a:close/>
                </a:path>
              </a:pathLst>
            </a:custGeom>
            <a:solidFill>
              <a:srgbClr val="FEFEFE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7" name="Freeform 1187"/>
            <p:cNvSpPr/>
            <p:nvPr/>
          </p:nvSpPr>
          <p:spPr>
            <a:xfrm>
              <a:off x="1816100" y="5270500"/>
              <a:ext cx="1993900" cy="965200"/>
            </a:xfrm>
            <a:custGeom>
              <a:avLst/>
              <a:gdLst>
                <a:gd name="connsiteX0" fmla="*/ 13970 w 1993900"/>
                <a:gd name="connsiteY0" fmla="*/ 24130 h 965200"/>
                <a:gd name="connsiteX1" fmla="*/ 1997710 w 1993900"/>
                <a:gd name="connsiteY1" fmla="*/ 24130 h 965200"/>
                <a:gd name="connsiteX2" fmla="*/ 1997710 w 1993900"/>
                <a:gd name="connsiteY2" fmla="*/ 971550 h 965200"/>
                <a:gd name="connsiteX3" fmla="*/ 13970 w 1993900"/>
                <a:gd name="connsiteY3" fmla="*/ 971550 h 965200"/>
                <a:gd name="connsiteX4" fmla="*/ 13970 w 1993900"/>
                <a:gd name="connsiteY4" fmla="*/ 24130 h 965200"/>
                <a:gd name="connsiteX5" fmla="*/ 13970 w 1993900"/>
                <a:gd name="connsiteY5" fmla="*/ 2413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3900" h="965200">
                  <a:moveTo>
                    <a:pt x="13970" y="24130"/>
                  </a:moveTo>
                  <a:lnTo>
                    <a:pt x="1997710" y="24130"/>
                  </a:lnTo>
                  <a:lnTo>
                    <a:pt x="1997710" y="971550"/>
                  </a:lnTo>
                  <a:lnTo>
                    <a:pt x="13970" y="971550"/>
                  </a:lnTo>
                  <a:lnTo>
                    <a:pt x="13970" y="24130"/>
                  </a:lnTo>
                  <a:lnTo>
                    <a:pt x="13970" y="24130"/>
                  </a:lnTo>
                  <a:close/>
                </a:path>
              </a:pathLst>
            </a:custGeom>
            <a:solidFill>
              <a:srgbClr val="000023">
                <a:alpha val="0"/>
              </a:srgbClr>
            </a:solidFill>
            <a:ln w="9344">
              <a:solidFill>
                <a:srgbClr val="41FE82">
                  <a:alpha val="10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8" name="Freeform 1188"/>
            <p:cNvSpPr/>
            <p:nvPr/>
          </p:nvSpPr>
          <p:spPr>
            <a:xfrm>
              <a:off x="7785100" y="4381500"/>
              <a:ext cx="2108200" cy="952500"/>
            </a:xfrm>
            <a:custGeom>
              <a:avLst/>
              <a:gdLst>
                <a:gd name="connsiteX0" fmla="*/ 22859 w 2108200"/>
                <a:gd name="connsiteY0" fmla="*/ 15240 h 952500"/>
                <a:gd name="connsiteX1" fmla="*/ 2113280 w 2108200"/>
                <a:gd name="connsiteY1" fmla="*/ 15240 h 952500"/>
                <a:gd name="connsiteX2" fmla="*/ 2113280 w 2108200"/>
                <a:gd name="connsiteY2" fmla="*/ 962660 h 952500"/>
                <a:gd name="connsiteX3" fmla="*/ 22859 w 2108200"/>
                <a:gd name="connsiteY3" fmla="*/ 962660 h 952500"/>
                <a:gd name="connsiteX4" fmla="*/ 22859 w 2108200"/>
                <a:gd name="connsiteY4" fmla="*/ 15240 h 952500"/>
                <a:gd name="connsiteX5" fmla="*/ 22859 w 2108200"/>
                <a:gd name="connsiteY5" fmla="*/ 1524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8200" h="952500">
                  <a:moveTo>
                    <a:pt x="22859" y="15240"/>
                  </a:moveTo>
                  <a:lnTo>
                    <a:pt x="2113280" y="15240"/>
                  </a:lnTo>
                  <a:lnTo>
                    <a:pt x="2113280" y="962660"/>
                  </a:lnTo>
                  <a:lnTo>
                    <a:pt x="22859" y="962660"/>
                  </a:lnTo>
                  <a:lnTo>
                    <a:pt x="22859" y="15240"/>
                  </a:lnTo>
                  <a:lnTo>
                    <a:pt x="22859" y="15240"/>
                  </a:lnTo>
                  <a:close/>
                </a:path>
              </a:pathLst>
            </a:custGeom>
            <a:solidFill>
              <a:srgbClr val="FEFEFE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9" name="Freeform 1189"/>
            <p:cNvSpPr/>
            <p:nvPr/>
          </p:nvSpPr>
          <p:spPr>
            <a:xfrm>
              <a:off x="7785100" y="4381500"/>
              <a:ext cx="2108200" cy="952500"/>
            </a:xfrm>
            <a:custGeom>
              <a:avLst/>
              <a:gdLst>
                <a:gd name="connsiteX0" fmla="*/ 22859 w 2108200"/>
                <a:gd name="connsiteY0" fmla="*/ 15240 h 952500"/>
                <a:gd name="connsiteX1" fmla="*/ 2113280 w 2108200"/>
                <a:gd name="connsiteY1" fmla="*/ 15240 h 952500"/>
                <a:gd name="connsiteX2" fmla="*/ 2113280 w 2108200"/>
                <a:gd name="connsiteY2" fmla="*/ 962660 h 952500"/>
                <a:gd name="connsiteX3" fmla="*/ 22859 w 2108200"/>
                <a:gd name="connsiteY3" fmla="*/ 962660 h 952500"/>
                <a:gd name="connsiteX4" fmla="*/ 22859 w 2108200"/>
                <a:gd name="connsiteY4" fmla="*/ 15240 h 952500"/>
                <a:gd name="connsiteX5" fmla="*/ 22859 w 2108200"/>
                <a:gd name="connsiteY5" fmla="*/ 1524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8200" h="952500">
                  <a:moveTo>
                    <a:pt x="22859" y="15240"/>
                  </a:moveTo>
                  <a:lnTo>
                    <a:pt x="2113280" y="15240"/>
                  </a:lnTo>
                  <a:lnTo>
                    <a:pt x="2113280" y="962660"/>
                  </a:lnTo>
                  <a:lnTo>
                    <a:pt x="22859" y="962660"/>
                  </a:lnTo>
                  <a:lnTo>
                    <a:pt x="22859" y="15240"/>
                  </a:lnTo>
                  <a:lnTo>
                    <a:pt x="22859" y="152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344">
              <a:solidFill>
                <a:srgbClr val="41FE82">
                  <a:alpha val="10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0" name="Freeform 1190"/>
            <p:cNvSpPr/>
            <p:nvPr/>
          </p:nvSpPr>
          <p:spPr>
            <a:xfrm>
              <a:off x="1816100" y="3721100"/>
              <a:ext cx="1752600" cy="965200"/>
            </a:xfrm>
            <a:custGeom>
              <a:avLst/>
              <a:gdLst>
                <a:gd name="connsiteX0" fmla="*/ 13970 w 1752600"/>
                <a:gd name="connsiteY0" fmla="*/ 21590 h 965200"/>
                <a:gd name="connsiteX1" fmla="*/ 1764029 w 1752600"/>
                <a:gd name="connsiteY1" fmla="*/ 21590 h 965200"/>
                <a:gd name="connsiteX2" fmla="*/ 1764029 w 1752600"/>
                <a:gd name="connsiteY2" fmla="*/ 970280 h 965200"/>
                <a:gd name="connsiteX3" fmla="*/ 13970 w 1752600"/>
                <a:gd name="connsiteY3" fmla="*/ 970280 h 965200"/>
                <a:gd name="connsiteX4" fmla="*/ 13970 w 1752600"/>
                <a:gd name="connsiteY4" fmla="*/ 21590 h 965200"/>
                <a:gd name="connsiteX5" fmla="*/ 13970 w 1752600"/>
                <a:gd name="connsiteY5" fmla="*/ 2159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2600" h="965200">
                  <a:moveTo>
                    <a:pt x="13970" y="21590"/>
                  </a:moveTo>
                  <a:lnTo>
                    <a:pt x="1764029" y="21590"/>
                  </a:lnTo>
                  <a:lnTo>
                    <a:pt x="1764029" y="970280"/>
                  </a:lnTo>
                  <a:lnTo>
                    <a:pt x="13970" y="970280"/>
                  </a:lnTo>
                  <a:lnTo>
                    <a:pt x="13970" y="21590"/>
                  </a:lnTo>
                  <a:lnTo>
                    <a:pt x="13970" y="21590"/>
                  </a:lnTo>
                  <a:close/>
                </a:path>
              </a:pathLst>
            </a:custGeom>
            <a:solidFill>
              <a:srgbClr val="FEFEFE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1" name="Freeform 1191"/>
            <p:cNvSpPr/>
            <p:nvPr/>
          </p:nvSpPr>
          <p:spPr>
            <a:xfrm>
              <a:off x="1816100" y="3721100"/>
              <a:ext cx="1752600" cy="965200"/>
            </a:xfrm>
            <a:custGeom>
              <a:avLst/>
              <a:gdLst>
                <a:gd name="connsiteX0" fmla="*/ 13970 w 1752600"/>
                <a:gd name="connsiteY0" fmla="*/ 21590 h 965200"/>
                <a:gd name="connsiteX1" fmla="*/ 1764029 w 1752600"/>
                <a:gd name="connsiteY1" fmla="*/ 21590 h 965200"/>
                <a:gd name="connsiteX2" fmla="*/ 1764029 w 1752600"/>
                <a:gd name="connsiteY2" fmla="*/ 970280 h 965200"/>
                <a:gd name="connsiteX3" fmla="*/ 13970 w 1752600"/>
                <a:gd name="connsiteY3" fmla="*/ 970280 h 965200"/>
                <a:gd name="connsiteX4" fmla="*/ 13970 w 1752600"/>
                <a:gd name="connsiteY4" fmla="*/ 21590 h 965200"/>
                <a:gd name="connsiteX5" fmla="*/ 13970 w 1752600"/>
                <a:gd name="connsiteY5" fmla="*/ 2159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2600" h="965200">
                  <a:moveTo>
                    <a:pt x="13970" y="21590"/>
                  </a:moveTo>
                  <a:lnTo>
                    <a:pt x="1764029" y="21590"/>
                  </a:lnTo>
                  <a:lnTo>
                    <a:pt x="1764029" y="970280"/>
                  </a:lnTo>
                  <a:lnTo>
                    <a:pt x="13970" y="970280"/>
                  </a:lnTo>
                  <a:lnTo>
                    <a:pt x="13970" y="21590"/>
                  </a:lnTo>
                  <a:lnTo>
                    <a:pt x="13970" y="215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344">
              <a:solidFill>
                <a:srgbClr val="41FE82">
                  <a:alpha val="10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2" name="Freeform 1192"/>
            <p:cNvSpPr/>
            <p:nvPr/>
          </p:nvSpPr>
          <p:spPr>
            <a:xfrm>
              <a:off x="6978650" y="4832350"/>
              <a:ext cx="895350" cy="57150"/>
            </a:xfrm>
            <a:custGeom>
              <a:avLst/>
              <a:gdLst>
                <a:gd name="connsiteX0" fmla="*/ 901700 w 895350"/>
                <a:gd name="connsiteY0" fmla="*/ 60960 h 57150"/>
                <a:gd name="connsiteX1" fmla="*/ 24129 w 895350"/>
                <a:gd name="connsiteY1" fmla="*/ 2540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5350" h="57150">
                  <a:moveTo>
                    <a:pt x="901700" y="60960"/>
                  </a:moveTo>
                  <a:lnTo>
                    <a:pt x="24129" y="25400"/>
                  </a:lnTo>
                </a:path>
              </a:pathLst>
            </a:custGeom>
            <a:ln w="38100">
              <a:solidFill>
                <a:srgbClr val="7E7E7E">
                  <a:alpha val="10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3" name="TextBox 1193"/>
            <p:cNvSpPr txBox="1"/>
            <p:nvPr/>
          </p:nvSpPr>
          <p:spPr>
            <a:xfrm>
              <a:off x="6559231" y="241309"/>
              <a:ext cx="3740448" cy="38487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105410"/>
              <a:r>
                <a:rPr lang="en-US" altLang="zh-CN" sz="3200" spc="-5" dirty="0">
                  <a:solidFill>
                    <a:srgbClr val="000000"/>
                  </a:solidFill>
                  <a:latin typeface="Calibri"/>
                  <a:ea typeface="Calibri"/>
                </a:rPr>
                <a:t>C</a:t>
              </a:r>
              <a:r>
                <a:rPr lang="en-US" altLang="zh-CN" sz="3200" dirty="0">
                  <a:solidFill>
                    <a:srgbClr val="000000"/>
                  </a:solidFill>
                  <a:latin typeface="Calibri"/>
                  <a:ea typeface="Calibri"/>
                </a:rPr>
                <a:t>âmaras</a:t>
              </a:r>
            </a:p>
            <a:p>
              <a:r>
                <a:rPr lang="en-US" altLang="zh-CN" sz="3200" spc="-5" dirty="0">
                  <a:solidFill>
                    <a:srgbClr val="000000"/>
                  </a:solidFill>
                  <a:latin typeface="Calibri"/>
                  <a:ea typeface="Calibri"/>
                </a:rPr>
                <a:t>Car</a:t>
              </a:r>
              <a:r>
                <a:rPr lang="en-US" altLang="zh-CN" sz="3200" dirty="0">
                  <a:solidFill>
                    <a:srgbClr val="000000"/>
                  </a:solidFill>
                  <a:latin typeface="Calibri"/>
                  <a:ea typeface="Calibri"/>
                </a:rPr>
                <a:t>díacas</a:t>
              </a:r>
            </a:p>
            <a:p>
              <a:pPr>
                <a:lnSpc>
                  <a:spcPts val="1000"/>
                </a:lnSpc>
              </a:pPr>
              <a:endParaRPr lang="en-US" sz="1200" dirty="0"/>
            </a:p>
            <a:p>
              <a:pPr>
                <a:lnSpc>
                  <a:spcPts val="1000"/>
                </a:lnSpc>
              </a:pPr>
              <a:endParaRPr lang="en-US" sz="1200" dirty="0"/>
            </a:p>
            <a:p>
              <a:pPr>
                <a:lnSpc>
                  <a:spcPts val="1000"/>
                </a:lnSpc>
              </a:pPr>
              <a:endParaRPr lang="en-US" sz="1200" dirty="0"/>
            </a:p>
            <a:p>
              <a:pPr>
                <a:lnSpc>
                  <a:spcPts val="1000"/>
                </a:lnSpc>
              </a:pPr>
              <a:endParaRPr lang="en-US" sz="1200" dirty="0"/>
            </a:p>
            <a:p>
              <a:pPr>
                <a:lnSpc>
                  <a:spcPts val="1000"/>
                </a:lnSpc>
              </a:pPr>
              <a:endParaRPr lang="en-US" sz="1200" dirty="0"/>
            </a:p>
            <a:p>
              <a:pPr>
                <a:lnSpc>
                  <a:spcPts val="1000"/>
                </a:lnSpc>
              </a:pPr>
              <a:endParaRPr lang="en-US" sz="1200" dirty="0"/>
            </a:p>
            <a:p>
              <a:pPr>
                <a:lnSpc>
                  <a:spcPts val="1000"/>
                </a:lnSpc>
              </a:pPr>
              <a:endParaRPr lang="en-US" sz="1200" dirty="0"/>
            </a:p>
            <a:p>
              <a:pPr>
                <a:lnSpc>
                  <a:spcPts val="1000"/>
                </a:lnSpc>
              </a:pPr>
              <a:endParaRPr lang="en-US" sz="1200" dirty="0"/>
            </a:p>
            <a:p>
              <a:pPr>
                <a:lnSpc>
                  <a:spcPts val="1000"/>
                </a:lnSpc>
              </a:pPr>
              <a:endParaRPr lang="en-US" sz="1200" dirty="0"/>
            </a:p>
            <a:p>
              <a:pPr>
                <a:lnSpc>
                  <a:spcPts val="1155"/>
                </a:lnSpc>
              </a:pPr>
              <a:endParaRPr lang="en-US" sz="1200" dirty="0"/>
            </a:p>
            <a:p>
              <a:pPr indent="405130"/>
              <a:r>
                <a:rPr lang="en-US" altLang="zh-CN" spc="-5" dirty="0">
                  <a:solidFill>
                    <a:srgbClr val="000000"/>
                  </a:solidFill>
                  <a:latin typeface="Calibri"/>
                  <a:ea typeface="Calibri"/>
                </a:rPr>
                <a:t>Atrio</a:t>
              </a:r>
              <a:r>
                <a:rPr lang="en-US" altLang="zh-CN" dirty="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  <a:r>
                <a:rPr lang="en-US" altLang="zh-CN" spc="-5" dirty="0">
                  <a:solidFill>
                    <a:srgbClr val="000000"/>
                  </a:solidFill>
                  <a:latin typeface="Calibri"/>
                  <a:ea typeface="Calibri"/>
                </a:rPr>
                <a:t>Esquerdo</a:t>
              </a:r>
            </a:p>
          </p:txBody>
        </p:sp>
        <p:sp>
          <p:nvSpPr>
            <p:cNvPr id="94" name="TextBox 1194"/>
            <p:cNvSpPr txBox="1"/>
            <p:nvPr/>
          </p:nvSpPr>
          <p:spPr>
            <a:xfrm>
              <a:off x="2212341" y="3844290"/>
              <a:ext cx="998546" cy="749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134620"/>
              <a:r>
                <a:rPr lang="en-US" altLang="zh-CN" spc="-10" dirty="0">
                  <a:solidFill>
                    <a:srgbClr val="000000"/>
                  </a:solidFill>
                  <a:latin typeface="Calibri"/>
                  <a:ea typeface="Calibri"/>
                </a:rPr>
                <a:t>At</a:t>
              </a:r>
              <a:r>
                <a:rPr lang="en-US" altLang="zh-CN" spc="-5" dirty="0">
                  <a:solidFill>
                    <a:srgbClr val="000000"/>
                  </a:solidFill>
                  <a:latin typeface="Calibri"/>
                  <a:ea typeface="Calibri"/>
                </a:rPr>
                <a:t>rio</a:t>
              </a:r>
            </a:p>
            <a:p>
              <a:r>
                <a:rPr lang="en-US" altLang="zh-CN" spc="-10" dirty="0">
                  <a:solidFill>
                    <a:srgbClr val="000000"/>
                  </a:solidFill>
                  <a:latin typeface="Calibri"/>
                  <a:ea typeface="Calibri"/>
                </a:rPr>
                <a:t>D</a:t>
              </a:r>
              <a:r>
                <a:rPr lang="en-US" altLang="zh-CN" spc="-5" dirty="0">
                  <a:solidFill>
                    <a:srgbClr val="000000"/>
                  </a:solidFill>
                  <a:latin typeface="Calibri"/>
                  <a:ea typeface="Calibri"/>
                </a:rPr>
                <a:t>ireito</a:t>
              </a:r>
            </a:p>
          </p:txBody>
        </p:sp>
        <p:sp>
          <p:nvSpPr>
            <p:cNvPr id="95" name="TextBox 1195"/>
            <p:cNvSpPr txBox="1"/>
            <p:nvPr/>
          </p:nvSpPr>
          <p:spPr>
            <a:xfrm>
              <a:off x="8099337" y="4959071"/>
              <a:ext cx="1503852" cy="749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pc="-10" dirty="0">
                  <a:solidFill>
                    <a:srgbClr val="000000"/>
                  </a:solidFill>
                  <a:latin typeface="Calibri"/>
                  <a:ea typeface="Calibri"/>
                </a:rPr>
                <a:t>V</a:t>
              </a:r>
              <a:r>
                <a:rPr lang="en-US" altLang="zh-CN" spc="-5" dirty="0">
                  <a:solidFill>
                    <a:srgbClr val="000000"/>
                  </a:solidFill>
                  <a:latin typeface="Calibri"/>
                  <a:ea typeface="Calibri"/>
                </a:rPr>
                <a:t>entrículo</a:t>
              </a:r>
            </a:p>
            <a:p>
              <a:pPr indent="66039"/>
              <a:r>
                <a:rPr lang="en-US" altLang="zh-CN" spc="-10" dirty="0">
                  <a:solidFill>
                    <a:srgbClr val="000000"/>
                  </a:solidFill>
                  <a:latin typeface="Calibri"/>
                  <a:ea typeface="Calibri"/>
                </a:rPr>
                <a:t>Es</a:t>
              </a:r>
              <a:r>
                <a:rPr lang="en-US" altLang="zh-CN" spc="-5" dirty="0">
                  <a:solidFill>
                    <a:srgbClr val="000000"/>
                  </a:solidFill>
                  <a:latin typeface="Calibri"/>
                  <a:ea typeface="Calibri"/>
                </a:rPr>
                <a:t>querdo</a:t>
              </a:r>
            </a:p>
          </p:txBody>
        </p:sp>
        <p:sp>
          <p:nvSpPr>
            <p:cNvPr id="96" name="TextBox 1196"/>
            <p:cNvSpPr txBox="1"/>
            <p:nvPr/>
          </p:nvSpPr>
          <p:spPr>
            <a:xfrm>
              <a:off x="2076451" y="5394960"/>
              <a:ext cx="1503497" cy="749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pc="-10" dirty="0">
                  <a:solidFill>
                    <a:srgbClr val="000000"/>
                  </a:solidFill>
                  <a:latin typeface="Calibri"/>
                  <a:ea typeface="Calibri"/>
                </a:rPr>
                <a:t>Ve</a:t>
              </a:r>
              <a:r>
                <a:rPr lang="en-US" altLang="zh-CN" spc="-5" dirty="0">
                  <a:solidFill>
                    <a:srgbClr val="000000"/>
                  </a:solidFill>
                  <a:latin typeface="Calibri"/>
                  <a:ea typeface="Calibri"/>
                </a:rPr>
                <a:t>ntrículo</a:t>
              </a:r>
            </a:p>
            <a:p>
              <a:pPr indent="252730"/>
              <a:r>
                <a:rPr lang="en-US" altLang="zh-CN" spc="-10" dirty="0">
                  <a:solidFill>
                    <a:srgbClr val="000000"/>
                  </a:solidFill>
                  <a:latin typeface="Calibri"/>
                  <a:ea typeface="Calibri"/>
                </a:rPr>
                <a:t>D</a:t>
              </a:r>
              <a:r>
                <a:rPr lang="en-US" altLang="zh-CN" spc="-5" dirty="0">
                  <a:solidFill>
                    <a:srgbClr val="000000"/>
                  </a:solidFill>
                  <a:latin typeface="Calibri"/>
                  <a:ea typeface="Calibri"/>
                </a:rPr>
                <a:t>ireito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19190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" name="Picture 11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50" y="1784802"/>
            <a:ext cx="4047490" cy="4821738"/>
          </a:xfrm>
          <a:prstGeom prst="rect">
            <a:avLst/>
          </a:prstGeom>
        </p:spPr>
      </p:pic>
      <p:sp>
        <p:nvSpPr>
          <p:cNvPr id="1269" name="Freeform 1269"/>
          <p:cNvSpPr/>
          <p:nvPr/>
        </p:nvSpPr>
        <p:spPr>
          <a:xfrm>
            <a:off x="7467600" y="2755900"/>
            <a:ext cx="2425700" cy="965200"/>
          </a:xfrm>
          <a:custGeom>
            <a:avLst/>
            <a:gdLst>
              <a:gd name="connsiteX0" fmla="*/ 21590 w 2425700"/>
              <a:gd name="connsiteY0" fmla="*/ 19050 h 965200"/>
              <a:gd name="connsiteX1" fmla="*/ 2430780 w 2425700"/>
              <a:gd name="connsiteY1" fmla="*/ 19050 h 965200"/>
              <a:gd name="connsiteX2" fmla="*/ 2430780 w 2425700"/>
              <a:gd name="connsiteY2" fmla="*/ 966470 h 965200"/>
              <a:gd name="connsiteX3" fmla="*/ 21590 w 2425700"/>
              <a:gd name="connsiteY3" fmla="*/ 966470 h 965200"/>
              <a:gd name="connsiteX4" fmla="*/ 21590 w 2425700"/>
              <a:gd name="connsiteY4" fmla="*/ 19050 h 965200"/>
              <a:gd name="connsiteX5" fmla="*/ 21590 w 2425700"/>
              <a:gd name="connsiteY5" fmla="*/ 1905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5700" h="965200">
                <a:moveTo>
                  <a:pt x="21590" y="19050"/>
                </a:moveTo>
                <a:lnTo>
                  <a:pt x="2430780" y="19050"/>
                </a:lnTo>
                <a:lnTo>
                  <a:pt x="2430780" y="966470"/>
                </a:lnTo>
                <a:lnTo>
                  <a:pt x="21590" y="966470"/>
                </a:lnTo>
                <a:lnTo>
                  <a:pt x="21590" y="19050"/>
                </a:lnTo>
                <a:lnTo>
                  <a:pt x="21590" y="1905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3" name="Freeform 1273"/>
          <p:cNvSpPr/>
          <p:nvPr/>
        </p:nvSpPr>
        <p:spPr>
          <a:xfrm>
            <a:off x="7785100" y="4381500"/>
            <a:ext cx="2108200" cy="952500"/>
          </a:xfrm>
          <a:custGeom>
            <a:avLst/>
            <a:gdLst>
              <a:gd name="connsiteX0" fmla="*/ 22859 w 2108200"/>
              <a:gd name="connsiteY0" fmla="*/ 15240 h 952500"/>
              <a:gd name="connsiteX1" fmla="*/ 2113280 w 2108200"/>
              <a:gd name="connsiteY1" fmla="*/ 15240 h 952500"/>
              <a:gd name="connsiteX2" fmla="*/ 2113280 w 2108200"/>
              <a:gd name="connsiteY2" fmla="*/ 962660 h 952500"/>
              <a:gd name="connsiteX3" fmla="*/ 22859 w 2108200"/>
              <a:gd name="connsiteY3" fmla="*/ 962660 h 952500"/>
              <a:gd name="connsiteX4" fmla="*/ 22859 w 2108200"/>
              <a:gd name="connsiteY4" fmla="*/ 15240 h 952500"/>
              <a:gd name="connsiteX5" fmla="*/ 22859 w 2108200"/>
              <a:gd name="connsiteY5" fmla="*/ 1524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8200" h="952500">
                <a:moveTo>
                  <a:pt x="22859" y="15240"/>
                </a:moveTo>
                <a:lnTo>
                  <a:pt x="2113280" y="15240"/>
                </a:lnTo>
                <a:lnTo>
                  <a:pt x="2113280" y="962660"/>
                </a:lnTo>
                <a:lnTo>
                  <a:pt x="22859" y="962660"/>
                </a:lnTo>
                <a:lnTo>
                  <a:pt x="22859" y="15240"/>
                </a:lnTo>
                <a:lnTo>
                  <a:pt x="22859" y="1524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Freeform 1275"/>
          <p:cNvSpPr/>
          <p:nvPr/>
        </p:nvSpPr>
        <p:spPr>
          <a:xfrm>
            <a:off x="1676400" y="3302000"/>
            <a:ext cx="1765300" cy="1803400"/>
          </a:xfrm>
          <a:custGeom>
            <a:avLst/>
            <a:gdLst>
              <a:gd name="connsiteX0" fmla="*/ 20320 w 1765300"/>
              <a:gd name="connsiteY0" fmla="*/ 15240 h 1803400"/>
              <a:gd name="connsiteX1" fmla="*/ 1769110 w 1765300"/>
              <a:gd name="connsiteY1" fmla="*/ 15240 h 1803400"/>
              <a:gd name="connsiteX2" fmla="*/ 1769110 w 1765300"/>
              <a:gd name="connsiteY2" fmla="*/ 1814830 h 1803400"/>
              <a:gd name="connsiteX3" fmla="*/ 20320 w 1765300"/>
              <a:gd name="connsiteY3" fmla="*/ 1814830 h 1803400"/>
              <a:gd name="connsiteX4" fmla="*/ 20320 w 1765300"/>
              <a:gd name="connsiteY4" fmla="*/ 15240 h 1803400"/>
              <a:gd name="connsiteX5" fmla="*/ 20320 w 1765300"/>
              <a:gd name="connsiteY5" fmla="*/ 1524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5300" h="1803400">
                <a:moveTo>
                  <a:pt x="20320" y="15240"/>
                </a:moveTo>
                <a:lnTo>
                  <a:pt x="1769110" y="15240"/>
                </a:lnTo>
                <a:lnTo>
                  <a:pt x="1769110" y="1814830"/>
                </a:lnTo>
                <a:lnTo>
                  <a:pt x="20320" y="1814830"/>
                </a:lnTo>
                <a:lnTo>
                  <a:pt x="20320" y="15240"/>
                </a:lnTo>
                <a:lnTo>
                  <a:pt x="20320" y="1524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Freeform 1277"/>
          <p:cNvSpPr/>
          <p:nvPr/>
        </p:nvSpPr>
        <p:spPr>
          <a:xfrm>
            <a:off x="7042150" y="3244850"/>
            <a:ext cx="831850" cy="1644650"/>
          </a:xfrm>
          <a:custGeom>
            <a:avLst/>
            <a:gdLst>
              <a:gd name="connsiteX0" fmla="*/ 838200 w 831850"/>
              <a:gd name="connsiteY0" fmla="*/ 1648460 h 1644650"/>
              <a:gd name="connsiteX1" fmla="*/ 22859 w 831850"/>
              <a:gd name="connsiteY1" fmla="*/ 29210 h 164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1850" h="1644650">
                <a:moveTo>
                  <a:pt x="838200" y="1648460"/>
                </a:moveTo>
                <a:lnTo>
                  <a:pt x="22859" y="29210"/>
                </a:lnTo>
              </a:path>
            </a:pathLst>
          </a:custGeom>
          <a:ln w="38100">
            <a:solidFill>
              <a:srgbClr val="7E7E7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8" name="Freeform 1278"/>
          <p:cNvSpPr/>
          <p:nvPr/>
        </p:nvSpPr>
        <p:spPr>
          <a:xfrm>
            <a:off x="3778250" y="3054350"/>
            <a:ext cx="4095750" cy="1835150"/>
          </a:xfrm>
          <a:custGeom>
            <a:avLst/>
            <a:gdLst>
              <a:gd name="connsiteX0" fmla="*/ 4102100 w 4095750"/>
              <a:gd name="connsiteY0" fmla="*/ 1840230 h 1835150"/>
              <a:gd name="connsiteX1" fmla="*/ 19050 w 4095750"/>
              <a:gd name="connsiteY1" fmla="*/ 24130 h 183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5750" h="1835150">
                <a:moveTo>
                  <a:pt x="4102100" y="1840230"/>
                </a:moveTo>
                <a:lnTo>
                  <a:pt x="19050" y="24130"/>
                </a:lnTo>
              </a:path>
            </a:pathLst>
          </a:custGeom>
          <a:ln w="38100">
            <a:solidFill>
              <a:srgbClr val="7E7E7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9" name="TextBox 1279"/>
          <p:cNvSpPr txBox="1"/>
          <p:nvPr/>
        </p:nvSpPr>
        <p:spPr>
          <a:xfrm>
            <a:off x="1116794" y="3971925"/>
            <a:ext cx="285470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58140"/>
            <a:r>
              <a:rPr lang="en-US" altLang="zh-CN" sz="2000" spc="-10" dirty="0" err="1" smtClean="0">
                <a:solidFill>
                  <a:srgbClr val="000000"/>
                </a:solidFill>
                <a:latin typeface="Calibri"/>
                <a:ea typeface="Calibri"/>
              </a:rPr>
              <a:t>V</a:t>
            </a:r>
            <a:r>
              <a:rPr lang="en-US" altLang="zh-CN" sz="2000" spc="-5" dirty="0" err="1" smtClean="0">
                <a:solidFill>
                  <a:srgbClr val="000000"/>
                </a:solidFill>
                <a:latin typeface="Calibri"/>
                <a:ea typeface="Calibri"/>
              </a:rPr>
              <a:t>eias</a:t>
            </a:r>
            <a:r>
              <a:rPr lang="en-US" altLang="zh-CN" sz="2000" spc="-5" dirty="0" smtClean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altLang="zh-CN" sz="2000" spc="-10" dirty="0" err="1" smtClean="0">
                <a:solidFill>
                  <a:srgbClr val="000000"/>
                </a:solidFill>
                <a:latin typeface="Calibri"/>
                <a:ea typeface="Calibri"/>
              </a:rPr>
              <a:t>Ca</a:t>
            </a:r>
            <a:r>
              <a:rPr lang="en-US" altLang="zh-CN" sz="2000" dirty="0" err="1" smtClean="0">
                <a:solidFill>
                  <a:srgbClr val="000000"/>
                </a:solidFill>
                <a:latin typeface="Calibri"/>
                <a:ea typeface="Calibri"/>
              </a:rPr>
              <a:t>vas</a:t>
            </a:r>
            <a:r>
              <a:rPr lang="en-US" altLang="zh-CN" sz="2000" dirty="0" smtClean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altLang="zh-CN" sz="2000" spc="-5" dirty="0" smtClean="0">
                <a:solidFill>
                  <a:srgbClr val="000000"/>
                </a:solidFill>
                <a:latin typeface="Calibri"/>
                <a:ea typeface="Calibri"/>
              </a:rPr>
              <a:t>Superior</a:t>
            </a:r>
            <a:r>
              <a:rPr lang="en-US" altLang="zh-CN" sz="2000" spc="-15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indent="358140"/>
            <a:r>
              <a:rPr lang="en-US" altLang="zh-CN" sz="2000" dirty="0" smtClean="0">
                <a:solidFill>
                  <a:srgbClr val="000000"/>
                </a:solidFill>
                <a:latin typeface="Calibri"/>
                <a:ea typeface="Calibri"/>
              </a:rPr>
              <a:t>E </a:t>
            </a:r>
            <a:r>
              <a:rPr lang="en-US" altLang="zh-CN" sz="2000" spc="-10" dirty="0" smtClean="0">
                <a:solidFill>
                  <a:srgbClr val="000000"/>
                </a:solidFill>
                <a:latin typeface="Calibri"/>
                <a:ea typeface="Calibri"/>
              </a:rPr>
              <a:t>Infe</a:t>
            </a:r>
            <a:r>
              <a:rPr lang="en-US" altLang="zh-CN" sz="2000" dirty="0" smtClean="0">
                <a:solidFill>
                  <a:srgbClr val="000000"/>
                </a:solidFill>
                <a:latin typeface="Calibri"/>
                <a:ea typeface="Calibri"/>
              </a:rPr>
              <a:t>rior</a:t>
            </a:r>
            <a:endParaRPr lang="en-US" altLang="zh-CN" sz="2000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1280" name="TextBox 1280"/>
          <p:cNvSpPr txBox="1"/>
          <p:nvPr/>
        </p:nvSpPr>
        <p:spPr>
          <a:xfrm>
            <a:off x="6863402" y="1631201"/>
            <a:ext cx="3234303" cy="5144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Vasos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32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Base</a:t>
            </a:r>
          </a:p>
          <a:p>
            <a:pPr indent="624839"/>
            <a:r>
              <a:rPr lang="en-US" altLang="zh-CN" sz="3200" spc="-5" dirty="0">
                <a:solidFill>
                  <a:srgbClr val="000000"/>
                </a:solidFill>
                <a:latin typeface="Calibri"/>
                <a:ea typeface="Calibri"/>
              </a:rPr>
              <a:t>Ca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rdíaca</a:t>
            </a:r>
          </a:p>
          <a:p>
            <a:pPr>
              <a:lnSpc>
                <a:spcPts val="1000"/>
              </a:lnSpc>
            </a:pPr>
            <a:endParaRPr lang="en-US" sz="1200" dirty="0"/>
          </a:p>
          <a:p>
            <a:pPr>
              <a:lnSpc>
                <a:spcPts val="1000"/>
              </a:lnSpc>
            </a:pPr>
            <a:endParaRPr lang="en-US" sz="1200" dirty="0"/>
          </a:p>
          <a:p>
            <a:pPr>
              <a:lnSpc>
                <a:spcPts val="1000"/>
              </a:lnSpc>
            </a:pPr>
            <a:endParaRPr lang="en-US" sz="1200" dirty="0"/>
          </a:p>
          <a:p>
            <a:pPr>
              <a:lnSpc>
                <a:spcPts val="1000"/>
              </a:lnSpc>
            </a:pPr>
            <a:endParaRPr lang="en-US" sz="1200" dirty="0"/>
          </a:p>
          <a:p>
            <a:pPr>
              <a:lnSpc>
                <a:spcPts val="1000"/>
              </a:lnSpc>
            </a:pPr>
            <a:endParaRPr lang="en-US" sz="1200" dirty="0"/>
          </a:p>
          <a:p>
            <a:pPr>
              <a:lnSpc>
                <a:spcPts val="1000"/>
              </a:lnSpc>
            </a:pPr>
            <a:endParaRPr lang="en-US" sz="1200" dirty="0"/>
          </a:p>
          <a:p>
            <a:pPr>
              <a:lnSpc>
                <a:spcPts val="1000"/>
              </a:lnSpc>
            </a:pPr>
            <a:endParaRPr lang="en-US" sz="1200" dirty="0"/>
          </a:p>
          <a:p>
            <a:pPr>
              <a:lnSpc>
                <a:spcPts val="1480"/>
              </a:lnSpc>
            </a:pPr>
            <a:endParaRPr lang="en-US" sz="1200" dirty="0"/>
          </a:p>
          <a:p>
            <a:pPr indent="905509"/>
            <a:r>
              <a:rPr lang="en-US" altLang="zh-CN" dirty="0">
                <a:solidFill>
                  <a:srgbClr val="000000"/>
                </a:solidFill>
                <a:latin typeface="Calibri"/>
                <a:ea typeface="Calibri"/>
              </a:rPr>
              <a:t>Arco</a:t>
            </a:r>
            <a:r>
              <a:rPr lang="en-US" altLang="zh-CN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Calibri"/>
              </a:rPr>
              <a:t>Artéria</a:t>
            </a:r>
          </a:p>
          <a:p>
            <a:pPr indent="1490979"/>
            <a:r>
              <a:rPr lang="en-US" altLang="zh-CN" spc="-10" dirty="0">
                <a:solidFill>
                  <a:srgbClr val="000000"/>
                </a:solidFill>
                <a:latin typeface="Calibri"/>
                <a:ea typeface="Calibri"/>
              </a:rPr>
              <a:t>AO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Calibri"/>
              </a:rPr>
              <a:t>RTA</a:t>
            </a:r>
          </a:p>
          <a:p>
            <a:pPr>
              <a:lnSpc>
                <a:spcPts val="1000"/>
              </a:lnSpc>
            </a:pPr>
            <a:endParaRPr lang="en-US" sz="1200" dirty="0"/>
          </a:p>
          <a:p>
            <a:pPr>
              <a:lnSpc>
                <a:spcPts val="1000"/>
              </a:lnSpc>
            </a:pPr>
            <a:endParaRPr lang="en-US" sz="1200" dirty="0"/>
          </a:p>
          <a:p>
            <a:pPr>
              <a:lnSpc>
                <a:spcPts val="1000"/>
              </a:lnSpc>
            </a:pPr>
            <a:endParaRPr lang="en-US" sz="1200" dirty="0"/>
          </a:p>
          <a:p>
            <a:pPr>
              <a:lnSpc>
                <a:spcPts val="1000"/>
              </a:lnSpc>
            </a:pPr>
            <a:endParaRPr lang="en-US" sz="1200" dirty="0"/>
          </a:p>
          <a:p>
            <a:pPr>
              <a:lnSpc>
                <a:spcPts val="1000"/>
              </a:lnSpc>
            </a:pPr>
            <a:endParaRPr lang="en-US" sz="1200" dirty="0"/>
          </a:p>
          <a:p>
            <a:pPr>
              <a:lnSpc>
                <a:spcPts val="1050"/>
              </a:lnSpc>
            </a:pPr>
            <a:endParaRPr lang="en-US" sz="1200" dirty="0"/>
          </a:p>
          <a:p>
            <a:pPr indent="1774190"/>
            <a:r>
              <a:rPr lang="en-US" altLang="zh-CN" spc="-10" dirty="0">
                <a:solidFill>
                  <a:srgbClr val="000000"/>
                </a:solidFill>
                <a:latin typeface="Calibri"/>
                <a:ea typeface="Calibri"/>
              </a:rPr>
              <a:t>V</a:t>
            </a:r>
            <a:r>
              <a:rPr lang="en-US" altLang="zh-CN" spc="-5" dirty="0">
                <a:solidFill>
                  <a:srgbClr val="000000"/>
                </a:solidFill>
                <a:latin typeface="Calibri"/>
                <a:ea typeface="Calibri"/>
              </a:rPr>
              <a:t>eias</a:t>
            </a:r>
          </a:p>
          <a:p>
            <a:pPr indent="1299209"/>
            <a:r>
              <a:rPr lang="en-US" altLang="zh-CN" spc="-10" dirty="0">
                <a:solidFill>
                  <a:srgbClr val="000000"/>
                </a:solidFill>
                <a:latin typeface="Calibri"/>
                <a:ea typeface="Calibri"/>
              </a:rPr>
              <a:t>Pu</a:t>
            </a:r>
            <a:r>
              <a:rPr lang="en-US" altLang="zh-CN" spc="-5" dirty="0">
                <a:solidFill>
                  <a:srgbClr val="000000"/>
                </a:solidFill>
                <a:latin typeface="Calibri"/>
                <a:ea typeface="Calibri"/>
              </a:rPr>
              <a:t>lmonares</a:t>
            </a:r>
          </a:p>
          <a:p>
            <a:pPr>
              <a:lnSpc>
                <a:spcPts val="1000"/>
              </a:lnSpc>
            </a:pPr>
            <a:endParaRPr lang="en-US" sz="1200" dirty="0"/>
          </a:p>
          <a:p>
            <a:pPr>
              <a:lnSpc>
                <a:spcPts val="1000"/>
              </a:lnSpc>
            </a:pPr>
            <a:endParaRPr lang="en-US" sz="1200" dirty="0"/>
          </a:p>
          <a:p>
            <a:pPr>
              <a:lnSpc>
                <a:spcPts val="1000"/>
              </a:lnSpc>
            </a:pPr>
            <a:endParaRPr lang="en-US" sz="1200" dirty="0"/>
          </a:p>
          <a:p>
            <a:pPr>
              <a:lnSpc>
                <a:spcPts val="1410"/>
              </a:lnSpc>
            </a:pPr>
            <a:endParaRPr lang="en-US" sz="1200" dirty="0"/>
          </a:p>
          <a:p>
            <a:pPr indent="1134109"/>
            <a:r>
              <a:rPr lang="en-US" altLang="zh-CN" spc="-5" dirty="0">
                <a:solidFill>
                  <a:srgbClr val="000000"/>
                </a:solidFill>
                <a:latin typeface="Calibri"/>
                <a:ea typeface="Calibri"/>
              </a:rPr>
              <a:t>Artéria</a:t>
            </a:r>
            <a:r>
              <a:rPr lang="en-US" altLang="zh-CN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Calibri"/>
              </a:rPr>
              <a:t>Tronco</a:t>
            </a:r>
          </a:p>
          <a:p>
            <a:pPr indent="1478279"/>
            <a:r>
              <a:rPr lang="en-US" altLang="zh-CN" spc="-10" dirty="0">
                <a:solidFill>
                  <a:srgbClr val="000000"/>
                </a:solidFill>
                <a:latin typeface="Calibri"/>
                <a:ea typeface="Calibri"/>
              </a:rPr>
              <a:t>P</a:t>
            </a:r>
            <a:r>
              <a:rPr lang="en-US" altLang="zh-CN" spc="-5" dirty="0">
                <a:solidFill>
                  <a:srgbClr val="000000"/>
                </a:solidFill>
                <a:latin typeface="Calibri"/>
                <a:ea typeface="Calibri"/>
              </a:rPr>
              <a:t>ulmonar</a:t>
            </a:r>
          </a:p>
        </p:txBody>
      </p:sp>
      <p:sp>
        <p:nvSpPr>
          <p:cNvPr id="86" name="TextBox 282"/>
          <p:cNvSpPr txBox="1"/>
          <p:nvPr/>
        </p:nvSpPr>
        <p:spPr>
          <a:xfrm>
            <a:off x="5109573" y="627633"/>
            <a:ext cx="246215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Veias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Cardíacas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8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35093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3" name="Picture 13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284" y="1465655"/>
            <a:ext cx="8008733" cy="4452384"/>
          </a:xfrm>
          <a:prstGeom prst="rect">
            <a:avLst/>
          </a:prstGeom>
        </p:spPr>
      </p:pic>
      <p:sp>
        <p:nvSpPr>
          <p:cNvPr id="75" name="TextBox 282"/>
          <p:cNvSpPr txBox="1"/>
          <p:nvPr/>
        </p:nvSpPr>
        <p:spPr>
          <a:xfrm>
            <a:off x="4945800" y="705156"/>
            <a:ext cx="30927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Válvulas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Cardíacas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7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02361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TextBox 1571"/>
          <p:cNvSpPr txBox="1"/>
          <p:nvPr/>
        </p:nvSpPr>
        <p:spPr>
          <a:xfrm>
            <a:off x="3356387" y="1647016"/>
            <a:ext cx="5968525" cy="4867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833"/>
              </a:lnSpc>
            </a:pPr>
            <a:r>
              <a:rPr lang="en-US" altLang="zh-CN" sz="3200" b="1" spc="30" dirty="0" smtClean="0">
                <a:latin typeface="Arial"/>
                <a:ea typeface="Arial"/>
              </a:rPr>
              <a:t>•</a:t>
            </a:r>
            <a:r>
              <a:rPr lang="en-US" altLang="zh-CN" sz="3200" b="1" spc="25" dirty="0" smtClean="0">
                <a:latin typeface="Arial"/>
                <a:cs typeface="Arial"/>
              </a:rPr>
              <a:t> </a:t>
            </a:r>
            <a:r>
              <a:rPr lang="en-US" altLang="zh-CN" sz="3200" b="1" spc="34" dirty="0">
                <a:latin typeface="Calibri"/>
                <a:ea typeface="Calibri"/>
              </a:rPr>
              <a:t>Circulação</a:t>
            </a:r>
            <a:r>
              <a:rPr lang="en-US" altLang="zh-CN" sz="3200" b="1" spc="20" dirty="0">
                <a:latin typeface="Calibri"/>
                <a:cs typeface="Calibri"/>
              </a:rPr>
              <a:t> </a:t>
            </a:r>
            <a:r>
              <a:rPr lang="en-US" altLang="zh-CN" sz="3200" b="1" spc="40" dirty="0">
                <a:latin typeface="Calibri"/>
                <a:ea typeface="Calibri"/>
              </a:rPr>
              <a:t>Sistêmica</a:t>
            </a:r>
            <a:r>
              <a:rPr lang="en-US" altLang="zh-CN" sz="3200" b="1" spc="30" dirty="0">
                <a:latin typeface="Calibri"/>
                <a:ea typeface="Calibri"/>
              </a:rPr>
              <a:t>:</a:t>
            </a:r>
          </a:p>
          <a:p>
            <a:pPr indent="457200">
              <a:lnSpc>
                <a:spcPts val="3290"/>
              </a:lnSpc>
              <a:spcBef>
                <a:spcPts val="139"/>
              </a:spcBef>
            </a:pPr>
            <a:r>
              <a:rPr lang="en-US" altLang="zh-CN" sz="2800" spc="60" dirty="0">
                <a:solidFill>
                  <a:srgbClr val="000000"/>
                </a:solidFill>
                <a:latin typeface="Symbol"/>
                <a:ea typeface="Symbol"/>
              </a:rPr>
              <a:t>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ea typeface="Calibri"/>
              </a:rPr>
              <a:t>Grande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ea typeface="Calibri"/>
              </a:rPr>
              <a:t>Circulação</a:t>
            </a:r>
          </a:p>
          <a:p>
            <a:pPr indent="457200">
              <a:lnSpc>
                <a:spcPts val="3290"/>
              </a:lnSpc>
              <a:spcBef>
                <a:spcPts val="164"/>
              </a:spcBef>
            </a:pPr>
            <a:r>
              <a:rPr lang="en-US" altLang="zh-CN" sz="2800" spc="40" dirty="0">
                <a:solidFill>
                  <a:srgbClr val="000000"/>
                </a:solidFill>
                <a:latin typeface="Symbol"/>
                <a:ea typeface="Symbol"/>
              </a:rPr>
              <a:t>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ea typeface="Calibri"/>
              </a:rPr>
              <a:t>Tecidos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ea typeface="Calibri"/>
              </a:rPr>
              <a:t>Coração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ea typeface="Calibri"/>
              </a:rPr>
              <a:t>Tecidos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75"/>
              </a:lnSpc>
            </a:pPr>
            <a:endParaRPr lang="en-US" dirty="0"/>
          </a:p>
          <a:p>
            <a:pPr>
              <a:lnSpc>
                <a:spcPct val="100416"/>
              </a:lnSpc>
            </a:pPr>
            <a:r>
              <a:rPr lang="en-US" altLang="zh-CN" sz="3200" b="1" spc="30" dirty="0">
                <a:latin typeface="Arial"/>
                <a:ea typeface="Arial"/>
              </a:rPr>
              <a:t>•</a:t>
            </a:r>
            <a:r>
              <a:rPr lang="en-US" altLang="zh-CN" sz="3200" b="1" spc="20" dirty="0">
                <a:latin typeface="Arial"/>
                <a:cs typeface="Arial"/>
              </a:rPr>
              <a:t> </a:t>
            </a:r>
            <a:r>
              <a:rPr lang="en-US" altLang="zh-CN" sz="3200" b="1" spc="34" dirty="0">
                <a:latin typeface="Calibri"/>
                <a:ea typeface="Calibri"/>
              </a:rPr>
              <a:t>Circulação</a:t>
            </a:r>
            <a:r>
              <a:rPr lang="en-US" altLang="zh-CN" sz="3200" b="1" spc="20" dirty="0">
                <a:latin typeface="Calibri"/>
                <a:cs typeface="Calibri"/>
              </a:rPr>
              <a:t> </a:t>
            </a:r>
            <a:r>
              <a:rPr lang="en-US" altLang="zh-CN" sz="3200" b="1" spc="40" dirty="0">
                <a:latin typeface="Calibri"/>
                <a:ea typeface="Calibri"/>
              </a:rPr>
              <a:t>Pulmonar</a:t>
            </a:r>
            <a:r>
              <a:rPr lang="en-US" altLang="zh-CN" sz="3200" b="1" spc="60" dirty="0">
                <a:latin typeface="Calibri"/>
                <a:ea typeface="Calibri"/>
              </a:rPr>
              <a:t>:</a:t>
            </a:r>
          </a:p>
          <a:p>
            <a:pPr indent="457200">
              <a:lnSpc>
                <a:spcPts val="3290"/>
              </a:lnSpc>
              <a:spcBef>
                <a:spcPts val="154"/>
              </a:spcBef>
            </a:pPr>
            <a:r>
              <a:rPr lang="en-US" altLang="zh-CN" sz="2800" spc="55" dirty="0">
                <a:solidFill>
                  <a:srgbClr val="000000"/>
                </a:solidFill>
                <a:latin typeface="Symbol"/>
                <a:ea typeface="Symbol"/>
              </a:rPr>
              <a:t>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ea typeface="Calibri"/>
              </a:rPr>
              <a:t>Pequena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ea typeface="Calibri"/>
              </a:rPr>
              <a:t>Circulação</a:t>
            </a:r>
          </a:p>
          <a:p>
            <a:pPr indent="457200">
              <a:lnSpc>
                <a:spcPts val="3290"/>
              </a:lnSpc>
              <a:spcBef>
                <a:spcPts val="160"/>
              </a:spcBef>
            </a:pPr>
            <a:r>
              <a:rPr lang="en-US" altLang="zh-CN" sz="2800" spc="34" dirty="0">
                <a:solidFill>
                  <a:srgbClr val="000000"/>
                </a:solidFill>
                <a:latin typeface="Symbol"/>
                <a:ea typeface="Symbol"/>
              </a:rPr>
              <a:t>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ea typeface="Calibri"/>
              </a:rPr>
              <a:t>Coração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40" dirty="0">
                <a:solidFill>
                  <a:srgbClr val="000000"/>
                </a:solidFill>
                <a:latin typeface="Calibri"/>
                <a:ea typeface="Calibri"/>
              </a:rPr>
              <a:t>Pulmão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ea typeface="Calibri"/>
              </a:rPr>
              <a:t>Coração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75"/>
              </a:lnSpc>
            </a:pPr>
            <a:endParaRPr lang="en-US" dirty="0"/>
          </a:p>
          <a:p>
            <a:pPr>
              <a:lnSpc>
                <a:spcPct val="100416"/>
              </a:lnSpc>
            </a:pPr>
            <a:r>
              <a:rPr lang="en-US" altLang="zh-CN" sz="3200" b="1" spc="30" dirty="0">
                <a:latin typeface="Arial"/>
                <a:ea typeface="Arial"/>
              </a:rPr>
              <a:t>•</a:t>
            </a:r>
            <a:r>
              <a:rPr lang="en-US" altLang="zh-CN" sz="3200" b="1" spc="25" dirty="0">
                <a:latin typeface="Arial"/>
                <a:cs typeface="Arial"/>
              </a:rPr>
              <a:t> </a:t>
            </a:r>
            <a:r>
              <a:rPr lang="en-US" altLang="zh-CN" sz="3200" b="1" spc="34" dirty="0">
                <a:latin typeface="Calibri"/>
                <a:ea typeface="Calibri"/>
              </a:rPr>
              <a:t>Circulação</a:t>
            </a:r>
            <a:r>
              <a:rPr lang="en-US" altLang="zh-CN" sz="3200" b="1" spc="20" dirty="0">
                <a:latin typeface="Calibri"/>
                <a:cs typeface="Calibri"/>
              </a:rPr>
              <a:t> </a:t>
            </a:r>
            <a:r>
              <a:rPr lang="en-US" altLang="zh-CN" sz="3200" b="1" spc="34" dirty="0">
                <a:latin typeface="Calibri"/>
                <a:ea typeface="Calibri"/>
              </a:rPr>
              <a:t>Coronária</a:t>
            </a:r>
            <a:r>
              <a:rPr lang="en-US" altLang="zh-CN" sz="3200" b="1" spc="60" dirty="0">
                <a:latin typeface="Calibri"/>
                <a:ea typeface="Calibri"/>
              </a:rPr>
              <a:t>:</a:t>
            </a:r>
          </a:p>
          <a:p>
            <a:pPr indent="457200">
              <a:lnSpc>
                <a:spcPts val="3290"/>
              </a:lnSpc>
              <a:spcBef>
                <a:spcPts val="154"/>
              </a:spcBef>
            </a:pPr>
            <a:r>
              <a:rPr lang="en-US" altLang="zh-CN" sz="2800" spc="64" dirty="0">
                <a:solidFill>
                  <a:srgbClr val="000000"/>
                </a:solidFill>
                <a:latin typeface="Symbol"/>
                <a:ea typeface="Symbol"/>
              </a:rPr>
              <a:t></a:t>
            </a:r>
            <a:r>
              <a:rPr lang="en-US" altLang="zh-CN" sz="2800" spc="34" dirty="0">
                <a:solidFill>
                  <a:srgbClr val="000000"/>
                </a:solidFill>
                <a:latin typeface="Symbol"/>
                <a:cs typeface="Symbol"/>
              </a:rPr>
              <a:t>  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ea typeface="Calibri"/>
              </a:rPr>
              <a:t>Próprio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ea typeface="Calibri"/>
              </a:rPr>
              <a:t>Coração</a:t>
            </a:r>
          </a:p>
        </p:txBody>
      </p:sp>
      <p:sp>
        <p:nvSpPr>
          <p:cNvPr id="74" name="TextBox 282"/>
          <p:cNvSpPr txBox="1"/>
          <p:nvPr/>
        </p:nvSpPr>
        <p:spPr>
          <a:xfrm>
            <a:off x="4616864" y="666218"/>
            <a:ext cx="34475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Circulação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Sanguínea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7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95204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282"/>
          <p:cNvSpPr txBox="1"/>
          <p:nvPr/>
        </p:nvSpPr>
        <p:spPr>
          <a:xfrm>
            <a:off x="4017752" y="610353"/>
            <a:ext cx="32828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Circulação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Sanguínea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7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4" y="116307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8" name="object 35"/>
          <p:cNvSpPr/>
          <p:nvPr/>
        </p:nvSpPr>
        <p:spPr>
          <a:xfrm>
            <a:off x="6846800" y="1535286"/>
            <a:ext cx="4541519" cy="5143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23"/>
          <p:cNvSpPr txBox="1"/>
          <p:nvPr/>
        </p:nvSpPr>
        <p:spPr>
          <a:xfrm>
            <a:off x="1376605" y="1535286"/>
            <a:ext cx="177927" cy="330453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Liberation Sans"/>
                <a:cs typeface="Liberation Sans"/>
              </a:rPr>
              <a:t>•</a:t>
            </a:r>
            <a:endParaRPr sz="2400">
              <a:latin typeface="Liberation Sans"/>
              <a:cs typeface="Liberation Sans"/>
            </a:endParaRPr>
          </a:p>
        </p:txBody>
      </p:sp>
      <p:sp>
        <p:nvSpPr>
          <p:cNvPr id="85" name="object 22"/>
          <p:cNvSpPr txBox="1"/>
          <p:nvPr/>
        </p:nvSpPr>
        <p:spPr>
          <a:xfrm>
            <a:off x="1719504" y="1535286"/>
            <a:ext cx="3837216" cy="330453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A circulação do sangue que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6" name="object 21"/>
          <p:cNvSpPr txBox="1"/>
          <p:nvPr/>
        </p:nvSpPr>
        <p:spPr>
          <a:xfrm>
            <a:off x="1719504" y="1901505"/>
            <a:ext cx="460654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sai</a:t>
            </a:r>
            <a:endParaRPr sz="2400">
              <a:latin typeface="Arial"/>
              <a:cs typeface="Arial"/>
            </a:endParaRPr>
          </a:p>
        </p:txBody>
      </p:sp>
      <p:sp>
        <p:nvSpPr>
          <p:cNvPr id="87" name="object 20"/>
          <p:cNvSpPr txBox="1"/>
          <p:nvPr/>
        </p:nvSpPr>
        <p:spPr>
          <a:xfrm>
            <a:off x="2545767" y="1901505"/>
            <a:ext cx="563829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4" dirty="0">
                <a:latin typeface="Arial"/>
                <a:cs typeface="Arial"/>
              </a:rPr>
              <a:t>dos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8" name="object 19"/>
          <p:cNvSpPr txBox="1"/>
          <p:nvPr/>
        </p:nvSpPr>
        <p:spPr>
          <a:xfrm>
            <a:off x="3473120" y="1901505"/>
            <a:ext cx="1523492" cy="69596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 marR="45720">
              <a:lnSpc>
                <a:spcPts val="2555"/>
              </a:lnSpc>
            </a:pPr>
            <a:r>
              <a:rPr sz="2400" spc="1" dirty="0">
                <a:latin typeface="Arial"/>
                <a:cs typeface="Arial"/>
              </a:rPr>
              <a:t>pulmões</a:t>
            </a:r>
            <a:endParaRPr sz="2400">
              <a:latin typeface="Arial"/>
              <a:cs typeface="Arial"/>
            </a:endParaRPr>
          </a:p>
          <a:p>
            <a:pPr marL="379983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coração</a:t>
            </a:r>
            <a:endParaRPr sz="2400">
              <a:latin typeface="Arial"/>
              <a:cs typeface="Arial"/>
            </a:endParaRPr>
          </a:p>
        </p:txBody>
      </p:sp>
      <p:sp>
        <p:nvSpPr>
          <p:cNvPr id="89" name="object 18"/>
          <p:cNvSpPr txBox="1"/>
          <p:nvPr/>
        </p:nvSpPr>
        <p:spPr>
          <a:xfrm>
            <a:off x="5061891" y="1901505"/>
            <a:ext cx="448919" cy="142748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R="12700" algn="r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em</a:t>
            </a:r>
            <a:endParaRPr sz="2400">
              <a:latin typeface="Arial"/>
              <a:cs typeface="Arial"/>
            </a:endParaRPr>
          </a:p>
          <a:p>
            <a:pPr marR="13004" indent="253746" algn="r">
              <a:lnSpc>
                <a:spcPct val="100041"/>
              </a:lnSpc>
            </a:pPr>
            <a:r>
              <a:rPr sz="2400" dirty="0">
                <a:latin typeface="Arial"/>
                <a:cs typeface="Arial"/>
              </a:rPr>
              <a:t>e em é</a:t>
            </a:r>
            <a:endParaRPr sz="2400">
              <a:latin typeface="Arial"/>
              <a:cs typeface="Arial"/>
            </a:endParaRPr>
          </a:p>
        </p:txBody>
      </p:sp>
      <p:sp>
        <p:nvSpPr>
          <p:cNvPr id="90" name="object 17"/>
          <p:cNvSpPr txBox="1"/>
          <p:nvPr/>
        </p:nvSpPr>
        <p:spPr>
          <a:xfrm>
            <a:off x="1719505" y="2267265"/>
            <a:ext cx="1084829" cy="106172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 marR="12746">
              <a:lnSpc>
                <a:spcPts val="2555"/>
              </a:lnSpc>
            </a:pPr>
            <a:r>
              <a:rPr sz="2400" spc="1" dirty="0">
                <a:latin typeface="Arial"/>
                <a:cs typeface="Arial"/>
              </a:rPr>
              <a:t>direção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2400" spc="4" dirty="0">
                <a:latin typeface="Arial"/>
                <a:cs typeface="Arial"/>
              </a:rPr>
              <a:t>quando </a:t>
            </a:r>
            <a:r>
              <a:rPr sz="2400" dirty="0">
                <a:latin typeface="Arial"/>
                <a:cs typeface="Arial"/>
              </a:rPr>
              <a:t>di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eç</a:t>
            </a:r>
            <a:r>
              <a:rPr sz="2400" spc="4" dirty="0">
                <a:latin typeface="Arial"/>
                <a:cs typeface="Arial"/>
              </a:rPr>
              <a:t>ã</a:t>
            </a:r>
            <a:r>
              <a:rPr sz="2400" dirty="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91" name="object 16"/>
          <p:cNvSpPr txBox="1"/>
          <p:nvPr/>
        </p:nvSpPr>
        <p:spPr>
          <a:xfrm>
            <a:off x="3111170" y="2267265"/>
            <a:ext cx="410972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4" dirty="0">
                <a:latin typeface="Arial"/>
                <a:cs typeface="Arial"/>
              </a:rPr>
              <a:t>ao</a:t>
            </a:r>
            <a:endParaRPr sz="2400">
              <a:latin typeface="Arial"/>
              <a:cs typeface="Arial"/>
            </a:endParaRPr>
          </a:p>
        </p:txBody>
      </p:sp>
      <p:sp>
        <p:nvSpPr>
          <p:cNvPr id="92" name="object 15"/>
          <p:cNvSpPr txBox="1"/>
          <p:nvPr/>
        </p:nvSpPr>
        <p:spPr>
          <a:xfrm>
            <a:off x="2865805" y="2633025"/>
            <a:ext cx="905510" cy="69596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algn="ctr">
              <a:lnSpc>
                <a:spcPts val="2555"/>
              </a:lnSpc>
            </a:pPr>
            <a:r>
              <a:rPr sz="2400" spc="58" dirty="0">
                <a:latin typeface="Arial"/>
                <a:cs typeface="Arial"/>
              </a:rPr>
              <a:t>sai do</a:t>
            </a:r>
            <a:endParaRPr sz="2400">
              <a:latin typeface="Arial"/>
              <a:cs typeface="Arial"/>
            </a:endParaRPr>
          </a:p>
          <a:p>
            <a:pPr marL="148589" marR="194462" algn="ctr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aos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3" name="object 14"/>
          <p:cNvSpPr txBox="1"/>
          <p:nvPr/>
        </p:nvSpPr>
        <p:spPr>
          <a:xfrm>
            <a:off x="3845738" y="2633025"/>
            <a:ext cx="1223568" cy="69596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7271" marR="4572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coração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pulmões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4" name="object 13"/>
          <p:cNvSpPr txBox="1"/>
          <p:nvPr/>
        </p:nvSpPr>
        <p:spPr>
          <a:xfrm>
            <a:off x="1719504" y="3364546"/>
            <a:ext cx="1526946" cy="69595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 marR="45719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chamada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b="1" spc="-14" dirty="0">
                <a:latin typeface="Arial"/>
                <a:cs typeface="Arial"/>
              </a:rPr>
              <a:t>pulmonar.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5" name="object 12"/>
          <p:cNvSpPr txBox="1"/>
          <p:nvPr/>
        </p:nvSpPr>
        <p:spPr>
          <a:xfrm>
            <a:off x="3307005" y="3364545"/>
            <a:ext cx="409447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6" name="object 11"/>
          <p:cNvSpPr txBox="1"/>
          <p:nvPr/>
        </p:nvSpPr>
        <p:spPr>
          <a:xfrm>
            <a:off x="3977564" y="3364545"/>
            <a:ext cx="157866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dirty="0">
                <a:latin typeface="Arial"/>
                <a:cs typeface="Arial"/>
              </a:rPr>
              <a:t>circulação</a:t>
            </a:r>
            <a:endParaRPr sz="2400">
              <a:latin typeface="Arial"/>
              <a:cs typeface="Arial"/>
            </a:endParaRPr>
          </a:p>
        </p:txBody>
      </p:sp>
      <p:sp>
        <p:nvSpPr>
          <p:cNvPr id="97" name="object 10"/>
          <p:cNvSpPr txBox="1"/>
          <p:nvPr/>
        </p:nvSpPr>
        <p:spPr>
          <a:xfrm>
            <a:off x="1376605" y="4607923"/>
            <a:ext cx="177927" cy="33045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Liberation Sans"/>
                <a:cs typeface="Liberation Sans"/>
              </a:rPr>
              <a:t>•</a:t>
            </a:r>
            <a:endParaRPr sz="2400">
              <a:latin typeface="Liberation Sans"/>
              <a:cs typeface="Liberation Sans"/>
            </a:endParaRPr>
          </a:p>
        </p:txBody>
      </p:sp>
      <p:sp>
        <p:nvSpPr>
          <p:cNvPr id="98" name="object 9"/>
          <p:cNvSpPr txBox="1"/>
          <p:nvPr/>
        </p:nvSpPr>
        <p:spPr>
          <a:xfrm>
            <a:off x="1719505" y="4607924"/>
            <a:ext cx="2165197" cy="69641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 marR="16572">
              <a:lnSpc>
                <a:spcPts val="2555"/>
              </a:lnSpc>
            </a:pPr>
            <a:r>
              <a:rPr sz="2400" spc="-4" dirty="0">
                <a:latin typeface="Arial"/>
                <a:cs typeface="Arial"/>
              </a:rPr>
              <a:t>A circulação do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spc="63" dirty="0">
                <a:latin typeface="Arial"/>
                <a:cs typeface="Arial"/>
              </a:rPr>
              <a:t>sai do coração</a:t>
            </a:r>
            <a:endParaRPr sz="2400">
              <a:latin typeface="Arial"/>
              <a:cs typeface="Arial"/>
            </a:endParaRPr>
          </a:p>
        </p:txBody>
      </p:sp>
      <p:sp>
        <p:nvSpPr>
          <p:cNvPr id="99" name="object 8"/>
          <p:cNvSpPr txBox="1"/>
          <p:nvPr/>
        </p:nvSpPr>
        <p:spPr>
          <a:xfrm>
            <a:off x="3885363" y="4607924"/>
            <a:ext cx="1648479" cy="69641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algn="ctr">
              <a:lnSpc>
                <a:spcPts val="2555"/>
              </a:lnSpc>
            </a:pPr>
            <a:r>
              <a:rPr sz="2400" spc="3" dirty="0">
                <a:latin typeface="Arial"/>
                <a:cs typeface="Arial"/>
              </a:rPr>
              <a:t>sangue que</a:t>
            </a:r>
            <a:endParaRPr sz="2400">
              <a:latin typeface="Arial"/>
              <a:cs typeface="Arial"/>
            </a:endParaRPr>
          </a:p>
          <a:p>
            <a:pPr marL="45720" marR="1086" algn="ctr">
              <a:lnSpc>
                <a:spcPct val="95825"/>
              </a:lnSpc>
            </a:pPr>
            <a:r>
              <a:rPr sz="2400" spc="37" dirty="0">
                <a:latin typeface="Arial"/>
                <a:cs typeface="Arial"/>
              </a:rPr>
              <a:t>para irrigar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0" name="object 7"/>
          <p:cNvSpPr txBox="1"/>
          <p:nvPr/>
        </p:nvSpPr>
        <p:spPr>
          <a:xfrm>
            <a:off x="1719504" y="5339903"/>
            <a:ext cx="3836720" cy="69596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65" dirty="0">
                <a:latin typeface="Arial"/>
                <a:cs typeface="Arial"/>
              </a:rPr>
              <a:t>os tecidos do organismo e</a:t>
            </a:r>
            <a:endParaRPr sz="2400">
              <a:latin typeface="Arial"/>
              <a:cs typeface="Arial"/>
            </a:endParaRPr>
          </a:p>
          <a:p>
            <a:pPr marL="12700" marR="762">
              <a:lnSpc>
                <a:spcPct val="95825"/>
              </a:lnSpc>
            </a:pPr>
            <a:r>
              <a:rPr sz="2400" spc="63" dirty="0">
                <a:latin typeface="Arial"/>
                <a:cs typeface="Arial"/>
              </a:rPr>
              <a:t>que dos tecidos volta para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1" name="object 6"/>
          <p:cNvSpPr txBox="1"/>
          <p:nvPr/>
        </p:nvSpPr>
        <p:spPr>
          <a:xfrm>
            <a:off x="1719504" y="6071423"/>
            <a:ext cx="240588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2" name="object 5"/>
          <p:cNvSpPr txBox="1"/>
          <p:nvPr/>
        </p:nvSpPr>
        <p:spPr>
          <a:xfrm>
            <a:off x="2075357" y="6071423"/>
            <a:ext cx="1513382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15" dirty="0">
                <a:latin typeface="Arial"/>
                <a:cs typeface="Arial"/>
              </a:rPr>
              <a:t>coração  é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3" name="object 4"/>
          <p:cNvSpPr txBox="1"/>
          <p:nvPr/>
        </p:nvSpPr>
        <p:spPr>
          <a:xfrm>
            <a:off x="3704006" y="6071423"/>
            <a:ext cx="1325372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chamada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" name="object 3"/>
          <p:cNvSpPr txBox="1"/>
          <p:nvPr/>
        </p:nvSpPr>
        <p:spPr>
          <a:xfrm>
            <a:off x="5144948" y="6071423"/>
            <a:ext cx="412496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9" dirty="0"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5" name="object 2"/>
          <p:cNvSpPr txBox="1"/>
          <p:nvPr/>
        </p:nvSpPr>
        <p:spPr>
          <a:xfrm>
            <a:off x="1719504" y="6437183"/>
            <a:ext cx="313629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dirty="0">
                <a:latin typeface="Arial"/>
                <a:cs typeface="Arial"/>
              </a:rPr>
              <a:t>circulação sistêmica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7984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Box 287"/>
          <p:cNvSpPr txBox="1"/>
          <p:nvPr/>
        </p:nvSpPr>
        <p:spPr>
          <a:xfrm>
            <a:off x="595410" y="2150355"/>
            <a:ext cx="10994689" cy="32011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416"/>
              </a:lnSpc>
            </a:pPr>
            <a:r>
              <a:rPr lang="en-US" altLang="zh-CN" sz="3000" spc="-6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000" spc="-90" dirty="0">
                <a:solidFill>
                  <a:srgbClr val="000000"/>
                </a:solidFill>
                <a:latin typeface="Calibri"/>
                <a:ea typeface="Calibri"/>
              </a:rPr>
              <a:t>38</a:t>
            </a:r>
            <a:r>
              <a:rPr lang="en-US" altLang="zh-CN" sz="1750" spc="-55" dirty="0">
                <a:solidFill>
                  <a:srgbClr val="000000"/>
                </a:solidFill>
                <a:latin typeface="Calibri"/>
                <a:ea typeface="Calibri"/>
              </a:rPr>
              <a:t>o</a:t>
            </a:r>
            <a:r>
              <a:rPr lang="en-US" altLang="zh-CN" sz="3000" spc="-94" dirty="0">
                <a:solidFill>
                  <a:srgbClr val="000000"/>
                </a:solidFill>
                <a:latin typeface="Calibri"/>
                <a:ea typeface="Calibri"/>
              </a:rPr>
              <a:t>C</a:t>
            </a:r>
          </a:p>
          <a:p>
            <a:pPr>
              <a:lnSpc>
                <a:spcPts val="725"/>
              </a:lnSpc>
            </a:pPr>
            <a:endParaRPr lang="en-US" dirty="0"/>
          </a:p>
          <a:p>
            <a:pPr>
              <a:lnSpc>
                <a:spcPct val="100833"/>
              </a:lnSpc>
            </a:pP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Levemente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Alcalino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(pH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=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7,35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3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7,45)</a:t>
            </a:r>
          </a:p>
          <a:p>
            <a:pPr>
              <a:lnSpc>
                <a:spcPts val="719"/>
              </a:lnSpc>
            </a:pPr>
            <a:endParaRPr lang="en-US" dirty="0"/>
          </a:p>
          <a:p>
            <a:pPr>
              <a:lnSpc>
                <a:spcPct val="100416"/>
              </a:lnSpc>
            </a:pP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8%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peso</a:t>
            </a:r>
            <a:r>
              <a:rPr lang="en-US" altLang="zh-CN" sz="3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corporal</a:t>
            </a:r>
          </a:p>
          <a:p>
            <a:pPr>
              <a:lnSpc>
                <a:spcPts val="725"/>
              </a:lnSpc>
            </a:pPr>
            <a:endParaRPr lang="en-US" dirty="0"/>
          </a:p>
          <a:p>
            <a:pPr>
              <a:lnSpc>
                <a:spcPct val="100833"/>
              </a:lnSpc>
            </a:pP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5-6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L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Homens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4-5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L</a:t>
            </a:r>
            <a:r>
              <a:rPr lang="en-US" altLang="zh-CN"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Mulheres</a:t>
            </a:r>
          </a:p>
          <a:p>
            <a:pPr>
              <a:lnSpc>
                <a:spcPts val="719"/>
              </a:lnSpc>
            </a:pPr>
            <a:endParaRPr lang="en-US" dirty="0"/>
          </a:p>
          <a:p>
            <a:pPr hangingPunct="0">
              <a:lnSpc>
                <a:spcPct val="108333"/>
              </a:lnSpc>
            </a:pP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Volume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Pressão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Osmótica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regulados</a:t>
            </a:r>
            <a:r>
              <a:rPr lang="en-US" altLang="zh-CN" sz="3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por: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Aldosterona,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ADH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Peptídeo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Natriurético</a:t>
            </a:r>
            <a:r>
              <a:rPr lang="en-US" altLang="zh-CN" sz="3000" spc="-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Atrial</a:t>
            </a:r>
          </a:p>
        </p:txBody>
      </p:sp>
      <p:sp>
        <p:nvSpPr>
          <p:cNvPr id="5" name="TextBox 282"/>
          <p:cNvSpPr txBox="1"/>
          <p:nvPr/>
        </p:nvSpPr>
        <p:spPr>
          <a:xfrm>
            <a:off x="3525605" y="796597"/>
            <a:ext cx="513430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Características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Físicas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do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Sangue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4"/>
          <p:cNvSpPr txBox="1">
            <a:spLocks/>
          </p:cNvSpPr>
          <p:nvPr/>
        </p:nvSpPr>
        <p:spPr>
          <a:xfrm>
            <a:off x="1376605" y="-126274"/>
            <a:ext cx="9928093" cy="922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80876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6" name="Picture 16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584" y="1460310"/>
            <a:ext cx="4535949" cy="5374830"/>
          </a:xfrm>
          <a:prstGeom prst="rect">
            <a:avLst/>
          </a:prstGeom>
        </p:spPr>
      </p:pic>
      <p:sp>
        <p:nvSpPr>
          <p:cNvPr id="1719" name="TextBox 1719"/>
          <p:cNvSpPr txBox="1"/>
          <p:nvPr/>
        </p:nvSpPr>
        <p:spPr>
          <a:xfrm>
            <a:off x="2224584" y="3454400"/>
            <a:ext cx="2306324" cy="33316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151129"/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Arté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ira</a:t>
            </a:r>
          </a:p>
          <a:p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Cor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onária</a:t>
            </a:r>
          </a:p>
          <a:p>
            <a:pPr indent="161289"/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Dire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ita</a:t>
            </a:r>
          </a:p>
          <a:p>
            <a:pPr>
              <a:lnSpc>
                <a:spcPts val="1000"/>
              </a:lnSpc>
            </a:pPr>
            <a:endParaRPr lang="en-US" sz="1400" dirty="0"/>
          </a:p>
          <a:p>
            <a:pPr>
              <a:lnSpc>
                <a:spcPts val="1000"/>
              </a:lnSpc>
            </a:pPr>
            <a:endParaRPr lang="en-US" sz="1400" dirty="0"/>
          </a:p>
          <a:p>
            <a:pPr>
              <a:lnSpc>
                <a:spcPts val="1000"/>
              </a:lnSpc>
            </a:pPr>
            <a:endParaRPr lang="en-US" sz="1400" dirty="0"/>
          </a:p>
          <a:p>
            <a:pPr>
              <a:lnSpc>
                <a:spcPts val="1000"/>
              </a:lnSpc>
            </a:pPr>
            <a:endParaRPr lang="en-US" sz="1400" dirty="0"/>
          </a:p>
          <a:p>
            <a:pPr>
              <a:lnSpc>
                <a:spcPts val="1000"/>
              </a:lnSpc>
            </a:pPr>
            <a:endParaRPr lang="en-US" sz="1400" dirty="0"/>
          </a:p>
          <a:p>
            <a:pPr>
              <a:lnSpc>
                <a:spcPts val="1000"/>
              </a:lnSpc>
            </a:pPr>
            <a:endParaRPr lang="en-US" sz="1400" dirty="0"/>
          </a:p>
          <a:p>
            <a:pPr>
              <a:lnSpc>
                <a:spcPts val="1000"/>
              </a:lnSpc>
            </a:pPr>
            <a:endParaRPr lang="en-US" sz="1400" dirty="0"/>
          </a:p>
          <a:p>
            <a:pPr>
              <a:lnSpc>
                <a:spcPts val="1000"/>
              </a:lnSpc>
            </a:pPr>
            <a:endParaRPr lang="en-US" sz="1400" dirty="0"/>
          </a:p>
          <a:p>
            <a:pPr>
              <a:lnSpc>
                <a:spcPts val="1000"/>
              </a:lnSpc>
            </a:pPr>
            <a:endParaRPr lang="en-US" sz="1400" dirty="0"/>
          </a:p>
          <a:p>
            <a:pPr>
              <a:lnSpc>
                <a:spcPts val="1000"/>
              </a:lnSpc>
            </a:pPr>
            <a:endParaRPr lang="en-US" sz="1400" dirty="0"/>
          </a:p>
          <a:p>
            <a:pPr>
              <a:lnSpc>
                <a:spcPts val="1000"/>
              </a:lnSpc>
            </a:pPr>
            <a:endParaRPr lang="en-US" sz="1400" dirty="0"/>
          </a:p>
          <a:p>
            <a:pPr>
              <a:lnSpc>
                <a:spcPts val="1000"/>
              </a:lnSpc>
            </a:pPr>
            <a:endParaRPr lang="en-US" sz="1400" dirty="0"/>
          </a:p>
          <a:p>
            <a:pPr>
              <a:lnSpc>
                <a:spcPts val="1000"/>
              </a:lnSpc>
            </a:pPr>
            <a:endParaRPr lang="en-US" sz="1400" dirty="0"/>
          </a:p>
          <a:p>
            <a:pPr>
              <a:lnSpc>
                <a:spcPts val="1000"/>
              </a:lnSpc>
            </a:pPr>
            <a:endParaRPr lang="en-US" sz="1400" dirty="0"/>
          </a:p>
          <a:p>
            <a:pPr>
              <a:lnSpc>
                <a:spcPts val="1000"/>
              </a:lnSpc>
            </a:pPr>
            <a:endParaRPr lang="en-US" sz="1400" dirty="0"/>
          </a:p>
          <a:p>
            <a:pPr>
              <a:lnSpc>
                <a:spcPts val="1000"/>
              </a:lnSpc>
            </a:pPr>
            <a:endParaRPr lang="en-US" sz="1400" dirty="0"/>
          </a:p>
          <a:p>
            <a:pPr>
              <a:lnSpc>
                <a:spcPts val="1000"/>
              </a:lnSpc>
            </a:pPr>
            <a:endParaRPr lang="en-US" sz="1400" dirty="0"/>
          </a:p>
          <a:p>
            <a:pPr>
              <a:lnSpc>
                <a:spcPts val="1275"/>
              </a:lnSpc>
            </a:pPr>
            <a:endParaRPr lang="en-US" sz="1400" dirty="0"/>
          </a:p>
          <a:p>
            <a:pPr indent="264160"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Veias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Coronárias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(Azul)</a:t>
            </a:r>
          </a:p>
        </p:txBody>
      </p:sp>
      <p:sp>
        <p:nvSpPr>
          <p:cNvPr id="1720" name="TextBox 1720"/>
          <p:cNvSpPr txBox="1"/>
          <p:nvPr/>
        </p:nvSpPr>
        <p:spPr>
          <a:xfrm>
            <a:off x="5583534" y="2254469"/>
            <a:ext cx="295996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dirty="0" err="1" smtClean="0">
                <a:solidFill>
                  <a:srgbClr val="000000"/>
                </a:solidFill>
                <a:latin typeface="Calibri"/>
                <a:ea typeface="Calibri"/>
              </a:rPr>
              <a:t>Artéria</a:t>
            </a:r>
            <a:r>
              <a:rPr lang="en-US" altLang="zh-CN" sz="2000" spc="25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5" dirty="0" err="1" smtClean="0">
                <a:solidFill>
                  <a:srgbClr val="000000"/>
                </a:solidFill>
                <a:latin typeface="Calibri"/>
                <a:ea typeface="Calibri"/>
              </a:rPr>
              <a:t>Coronária</a:t>
            </a:r>
            <a:r>
              <a:rPr lang="en-US" altLang="zh-CN" sz="2000" spc="-5" dirty="0" smtClean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altLang="zh-CN" sz="2000" spc="-5" dirty="0" err="1" smtClean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000" dirty="0" err="1" smtClean="0">
                <a:solidFill>
                  <a:srgbClr val="000000"/>
                </a:solidFill>
                <a:latin typeface="Calibri"/>
                <a:ea typeface="Calibri"/>
              </a:rPr>
              <a:t>squerda</a:t>
            </a:r>
            <a:endParaRPr lang="en-US" altLang="zh-CN" sz="2000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78" name="TextBox 282"/>
          <p:cNvSpPr txBox="1"/>
          <p:nvPr/>
        </p:nvSpPr>
        <p:spPr>
          <a:xfrm>
            <a:off x="4945800" y="705156"/>
            <a:ext cx="39388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Circulação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Coronariana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79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36527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82"/>
          <p:cNvSpPr txBox="1"/>
          <p:nvPr/>
        </p:nvSpPr>
        <p:spPr>
          <a:xfrm>
            <a:off x="3791208" y="608348"/>
            <a:ext cx="509888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Condução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Elétrica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Cardiovascular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24083" y="1890779"/>
            <a:ext cx="9101237" cy="4001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indent="800099"/>
            <a:r>
              <a:rPr lang="en-US" altLang="zh-CN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Existem</a:t>
            </a:r>
            <a:r>
              <a:rPr lang="en-US" altLang="zh-CN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n-US" altLang="zh-CN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2</a:t>
            </a:r>
            <a:r>
              <a:rPr lang="en-US" altLang="zh-CN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n-US" altLang="zh-CN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estruturas</a:t>
            </a:r>
            <a:r>
              <a:rPr lang="en-US" altLang="zh-CN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n-US" altLang="zh-CN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importantes</a:t>
            </a:r>
            <a:r>
              <a:rPr lang="en-US" altLang="zh-CN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n-US" altLang="zh-CN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para</a:t>
            </a:r>
            <a:r>
              <a:rPr lang="en-US" altLang="zh-CN" sz="2000" b="1" u="sng" spc="-8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n-US" altLang="zh-CN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o </a:t>
            </a:r>
            <a:r>
              <a:rPr lang="en-US" altLang="zh-CN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funcionamento</a:t>
            </a:r>
            <a:r>
              <a:rPr lang="en-US" altLang="zh-CN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n-US" altLang="zh-CN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elétrico</a:t>
            </a:r>
            <a:r>
              <a:rPr lang="en-US" altLang="zh-CN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n-US" altLang="zh-CN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do</a:t>
            </a:r>
            <a:r>
              <a:rPr lang="en-US" altLang="zh-CN" sz="2000" b="1" u="sng" spc="-4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n-US" altLang="zh-CN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coração</a:t>
            </a:r>
            <a:r>
              <a:rPr lang="en-US" altLang="zh-CN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:</a:t>
            </a:r>
            <a:endParaRPr lang="en-US" altLang="zh-CN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</a:endParaRPr>
          </a:p>
        </p:txBody>
      </p:sp>
      <p:sp>
        <p:nvSpPr>
          <p:cNvPr id="8" name="TextBox 1727"/>
          <p:cNvSpPr txBox="1"/>
          <p:nvPr/>
        </p:nvSpPr>
        <p:spPr>
          <a:xfrm>
            <a:off x="353021" y="2930288"/>
            <a:ext cx="11411350" cy="33932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49" indent="-514349" hangingPunct="0">
              <a:lnSpc>
                <a:spcPct val="99583"/>
              </a:lnSpc>
            </a:pPr>
            <a:r>
              <a:rPr lang="en-US" altLang="zh-CN" sz="3000" dirty="0" smtClean="0">
                <a:solidFill>
                  <a:srgbClr val="FE0000"/>
                </a:solidFill>
                <a:latin typeface="Calibri"/>
                <a:ea typeface="Calibri"/>
              </a:rPr>
              <a:t>1</a:t>
            </a:r>
            <a:r>
              <a:rPr lang="en-US" altLang="zh-CN" sz="3000" dirty="0">
                <a:solidFill>
                  <a:srgbClr val="FE0000"/>
                </a:solidFill>
                <a:latin typeface="Calibri"/>
                <a:ea typeface="Calibri"/>
              </a:rPr>
              <a:t>.</a:t>
            </a:r>
            <a:r>
              <a:rPr lang="en-US" altLang="zh-CN" sz="3000" spc="50" dirty="0">
                <a:solidFill>
                  <a:srgbClr val="FE0000"/>
                </a:solidFill>
                <a:latin typeface="Calibri"/>
                <a:cs typeface="Calibri"/>
              </a:rPr>
              <a:t>  </a:t>
            </a:r>
            <a:r>
              <a:rPr lang="en-US" altLang="zh-CN" sz="3000" dirty="0">
                <a:solidFill>
                  <a:srgbClr val="FE0000"/>
                </a:solidFill>
                <a:latin typeface="Calibri"/>
                <a:ea typeface="Calibri"/>
              </a:rPr>
              <a:t>Junções</a:t>
            </a:r>
            <a:r>
              <a:rPr lang="en-US" altLang="zh-CN" sz="3000" spc="5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FE0000"/>
                </a:solidFill>
                <a:latin typeface="Calibri"/>
                <a:ea typeface="Calibri"/>
              </a:rPr>
              <a:t>Comunicantes</a:t>
            </a:r>
            <a:r>
              <a:rPr lang="en-US" altLang="zh-CN" sz="3000" spc="5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(Gap</a:t>
            </a:r>
            <a:r>
              <a:rPr lang="en-US" altLang="zh-CN" sz="30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junctions)</a:t>
            </a:r>
            <a:r>
              <a:rPr lang="en-US" altLang="zh-CN" sz="30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30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são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canais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entre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as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células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musculares</a:t>
            </a:r>
            <a:r>
              <a:rPr lang="en-US" altLang="zh-CN" sz="30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que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permitem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passagem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corrente</a:t>
            </a:r>
            <a:r>
              <a:rPr lang="en-US" altLang="zh-CN" sz="3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elétrica,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fazendo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com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que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se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espalhe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ao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longo</a:t>
            </a:r>
            <a:r>
              <a:rPr lang="en-US" altLang="zh-CN" sz="3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spc="-5" dirty="0">
                <a:solidFill>
                  <a:srgbClr val="000000"/>
                </a:solidFill>
                <a:latin typeface="Calibri"/>
                <a:ea typeface="Calibri"/>
              </a:rPr>
              <a:t>cora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ção.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44"/>
              </a:lnSpc>
            </a:pPr>
            <a:endParaRPr lang="en-US" dirty="0"/>
          </a:p>
          <a:p>
            <a:pPr marL="514349" indent="-514349" hangingPunct="0">
              <a:lnSpc>
                <a:spcPct val="95416"/>
              </a:lnSpc>
            </a:pPr>
            <a:r>
              <a:rPr lang="en-US" altLang="zh-CN" sz="3000" dirty="0">
                <a:solidFill>
                  <a:srgbClr val="0000FE"/>
                </a:solidFill>
                <a:latin typeface="Calibri"/>
                <a:ea typeface="Calibri"/>
              </a:rPr>
              <a:t>1.</a:t>
            </a:r>
            <a:r>
              <a:rPr lang="en-US" altLang="zh-CN" sz="3000" spc="50" dirty="0">
                <a:solidFill>
                  <a:srgbClr val="0000FE"/>
                </a:solidFill>
                <a:latin typeface="Calibri"/>
                <a:cs typeface="Calibri"/>
              </a:rPr>
              <a:t>  </a:t>
            </a:r>
            <a:r>
              <a:rPr lang="en-US" altLang="zh-CN" sz="3000" dirty="0">
                <a:solidFill>
                  <a:srgbClr val="0000FE"/>
                </a:solidFill>
                <a:latin typeface="Calibri"/>
                <a:ea typeface="Calibri"/>
              </a:rPr>
              <a:t>Células</a:t>
            </a:r>
            <a:r>
              <a:rPr lang="en-US" altLang="zh-CN" sz="3000" spc="60" dirty="0">
                <a:solidFill>
                  <a:srgbClr val="0000FE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FE"/>
                </a:solidFill>
                <a:latin typeface="Calibri"/>
                <a:ea typeface="Calibri"/>
              </a:rPr>
              <a:t>Auto-rítmicas</a:t>
            </a:r>
            <a:r>
              <a:rPr lang="en-US" altLang="zh-CN" sz="3000" spc="50" dirty="0">
                <a:solidFill>
                  <a:srgbClr val="0000FE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(Marcapasso)</a:t>
            </a:r>
            <a:r>
              <a:rPr lang="en-US" altLang="zh-CN" sz="30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30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são</a:t>
            </a:r>
            <a:r>
              <a:rPr lang="en-US" altLang="zh-CN" sz="30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auto-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excitáveis,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ou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seja,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produzem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Potenciais</a:t>
            </a:r>
            <a:r>
              <a:rPr lang="en-US" altLang="zh-CN" sz="30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Ação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para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as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células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musculares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e,</a:t>
            </a:r>
            <a:r>
              <a:rPr lang="en-US" altLang="zh-CN" sz="30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ainda,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estabelecem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o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ritmo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cardíaco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3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</a:rPr>
              <a:t>contração.</a:t>
            </a:r>
          </a:p>
        </p:txBody>
      </p:sp>
    </p:spTree>
    <p:extLst>
      <p:ext uri="{BB962C8B-B14F-4D97-AF65-F5344CB8AC3E}">
        <p14:creationId xmlns:p14="http://schemas.microsoft.com/office/powerpoint/2010/main" val="21601225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" name="Picture 17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020" y="2583180"/>
            <a:ext cx="5547360" cy="4267200"/>
          </a:xfrm>
          <a:prstGeom prst="rect">
            <a:avLst/>
          </a:prstGeom>
        </p:spPr>
      </p:pic>
      <p:pic>
        <p:nvPicPr>
          <p:cNvPr id="1731" name="Picture 17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2788920"/>
            <a:ext cx="2270760" cy="4061460"/>
          </a:xfrm>
          <a:prstGeom prst="rect">
            <a:avLst/>
          </a:prstGeom>
        </p:spPr>
      </p:pic>
      <p:sp>
        <p:nvSpPr>
          <p:cNvPr id="2" name="Freeform 1731"/>
          <p:cNvSpPr/>
          <p:nvPr/>
        </p:nvSpPr>
        <p:spPr>
          <a:xfrm>
            <a:off x="2832041" y="1689041"/>
            <a:ext cx="1828859" cy="723959"/>
          </a:xfrm>
          <a:custGeom>
            <a:avLst/>
            <a:gdLst>
              <a:gd name="connsiteX0" fmla="*/ 12759 w 1828859"/>
              <a:gd name="connsiteY0" fmla="*/ 20379 h 723959"/>
              <a:gd name="connsiteX1" fmla="*/ 1832669 w 1828859"/>
              <a:gd name="connsiteY1" fmla="*/ 20379 h 723959"/>
              <a:gd name="connsiteX2" fmla="*/ 1832669 w 1828859"/>
              <a:gd name="connsiteY2" fmla="*/ 725229 h 723959"/>
              <a:gd name="connsiteX3" fmla="*/ 12759 w 1828859"/>
              <a:gd name="connsiteY3" fmla="*/ 725229 h 723959"/>
              <a:gd name="connsiteX4" fmla="*/ 12759 w 1828859"/>
              <a:gd name="connsiteY4" fmla="*/ 20379 h 723959"/>
              <a:gd name="connsiteX5" fmla="*/ 12759 w 1828859"/>
              <a:gd name="connsiteY5" fmla="*/ 20379 h 72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59" h="723959">
                <a:moveTo>
                  <a:pt x="12759" y="20379"/>
                </a:moveTo>
                <a:lnTo>
                  <a:pt x="1832669" y="20379"/>
                </a:lnTo>
                <a:lnTo>
                  <a:pt x="1832669" y="725229"/>
                </a:lnTo>
                <a:lnTo>
                  <a:pt x="12759" y="725229"/>
                </a:lnTo>
                <a:lnTo>
                  <a:pt x="12759" y="20379"/>
                </a:lnTo>
                <a:lnTo>
                  <a:pt x="12759" y="20379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344">
            <a:solidFill>
              <a:srgbClr val="2EBB6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2" name="Freeform 1732"/>
          <p:cNvSpPr/>
          <p:nvPr/>
        </p:nvSpPr>
        <p:spPr>
          <a:xfrm>
            <a:off x="3822641" y="2539941"/>
            <a:ext cx="38159" cy="749359"/>
          </a:xfrm>
          <a:custGeom>
            <a:avLst/>
            <a:gdLst>
              <a:gd name="connsiteX0" fmla="*/ 20379 w 38159"/>
              <a:gd name="connsiteY0" fmla="*/ 755709 h 749359"/>
              <a:gd name="connsiteX1" fmla="*/ 21649 w 38159"/>
              <a:gd name="connsiteY1" fmla="*/ 20379 h 74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59" h="749359">
                <a:moveTo>
                  <a:pt x="20379" y="755709"/>
                </a:moveTo>
                <a:lnTo>
                  <a:pt x="21649" y="20379"/>
                </a:lnTo>
              </a:path>
            </a:pathLst>
          </a:custGeom>
          <a:ln w="25400">
            <a:solidFill>
              <a:srgbClr val="7E7E7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3" name="Freeform 1733"/>
          <p:cNvSpPr/>
          <p:nvPr/>
        </p:nvSpPr>
        <p:spPr>
          <a:xfrm>
            <a:off x="3771841" y="2438341"/>
            <a:ext cx="127059" cy="127059"/>
          </a:xfrm>
          <a:custGeom>
            <a:avLst/>
            <a:gdLst>
              <a:gd name="connsiteX0" fmla="*/ 72449 w 127059"/>
              <a:gd name="connsiteY0" fmla="*/ 15299 h 127059"/>
              <a:gd name="connsiteX1" fmla="*/ 129599 w 127059"/>
              <a:gd name="connsiteY1" fmla="*/ 119439 h 127059"/>
              <a:gd name="connsiteX2" fmla="*/ 111819 w 127059"/>
              <a:gd name="connsiteY2" fmla="*/ 129599 h 127059"/>
              <a:gd name="connsiteX3" fmla="*/ 72449 w 127059"/>
              <a:gd name="connsiteY3" fmla="*/ 55939 h 127059"/>
              <a:gd name="connsiteX4" fmla="*/ 31809 w 127059"/>
              <a:gd name="connsiteY4" fmla="*/ 129599 h 127059"/>
              <a:gd name="connsiteX5" fmla="*/ 15299 w 127059"/>
              <a:gd name="connsiteY5" fmla="*/ 119439 h 127059"/>
              <a:gd name="connsiteX6" fmla="*/ 72449 w 127059"/>
              <a:gd name="connsiteY6" fmla="*/ 15299 h 127059"/>
              <a:gd name="connsiteX7" fmla="*/ 72449 w 127059"/>
              <a:gd name="connsiteY7" fmla="*/ 15299 h 12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59" h="127059">
                <a:moveTo>
                  <a:pt x="72449" y="15299"/>
                </a:moveTo>
                <a:lnTo>
                  <a:pt x="129599" y="119439"/>
                </a:lnTo>
                <a:lnTo>
                  <a:pt x="111819" y="129599"/>
                </a:lnTo>
                <a:lnTo>
                  <a:pt x="72449" y="55939"/>
                </a:lnTo>
                <a:lnTo>
                  <a:pt x="31809" y="129599"/>
                </a:lnTo>
                <a:lnTo>
                  <a:pt x="15299" y="119439"/>
                </a:lnTo>
                <a:lnTo>
                  <a:pt x="72449" y="15299"/>
                </a:lnTo>
                <a:lnTo>
                  <a:pt x="72449" y="15299"/>
                </a:lnTo>
                <a:close/>
              </a:path>
            </a:pathLst>
          </a:custGeom>
          <a:solidFill>
            <a:srgbClr val="7E7E7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4" name="Freeform 1734"/>
          <p:cNvSpPr/>
          <p:nvPr/>
        </p:nvSpPr>
        <p:spPr>
          <a:xfrm>
            <a:off x="3759141" y="2527241"/>
            <a:ext cx="38159" cy="749359"/>
          </a:xfrm>
          <a:custGeom>
            <a:avLst/>
            <a:gdLst>
              <a:gd name="connsiteX0" fmla="*/ 12759 w 38159"/>
              <a:gd name="connsiteY0" fmla="*/ 749359 h 749359"/>
              <a:gd name="connsiteX1" fmla="*/ 12759 w 38159"/>
              <a:gd name="connsiteY1" fmla="*/ 12759 h 74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59" h="749359">
                <a:moveTo>
                  <a:pt x="12759" y="749359"/>
                </a:moveTo>
                <a:lnTo>
                  <a:pt x="12759" y="1275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5" name="Freeform 1735"/>
          <p:cNvSpPr/>
          <p:nvPr/>
        </p:nvSpPr>
        <p:spPr>
          <a:xfrm>
            <a:off x="3695641" y="2412941"/>
            <a:ext cx="127059" cy="127059"/>
          </a:xfrm>
          <a:custGeom>
            <a:avLst/>
            <a:gdLst>
              <a:gd name="connsiteX0" fmla="*/ 76259 w 127059"/>
              <a:gd name="connsiteY0" fmla="*/ 20379 h 127059"/>
              <a:gd name="connsiteX1" fmla="*/ 133409 w 127059"/>
              <a:gd name="connsiteY1" fmla="*/ 124519 h 127059"/>
              <a:gd name="connsiteX2" fmla="*/ 116899 w 127059"/>
              <a:gd name="connsiteY2" fmla="*/ 134679 h 127059"/>
              <a:gd name="connsiteX3" fmla="*/ 76259 w 127059"/>
              <a:gd name="connsiteY3" fmla="*/ 61019 h 127059"/>
              <a:gd name="connsiteX4" fmla="*/ 35619 w 127059"/>
              <a:gd name="connsiteY4" fmla="*/ 134679 h 127059"/>
              <a:gd name="connsiteX5" fmla="*/ 19109 w 127059"/>
              <a:gd name="connsiteY5" fmla="*/ 124519 h 127059"/>
              <a:gd name="connsiteX6" fmla="*/ 76259 w 127059"/>
              <a:gd name="connsiteY6" fmla="*/ 20379 h 127059"/>
              <a:gd name="connsiteX7" fmla="*/ 76259 w 127059"/>
              <a:gd name="connsiteY7" fmla="*/ 20379 h 12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59" h="127059">
                <a:moveTo>
                  <a:pt x="76259" y="20379"/>
                </a:moveTo>
                <a:lnTo>
                  <a:pt x="133409" y="124519"/>
                </a:lnTo>
                <a:lnTo>
                  <a:pt x="116899" y="134679"/>
                </a:lnTo>
                <a:lnTo>
                  <a:pt x="76259" y="61019"/>
                </a:lnTo>
                <a:lnTo>
                  <a:pt x="35619" y="134679"/>
                </a:lnTo>
                <a:lnTo>
                  <a:pt x="19109" y="124519"/>
                </a:lnTo>
                <a:lnTo>
                  <a:pt x="76259" y="20379"/>
                </a:lnTo>
                <a:lnTo>
                  <a:pt x="76259" y="2037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6" name="Freeform 1736"/>
          <p:cNvSpPr/>
          <p:nvPr/>
        </p:nvSpPr>
        <p:spPr>
          <a:xfrm>
            <a:off x="3428941" y="4521142"/>
            <a:ext cx="1816159" cy="711259"/>
          </a:xfrm>
          <a:custGeom>
            <a:avLst/>
            <a:gdLst>
              <a:gd name="connsiteX0" fmla="*/ 16569 w 1816159"/>
              <a:gd name="connsiteY0" fmla="*/ 17839 h 711259"/>
              <a:gd name="connsiteX1" fmla="*/ 1818699 w 1816159"/>
              <a:gd name="connsiteY1" fmla="*/ 17839 h 711259"/>
              <a:gd name="connsiteX2" fmla="*/ 1818699 w 1816159"/>
              <a:gd name="connsiteY2" fmla="*/ 722689 h 711259"/>
              <a:gd name="connsiteX3" fmla="*/ 16569 w 1816159"/>
              <a:gd name="connsiteY3" fmla="*/ 722689 h 711259"/>
              <a:gd name="connsiteX4" fmla="*/ 16569 w 1816159"/>
              <a:gd name="connsiteY4" fmla="*/ 17839 h 711259"/>
              <a:gd name="connsiteX5" fmla="*/ 16569 w 1816159"/>
              <a:gd name="connsiteY5" fmla="*/ 17839 h 7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6159" h="711259">
                <a:moveTo>
                  <a:pt x="16569" y="17839"/>
                </a:moveTo>
                <a:lnTo>
                  <a:pt x="1818699" y="17839"/>
                </a:lnTo>
                <a:lnTo>
                  <a:pt x="1818699" y="722689"/>
                </a:lnTo>
                <a:lnTo>
                  <a:pt x="16569" y="722689"/>
                </a:lnTo>
                <a:lnTo>
                  <a:pt x="16569" y="17839"/>
                </a:lnTo>
                <a:lnTo>
                  <a:pt x="16569" y="17839"/>
                </a:lnTo>
                <a:close/>
              </a:path>
            </a:pathLst>
          </a:custGeom>
          <a:solidFill>
            <a:srgbClr val="0000A7">
              <a:alpha val="0"/>
            </a:srgbClr>
          </a:solidFill>
          <a:ln w="9344">
            <a:solidFill>
              <a:srgbClr val="2EBB6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7" name="Freeform 1737"/>
          <p:cNvSpPr/>
          <p:nvPr/>
        </p:nvSpPr>
        <p:spPr>
          <a:xfrm>
            <a:off x="3822641" y="4267142"/>
            <a:ext cx="38159" cy="177859"/>
          </a:xfrm>
          <a:custGeom>
            <a:avLst/>
            <a:gdLst>
              <a:gd name="connsiteX0" fmla="*/ 20379 w 38159"/>
              <a:gd name="connsiteY0" fmla="*/ 24189 h 177859"/>
              <a:gd name="connsiteX1" fmla="*/ 21649 w 38159"/>
              <a:gd name="connsiteY1" fmla="*/ 184209 h 17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59" h="177859">
                <a:moveTo>
                  <a:pt x="20379" y="24189"/>
                </a:moveTo>
                <a:lnTo>
                  <a:pt x="21649" y="184209"/>
                </a:lnTo>
              </a:path>
            </a:pathLst>
          </a:custGeom>
          <a:ln w="25400">
            <a:solidFill>
              <a:srgbClr val="7E7E7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8" name="Freeform 1738"/>
          <p:cNvSpPr/>
          <p:nvPr/>
        </p:nvSpPr>
        <p:spPr>
          <a:xfrm>
            <a:off x="3771841" y="4419542"/>
            <a:ext cx="127059" cy="139759"/>
          </a:xfrm>
          <a:custGeom>
            <a:avLst/>
            <a:gdLst>
              <a:gd name="connsiteX0" fmla="*/ 72449 w 127059"/>
              <a:gd name="connsiteY0" fmla="*/ 139759 h 139759"/>
              <a:gd name="connsiteX1" fmla="*/ 15299 w 127059"/>
              <a:gd name="connsiteY1" fmla="*/ 34349 h 139759"/>
              <a:gd name="connsiteX2" fmla="*/ 31809 w 127059"/>
              <a:gd name="connsiteY2" fmla="*/ 24189 h 139759"/>
              <a:gd name="connsiteX3" fmla="*/ 72449 w 127059"/>
              <a:gd name="connsiteY3" fmla="*/ 97849 h 139759"/>
              <a:gd name="connsiteX4" fmla="*/ 111819 w 127059"/>
              <a:gd name="connsiteY4" fmla="*/ 24189 h 139759"/>
              <a:gd name="connsiteX5" fmla="*/ 129599 w 127059"/>
              <a:gd name="connsiteY5" fmla="*/ 34349 h 139759"/>
              <a:gd name="connsiteX6" fmla="*/ 72449 w 127059"/>
              <a:gd name="connsiteY6" fmla="*/ 139759 h 139759"/>
              <a:gd name="connsiteX7" fmla="*/ 72449 w 127059"/>
              <a:gd name="connsiteY7" fmla="*/ 139759 h 13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59" h="139759">
                <a:moveTo>
                  <a:pt x="72449" y="139759"/>
                </a:moveTo>
                <a:lnTo>
                  <a:pt x="15299" y="34349"/>
                </a:lnTo>
                <a:lnTo>
                  <a:pt x="31809" y="24189"/>
                </a:lnTo>
                <a:lnTo>
                  <a:pt x="72449" y="97849"/>
                </a:lnTo>
                <a:lnTo>
                  <a:pt x="111819" y="24189"/>
                </a:lnTo>
                <a:lnTo>
                  <a:pt x="129599" y="34349"/>
                </a:lnTo>
                <a:lnTo>
                  <a:pt x="72449" y="139759"/>
                </a:lnTo>
                <a:lnTo>
                  <a:pt x="72449" y="139759"/>
                </a:lnTo>
                <a:close/>
              </a:path>
            </a:pathLst>
          </a:custGeom>
          <a:solidFill>
            <a:srgbClr val="7E7E7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9" name="TextBox 1739"/>
          <p:cNvSpPr txBox="1"/>
          <p:nvPr/>
        </p:nvSpPr>
        <p:spPr>
          <a:xfrm>
            <a:off x="3115043" y="705156"/>
            <a:ext cx="7143647" cy="5986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39419"/>
            <a:r>
              <a:rPr lang="en-US" altLang="zh-CN" sz="3600" b="1" i="1" dirty="0" smtClean="0">
                <a:solidFill>
                  <a:srgbClr val="0070C0"/>
                </a:solidFill>
                <a:latin typeface="Calibri"/>
                <a:ea typeface="Calibri"/>
              </a:rPr>
              <a:t>     </a:t>
            </a:r>
            <a:r>
              <a:rPr lang="en-US" altLang="zh-CN" sz="36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Junções</a:t>
            </a:r>
            <a:r>
              <a:rPr lang="en-US" altLang="zh-CN" sz="3600" b="1" i="1" spc="-5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altLang="zh-CN" sz="3600" b="1" i="1" dirty="0">
                <a:solidFill>
                  <a:srgbClr val="0070C0"/>
                </a:solidFill>
                <a:latin typeface="Calibri"/>
                <a:ea typeface="Calibri"/>
              </a:rPr>
              <a:t>Comunicantes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64"/>
              </a:lnSpc>
            </a:pPr>
            <a:endParaRPr lang="en-US" dirty="0"/>
          </a:p>
          <a:p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Espaço</a:t>
            </a:r>
            <a:r>
              <a:rPr lang="en-US" altLang="zh-CN" sz="20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entre</a:t>
            </a:r>
          </a:p>
          <a:p>
            <a:pPr indent="175259"/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as</a:t>
            </a:r>
            <a:r>
              <a:rPr lang="en-US" altLang="zh-CN" sz="20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células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69"/>
              </a:lnSpc>
            </a:pPr>
            <a:endParaRPr lang="en-US" dirty="0"/>
          </a:p>
          <a:p>
            <a:pPr indent="855980"/>
            <a:r>
              <a:rPr lang="en-US" altLang="zh-CN" sz="2000" b="1" spc="5" dirty="0">
                <a:solidFill>
                  <a:srgbClr val="000000"/>
                </a:solidFill>
                <a:latin typeface="Calibri"/>
                <a:ea typeface="Calibri"/>
              </a:rPr>
              <a:t>J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unções</a:t>
            </a:r>
          </a:p>
          <a:p>
            <a:pPr indent="520700"/>
            <a:r>
              <a:rPr lang="en-US" altLang="zh-CN" sz="2000" b="1" spc="5" dirty="0">
                <a:solidFill>
                  <a:srgbClr val="000000"/>
                </a:solidFill>
                <a:latin typeface="Calibri"/>
                <a:ea typeface="Calibri"/>
              </a:rPr>
              <a:t>Co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municantes</a:t>
            </a:r>
          </a:p>
          <a:p>
            <a:pPr>
              <a:lnSpc>
                <a:spcPts val="505"/>
              </a:lnSpc>
            </a:pPr>
            <a:endParaRPr lang="en-US" dirty="0"/>
          </a:p>
          <a:p>
            <a:pPr indent="5421629"/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Proteínas</a:t>
            </a:r>
            <a:r>
              <a:rPr lang="en-US" altLang="zh-CN" sz="20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5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</a:p>
          <a:p>
            <a:pPr indent="5507989"/>
            <a:r>
              <a:rPr lang="en-US" altLang="zh-CN" sz="2000" b="1" spc="-5" dirty="0">
                <a:solidFill>
                  <a:srgbClr val="000000"/>
                </a:solidFill>
                <a:latin typeface="Calibri"/>
                <a:ea typeface="Calibri"/>
              </a:rPr>
              <a:t>me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mbrana</a:t>
            </a:r>
          </a:p>
          <a:p>
            <a:pPr indent="5038089"/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formando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um</a:t>
            </a:r>
            <a:r>
              <a:rPr lang="en-US" altLang="zh-CN" sz="20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Canal</a:t>
            </a:r>
          </a:p>
          <a:p>
            <a:pPr indent="5237479"/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entre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as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células</a:t>
            </a:r>
          </a:p>
        </p:txBody>
      </p:sp>
      <p:pic>
        <p:nvPicPr>
          <p:cNvPr id="15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44666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" name="Picture 17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4" y="2069792"/>
            <a:ext cx="4683135" cy="4381849"/>
          </a:xfrm>
          <a:prstGeom prst="rect">
            <a:avLst/>
          </a:prstGeom>
        </p:spPr>
      </p:pic>
      <p:sp>
        <p:nvSpPr>
          <p:cNvPr id="2" name="Freeform 1744"/>
          <p:cNvSpPr/>
          <p:nvPr/>
        </p:nvSpPr>
        <p:spPr>
          <a:xfrm>
            <a:off x="4235450" y="184150"/>
            <a:ext cx="3702050" cy="400050"/>
          </a:xfrm>
          <a:custGeom>
            <a:avLst/>
            <a:gdLst>
              <a:gd name="connsiteX0" fmla="*/ 16510 w 3702050"/>
              <a:gd name="connsiteY0" fmla="*/ 7619 h 400050"/>
              <a:gd name="connsiteX1" fmla="*/ 3707129 w 3702050"/>
              <a:gd name="connsiteY1" fmla="*/ 7619 h 400050"/>
              <a:gd name="connsiteX2" fmla="*/ 3707129 w 3702050"/>
              <a:gd name="connsiteY2" fmla="*/ 407670 h 400050"/>
              <a:gd name="connsiteX3" fmla="*/ 16510 w 3702050"/>
              <a:gd name="connsiteY3" fmla="*/ 407670 h 400050"/>
              <a:gd name="connsiteX4" fmla="*/ 16510 w 3702050"/>
              <a:gd name="connsiteY4" fmla="*/ 7619 h 400050"/>
              <a:gd name="connsiteX5" fmla="*/ 16510 w 3702050"/>
              <a:gd name="connsiteY5" fmla="*/ 7619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2050" h="400050">
                <a:moveTo>
                  <a:pt x="16510" y="7619"/>
                </a:moveTo>
                <a:lnTo>
                  <a:pt x="3707129" y="7619"/>
                </a:lnTo>
                <a:lnTo>
                  <a:pt x="3707129" y="407670"/>
                </a:lnTo>
                <a:lnTo>
                  <a:pt x="16510" y="407670"/>
                </a:lnTo>
                <a:lnTo>
                  <a:pt x="16510" y="7619"/>
                </a:lnTo>
                <a:lnTo>
                  <a:pt x="16510" y="761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5" name="Freeform 1745"/>
          <p:cNvSpPr/>
          <p:nvPr/>
        </p:nvSpPr>
        <p:spPr>
          <a:xfrm>
            <a:off x="8388350" y="4489450"/>
            <a:ext cx="1314450" cy="641350"/>
          </a:xfrm>
          <a:custGeom>
            <a:avLst/>
            <a:gdLst>
              <a:gd name="connsiteX0" fmla="*/ 17780 w 1314450"/>
              <a:gd name="connsiteY0" fmla="*/ 8890 h 641350"/>
              <a:gd name="connsiteX1" fmla="*/ 1322069 w 1314450"/>
              <a:gd name="connsiteY1" fmla="*/ 8890 h 641350"/>
              <a:gd name="connsiteX2" fmla="*/ 1322069 w 1314450"/>
              <a:gd name="connsiteY2" fmla="*/ 651510 h 641350"/>
              <a:gd name="connsiteX3" fmla="*/ 17780 w 1314450"/>
              <a:gd name="connsiteY3" fmla="*/ 651510 h 641350"/>
              <a:gd name="connsiteX4" fmla="*/ 17780 w 1314450"/>
              <a:gd name="connsiteY4" fmla="*/ 8890 h 641350"/>
              <a:gd name="connsiteX5" fmla="*/ 17780 w 1314450"/>
              <a:gd name="connsiteY5" fmla="*/ 8890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4450" h="641350">
                <a:moveTo>
                  <a:pt x="17780" y="8890"/>
                </a:moveTo>
                <a:lnTo>
                  <a:pt x="1322069" y="8890"/>
                </a:lnTo>
                <a:lnTo>
                  <a:pt x="1322069" y="651510"/>
                </a:lnTo>
                <a:lnTo>
                  <a:pt x="17780" y="651510"/>
                </a:lnTo>
                <a:lnTo>
                  <a:pt x="17780" y="8890"/>
                </a:lnTo>
                <a:lnTo>
                  <a:pt x="17780" y="889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6" name="Freeform 1746"/>
          <p:cNvSpPr/>
          <p:nvPr/>
        </p:nvSpPr>
        <p:spPr>
          <a:xfrm>
            <a:off x="2693670" y="927099"/>
            <a:ext cx="1568450" cy="920750"/>
          </a:xfrm>
          <a:custGeom>
            <a:avLst/>
            <a:gdLst>
              <a:gd name="connsiteX0" fmla="*/ 17780 w 1568450"/>
              <a:gd name="connsiteY0" fmla="*/ 10160 h 920750"/>
              <a:gd name="connsiteX1" fmla="*/ 1574800 w 1568450"/>
              <a:gd name="connsiteY1" fmla="*/ 10160 h 920750"/>
              <a:gd name="connsiteX2" fmla="*/ 1574800 w 1568450"/>
              <a:gd name="connsiteY2" fmla="*/ 927100 h 920750"/>
              <a:gd name="connsiteX3" fmla="*/ 17780 w 1568450"/>
              <a:gd name="connsiteY3" fmla="*/ 927100 h 920750"/>
              <a:gd name="connsiteX4" fmla="*/ 17780 w 1568450"/>
              <a:gd name="connsiteY4" fmla="*/ 10160 h 920750"/>
              <a:gd name="connsiteX5" fmla="*/ 17780 w 1568450"/>
              <a:gd name="connsiteY5" fmla="*/ 10160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8450" h="920750">
                <a:moveTo>
                  <a:pt x="17780" y="10160"/>
                </a:moveTo>
                <a:lnTo>
                  <a:pt x="1574800" y="10160"/>
                </a:lnTo>
                <a:lnTo>
                  <a:pt x="1574800" y="927100"/>
                </a:lnTo>
                <a:lnTo>
                  <a:pt x="17780" y="927100"/>
                </a:lnTo>
                <a:lnTo>
                  <a:pt x="17780" y="10160"/>
                </a:lnTo>
                <a:lnTo>
                  <a:pt x="17780" y="1016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7" name="Freeform 1747"/>
          <p:cNvSpPr/>
          <p:nvPr/>
        </p:nvSpPr>
        <p:spPr>
          <a:xfrm>
            <a:off x="3727450" y="6026150"/>
            <a:ext cx="2165350" cy="654050"/>
          </a:xfrm>
          <a:custGeom>
            <a:avLst/>
            <a:gdLst>
              <a:gd name="connsiteX0" fmla="*/ 12700 w 2165350"/>
              <a:gd name="connsiteY0" fmla="*/ 11430 h 654050"/>
              <a:gd name="connsiteX1" fmla="*/ 2170429 w 2165350"/>
              <a:gd name="connsiteY1" fmla="*/ 11430 h 654050"/>
              <a:gd name="connsiteX2" fmla="*/ 2170429 w 2165350"/>
              <a:gd name="connsiteY2" fmla="*/ 654050 h 654050"/>
              <a:gd name="connsiteX3" fmla="*/ 12700 w 2165350"/>
              <a:gd name="connsiteY3" fmla="*/ 654050 h 654050"/>
              <a:gd name="connsiteX4" fmla="*/ 12700 w 2165350"/>
              <a:gd name="connsiteY4" fmla="*/ 11430 h 654050"/>
              <a:gd name="connsiteX5" fmla="*/ 12700 w 2165350"/>
              <a:gd name="connsiteY5" fmla="*/ 1143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5350" h="654050">
                <a:moveTo>
                  <a:pt x="12700" y="11430"/>
                </a:moveTo>
                <a:lnTo>
                  <a:pt x="2170429" y="11430"/>
                </a:lnTo>
                <a:lnTo>
                  <a:pt x="2170429" y="654050"/>
                </a:lnTo>
                <a:lnTo>
                  <a:pt x="12700" y="654050"/>
                </a:lnTo>
                <a:lnTo>
                  <a:pt x="12700" y="11430"/>
                </a:lnTo>
                <a:lnTo>
                  <a:pt x="12700" y="1143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8" name="Freeform 1748"/>
          <p:cNvSpPr/>
          <p:nvPr/>
        </p:nvSpPr>
        <p:spPr>
          <a:xfrm>
            <a:off x="7702550" y="2406650"/>
            <a:ext cx="1835150" cy="654050"/>
          </a:xfrm>
          <a:custGeom>
            <a:avLst/>
            <a:gdLst>
              <a:gd name="connsiteX0" fmla="*/ 15240 w 1835150"/>
              <a:gd name="connsiteY0" fmla="*/ 12700 h 654050"/>
              <a:gd name="connsiteX1" fmla="*/ 1845309 w 1835150"/>
              <a:gd name="connsiteY1" fmla="*/ 12700 h 654050"/>
              <a:gd name="connsiteX2" fmla="*/ 1845309 w 1835150"/>
              <a:gd name="connsiteY2" fmla="*/ 655320 h 654050"/>
              <a:gd name="connsiteX3" fmla="*/ 15240 w 1835150"/>
              <a:gd name="connsiteY3" fmla="*/ 655320 h 654050"/>
              <a:gd name="connsiteX4" fmla="*/ 15240 w 1835150"/>
              <a:gd name="connsiteY4" fmla="*/ 12700 h 654050"/>
              <a:gd name="connsiteX5" fmla="*/ 15240 w 1835150"/>
              <a:gd name="connsiteY5" fmla="*/ 1270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5150" h="654050">
                <a:moveTo>
                  <a:pt x="15240" y="12700"/>
                </a:moveTo>
                <a:lnTo>
                  <a:pt x="1845309" y="12700"/>
                </a:lnTo>
                <a:lnTo>
                  <a:pt x="1845309" y="655320"/>
                </a:lnTo>
                <a:lnTo>
                  <a:pt x="15240" y="655320"/>
                </a:lnTo>
                <a:lnTo>
                  <a:pt x="15240" y="12700"/>
                </a:lnTo>
                <a:lnTo>
                  <a:pt x="15240" y="1270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2" name="TextBox 1752"/>
          <p:cNvSpPr txBox="1"/>
          <p:nvPr/>
        </p:nvSpPr>
        <p:spPr>
          <a:xfrm>
            <a:off x="3477895" y="2800216"/>
            <a:ext cx="2150060" cy="3873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227329"/>
            <a:r>
              <a:rPr lang="en-US" altLang="zh-CN" dirty="0">
                <a:solidFill>
                  <a:srgbClr val="000000"/>
                </a:solidFill>
                <a:latin typeface="Calibri"/>
                <a:ea typeface="Calibri"/>
              </a:rPr>
              <a:t>Feixe</a:t>
            </a:r>
            <a:r>
              <a:rPr lang="en-US" altLang="zh-CN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Calibri"/>
              </a:rPr>
              <a:t>His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50"/>
              </a:lnSpc>
            </a:pPr>
            <a:endParaRPr lang="en-US" dirty="0"/>
          </a:p>
          <a:p>
            <a:pPr marL="593090" indent="-33020" hangingPunct="0">
              <a:lnSpc>
                <a:spcPct val="95416"/>
              </a:lnSpc>
            </a:pPr>
            <a:r>
              <a:rPr lang="en-US" altLang="zh-CN" spc="30" dirty="0">
                <a:solidFill>
                  <a:srgbClr val="000000"/>
                </a:solidFill>
                <a:latin typeface="Calibri"/>
                <a:ea typeface="Calibri"/>
              </a:rPr>
              <a:t>Ramo</a:t>
            </a:r>
            <a:r>
              <a:rPr lang="en-US" altLang="zh-CN" spc="-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pc="25" dirty="0">
                <a:solidFill>
                  <a:srgbClr val="000000"/>
                </a:solidFill>
                <a:latin typeface="Calibri"/>
                <a:ea typeface="Calibri"/>
              </a:rPr>
              <a:t>Esquerdo</a:t>
            </a:r>
            <a:r>
              <a:rPr lang="en-US" altLang="zh-CN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  <a:r>
              <a:rPr lang="en-US" altLang="zh-CN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Calibri"/>
              </a:rPr>
              <a:t>Feixe</a:t>
            </a:r>
            <a:r>
              <a:rPr lang="en-US" altLang="zh-CN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Calibri"/>
              </a:rPr>
              <a:t>His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55"/>
              </a:lnSpc>
            </a:pPr>
            <a:endParaRPr lang="en-US" dirty="0"/>
          </a:p>
          <a:p>
            <a:pPr indent="1296669"/>
            <a:r>
              <a:rPr lang="en-US" altLang="zh-CN" dirty="0">
                <a:solidFill>
                  <a:srgbClr val="000000"/>
                </a:solidFill>
                <a:latin typeface="Calibri"/>
                <a:ea typeface="Calibri"/>
              </a:rPr>
              <a:t>Fibras</a:t>
            </a:r>
            <a:r>
              <a:rPr lang="en-US" altLang="zh-CN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pc="-5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</a:p>
          <a:p>
            <a:pPr indent="1336040"/>
            <a:r>
              <a:rPr lang="en-US" altLang="zh-CN" spc="-5" dirty="0">
                <a:solidFill>
                  <a:srgbClr val="000000"/>
                </a:solidFill>
                <a:latin typeface="Calibri"/>
                <a:ea typeface="Calibri"/>
              </a:rPr>
              <a:t>Purkin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Calibri"/>
              </a:rPr>
              <a:t>je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00"/>
              </a:lnSpc>
            </a:pPr>
            <a:endParaRPr lang="en-US" dirty="0"/>
          </a:p>
          <a:p>
            <a:r>
              <a:rPr lang="en-US" altLang="zh-CN" dirty="0">
                <a:solidFill>
                  <a:srgbClr val="000000"/>
                </a:solidFill>
                <a:latin typeface="Calibri"/>
                <a:ea typeface="Calibri"/>
              </a:rPr>
              <a:t>Ramo</a:t>
            </a:r>
            <a:r>
              <a:rPr lang="en-US" altLang="zh-CN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Calibri"/>
              </a:rPr>
              <a:t>Direito</a:t>
            </a:r>
            <a:r>
              <a:rPr lang="en-US" altLang="zh-CN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</a:p>
          <a:p>
            <a:pPr indent="204470"/>
            <a:r>
              <a:rPr lang="en-US" altLang="zh-CN" dirty="0">
                <a:solidFill>
                  <a:srgbClr val="000000"/>
                </a:solidFill>
                <a:latin typeface="Calibri"/>
                <a:ea typeface="Calibri"/>
              </a:rPr>
              <a:t>Feixe</a:t>
            </a:r>
            <a:r>
              <a:rPr lang="en-US" altLang="zh-CN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/>
                <a:ea typeface="Calibri"/>
              </a:rPr>
              <a:t>His</a:t>
            </a:r>
          </a:p>
        </p:txBody>
      </p:sp>
      <p:sp>
        <p:nvSpPr>
          <p:cNvPr id="13" name="TextBox 282"/>
          <p:cNvSpPr txBox="1"/>
          <p:nvPr/>
        </p:nvSpPr>
        <p:spPr>
          <a:xfrm>
            <a:off x="3921870" y="1062677"/>
            <a:ext cx="43292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Sistema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Elétrico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do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Coração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14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4"/>
          <p:cNvSpPr txBox="1">
            <a:spLocks/>
          </p:cNvSpPr>
          <p:nvPr/>
        </p:nvSpPr>
        <p:spPr>
          <a:xfrm>
            <a:off x="1336462" y="252974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6" name="Picture 17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509" y="2442882"/>
            <a:ext cx="5490132" cy="423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253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7" name="Picture 17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06" y="1211757"/>
            <a:ext cx="2627763" cy="3337969"/>
          </a:xfrm>
          <a:prstGeom prst="rect">
            <a:avLst/>
          </a:prstGeom>
        </p:spPr>
      </p:pic>
      <p:pic>
        <p:nvPicPr>
          <p:cNvPr id="1758" name="Picture 17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929" y="3278022"/>
            <a:ext cx="2769586" cy="3471874"/>
          </a:xfrm>
          <a:prstGeom prst="rect">
            <a:avLst/>
          </a:prstGeom>
        </p:spPr>
      </p:pic>
      <p:sp>
        <p:nvSpPr>
          <p:cNvPr id="2" name="TextBox 1758"/>
          <p:cNvSpPr txBox="1"/>
          <p:nvPr/>
        </p:nvSpPr>
        <p:spPr>
          <a:xfrm>
            <a:off x="3024306" y="2852237"/>
            <a:ext cx="9013019" cy="3506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44470" indent="95250" hangingPunct="0">
              <a:lnSpc>
                <a:spcPct val="95416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Os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Átrios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se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contraem</a:t>
            </a:r>
            <a:r>
              <a:rPr lang="en-US" altLang="zh-CN" sz="24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ao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mesmo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tempo.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corrente</a:t>
            </a:r>
            <a:r>
              <a:rPr lang="en-US" altLang="zh-CN" sz="24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elétrica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chega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ao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Calibri"/>
                <a:ea typeface="Calibri"/>
              </a:rPr>
              <a:t>Nó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/>
                <a:ea typeface="Calibri"/>
              </a:rPr>
              <a:t>Atrioventricular.</a:t>
            </a:r>
            <a:endParaRPr lang="en-US" altLang="zh-CN" sz="2400" dirty="0">
              <a:solidFill>
                <a:srgbClr val="000000"/>
              </a:solidFill>
              <a:latin typeface="Calibri"/>
              <a:ea typeface="Calibri"/>
            </a:endParaRPr>
          </a:p>
          <a:p>
            <a:pPr>
              <a:lnSpc>
                <a:spcPts val="1000"/>
              </a:lnSpc>
            </a:pPr>
            <a:endParaRPr lang="en-US" sz="1600" dirty="0"/>
          </a:p>
          <a:p>
            <a:pPr>
              <a:lnSpc>
                <a:spcPts val="1000"/>
              </a:lnSpc>
            </a:pPr>
            <a:endParaRPr lang="en-US" sz="1600" dirty="0"/>
          </a:p>
          <a:p>
            <a:pPr marL="3298189" indent="-308609" hangingPunct="0">
              <a:lnSpc>
                <a:spcPct val="95416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Se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propaga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pelo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Feixe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4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His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por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seus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Ramos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Calibri"/>
                <a:ea typeface="Calibri"/>
              </a:rPr>
              <a:t>Direito</a:t>
            </a:r>
            <a:r>
              <a:rPr lang="en-US" altLang="zh-CN" sz="2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/>
                <a:ea typeface="Calibri"/>
              </a:rPr>
              <a:t>e </a:t>
            </a:r>
            <a:r>
              <a:rPr lang="en-US" altLang="zh-CN" sz="2400" dirty="0" err="1" smtClean="0">
                <a:solidFill>
                  <a:srgbClr val="000000"/>
                </a:solidFill>
                <a:latin typeface="Calibri"/>
                <a:ea typeface="Calibri"/>
              </a:rPr>
              <a:t>esquerdo</a:t>
            </a:r>
            <a:r>
              <a:rPr lang="en-US" altLang="zh-CN" sz="2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ao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longo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  <a:r>
              <a:rPr lang="en-US" altLang="zh-CN" sz="2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Septo</a:t>
            </a:r>
          </a:p>
          <a:p>
            <a:pPr indent="3023870"/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Interventricular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até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o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Calibri"/>
                <a:ea typeface="Calibri"/>
              </a:rPr>
              <a:t>Ápice</a:t>
            </a:r>
            <a:r>
              <a:rPr lang="en-US" altLang="zh-CN" sz="24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/>
                <a:ea typeface="Calibri"/>
              </a:rPr>
              <a:t>do </a:t>
            </a:r>
            <a:r>
              <a:rPr lang="en-US" altLang="zh-CN" sz="2400" spc="-5" dirty="0" err="1" smtClean="0">
                <a:solidFill>
                  <a:srgbClr val="000000"/>
                </a:solidFill>
                <a:latin typeface="Calibri"/>
                <a:ea typeface="Calibri"/>
              </a:rPr>
              <a:t>Cor</a:t>
            </a:r>
            <a:r>
              <a:rPr lang="en-US" altLang="zh-CN" sz="2400" dirty="0" err="1" smtClean="0">
                <a:solidFill>
                  <a:srgbClr val="000000"/>
                </a:solidFill>
                <a:latin typeface="Calibri"/>
                <a:ea typeface="Calibri"/>
              </a:rPr>
              <a:t>ação</a:t>
            </a:r>
            <a:r>
              <a:rPr lang="en-US" altLang="zh-CN" sz="2400" dirty="0" smtClean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  <a:p>
            <a:pPr indent="3023870"/>
            <a:endParaRPr lang="en-US" altLang="zh-CN" sz="2400" dirty="0" smtClean="0">
              <a:solidFill>
                <a:srgbClr val="000000"/>
              </a:solidFill>
              <a:latin typeface="Calibri"/>
              <a:ea typeface="Calibri"/>
            </a:endParaRPr>
          </a:p>
          <a:p>
            <a:pPr indent="3348989"/>
            <a:r>
              <a:rPr lang="en-US" altLang="zh-CN" sz="2400" dirty="0">
                <a:solidFill>
                  <a:srgbClr val="000000"/>
                </a:solidFill>
                <a:ea typeface="Calibri"/>
              </a:rPr>
              <a:t>4.</a:t>
            </a:r>
            <a:r>
              <a:rPr lang="en-US" altLang="zh-CN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ea typeface="Calibri"/>
              </a:rPr>
              <a:t>No</a:t>
            </a:r>
            <a:r>
              <a:rPr lang="en-US" altLang="zh-CN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ea typeface="Calibri"/>
              </a:rPr>
              <a:t>Ápice</a:t>
            </a:r>
            <a:r>
              <a:rPr lang="en-US" altLang="zh-CN" sz="2400" dirty="0">
                <a:solidFill>
                  <a:srgbClr val="000000"/>
                </a:solidFill>
                <a:ea typeface="Calibri"/>
              </a:rPr>
              <a:t>,</a:t>
            </a:r>
            <a:r>
              <a:rPr lang="en-US" altLang="zh-CN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ea typeface="Calibri"/>
              </a:rPr>
              <a:t>as</a:t>
            </a:r>
            <a:r>
              <a:rPr lang="en-US" altLang="zh-CN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ea typeface="Calibri"/>
              </a:rPr>
              <a:t>Fibras</a:t>
            </a:r>
            <a:r>
              <a:rPr lang="en-US" altLang="zh-CN" sz="2400" spc="-8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ea typeface="Calibri"/>
              </a:rPr>
              <a:t>de Purkinje</a:t>
            </a:r>
            <a:r>
              <a:rPr lang="en-US" altLang="zh-CN" sz="24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ea typeface="Calibri"/>
              </a:rPr>
              <a:t>conduzem</a:t>
            </a:r>
            <a:r>
              <a:rPr lang="en-US" altLang="zh-CN" sz="2400" spc="-80" dirty="0">
                <a:solidFill>
                  <a:srgbClr val="000000"/>
                </a:solidFill>
                <a:cs typeface="Calibri"/>
              </a:rPr>
              <a:t> </a:t>
            </a:r>
            <a:endParaRPr lang="en-US" altLang="zh-CN" sz="2400" dirty="0">
              <a:solidFill>
                <a:srgbClr val="000000"/>
              </a:solidFill>
              <a:ea typeface="Calibri"/>
            </a:endParaRPr>
          </a:p>
          <a:p>
            <a:pPr indent="3478529"/>
            <a:r>
              <a:rPr lang="en-US" altLang="zh-CN" sz="2400" dirty="0" err="1">
                <a:solidFill>
                  <a:srgbClr val="000000"/>
                </a:solidFill>
                <a:ea typeface="Calibri"/>
              </a:rPr>
              <a:t>Potenciais</a:t>
            </a:r>
            <a:r>
              <a:rPr lang="en-US" altLang="zh-CN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ea typeface="Calibri"/>
              </a:rPr>
              <a:t>de</a:t>
            </a:r>
            <a:r>
              <a:rPr lang="en-US" altLang="zh-CN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ea typeface="Calibri"/>
              </a:rPr>
              <a:t>Ação</a:t>
            </a:r>
            <a:r>
              <a:rPr lang="en-US" altLang="zh-CN" sz="2400" spc="-64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ea typeface="Calibri"/>
              </a:rPr>
              <a:t>em</a:t>
            </a:r>
            <a:r>
              <a:rPr lang="en-US" altLang="zh-CN" sz="2400" dirty="0" smtClean="0">
                <a:solidFill>
                  <a:srgbClr val="000000"/>
                </a:solidFill>
                <a:ea typeface="Calibri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ea typeface="Calibri"/>
              </a:rPr>
              <a:t>direção</a:t>
            </a:r>
            <a:r>
              <a:rPr lang="en-US" altLang="zh-CN" sz="24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ea typeface="Calibri"/>
              </a:rPr>
              <a:t>as</a:t>
            </a:r>
            <a:r>
              <a:rPr lang="en-US" altLang="zh-CN" sz="2400" spc="-6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ea typeface="Calibri"/>
              </a:rPr>
              <a:t>paredes</a:t>
            </a:r>
            <a:endParaRPr lang="en-US" altLang="zh-CN" sz="2400" dirty="0">
              <a:solidFill>
                <a:srgbClr val="000000"/>
              </a:solidFill>
              <a:ea typeface="Calibri"/>
            </a:endParaRPr>
          </a:p>
          <a:p>
            <a:pPr indent="3021329"/>
            <a:r>
              <a:rPr lang="en-US" altLang="zh-CN" sz="2400" spc="-5" dirty="0" err="1">
                <a:solidFill>
                  <a:srgbClr val="000000"/>
                </a:solidFill>
                <a:ea typeface="Calibri"/>
              </a:rPr>
              <a:t>Ventriculares</a:t>
            </a:r>
            <a:r>
              <a:rPr lang="en-US" altLang="zh-CN" sz="2400" spc="-5" dirty="0">
                <a:solidFill>
                  <a:srgbClr val="000000"/>
                </a:solidFill>
                <a:ea typeface="Calibri"/>
              </a:rPr>
              <a:t>,</a:t>
            </a:r>
            <a:r>
              <a:rPr lang="en-US" altLang="zh-CN" sz="2400" spc="2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2400" spc="-5" dirty="0" err="1">
                <a:solidFill>
                  <a:srgbClr val="000000"/>
                </a:solidFill>
                <a:ea typeface="Calibri"/>
              </a:rPr>
              <a:t>contraíndo</a:t>
            </a:r>
            <a:r>
              <a:rPr lang="en-US" altLang="zh-CN" sz="2400" spc="-5" dirty="0">
                <a:solidFill>
                  <a:srgbClr val="000000"/>
                </a:solidFill>
                <a:ea typeface="Calibri"/>
              </a:rPr>
              <a:t>-as</a:t>
            </a:r>
            <a:endParaRPr lang="en-US" altLang="zh-CN" sz="2400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6" name="Freeform 1744"/>
          <p:cNvSpPr/>
          <p:nvPr/>
        </p:nvSpPr>
        <p:spPr>
          <a:xfrm>
            <a:off x="4235450" y="184150"/>
            <a:ext cx="3702050" cy="400050"/>
          </a:xfrm>
          <a:custGeom>
            <a:avLst/>
            <a:gdLst>
              <a:gd name="connsiteX0" fmla="*/ 16510 w 3702050"/>
              <a:gd name="connsiteY0" fmla="*/ 7619 h 400050"/>
              <a:gd name="connsiteX1" fmla="*/ 3707129 w 3702050"/>
              <a:gd name="connsiteY1" fmla="*/ 7619 h 400050"/>
              <a:gd name="connsiteX2" fmla="*/ 3707129 w 3702050"/>
              <a:gd name="connsiteY2" fmla="*/ 407670 h 400050"/>
              <a:gd name="connsiteX3" fmla="*/ 16510 w 3702050"/>
              <a:gd name="connsiteY3" fmla="*/ 407670 h 400050"/>
              <a:gd name="connsiteX4" fmla="*/ 16510 w 3702050"/>
              <a:gd name="connsiteY4" fmla="*/ 7619 h 400050"/>
              <a:gd name="connsiteX5" fmla="*/ 16510 w 3702050"/>
              <a:gd name="connsiteY5" fmla="*/ 7619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2050" h="400050">
                <a:moveTo>
                  <a:pt x="16510" y="7619"/>
                </a:moveTo>
                <a:lnTo>
                  <a:pt x="3707129" y="7619"/>
                </a:lnTo>
                <a:lnTo>
                  <a:pt x="3707129" y="407670"/>
                </a:lnTo>
                <a:lnTo>
                  <a:pt x="16510" y="407670"/>
                </a:lnTo>
                <a:lnTo>
                  <a:pt x="16510" y="7619"/>
                </a:lnTo>
                <a:lnTo>
                  <a:pt x="16510" y="761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82"/>
          <p:cNvSpPr txBox="1"/>
          <p:nvPr/>
        </p:nvSpPr>
        <p:spPr>
          <a:xfrm>
            <a:off x="4069738" y="745628"/>
            <a:ext cx="43292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Condução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Elétrica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-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princípios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1754"/>
          <p:cNvSpPr txBox="1"/>
          <p:nvPr/>
        </p:nvSpPr>
        <p:spPr>
          <a:xfrm>
            <a:off x="3493826" y="1722515"/>
            <a:ext cx="854349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177800"/>
            <a:r>
              <a:rPr lang="en-US" altLang="zh-CN" sz="2400" dirty="0" smtClean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2400" dirty="0" smtClean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400" dirty="0" err="1">
                <a:solidFill>
                  <a:srgbClr val="000000"/>
                </a:solidFill>
                <a:latin typeface="Calibri"/>
                <a:ea typeface="Calibri"/>
              </a:rPr>
              <a:t>Excitação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Calibri"/>
                <a:ea typeface="Calibri"/>
              </a:rPr>
              <a:t>cardíaca</a:t>
            </a:r>
            <a:r>
              <a:rPr lang="en-US" altLang="zh-CN" sz="2400" dirty="0" smtClean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Calibri"/>
                <a:ea typeface="Calibri"/>
              </a:rPr>
              <a:t>começa</a:t>
            </a:r>
            <a:r>
              <a:rPr lang="en-US" altLang="zh-CN" sz="2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no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Calibri"/>
                <a:ea typeface="Calibri"/>
              </a:rPr>
              <a:t>Nó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/>
                <a:ea typeface="Calibri"/>
              </a:rPr>
              <a:t>Sinoatrial</a:t>
            </a:r>
            <a:r>
              <a:rPr lang="en-US" altLang="zh-CN" sz="2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se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Calibri"/>
                <a:ea typeface="Calibri"/>
              </a:rPr>
              <a:t>espalha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Calibri"/>
                <a:ea typeface="Calibri"/>
              </a:rPr>
              <a:t>pelos</a:t>
            </a:r>
            <a:r>
              <a:rPr lang="en-US" altLang="zh-CN" sz="2400" dirty="0" smtClean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Calibri"/>
                <a:ea typeface="Calibri"/>
              </a:rPr>
              <a:t>atrios</a:t>
            </a:r>
            <a:r>
              <a:rPr lang="en-US" altLang="zh-CN" sz="2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por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Calibri"/>
                <a:ea typeface="Calibri"/>
              </a:rPr>
              <a:t>meio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/>
                <a:ea typeface="Calibri"/>
              </a:rPr>
              <a:t>das </a:t>
            </a:r>
            <a:r>
              <a:rPr lang="en-US" altLang="zh-CN" sz="2400" dirty="0" err="1" smtClean="0">
                <a:solidFill>
                  <a:srgbClr val="000000"/>
                </a:solidFill>
                <a:latin typeface="Calibri"/>
                <a:ea typeface="Calibri"/>
              </a:rPr>
              <a:t>junções</a:t>
            </a:r>
            <a:r>
              <a:rPr lang="en-US" altLang="zh-CN" sz="2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en-US" altLang="zh-CN" sz="2400" dirty="0" err="1" smtClean="0">
                <a:solidFill>
                  <a:srgbClr val="000000"/>
                </a:solidFill>
                <a:latin typeface="Calibri"/>
                <a:ea typeface="Calibri"/>
              </a:rPr>
              <a:t>omunicantes</a:t>
            </a:r>
            <a:r>
              <a:rPr lang="en-US" altLang="zh-CN" sz="2400" spc="-8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/>
                <a:ea typeface="Calibri"/>
              </a:rPr>
              <a:t>e das</a:t>
            </a:r>
            <a:r>
              <a:rPr lang="en-US" altLang="zh-CN" sz="2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vias</a:t>
            </a:r>
            <a:r>
              <a:rPr lang="en-US" altLang="zh-CN" sz="24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internodais.</a:t>
            </a:r>
          </a:p>
        </p:txBody>
      </p:sp>
    </p:spTree>
    <p:extLst>
      <p:ext uri="{BB962C8B-B14F-4D97-AF65-F5344CB8AC3E}">
        <p14:creationId xmlns:p14="http://schemas.microsoft.com/office/powerpoint/2010/main" val="20532454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2077212" y="2582183"/>
            <a:ext cx="196850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>
                <a:latin typeface="Liberation Sans"/>
                <a:cs typeface="Liberation Sans"/>
              </a:rPr>
              <a:t>•</a:t>
            </a:r>
            <a:endParaRPr sz="2700">
              <a:latin typeface="Liberation Sans"/>
              <a:cs typeface="Liberatio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20113" y="2582183"/>
            <a:ext cx="1340383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spc="-13" dirty="0">
                <a:latin typeface="Arial"/>
                <a:cs typeface="Arial"/>
              </a:rPr>
              <a:t>Trata</a:t>
            </a:r>
            <a:r>
              <a:rPr sz="2700" spc="-13" dirty="0">
                <a:latin typeface="Arial"/>
                <a:cs typeface="Arial"/>
              </a:rPr>
              <a:t>-se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39363" y="2582183"/>
            <a:ext cx="457835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>
                <a:latin typeface="Arial"/>
                <a:cs typeface="Arial"/>
              </a:rPr>
              <a:t>de</a:t>
            </a:r>
            <a:endParaRPr sz="2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76217" y="2582183"/>
            <a:ext cx="743775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>
                <a:latin typeface="Arial"/>
                <a:cs typeface="Arial"/>
              </a:rPr>
              <a:t>uma</a:t>
            </a:r>
            <a:endParaRPr sz="2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99074" y="2582183"/>
            <a:ext cx="1277670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>
                <a:latin typeface="Arial"/>
                <a:cs typeface="Arial"/>
              </a:rPr>
              <a:t>extensa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55079" y="2582183"/>
            <a:ext cx="762977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>
                <a:latin typeface="Arial"/>
                <a:cs typeface="Arial"/>
              </a:rPr>
              <a:t>rede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96732" y="2582183"/>
            <a:ext cx="457834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>
                <a:latin typeface="Arial"/>
                <a:cs typeface="Arial"/>
              </a:rPr>
              <a:t>de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3840" y="2582183"/>
            <a:ext cx="973518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spc="1" dirty="0">
                <a:latin typeface="Arial"/>
                <a:cs typeface="Arial"/>
              </a:rPr>
              <a:t>vasos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0113" y="2993663"/>
            <a:ext cx="1848599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>
                <a:latin typeface="Arial"/>
                <a:cs typeface="Arial"/>
              </a:rPr>
              <a:t>sanguíneos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2649" y="2993663"/>
            <a:ext cx="648335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>
                <a:latin typeface="Arial"/>
                <a:cs typeface="Arial"/>
              </a:rPr>
              <a:t>que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5034" y="2993663"/>
            <a:ext cx="2727934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spc="18" dirty="0">
                <a:latin typeface="Arial"/>
                <a:cs typeface="Arial"/>
              </a:rPr>
              <a:t>fornece  oxigênio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6410" y="2993663"/>
            <a:ext cx="267487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>
                <a:latin typeface="Arial"/>
                <a:cs typeface="Arial"/>
              </a:rPr>
              <a:t>e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27797" y="2993663"/>
            <a:ext cx="1581137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dirty="0">
                <a:latin typeface="Arial"/>
                <a:cs typeface="Arial"/>
              </a:rPr>
              <a:t>nutrientes</a:t>
            </a:r>
            <a:endParaRPr sz="27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20113" y="3405144"/>
            <a:ext cx="7686713" cy="779779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spc="17" dirty="0">
                <a:latin typeface="Arial"/>
                <a:cs typeface="Arial"/>
              </a:rPr>
              <a:t>através do sangue para os tecidos do corpo, com</a:t>
            </a:r>
            <a:endParaRPr sz="2700" dirty="0">
              <a:latin typeface="Arial"/>
              <a:cs typeface="Arial"/>
            </a:endParaRPr>
          </a:p>
          <a:p>
            <a:pPr marL="12700" marR="51434">
              <a:lnSpc>
                <a:spcPct val="95825"/>
              </a:lnSpc>
            </a:pPr>
            <a:r>
              <a:rPr sz="2700" dirty="0">
                <a:latin typeface="Arial"/>
                <a:cs typeface="Arial"/>
              </a:rPr>
              <a:t>a </a:t>
            </a:r>
            <a:r>
              <a:rPr sz="2700" dirty="0" err="1">
                <a:latin typeface="Arial"/>
                <a:cs typeface="Arial"/>
              </a:rPr>
              <a:t>utilização</a:t>
            </a:r>
            <a:r>
              <a:rPr sz="2700" dirty="0">
                <a:latin typeface="Arial"/>
                <a:cs typeface="Arial"/>
              </a:rPr>
              <a:t> </a:t>
            </a:r>
            <a:r>
              <a:rPr sz="2700" dirty="0" smtClean="0">
                <a:latin typeface="Arial"/>
                <a:cs typeface="Arial"/>
              </a:rPr>
              <a:t>d</a:t>
            </a:r>
            <a:r>
              <a:rPr lang="pt-BR" sz="2700" dirty="0" smtClean="0">
                <a:latin typeface="Arial"/>
                <a:cs typeface="Arial"/>
              </a:rPr>
              <a:t>o coração como</a:t>
            </a:r>
            <a:r>
              <a:rPr sz="2700" dirty="0" smtClean="0">
                <a:latin typeface="Arial"/>
                <a:cs typeface="Arial"/>
              </a:rPr>
              <a:t> </a:t>
            </a:r>
            <a:r>
              <a:rPr sz="2700" dirty="0">
                <a:latin typeface="Liberation Sans"/>
                <a:cs typeface="Liberation Sans"/>
              </a:rPr>
              <a:t>“</a:t>
            </a:r>
            <a:r>
              <a:rPr sz="2700" dirty="0">
                <a:latin typeface="Liberation Sans"/>
                <a:cs typeface="Liberation Sans"/>
              </a:rPr>
              <a:t>bomba”</a:t>
            </a:r>
            <a:r>
              <a:rPr sz="2700" dirty="0">
                <a:latin typeface="Arial"/>
                <a:cs typeface="Arial"/>
              </a:rPr>
              <a:t>.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0" name="Freeform 1744"/>
          <p:cNvSpPr/>
          <p:nvPr/>
        </p:nvSpPr>
        <p:spPr>
          <a:xfrm>
            <a:off x="4235450" y="184150"/>
            <a:ext cx="3702050" cy="400050"/>
          </a:xfrm>
          <a:custGeom>
            <a:avLst/>
            <a:gdLst>
              <a:gd name="connsiteX0" fmla="*/ 16510 w 3702050"/>
              <a:gd name="connsiteY0" fmla="*/ 7619 h 400050"/>
              <a:gd name="connsiteX1" fmla="*/ 3707129 w 3702050"/>
              <a:gd name="connsiteY1" fmla="*/ 7619 h 400050"/>
              <a:gd name="connsiteX2" fmla="*/ 3707129 w 3702050"/>
              <a:gd name="connsiteY2" fmla="*/ 407670 h 400050"/>
              <a:gd name="connsiteX3" fmla="*/ 16510 w 3702050"/>
              <a:gd name="connsiteY3" fmla="*/ 407670 h 400050"/>
              <a:gd name="connsiteX4" fmla="*/ 16510 w 3702050"/>
              <a:gd name="connsiteY4" fmla="*/ 7619 h 400050"/>
              <a:gd name="connsiteX5" fmla="*/ 16510 w 3702050"/>
              <a:gd name="connsiteY5" fmla="*/ 7619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2050" h="400050">
                <a:moveTo>
                  <a:pt x="16510" y="7619"/>
                </a:moveTo>
                <a:lnTo>
                  <a:pt x="3707129" y="7619"/>
                </a:lnTo>
                <a:lnTo>
                  <a:pt x="3707129" y="407670"/>
                </a:lnTo>
                <a:lnTo>
                  <a:pt x="16510" y="407670"/>
                </a:lnTo>
                <a:lnTo>
                  <a:pt x="16510" y="7619"/>
                </a:lnTo>
                <a:lnTo>
                  <a:pt x="16510" y="761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282"/>
          <p:cNvSpPr txBox="1"/>
          <p:nvPr/>
        </p:nvSpPr>
        <p:spPr>
          <a:xfrm>
            <a:off x="3655118" y="944373"/>
            <a:ext cx="55655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Resumo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– Sistema Cardiovascular</a:t>
            </a:r>
          </a:p>
        </p:txBody>
      </p:sp>
      <p:pic>
        <p:nvPicPr>
          <p:cNvPr id="3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67750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4677" y="324181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Referências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54554"/>
          </a:xfrm>
        </p:spPr>
        <p:txBody>
          <a:bodyPr>
            <a:normAutofit/>
          </a:bodyPr>
          <a:lstStyle/>
          <a:p>
            <a:r>
              <a:rPr lang="pt-BR" dirty="0"/>
              <a:t>Berne, Levy. Princípios de Fisiologia. Ed. Guanabara Koogan, 1991.</a:t>
            </a:r>
          </a:p>
          <a:p>
            <a:r>
              <a:rPr lang="pt-BR" dirty="0"/>
              <a:t>William </a:t>
            </a:r>
            <a:r>
              <a:rPr lang="pt-BR" dirty="0" err="1"/>
              <a:t>Ganong</a:t>
            </a:r>
            <a:r>
              <a:rPr lang="pt-BR" dirty="0"/>
              <a:t>. Fisiologia Médica. Ed. Atheneu, 2.ed. </a:t>
            </a:r>
            <a:r>
              <a:rPr lang="pt-BR" dirty="0"/>
              <a:t>2000</a:t>
            </a:r>
            <a:r>
              <a:rPr lang="pt-BR" dirty="0" smtClean="0"/>
              <a:t>.</a:t>
            </a:r>
          </a:p>
          <a:p>
            <a:r>
              <a:rPr lang="pt-BR" dirty="0" err="1" smtClean="0"/>
              <a:t>Dee</a:t>
            </a:r>
            <a:r>
              <a:rPr lang="pt-BR" dirty="0" smtClean="0"/>
              <a:t> </a:t>
            </a:r>
            <a:r>
              <a:rPr lang="pt-BR" dirty="0" err="1" smtClean="0"/>
              <a:t>Unglaub</a:t>
            </a:r>
            <a:r>
              <a:rPr lang="pt-BR" dirty="0" smtClean="0"/>
              <a:t>. Fisiologia </a:t>
            </a:r>
            <a:r>
              <a:rPr lang="pt-BR" dirty="0"/>
              <a:t>Humana: Uma Abordagem </a:t>
            </a:r>
            <a:r>
              <a:rPr lang="pt-BR" dirty="0"/>
              <a:t>Integrada, 2017.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60718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ÚDE CARDIO - Por que o coração é mais frágil após os 60 anos? - DHoje 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47"/>
            <a:ext cx="12192000" cy="684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46478" y="3145783"/>
            <a:ext cx="7699044" cy="549085"/>
          </a:xfrm>
        </p:spPr>
        <p:txBody>
          <a:bodyPr>
            <a:no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Dúvidas – Contato: 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elidamarnunes@usp.br</a:t>
            </a:r>
            <a:endParaRPr lang="pt-BR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853092" y="532488"/>
            <a:ext cx="6485815" cy="5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Grata a todos pela atenção!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183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Box 344"/>
          <p:cNvSpPr txBox="1"/>
          <p:nvPr/>
        </p:nvSpPr>
        <p:spPr>
          <a:xfrm>
            <a:off x="1851569" y="1333136"/>
            <a:ext cx="6577483" cy="5020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700" b="1" dirty="0" smtClean="0">
                <a:latin typeface="Calibri"/>
                <a:ea typeface="Calibri"/>
              </a:rPr>
              <a:t>1</a:t>
            </a:r>
            <a:r>
              <a:rPr lang="en-US" altLang="zh-CN" sz="2700" b="1" dirty="0">
                <a:latin typeface="Calibri"/>
                <a:ea typeface="Calibri"/>
              </a:rPr>
              <a:t>.</a:t>
            </a:r>
            <a:r>
              <a:rPr lang="en-US" altLang="zh-CN" sz="2700" b="1" spc="20" dirty="0">
                <a:latin typeface="Calibri"/>
                <a:cs typeface="Calibri"/>
              </a:rPr>
              <a:t> </a:t>
            </a:r>
            <a:r>
              <a:rPr lang="en-US" altLang="zh-CN" sz="2700" b="1" spc="-5" dirty="0" err="1" smtClean="0">
                <a:latin typeface="Calibri"/>
                <a:ea typeface="Calibri"/>
              </a:rPr>
              <a:t>Transportar</a:t>
            </a:r>
            <a:r>
              <a:rPr lang="en-US" altLang="zh-CN" sz="2700" b="1" spc="-5" dirty="0" smtClean="0">
                <a:latin typeface="Calibri"/>
                <a:ea typeface="Calibri"/>
              </a:rPr>
              <a:t>:</a:t>
            </a:r>
            <a:endParaRPr lang="en-US" altLang="zh-CN" sz="2700" b="1" spc="-5" dirty="0">
              <a:latin typeface="Calibri"/>
              <a:ea typeface="Calibri"/>
            </a:endParaRPr>
          </a:p>
          <a:p>
            <a:pPr marL="914400" hangingPunct="0">
              <a:lnSpc>
                <a:spcPct val="95416"/>
              </a:lnSpc>
              <a:spcBef>
                <a:spcPts val="164"/>
              </a:spcBef>
            </a:pP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O2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CO2</a:t>
            </a:r>
            <a:r>
              <a:rPr lang="en-US" altLang="zh-CN" sz="27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(Pulmão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)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Nutrientes</a:t>
            </a:r>
            <a:r>
              <a:rPr lang="en-US" altLang="zh-CN" sz="27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(TGI)</a:t>
            </a:r>
          </a:p>
          <a:p>
            <a:pPr marL="914400" hangingPunct="0">
              <a:lnSpc>
                <a:spcPct val="95416"/>
              </a:lnSpc>
              <a:spcBef>
                <a:spcPts val="350"/>
              </a:spcBef>
            </a:pP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Escórias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(Células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p/</a:t>
            </a:r>
            <a:r>
              <a:rPr lang="en-US" altLang="zh-CN" sz="27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Rins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)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Hormônios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(S.</a:t>
            </a:r>
            <a:r>
              <a:rPr lang="en-US" altLang="zh-CN" sz="27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Endócrino)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60"/>
              </a:lnSpc>
            </a:pPr>
            <a:endParaRPr lang="en-US" dirty="0"/>
          </a:p>
          <a:p>
            <a:r>
              <a:rPr lang="en-US" altLang="zh-CN" sz="2700" b="1" dirty="0">
                <a:latin typeface="Calibri"/>
                <a:ea typeface="Calibri"/>
              </a:rPr>
              <a:t>2.</a:t>
            </a:r>
            <a:r>
              <a:rPr lang="en-US" altLang="zh-CN" sz="2700" b="1" spc="-15" dirty="0">
                <a:latin typeface="Calibri"/>
                <a:cs typeface="Calibri"/>
              </a:rPr>
              <a:t> </a:t>
            </a:r>
            <a:r>
              <a:rPr lang="en-US" altLang="zh-CN" sz="2700" b="1" dirty="0" smtClean="0">
                <a:latin typeface="Calibri"/>
                <a:ea typeface="Calibri"/>
              </a:rPr>
              <a:t>Regular:</a:t>
            </a:r>
            <a:endParaRPr lang="en-US" altLang="zh-CN" sz="2700" b="1" dirty="0">
              <a:latin typeface="Calibri"/>
              <a:ea typeface="Calibri"/>
            </a:endParaRPr>
          </a:p>
          <a:p>
            <a:pPr indent="914400"/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pH,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Temperatura,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íons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7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proteínas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85"/>
              </a:lnSpc>
            </a:pPr>
            <a:endParaRPr lang="en-US" dirty="0"/>
          </a:p>
          <a:p>
            <a:r>
              <a:rPr lang="en-US" altLang="zh-CN" sz="2700" b="1" dirty="0">
                <a:latin typeface="Calibri"/>
                <a:ea typeface="Calibri"/>
              </a:rPr>
              <a:t>3.</a:t>
            </a:r>
            <a:r>
              <a:rPr lang="en-US" altLang="zh-CN" sz="2700" b="1" spc="-15" dirty="0">
                <a:latin typeface="Calibri"/>
                <a:cs typeface="Calibri"/>
              </a:rPr>
              <a:t> </a:t>
            </a:r>
            <a:r>
              <a:rPr lang="en-US" altLang="zh-CN" sz="2700" b="1" dirty="0" err="1" smtClean="0">
                <a:latin typeface="Calibri"/>
                <a:ea typeface="Calibri"/>
              </a:rPr>
              <a:t>Proteger</a:t>
            </a:r>
            <a:r>
              <a:rPr lang="en-US" altLang="zh-CN" sz="2700" b="1" dirty="0" smtClean="0">
                <a:latin typeface="Calibri"/>
                <a:ea typeface="Calibri"/>
              </a:rPr>
              <a:t>:</a:t>
            </a:r>
            <a:endParaRPr lang="en-US" altLang="zh-CN" sz="2700" b="1" dirty="0">
              <a:latin typeface="Calibri"/>
              <a:ea typeface="Calibri"/>
            </a:endParaRPr>
          </a:p>
          <a:p>
            <a:pPr indent="914400"/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Coagulação</a:t>
            </a:r>
            <a:r>
              <a:rPr lang="en-US" altLang="zh-CN" sz="27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(Lesões)</a:t>
            </a:r>
          </a:p>
          <a:p>
            <a:pPr indent="914400"/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Glóbulos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Brancos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(Defesa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7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</a:rPr>
              <a:t>imunidade)</a:t>
            </a:r>
          </a:p>
        </p:txBody>
      </p:sp>
      <p:sp>
        <p:nvSpPr>
          <p:cNvPr id="59" name="TextBox 282"/>
          <p:cNvSpPr txBox="1"/>
          <p:nvPr/>
        </p:nvSpPr>
        <p:spPr>
          <a:xfrm>
            <a:off x="4740451" y="796597"/>
            <a:ext cx="29405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Funções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do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Sangue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6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ítulo 4"/>
          <p:cNvSpPr txBox="1">
            <a:spLocks/>
          </p:cNvSpPr>
          <p:nvPr/>
        </p:nvSpPr>
        <p:spPr>
          <a:xfrm>
            <a:off x="1376605" y="-126274"/>
            <a:ext cx="9928093" cy="922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688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1622298" y="1412748"/>
            <a:ext cx="8708136" cy="5040630"/>
          </a:xfrm>
          <a:custGeom>
            <a:avLst/>
            <a:gdLst/>
            <a:ahLst/>
            <a:cxnLst/>
            <a:rect l="l" t="t" r="r" b="b"/>
            <a:pathLst>
              <a:path w="8708136" h="5040630">
                <a:moveTo>
                  <a:pt x="0" y="5040630"/>
                </a:moveTo>
                <a:lnTo>
                  <a:pt x="8708136" y="5040630"/>
                </a:lnTo>
                <a:lnTo>
                  <a:pt x="8708136" y="0"/>
                </a:lnTo>
                <a:lnTo>
                  <a:pt x="0" y="0"/>
                </a:lnTo>
                <a:lnTo>
                  <a:pt x="0" y="5040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14878" y="909067"/>
            <a:ext cx="5523737" cy="503681"/>
          </a:xfrm>
          <a:custGeom>
            <a:avLst/>
            <a:gdLst/>
            <a:ahLst/>
            <a:cxnLst/>
            <a:rect l="l" t="t" r="r" b="b"/>
            <a:pathLst>
              <a:path w="5523737" h="503681">
                <a:moveTo>
                  <a:pt x="0" y="503681"/>
                </a:moveTo>
                <a:lnTo>
                  <a:pt x="5523737" y="503681"/>
                </a:lnTo>
                <a:lnTo>
                  <a:pt x="5523737" y="0"/>
                </a:lnTo>
                <a:lnTo>
                  <a:pt x="0" y="0"/>
                </a:lnTo>
                <a:lnTo>
                  <a:pt x="0" y="5036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01038" y="1495457"/>
            <a:ext cx="310692" cy="120813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 marR="45720">
              <a:lnSpc>
                <a:spcPts val="2555"/>
              </a:lnSpc>
            </a:pPr>
            <a:r>
              <a:rPr sz="2400" dirty="0">
                <a:latin typeface="Liberation Sans"/>
                <a:cs typeface="Liberation Sans"/>
              </a:rPr>
              <a:t>•</a:t>
            </a:r>
            <a:endParaRPr sz="2400">
              <a:latin typeface="Liberation Sans"/>
              <a:cs typeface="Liberation Sans"/>
            </a:endParaRPr>
          </a:p>
          <a:p>
            <a:pPr marL="12700">
              <a:lnSpc>
                <a:spcPct val="89192"/>
              </a:lnSpc>
              <a:spcBef>
                <a:spcPts val="550"/>
              </a:spcBef>
            </a:pPr>
            <a:r>
              <a:rPr sz="2400" spc="683" dirty="0">
                <a:latin typeface="Arial Unicode MS"/>
                <a:cs typeface="Arial Unicode MS"/>
              </a:rPr>
              <a:t>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ct val="89192"/>
              </a:lnSpc>
              <a:spcBef>
                <a:spcPts val="887"/>
              </a:spcBef>
            </a:pPr>
            <a:r>
              <a:rPr sz="2400" spc="683" dirty="0">
                <a:latin typeface="Arial Unicode MS"/>
                <a:cs typeface="Arial Unicode MS"/>
              </a:rPr>
              <a:t>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43938" y="1495456"/>
            <a:ext cx="6019952" cy="120802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 marR="45719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Constituído por:</a:t>
            </a:r>
            <a:endParaRPr sz="2400">
              <a:latin typeface="Arial"/>
              <a:cs typeface="Arial"/>
            </a:endParaRPr>
          </a:p>
          <a:p>
            <a:pPr marL="12700" marR="45719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Plasma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96"/>
              </a:spcBef>
            </a:pPr>
            <a:r>
              <a:rPr sz="2400" dirty="0">
                <a:latin typeface="Arial"/>
                <a:cs typeface="Arial"/>
              </a:rPr>
              <a:t>Elementos figurados </a:t>
            </a:r>
            <a:r>
              <a:rPr sz="2400" dirty="0">
                <a:latin typeface="Liberation Sans"/>
                <a:cs typeface="Liberation Sans"/>
              </a:rPr>
              <a:t>– </a:t>
            </a:r>
            <a:r>
              <a:rPr sz="2400" dirty="0">
                <a:latin typeface="Arial"/>
                <a:cs typeface="Arial"/>
              </a:rPr>
              <a:t>hemácias, leucócitos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63890" y="2373280"/>
            <a:ext cx="1645564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e plaquetas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01039" y="3430958"/>
            <a:ext cx="177799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Liberation Sans"/>
                <a:cs typeface="Liberation Sans"/>
              </a:rPr>
              <a:t>•</a:t>
            </a:r>
            <a:endParaRPr sz="2400">
              <a:latin typeface="Liberation Sans"/>
              <a:cs typeface="Liberation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43939" y="3430958"/>
            <a:ext cx="1533855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-8" dirty="0">
                <a:latin typeface="Arial"/>
                <a:cs typeface="Arial"/>
              </a:rPr>
              <a:t>Transporte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94684" y="3430958"/>
            <a:ext cx="410972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4" dirty="0">
                <a:latin typeface="Arial"/>
                <a:cs typeface="Arial"/>
              </a:rPr>
              <a:t>do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20464" y="3430958"/>
            <a:ext cx="1292148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1" dirty="0">
                <a:latin typeface="Arial"/>
                <a:cs typeface="Arial"/>
              </a:rPr>
              <a:t>oxigênio,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29402" y="3430958"/>
            <a:ext cx="1683004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14" dirty="0">
                <a:latin typeface="Arial"/>
                <a:cs typeface="Arial"/>
              </a:rPr>
              <a:t>dos  órgãos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27977" y="3430958"/>
            <a:ext cx="2361539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9" dirty="0">
                <a:latin typeface="Arial"/>
                <a:cs typeface="Arial"/>
              </a:rPr>
              <a:t>respiratórios  até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05493" y="3430958"/>
            <a:ext cx="392379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43938" y="3796718"/>
            <a:ext cx="8254746" cy="1500632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23" dirty="0">
                <a:latin typeface="Arial"/>
                <a:cs typeface="Arial"/>
              </a:rPr>
              <a:t>tecidos do corpo, e condução do gás carbônico dos tecidos</a:t>
            </a:r>
            <a:endParaRPr sz="2400" dirty="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até os órgãos respiratórios</a:t>
            </a:r>
            <a:r>
              <a:rPr sz="240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2700" marR="7827">
              <a:lnSpc>
                <a:spcPct val="100041"/>
              </a:lnSpc>
              <a:spcBef>
                <a:spcPts val="696"/>
              </a:spcBef>
            </a:pPr>
            <a:r>
              <a:rPr sz="2400" dirty="0">
                <a:latin typeface="Arial"/>
                <a:cs typeface="Arial"/>
              </a:rPr>
              <a:t>Distr</a:t>
            </a:r>
            <a:r>
              <a:rPr sz="2400" spc="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bui</a:t>
            </a:r>
            <a:r>
              <a:rPr sz="2400" spc="4" dirty="0">
                <a:latin typeface="Arial"/>
                <a:cs typeface="Arial"/>
              </a:rPr>
              <a:t>ç</a:t>
            </a:r>
            <a:r>
              <a:rPr sz="2400" dirty="0">
                <a:latin typeface="Arial"/>
                <a:cs typeface="Arial"/>
              </a:rPr>
              <a:t>ão</a:t>
            </a:r>
            <a:r>
              <a:rPr sz="2400" spc="20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dos</a:t>
            </a:r>
            <a:r>
              <a:rPr sz="2400" spc="19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nutri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ntes</a:t>
            </a:r>
            <a:r>
              <a:rPr sz="2400" spc="18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ab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orv</a:t>
            </a:r>
            <a:r>
              <a:rPr sz="2400" spc="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9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7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18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19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</a:t>
            </a:r>
            <a:r>
              <a:rPr sz="2400" spc="4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estiv</a:t>
            </a:r>
            <a:r>
              <a:rPr sz="2400" spc="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 para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tod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 as células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 corp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01039" y="4601390"/>
            <a:ext cx="177799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Liberation Sans"/>
                <a:cs typeface="Liberation Sans"/>
              </a:rPr>
              <a:t>•</a:t>
            </a:r>
            <a:endParaRPr sz="2400">
              <a:latin typeface="Liberation Sans"/>
              <a:cs typeface="Liberatio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01039" y="5406063"/>
            <a:ext cx="177799" cy="33019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Liberation Sans"/>
                <a:cs typeface="Liberation Sans"/>
              </a:rPr>
              <a:t>•</a:t>
            </a:r>
            <a:endParaRPr sz="2400">
              <a:latin typeface="Liberation Sans"/>
              <a:cs typeface="Liberatio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43939" y="5406063"/>
            <a:ext cx="1533855" cy="33019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-8" dirty="0">
                <a:latin typeface="Arial"/>
                <a:cs typeface="Arial"/>
              </a:rPr>
              <a:t>Transporte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24403" y="5406063"/>
            <a:ext cx="561543" cy="33019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dos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32300" y="5406063"/>
            <a:ext cx="1257096" cy="33019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produtos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35142" y="5406063"/>
            <a:ext cx="783742" cy="33019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1" dirty="0">
                <a:latin typeface="Arial"/>
                <a:cs typeface="Arial"/>
              </a:rPr>
              <a:t>finais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64274" y="5406063"/>
            <a:ext cx="409448" cy="33019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do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19773" y="5406063"/>
            <a:ext cx="1799945" cy="33019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metabolismo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65921" y="5406063"/>
            <a:ext cx="494639" cy="33019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até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5493" y="5406063"/>
            <a:ext cx="392379" cy="33019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43938" y="5771822"/>
            <a:ext cx="4920386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1" dirty="0">
                <a:latin typeface="Arial"/>
                <a:cs typeface="Arial"/>
              </a:rPr>
              <a:t>órgãos especializados de excreção.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1" name="Freeform 1744"/>
          <p:cNvSpPr/>
          <p:nvPr/>
        </p:nvSpPr>
        <p:spPr>
          <a:xfrm>
            <a:off x="4235450" y="184150"/>
            <a:ext cx="3702050" cy="400050"/>
          </a:xfrm>
          <a:custGeom>
            <a:avLst/>
            <a:gdLst>
              <a:gd name="connsiteX0" fmla="*/ 16510 w 3702050"/>
              <a:gd name="connsiteY0" fmla="*/ 7619 h 400050"/>
              <a:gd name="connsiteX1" fmla="*/ 3707129 w 3702050"/>
              <a:gd name="connsiteY1" fmla="*/ 7619 h 400050"/>
              <a:gd name="connsiteX2" fmla="*/ 3707129 w 3702050"/>
              <a:gd name="connsiteY2" fmla="*/ 407670 h 400050"/>
              <a:gd name="connsiteX3" fmla="*/ 16510 w 3702050"/>
              <a:gd name="connsiteY3" fmla="*/ 407670 h 400050"/>
              <a:gd name="connsiteX4" fmla="*/ 16510 w 3702050"/>
              <a:gd name="connsiteY4" fmla="*/ 7619 h 400050"/>
              <a:gd name="connsiteX5" fmla="*/ 16510 w 3702050"/>
              <a:gd name="connsiteY5" fmla="*/ 7619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2050" h="400050">
                <a:moveTo>
                  <a:pt x="16510" y="7619"/>
                </a:moveTo>
                <a:lnTo>
                  <a:pt x="3707129" y="7619"/>
                </a:lnTo>
                <a:lnTo>
                  <a:pt x="3707129" y="407670"/>
                </a:lnTo>
                <a:lnTo>
                  <a:pt x="16510" y="407670"/>
                </a:lnTo>
                <a:lnTo>
                  <a:pt x="16510" y="7619"/>
                </a:lnTo>
                <a:lnTo>
                  <a:pt x="16510" y="761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282"/>
          <p:cNvSpPr txBox="1"/>
          <p:nvPr/>
        </p:nvSpPr>
        <p:spPr>
          <a:xfrm>
            <a:off x="3577794" y="743809"/>
            <a:ext cx="521997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Sangue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–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Constituição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/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Funções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4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ítulo 4"/>
          <p:cNvSpPr txBox="1">
            <a:spLocks/>
          </p:cNvSpPr>
          <p:nvPr/>
        </p:nvSpPr>
        <p:spPr>
          <a:xfrm>
            <a:off x="1376605" y="116307"/>
            <a:ext cx="9928093" cy="58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895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Picture 4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951" y="1504894"/>
            <a:ext cx="6629400" cy="5143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2" name="TextBox 282"/>
          <p:cNvSpPr txBox="1"/>
          <p:nvPr/>
        </p:nvSpPr>
        <p:spPr>
          <a:xfrm>
            <a:off x="4543825" y="679550"/>
            <a:ext cx="35936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Composição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do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Sangue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63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ítulo 4"/>
          <p:cNvSpPr txBox="1">
            <a:spLocks/>
          </p:cNvSpPr>
          <p:nvPr/>
        </p:nvSpPr>
        <p:spPr>
          <a:xfrm>
            <a:off x="1376605" y="-126274"/>
            <a:ext cx="9928093" cy="922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9246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Picture 4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383" y="1394313"/>
            <a:ext cx="6675121" cy="5463687"/>
          </a:xfrm>
          <a:prstGeom prst="rect">
            <a:avLst/>
          </a:prstGeom>
        </p:spPr>
      </p:pic>
      <p:sp>
        <p:nvSpPr>
          <p:cNvPr id="4" name="TextBox 282"/>
          <p:cNvSpPr txBox="1"/>
          <p:nvPr/>
        </p:nvSpPr>
        <p:spPr>
          <a:xfrm>
            <a:off x="3343792" y="796597"/>
            <a:ext cx="513430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Elementos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Figurados</a:t>
            </a:r>
            <a:r>
              <a:rPr lang="en-US" altLang="zh-CN" sz="2800" b="1" i="1" dirty="0" smtClean="0">
                <a:solidFill>
                  <a:srgbClr val="0070C0"/>
                </a:solidFill>
                <a:latin typeface="Calibri"/>
                <a:ea typeface="Calibri"/>
              </a:rPr>
              <a:t> do </a:t>
            </a:r>
            <a:r>
              <a:rPr lang="en-US" altLang="zh-CN" sz="2800" b="1" i="1" dirty="0" err="1" smtClean="0">
                <a:solidFill>
                  <a:srgbClr val="0070C0"/>
                </a:solidFill>
                <a:latin typeface="Calibri"/>
                <a:ea typeface="Calibri"/>
              </a:rPr>
              <a:t>Sangue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/>
          <p:cNvSpPr txBox="1">
            <a:spLocks/>
          </p:cNvSpPr>
          <p:nvPr/>
        </p:nvSpPr>
        <p:spPr>
          <a:xfrm>
            <a:off x="1376605" y="-126274"/>
            <a:ext cx="9928093" cy="922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SISTEMA CIRCULATÓRIO - CARDIOVASCULAR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49711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2204</Words>
  <Application>Microsoft Office PowerPoint</Application>
  <PresentationFormat>Widescreen</PresentationFormat>
  <Paragraphs>920</Paragraphs>
  <Slides>57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70" baseType="lpstr">
      <vt:lpstr>Microsoft YaHei</vt:lpstr>
      <vt:lpstr>Arial</vt:lpstr>
      <vt:lpstr>Arial Unicode MS</vt:lpstr>
      <vt:lpstr>Calibri</vt:lpstr>
      <vt:lpstr>Calibri Light</vt:lpstr>
      <vt:lpstr>Courier New</vt:lpstr>
      <vt:lpstr>等线</vt:lpstr>
      <vt:lpstr>Liberation Sans</vt:lpstr>
      <vt:lpstr>Symbol</vt:lpstr>
      <vt:lpstr>Times New Roman</vt:lpstr>
      <vt:lpstr>Trebuchet MS</vt:lpstr>
      <vt:lpstr>Verdana</vt:lpstr>
      <vt:lpstr>Tema do Office</vt:lpstr>
      <vt:lpstr>Apresentação do PowerPoint</vt:lpstr>
      <vt:lpstr>ROTEIRO-CONTEÚDO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Elida</dc:creator>
  <cp:lastModifiedBy>Elida</cp:lastModifiedBy>
  <cp:revision>94</cp:revision>
  <dcterms:created xsi:type="dcterms:W3CDTF">2020-10-08T18:35:51Z</dcterms:created>
  <dcterms:modified xsi:type="dcterms:W3CDTF">2020-10-08T22:51:07Z</dcterms:modified>
</cp:coreProperties>
</file>