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61" r:id="rId4"/>
    <p:sldId id="262" r:id="rId5"/>
    <p:sldId id="263" r:id="rId6"/>
    <p:sldId id="264" r:id="rId7"/>
    <p:sldId id="265" r:id="rId8"/>
    <p:sldId id="257" r:id="rId9"/>
    <p:sldId id="258" r:id="rId10"/>
    <p:sldId id="259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72" y="1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/>
              <a:t>Clique para editar o estilo do título mestre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  <a:endParaRPr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09DEB-8173-48E7-A750-6C2CB73CEBFC}" type="datetimeFigureOut">
              <a:rPr lang="en-US" smtClean="0"/>
              <a:t>11/12/2023</a:t>
            </a:fld>
            <a:endParaRPr lang="en-U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730D5-2861-4130-B1B2-50FAD350111E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  <a:endParaRPr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09DEB-8173-48E7-A750-6C2CB73CEBFC}" type="datetimeFigureOut">
              <a:rPr lang="en-US" smtClean="0"/>
              <a:t>11/12/2023</a:t>
            </a:fld>
            <a:endParaRPr lang="en-U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730D5-2861-4130-B1B2-50FAD350111E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/>
              <a:t>Clique para editar o estilo do título mestre</a:t>
            </a:r>
            <a:endParaRPr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09DEB-8173-48E7-A750-6C2CB73CEBFC}" type="datetimeFigureOut">
              <a:rPr lang="en-US" smtClean="0"/>
              <a:t>11/12/2023</a:t>
            </a:fld>
            <a:endParaRPr lang="en-U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730D5-2861-4130-B1B2-50FAD350111E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  <a:endParaRPr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09DEB-8173-48E7-A750-6C2CB73CEBFC}" type="datetimeFigureOut">
              <a:rPr lang="en-US" smtClean="0"/>
              <a:t>11/12/2023</a:t>
            </a:fld>
            <a:endParaRPr lang="en-U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730D5-2861-4130-B1B2-50FAD350111E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estilo do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09DEB-8173-48E7-A750-6C2CB73CEBFC}" type="datetimeFigureOut">
              <a:rPr lang="en-US" smtClean="0"/>
              <a:t>11/12/2023</a:t>
            </a:fld>
            <a:endParaRPr lang="en-U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730D5-2861-4130-B1B2-50FAD350111E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  <a:endParaRPr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09DEB-8173-48E7-A750-6C2CB73CEBFC}" type="datetimeFigureOut">
              <a:rPr lang="en-US" smtClean="0"/>
              <a:t>11/12/2023</a:t>
            </a:fld>
            <a:endParaRPr lang="en-US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730D5-2861-4130-B1B2-50FAD350111E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estilo do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09DEB-8173-48E7-A750-6C2CB73CEBFC}" type="datetimeFigureOut">
              <a:rPr lang="en-US" smtClean="0"/>
              <a:t>11/12/2023</a:t>
            </a:fld>
            <a:endParaRPr lang="en-US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730D5-2861-4130-B1B2-50FAD350111E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  <a:endParaRPr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09DEB-8173-48E7-A750-6C2CB73CEBFC}" type="datetimeFigureOut">
              <a:rPr lang="en-US" smtClean="0"/>
              <a:t>11/12/2023</a:t>
            </a:fld>
            <a:endParaRPr lang="en-US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730D5-2861-4130-B1B2-50FAD350111E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09DEB-8173-48E7-A750-6C2CB73CEBFC}" type="datetimeFigureOut">
              <a:rPr lang="en-US" smtClean="0"/>
              <a:t>11/12/2023</a:t>
            </a:fld>
            <a:endParaRPr lang="en-US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730D5-2861-4130-B1B2-50FAD350111E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  <a:endParaRPr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09DEB-8173-48E7-A750-6C2CB73CEBFC}" type="datetimeFigureOut">
              <a:rPr lang="en-US" smtClean="0"/>
              <a:t>11/12/2023</a:t>
            </a:fld>
            <a:endParaRPr lang="en-US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730D5-2861-4130-B1B2-50FAD350111E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  <a:endParaRPr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09DEB-8173-48E7-A750-6C2CB73CEBFC}" type="datetimeFigureOut">
              <a:rPr lang="en-US" smtClean="0"/>
              <a:t>11/12/2023</a:t>
            </a:fld>
            <a:endParaRPr lang="en-US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730D5-2861-4130-B1B2-50FAD350111E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estilo do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709DEB-8173-48E7-A750-6C2CB73CEBFC}" type="datetimeFigureOut">
              <a:rPr lang="en-US" smtClean="0"/>
              <a:t>11/12/2023</a:t>
            </a:fld>
            <a:endParaRPr lang="en-U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4730D5-2861-4130-B1B2-50FAD350111E}" type="slidenum">
              <a:rPr lang="en-US" smtClean="0"/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pt-BR" dirty="0"/>
              <a:t>Regressão de Poisson espacialmente ponderada (GWPR)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463" t="5362" r="10579" b="5237"/>
          <a:stretch/>
        </p:blipFill>
        <p:spPr bwMode="auto">
          <a:xfrm>
            <a:off x="5076056" y="0"/>
            <a:ext cx="4067944" cy="685800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5" name="CaixaDeTexto 4"/>
          <p:cNvSpPr txBox="1"/>
          <p:nvPr/>
        </p:nvSpPr>
        <p:spPr>
          <a:xfrm>
            <a:off x="323528" y="260648"/>
            <a:ext cx="4464496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000" dirty="0"/>
              <a:t>Figura 3. Distribución de los valores de los Radios de Prevalencia PR para la eficacia en la cobertura de HTA, obtenidos a partir de los </a:t>
            </a:r>
            <a:r>
              <a:rPr lang="es-CL" sz="2000" dirty="0" err="1"/>
              <a:t>exp</a:t>
            </a:r>
            <a:r>
              <a:rPr lang="es-CL" sz="2000" dirty="0"/>
              <a:t> (coeficiente) del modelo GWPR y sus respectivos valores p, junto a la distribución del indicador de bondad de ajuste </a:t>
            </a:r>
            <a:r>
              <a:rPr lang="es-CL" sz="2000" dirty="0" err="1"/>
              <a:t>aic</a:t>
            </a:r>
            <a:r>
              <a:rPr lang="es-CL" sz="2000"/>
              <a:t>.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CaixaDeTexto 1"/>
              <p:cNvSpPr txBox="1"/>
              <p:nvPr/>
            </p:nvSpPr>
            <p:spPr>
              <a:xfrm>
                <a:off x="323528" y="404664"/>
                <a:ext cx="8496944" cy="563756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pt-BR" sz="2000" dirty="0"/>
                  <a:t>REGRESSÃO DE POISSON</a:t>
                </a:r>
              </a:p>
              <a:p>
                <a:endParaRPr lang="pt-BR" sz="2000" dirty="0"/>
              </a:p>
              <a:p>
                <a:r>
                  <a:rPr lang="pt-BR" sz="2000" dirty="0"/>
                  <a:t>Usada quando a variável dependente representa dados de contagem – assume valores discretos entre 0 e + infinito (0, 1, 2, 3,...) – sem um limite equivalente, por exemplo, ao número de ensaios</a:t>
                </a:r>
              </a:p>
              <a:p>
                <a:endParaRPr lang="pt-BR" sz="2000" dirty="0"/>
              </a:p>
              <a:p>
                <a:r>
                  <a:rPr lang="pt-BR" sz="2000" dirty="0"/>
                  <a:t>Exemplo epidemiológico típico – número de hospitalizações ou mortes em diferentes áreas ou hospitais durante um período de tempo (corresponde a uma taxa!)</a:t>
                </a:r>
              </a:p>
              <a:p>
                <a:endParaRPr lang="pt-BR" sz="2000" dirty="0"/>
              </a:p>
              <a:p>
                <a:r>
                  <a:rPr lang="pt-BR" sz="2000" dirty="0"/>
                  <a:t>Parâmetro de interesse – número médio de eventos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l-GR" sz="20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l-GR" sz="2000" i="1">
                            <a:latin typeface="Cambria Math" panose="02040503050406030204" pitchFamily="18" charset="0"/>
                          </a:rPr>
                          <m:t>λ</m:t>
                        </m:r>
                      </m:e>
                      <m:sub>
                        <m:r>
                          <a:rPr lang="pt-BR" sz="20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pt-BR" sz="20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pt-BR" sz="2000" b="0" i="1" smtClean="0">
                        <a:latin typeface="Cambria Math" panose="02040503050406030204" pitchFamily="18" charset="0"/>
                      </a:rPr>
                      <m:t>𝐸</m:t>
                    </m:r>
                    <m:r>
                      <a:rPr lang="pt-BR" sz="2000" b="0" i="1" smtClean="0">
                        <a:latin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lang="pt-BR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pt-BR" sz="20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pt-BR" sz="20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pt-BR" sz="20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sz="2000" dirty="0"/>
                  <a:t>, e a </a:t>
                </a:r>
                <a:r>
                  <a:rPr lang="en-GB" sz="2000" dirty="0" err="1"/>
                  <a:t>função</a:t>
                </a:r>
                <a:r>
                  <a:rPr lang="en-GB" sz="2000" dirty="0"/>
                  <a:t> de </a:t>
                </a:r>
                <a:r>
                  <a:rPr lang="en-GB" sz="2000" dirty="0" err="1"/>
                  <a:t>ligação</a:t>
                </a:r>
                <a:r>
                  <a:rPr lang="en-GB" sz="2000" dirty="0"/>
                  <a:t> é o </a:t>
                </a:r>
                <a:r>
                  <a:rPr lang="en-GB" sz="2000" dirty="0" err="1"/>
                  <a:t>logaritmo</a:t>
                </a:r>
                <a:r>
                  <a:rPr lang="en-GB" sz="2000" dirty="0"/>
                  <a:t>, </a:t>
                </a:r>
                <a:r>
                  <a:rPr lang="en-GB" sz="2000" dirty="0" err="1"/>
                  <a:t>conforme</a:t>
                </a:r>
                <a:r>
                  <a:rPr lang="en-GB" sz="2000" dirty="0"/>
                  <a:t> segue:</a:t>
                </a:r>
              </a:p>
              <a:p>
                <a:endParaRPr lang="pt-BR" sz="2000" dirty="0"/>
              </a:p>
              <a:p>
                <a:endParaRPr lang="pt-BR" sz="2000" dirty="0"/>
              </a:p>
              <a:p>
                <a:pPr algn="ctr"/>
                <a14:m>
                  <m:oMath xmlns:m="http://schemas.openxmlformats.org/officeDocument/2006/math">
                    <m:sSub>
                      <m:sSubPr>
                        <m:ctrlPr>
                          <a:rPr lang="en-GB" sz="20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pt-BR" sz="20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pt-BR" sz="20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pt-BR" sz="2000" b="0" i="1" smtClean="0">
                        <a:latin typeface="Cambria Math" panose="02040503050406030204" pitchFamily="18" charset="0"/>
                      </a:rPr>
                      <m:t>~</m:t>
                    </m:r>
                    <m:r>
                      <a:rPr lang="pt-BR" sz="2000" b="0" i="1" smtClean="0">
                        <a:latin typeface="Cambria Math" panose="02040503050406030204" pitchFamily="18" charset="0"/>
                      </a:rPr>
                      <m:t>𝑃𝑜𝑖𝑠𝑠𝑜𝑛</m:t>
                    </m:r>
                    <m:r>
                      <a:rPr lang="pt-BR" sz="2000" b="0" i="1" smtClean="0">
                        <a:latin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lang="el-GR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l-GR" sz="2000" i="1">
                            <a:latin typeface="Cambria Math" panose="02040503050406030204" pitchFamily="18" charset="0"/>
                          </a:rPr>
                          <m:t>λ</m:t>
                        </m:r>
                      </m:e>
                      <m:sub>
                        <m:r>
                          <a:rPr lang="pt-BR" sz="2000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GB" sz="2000" dirty="0"/>
                  <a:t>)</a:t>
                </a:r>
              </a:p>
              <a:p>
                <a:pPr algn="ctr"/>
                <a:endParaRPr lang="pt-BR" sz="2000" dirty="0"/>
              </a:p>
              <a:p>
                <a:pPr algn="ctr"/>
                <a14:m>
                  <m:oMath xmlns:m="http://schemas.openxmlformats.org/officeDocument/2006/math">
                    <m:sSub>
                      <m:sSubPr>
                        <m:ctrlPr>
                          <a:rPr lang="el-GR" sz="20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l-GR" sz="2000" i="1">
                            <a:latin typeface="Cambria Math" panose="02040503050406030204" pitchFamily="18" charset="0"/>
                          </a:rPr>
                          <m:t>𝜂</m:t>
                        </m:r>
                      </m:e>
                      <m:sub>
                        <m:r>
                          <a:rPr lang="pt-BR" sz="20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pt-BR" sz="2000" b="0" i="1" smtClean="0">
                        <a:latin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pt-BR" sz="20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pt-BR" sz="2000" b="0" i="0" smtClean="0">
                            <a:latin typeface="Cambria Math" panose="02040503050406030204" pitchFamily="18" charset="0"/>
                          </a:rPr>
                          <m:t>log</m:t>
                        </m:r>
                      </m:fName>
                      <m:e>
                        <m:d>
                          <m:dPr>
                            <m:ctrlPr>
                              <a:rPr lang="pt-BR" sz="20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l-GR" sz="20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m:rPr>
                                    <m:sty m:val="p"/>
                                  </m:rPr>
                                  <a:rPr lang="el-GR" sz="2000" i="1">
                                    <a:latin typeface="Cambria Math" panose="02040503050406030204" pitchFamily="18" charset="0"/>
                                  </a:rPr>
                                  <m:t>λ</m:t>
                                </m:r>
                              </m:e>
                              <m:sub>
                                <m:r>
                                  <a:rPr lang="pt-BR" sz="2000" i="1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</m:sSub>
                          </m:e>
                        </m:d>
                      </m:e>
                    </m:func>
                    <m:r>
                      <a:rPr lang="pt-BR" sz="2000" b="0" i="0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000" dirty="0"/>
                  <a:t> </a:t>
                </a:r>
                <a14:m>
                  <m:oMath xmlns:m="http://schemas.openxmlformats.org/officeDocument/2006/math">
                    <m:r>
                      <a:rPr lang="pt-BR" sz="2000" b="0" i="0" smtClean="0">
                        <a:latin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pt-BR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pt-BR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𝛽</m:t>
                        </m:r>
                      </m:e>
                      <m:sub>
                        <m:r>
                          <a:rPr lang="pt-BR" sz="2000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pt-BR" sz="2000" b="0" i="1" smtClean="0">
                        <a:latin typeface="Cambria Math" panose="02040503050406030204" pitchFamily="18" charset="0"/>
                      </a:rPr>
                      <m:t>+</m:t>
                    </m:r>
                    <m:nary>
                      <m:naryPr>
                        <m:chr m:val="∑"/>
                        <m:ctrlPr>
                          <a:rPr lang="pt-BR" sz="2000" b="0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pt-BR" sz="2000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  <m:r>
                          <a:rPr lang="pt-BR" sz="2000" b="0" i="1" smtClean="0">
                            <a:latin typeface="Cambria Math" panose="02040503050406030204" pitchFamily="18" charset="0"/>
                          </a:rPr>
                          <m:t>=1</m:t>
                        </m:r>
                      </m:sub>
                      <m:sup>
                        <m:r>
                          <a:rPr lang="pt-BR" sz="2000" b="0" i="1" smtClean="0">
                            <a:latin typeface="Cambria Math" panose="02040503050406030204" pitchFamily="18" charset="0"/>
                          </a:rPr>
                          <m:t>𝑀</m:t>
                        </m:r>
                      </m:sup>
                      <m:e>
                        <m:sSub>
                          <m:sSubPr>
                            <m:ctrlPr>
                              <a:rPr lang="pt-BR" sz="20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pt-BR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𝛽</m:t>
                            </m:r>
                          </m:e>
                          <m:sub>
                            <m:r>
                              <a:rPr lang="pt-BR" sz="2000" b="0" i="1" smtClean="0">
                                <a:latin typeface="Cambria Math" panose="02040503050406030204" pitchFamily="18" charset="0"/>
                              </a:rPr>
                              <m:t>𝑚</m:t>
                            </m:r>
                          </m:sub>
                        </m:sSub>
                        <m:sSub>
                          <m:sSubPr>
                            <m:ctrlPr>
                              <a:rPr lang="pt-BR" sz="20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pt-BR" sz="20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pt-BR" sz="2000" b="0" i="1" smtClean="0">
                                <a:latin typeface="Cambria Math" panose="02040503050406030204" pitchFamily="18" charset="0"/>
                              </a:rPr>
                              <m:t>𝑚</m:t>
                            </m:r>
                          </m:sub>
                        </m:sSub>
                      </m:e>
                    </m:nary>
                  </m:oMath>
                </a14:m>
                <a:endParaRPr lang="en-GB" sz="2000" dirty="0"/>
              </a:p>
              <a:p>
                <a:pPr algn="ctr"/>
                <a:endParaRPr lang="pt-BR" sz="2000" dirty="0"/>
              </a:p>
            </p:txBody>
          </p:sp>
        </mc:Choice>
        <mc:Fallback xmlns="">
          <p:sp>
            <p:nvSpPr>
              <p:cNvPr id="2" name="CaixaDeTexto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528" y="404664"/>
                <a:ext cx="8496944" cy="5637569"/>
              </a:xfrm>
              <a:prstGeom prst="rect">
                <a:avLst/>
              </a:prstGeom>
              <a:blipFill>
                <a:blip r:embed="rId2"/>
                <a:stretch>
                  <a:fillRect l="-717" t="-541" r="-1004" b="-670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338739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CaixaDeTexto 1"/>
              <p:cNvSpPr txBox="1"/>
              <p:nvPr/>
            </p:nvSpPr>
            <p:spPr>
              <a:xfrm>
                <a:off x="395536" y="332656"/>
                <a:ext cx="8568952" cy="563872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sSub>
                      <m:sSubPr>
                        <m:ctrlPr>
                          <a:rPr lang="en-GB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pt-BR" sz="2400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pt-BR" sz="2400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pt-BR" sz="2400" i="1">
                        <a:latin typeface="Cambria Math" panose="02040503050406030204" pitchFamily="18" charset="0"/>
                      </a:rPr>
                      <m:t>~</m:t>
                    </m:r>
                    <m:r>
                      <a:rPr lang="pt-BR" sz="2400" i="1">
                        <a:latin typeface="Cambria Math" panose="02040503050406030204" pitchFamily="18" charset="0"/>
                      </a:rPr>
                      <m:t>𝑃𝑜𝑖𝑠𝑠𝑜𝑛</m:t>
                    </m:r>
                    <m:r>
                      <a:rPr lang="pt-BR" sz="2400" i="1">
                        <a:latin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lang="el-GR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l-GR" sz="2400" i="1">
                            <a:latin typeface="Cambria Math" panose="02040503050406030204" pitchFamily="18" charset="0"/>
                          </a:rPr>
                          <m:t>λ</m:t>
                        </m:r>
                      </m:e>
                      <m:sub>
                        <m:r>
                          <a:rPr lang="pt-BR" sz="2400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GB" sz="2400" dirty="0"/>
                  <a:t>)</a:t>
                </a:r>
              </a:p>
              <a:p>
                <a:pPr algn="ctr"/>
                <a:endParaRPr lang="pt-BR" sz="2400" dirty="0"/>
              </a:p>
              <a:p>
                <a:pPr algn="ctr"/>
                <a14:m>
                  <m:oMath xmlns:m="http://schemas.openxmlformats.org/officeDocument/2006/math">
                    <m:sSub>
                      <m:sSubPr>
                        <m:ctrlPr>
                          <a:rPr lang="el-GR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l-GR" sz="2400" i="1" smtClean="0">
                            <a:latin typeface="Cambria Math" panose="02040503050406030204" pitchFamily="18" charset="0"/>
                          </a:rPr>
                          <m:t>𝜂</m:t>
                        </m:r>
                      </m:e>
                      <m:sub>
                        <m:r>
                          <a:rPr lang="pt-BR" sz="2400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pt-BR" sz="2400" i="1">
                        <a:latin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pt-BR" sz="24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pt-BR" sz="2400">
                            <a:latin typeface="Cambria Math" panose="02040503050406030204" pitchFamily="18" charset="0"/>
                          </a:rPr>
                          <m:t>log</m:t>
                        </m:r>
                      </m:fName>
                      <m:e>
                        <m:d>
                          <m:dPr>
                            <m:ctrlPr>
                              <a:rPr lang="pt-BR" sz="24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l-GR" sz="24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m:rPr>
                                    <m:sty m:val="p"/>
                                  </m:rPr>
                                  <a:rPr lang="el-GR" sz="2400" i="1">
                                    <a:latin typeface="Cambria Math" panose="02040503050406030204" pitchFamily="18" charset="0"/>
                                  </a:rPr>
                                  <m:t>λ</m:t>
                                </m:r>
                              </m:e>
                              <m:sub>
                                <m:r>
                                  <a:rPr lang="pt-BR" sz="2400" i="1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</m:sSub>
                          </m:e>
                        </m:d>
                      </m:e>
                    </m:func>
                    <m:r>
                      <a:rPr lang="pt-BR" sz="240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400" dirty="0"/>
                  <a:t> </a:t>
                </a:r>
                <a14:m>
                  <m:oMath xmlns:m="http://schemas.openxmlformats.org/officeDocument/2006/math">
                    <m:r>
                      <a:rPr lang="pt-BR" sz="2400">
                        <a:latin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pt-BR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pt-BR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𝛽</m:t>
                        </m:r>
                      </m:e>
                      <m:sub>
                        <m:r>
                          <a:rPr lang="pt-BR" sz="2400" i="1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pt-BR" sz="2400" i="1">
                        <a:latin typeface="Cambria Math" panose="02040503050406030204" pitchFamily="18" charset="0"/>
                      </a:rPr>
                      <m:t>+</m:t>
                    </m:r>
                    <m:nary>
                      <m:naryPr>
                        <m:chr m:val="∑"/>
                        <m:ctrlPr>
                          <a:rPr lang="pt-BR" sz="2400" i="1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pt-BR" sz="2400" i="1">
                            <a:latin typeface="Cambria Math" panose="02040503050406030204" pitchFamily="18" charset="0"/>
                          </a:rPr>
                          <m:t>𝑚</m:t>
                        </m:r>
                        <m:r>
                          <a:rPr lang="pt-BR" sz="2400" i="1">
                            <a:latin typeface="Cambria Math" panose="02040503050406030204" pitchFamily="18" charset="0"/>
                          </a:rPr>
                          <m:t>=1</m:t>
                        </m:r>
                      </m:sub>
                      <m:sup>
                        <m:r>
                          <a:rPr lang="pt-BR" sz="2400" i="1">
                            <a:latin typeface="Cambria Math" panose="02040503050406030204" pitchFamily="18" charset="0"/>
                          </a:rPr>
                          <m:t>𝑀</m:t>
                        </m:r>
                      </m:sup>
                      <m:e>
                        <m:sSub>
                          <m:sSubPr>
                            <m:ctrlPr>
                              <a:rPr lang="pt-BR" sz="24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pt-BR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𝛽</m:t>
                            </m:r>
                          </m:e>
                          <m:sub>
                            <m:r>
                              <a:rPr lang="pt-BR" sz="2400" i="1">
                                <a:latin typeface="Cambria Math" panose="02040503050406030204" pitchFamily="18" charset="0"/>
                              </a:rPr>
                              <m:t>𝑚</m:t>
                            </m:r>
                          </m:sub>
                        </m:sSub>
                        <m:sSub>
                          <m:sSubPr>
                            <m:ctrlPr>
                              <a:rPr lang="pt-BR" sz="24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pt-BR" sz="24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pt-BR" sz="2400" i="1">
                                <a:latin typeface="Cambria Math" panose="02040503050406030204" pitchFamily="18" charset="0"/>
                              </a:rPr>
                              <m:t>𝑚</m:t>
                            </m:r>
                          </m:sub>
                        </m:sSub>
                      </m:e>
                    </m:nary>
                  </m:oMath>
                </a14:m>
                <a:endParaRPr lang="pt-BR" sz="2400" b="1" dirty="0"/>
              </a:p>
              <a:p>
                <a:pPr algn="just"/>
                <a:endParaRPr lang="pt-BR" sz="2400" b="1" dirty="0"/>
              </a:p>
              <a:p>
                <a:pPr algn="just"/>
                <a:r>
                  <a:rPr lang="pt-BR" sz="2400" b="1" dirty="0"/>
                  <a:t>A interpretação dos coeficientes é feita por meio da função exponencial:</a:t>
                </a:r>
              </a:p>
              <a:p>
                <a:pPr algn="just"/>
                <a:endParaRPr lang="pt-BR" sz="2400" dirty="0"/>
              </a:p>
              <a:p>
                <a:pPr marL="342900" indent="-342900" algn="just">
                  <a:buFont typeface="Arial" panose="020B0604020202020204" pitchFamily="34" charset="0"/>
                  <a:buChar char="•"/>
                </a:pPr>
                <a:r>
                  <a:rPr lang="pt-BR" sz="2400" dirty="0" err="1"/>
                  <a:t>Exponenciação</a:t>
                </a:r>
                <a:r>
                  <a:rPr lang="pt-BR" sz="2400" dirty="0"/>
                  <a:t> do intercepto (Beta-0): mostra a contagem média dos eventos na área ou período de estudo quando os </a:t>
                </a:r>
                <a:r>
                  <a:rPr lang="pt-BR" sz="2400" dirty="0" err="1"/>
                  <a:t>preditores</a:t>
                </a:r>
                <a:r>
                  <a:rPr lang="pt-BR" sz="2400" dirty="0"/>
                  <a:t> estão em suas categorias de referência (se categóricos) ou em 0 (se numéricos);</a:t>
                </a:r>
              </a:p>
              <a:p>
                <a:pPr marL="342900" indent="-342900" algn="just">
                  <a:buFont typeface="Arial" panose="020B0604020202020204" pitchFamily="34" charset="0"/>
                  <a:buChar char="•"/>
                </a:pPr>
                <a:endParaRPr lang="pt-BR" sz="2400" dirty="0"/>
              </a:p>
              <a:p>
                <a:pPr marL="342900" indent="-342900" algn="just">
                  <a:buFont typeface="Arial" panose="020B0604020202020204" pitchFamily="34" charset="0"/>
                  <a:buChar char="•"/>
                </a:pPr>
                <a:r>
                  <a:rPr lang="pt-BR" sz="2400" dirty="0" err="1"/>
                  <a:t>Exponenciação</a:t>
                </a:r>
                <a:r>
                  <a:rPr lang="pt-BR" sz="2400" dirty="0"/>
                  <a:t> dos coeficientes de regressão (</a:t>
                </a:r>
                <a:r>
                  <a:rPr lang="pt-BR" sz="2400" dirty="0" err="1"/>
                  <a:t>Beta-m</a:t>
                </a:r>
                <a:r>
                  <a:rPr lang="pt-BR" sz="2400" dirty="0"/>
                  <a:t>): mostram a mudança no valor médio de y quando x</a:t>
                </a:r>
                <a:r>
                  <a:rPr lang="pt-BR" sz="2400" baseline="-25000" dirty="0"/>
                  <a:t>m</a:t>
                </a:r>
                <a:r>
                  <a:rPr lang="pt-BR" sz="2400" dirty="0"/>
                  <a:t> se altera em uma unidade</a:t>
                </a:r>
                <a:r>
                  <a:rPr lang="pt-BR" sz="2000" dirty="0"/>
                  <a:t>.</a:t>
                </a:r>
                <a:endParaRPr lang="en-GB" sz="2000" dirty="0"/>
              </a:p>
            </p:txBody>
          </p:sp>
        </mc:Choice>
        <mc:Fallback xmlns="">
          <p:sp>
            <p:nvSpPr>
              <p:cNvPr id="2" name="CaixaDeTexto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536" y="332656"/>
                <a:ext cx="8568952" cy="5638723"/>
              </a:xfrm>
              <a:prstGeom prst="rect">
                <a:avLst/>
              </a:prstGeom>
              <a:blipFill>
                <a:blip r:embed="rId2"/>
                <a:stretch>
                  <a:fillRect l="-1138" t="-865" r="-1067" b="-1514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423420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CaixaDeTexto 1"/>
              <p:cNvSpPr txBox="1"/>
              <p:nvPr/>
            </p:nvSpPr>
            <p:spPr>
              <a:xfrm>
                <a:off x="323528" y="188640"/>
                <a:ext cx="8496944" cy="622952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pt-BR" sz="2400" dirty="0"/>
                  <a:t>Maioria das vezes – interesse está nas taxas, risco relativos ou razões de prevalência (ao invés do número médio de casos </a:t>
                </a:r>
                <a:r>
                  <a:rPr lang="el-GR" sz="2400" dirty="0"/>
                  <a:t>(λ</a:t>
                </a:r>
                <a:r>
                  <a:rPr lang="el-GR" sz="2400" baseline="-25000" dirty="0"/>
                  <a:t>𝑖</a:t>
                </a:r>
                <a:r>
                  <a:rPr lang="el-GR" sz="2400" dirty="0"/>
                  <a:t> )</a:t>
                </a:r>
                <a:r>
                  <a:rPr lang="pt-BR" sz="2400" dirty="0"/>
                  <a:t>)</a:t>
                </a:r>
              </a:p>
              <a:p>
                <a:endParaRPr lang="pt-BR" sz="2400" dirty="0"/>
              </a:p>
              <a:p>
                <a:r>
                  <a:rPr lang="pt-BR" sz="2400" dirty="0"/>
                  <a:t>Nestes casos, muda-se a escala – um offset pode ser usado como um fator de correção na especificação do modelo – representa o denominador da taxa e entra na regressão na escola logarítmica e assume-se que tenha coeficiente de regressão igual a 1, conforme segue:</a:t>
                </a:r>
              </a:p>
              <a:p>
                <a:endParaRPr lang="pt-BR" sz="2400" dirty="0"/>
              </a:p>
              <a:p>
                <a:endParaRPr lang="pt-BR" sz="2400" dirty="0"/>
              </a:p>
              <a:p>
                <a:pPr algn="ctr"/>
                <a14:m>
                  <m:oMath xmlns:m="http://schemas.openxmlformats.org/officeDocument/2006/math">
                    <m:sSub>
                      <m:sSubPr>
                        <m:ctrlPr>
                          <a:rPr lang="el-GR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l-GR" sz="2400" i="1">
                            <a:latin typeface="Cambria Math" panose="02040503050406030204" pitchFamily="18" charset="0"/>
                          </a:rPr>
                          <m:t>𝜂</m:t>
                        </m:r>
                      </m:e>
                      <m:sub>
                        <m:r>
                          <a:rPr lang="pt-BR" sz="2400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pt-BR" sz="2400" i="1">
                        <a:latin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pt-BR" sz="24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pt-BR" sz="2400">
                            <a:latin typeface="Cambria Math" panose="02040503050406030204" pitchFamily="18" charset="0"/>
                          </a:rPr>
                          <m:t>log</m:t>
                        </m:r>
                      </m:fName>
                      <m:e>
                        <m:d>
                          <m:dPr>
                            <m:ctrlPr>
                              <a:rPr lang="pt-BR" sz="24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l-GR" sz="24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m:rPr>
                                    <m:sty m:val="p"/>
                                  </m:rPr>
                                  <a:rPr lang="el-GR" sz="2400" i="1">
                                    <a:latin typeface="Cambria Math" panose="02040503050406030204" pitchFamily="18" charset="0"/>
                                  </a:rPr>
                                  <m:t>λ</m:t>
                                </m:r>
                              </m:e>
                              <m:sub>
                                <m:r>
                                  <a:rPr lang="pt-BR" sz="2400" i="1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</m:sSub>
                          </m:e>
                        </m:d>
                      </m:e>
                    </m:func>
                    <m:r>
                      <a:rPr lang="pt-BR" sz="240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400" dirty="0"/>
                  <a:t> </a:t>
                </a:r>
                <a14:m>
                  <m:oMath xmlns:m="http://schemas.openxmlformats.org/officeDocument/2006/math">
                    <m:r>
                      <a:rPr lang="pt-BR" sz="2400">
                        <a:latin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pt-BR" sz="2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pt-BR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𝛽</m:t>
                        </m:r>
                      </m:e>
                      <m:sub>
                        <m:r>
                          <a:rPr lang="pt-BR" sz="2400" i="1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pt-BR" sz="2400" i="1">
                        <a:latin typeface="Cambria Math" panose="02040503050406030204" pitchFamily="18" charset="0"/>
                      </a:rPr>
                      <m:t>+</m:t>
                    </m:r>
                    <m:nary>
                      <m:naryPr>
                        <m:chr m:val="∑"/>
                        <m:ctrlPr>
                          <a:rPr lang="pt-BR" sz="2400" i="1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pt-BR" sz="2400" i="1">
                            <a:latin typeface="Cambria Math" panose="02040503050406030204" pitchFamily="18" charset="0"/>
                          </a:rPr>
                          <m:t>𝑚</m:t>
                        </m:r>
                        <m:r>
                          <a:rPr lang="pt-BR" sz="2400" i="1">
                            <a:latin typeface="Cambria Math" panose="02040503050406030204" pitchFamily="18" charset="0"/>
                          </a:rPr>
                          <m:t>=1</m:t>
                        </m:r>
                      </m:sub>
                      <m:sup>
                        <m:r>
                          <a:rPr lang="pt-BR" sz="2400" i="1">
                            <a:latin typeface="Cambria Math" panose="02040503050406030204" pitchFamily="18" charset="0"/>
                          </a:rPr>
                          <m:t>𝑀</m:t>
                        </m:r>
                      </m:sup>
                      <m:e>
                        <m:sSub>
                          <m:sSubPr>
                            <m:ctrlPr>
                              <a:rPr lang="pt-BR" sz="24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pt-BR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𝛽</m:t>
                            </m:r>
                          </m:e>
                          <m:sub>
                            <m:r>
                              <a:rPr lang="pt-BR" sz="2400" i="1">
                                <a:latin typeface="Cambria Math" panose="02040503050406030204" pitchFamily="18" charset="0"/>
                              </a:rPr>
                              <m:t>𝑚</m:t>
                            </m:r>
                          </m:sub>
                        </m:sSub>
                        <m:sSub>
                          <m:sSubPr>
                            <m:ctrlPr>
                              <a:rPr lang="pt-BR" sz="24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pt-BR" sz="24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pt-BR" sz="2400" i="1">
                                <a:latin typeface="Cambria Math" panose="02040503050406030204" pitchFamily="18" charset="0"/>
                              </a:rPr>
                              <m:t>𝑚</m:t>
                            </m:r>
                          </m:sub>
                        </m:sSub>
                      </m:e>
                    </m:nary>
                  </m:oMath>
                </a14:m>
                <a:r>
                  <a:rPr lang="pt-BR" sz="2400" dirty="0"/>
                  <a:t>+log(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pt-BR" sz="2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pt-BR" sz="2400" b="0" i="1" smtClean="0">
                            <a:latin typeface="Cambria Math" panose="02040503050406030204" pitchFamily="18" charset="0"/>
                          </a:rPr>
                          <m:t>𝑂𝑓𝑓𝑠𝑒𝑡</m:t>
                        </m:r>
                      </m:e>
                      <m:sub>
                        <m:r>
                          <a:rPr lang="pt-BR" sz="24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pt-BR" sz="24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pt-BR" sz="2400" dirty="0"/>
              </a:p>
              <a:p>
                <a:endParaRPr lang="pt-BR" sz="2400" dirty="0"/>
              </a:p>
              <a:p>
                <a:r>
                  <a:rPr lang="pt-BR" sz="2400" dirty="0"/>
                  <a:t>O log do risco relativo (ou outra medida como razão de prevalências) pode ser obtido como mostrado abaixo:</a:t>
                </a:r>
              </a:p>
              <a:p>
                <a:endParaRPr lang="pt-BR" sz="2400" dirty="0"/>
              </a:p>
              <a:p>
                <a:pPr algn="ctr"/>
                <a:r>
                  <a:rPr lang="pt-BR" sz="2400" dirty="0"/>
                  <a:t>log(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pt-BR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pt-BR" sz="240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l-GR" sz="2400" i="1">
                                <a:latin typeface="Cambria Math" panose="02040503050406030204" pitchFamily="18" charset="0"/>
                              </a:rPr>
                              <m:t>λ</m:t>
                            </m:r>
                          </m:e>
                          <m:sub>
                            <m:r>
                              <a:rPr lang="pt-BR" sz="2400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pt-BR" sz="240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pt-BR" sz="2400" b="0" i="1" smtClean="0">
                                <a:latin typeface="Cambria Math" panose="02040503050406030204" pitchFamily="18" charset="0"/>
                              </a:rPr>
                              <m:t>𝑂𝑓𝑓𝑠𝑒𝑡</m:t>
                            </m:r>
                          </m:e>
                          <m:sub>
                            <m:r>
                              <a:rPr lang="pt-BR" sz="2400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</m:den>
                    </m:f>
                    <m:r>
                      <a:rPr lang="pt-BR" sz="2400" b="0" i="1" smtClean="0">
                        <a:latin typeface="Cambria Math" panose="02040503050406030204" pitchFamily="18" charset="0"/>
                      </a:rPr>
                      <m:t>)= </m:t>
                    </m:r>
                    <m:sSub>
                      <m:sSubPr>
                        <m:ctrlPr>
                          <a:rPr lang="pt-BR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pt-BR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𝛽</m:t>
                        </m:r>
                      </m:e>
                      <m:sub>
                        <m:r>
                          <a:rPr lang="pt-BR" sz="2400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pt-BR" sz="2400" b="0" i="1" smtClean="0">
                        <a:latin typeface="Cambria Math" panose="02040503050406030204" pitchFamily="18" charset="0"/>
                      </a:rPr>
                      <m:t>+</m:t>
                    </m:r>
                    <m:nary>
                      <m:naryPr>
                        <m:chr m:val="∑"/>
                        <m:ctrlPr>
                          <a:rPr lang="pt-BR" sz="2400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pt-BR" sz="2400" i="1">
                            <a:latin typeface="Cambria Math" panose="02040503050406030204" pitchFamily="18" charset="0"/>
                          </a:rPr>
                          <m:t>𝑚</m:t>
                        </m:r>
                        <m:r>
                          <a:rPr lang="pt-BR" sz="2400" i="1">
                            <a:latin typeface="Cambria Math" panose="02040503050406030204" pitchFamily="18" charset="0"/>
                          </a:rPr>
                          <m:t>=1</m:t>
                        </m:r>
                      </m:sub>
                      <m:sup>
                        <m:r>
                          <a:rPr lang="pt-BR" sz="2400" i="1">
                            <a:latin typeface="Cambria Math" panose="02040503050406030204" pitchFamily="18" charset="0"/>
                          </a:rPr>
                          <m:t>𝑀</m:t>
                        </m:r>
                      </m:sup>
                      <m:e>
                        <m:sSub>
                          <m:sSubPr>
                            <m:ctrlPr>
                              <a:rPr lang="pt-BR" sz="24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pt-BR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𝛽</m:t>
                            </m:r>
                          </m:e>
                          <m:sub>
                            <m:r>
                              <a:rPr lang="pt-BR" sz="2400" i="1">
                                <a:latin typeface="Cambria Math" panose="02040503050406030204" pitchFamily="18" charset="0"/>
                              </a:rPr>
                              <m:t>𝑚</m:t>
                            </m:r>
                          </m:sub>
                        </m:sSub>
                        <m:sSub>
                          <m:sSubPr>
                            <m:ctrlPr>
                              <a:rPr lang="pt-BR" sz="24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pt-BR" sz="24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pt-BR" sz="2400" i="1">
                                <a:latin typeface="Cambria Math" panose="02040503050406030204" pitchFamily="18" charset="0"/>
                              </a:rPr>
                              <m:t>𝑚</m:t>
                            </m:r>
                          </m:sub>
                        </m:sSub>
                      </m:e>
                    </m:nary>
                  </m:oMath>
                </a14:m>
                <a:endParaRPr lang="pt-BR" sz="2400" dirty="0"/>
              </a:p>
            </p:txBody>
          </p:sp>
        </mc:Choice>
        <mc:Fallback xmlns="">
          <p:sp>
            <p:nvSpPr>
              <p:cNvPr id="2" name="CaixaDeTexto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528" y="188640"/>
                <a:ext cx="8496944" cy="6229526"/>
              </a:xfrm>
              <a:prstGeom prst="rect">
                <a:avLst/>
              </a:prstGeom>
              <a:blipFill>
                <a:blip r:embed="rId2"/>
                <a:stretch>
                  <a:fillRect l="-1076" t="-78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307465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aixaDeTexto 2"/>
              <p:cNvSpPr txBox="1"/>
              <p:nvPr/>
            </p:nvSpPr>
            <p:spPr>
              <a:xfrm>
                <a:off x="323528" y="1124744"/>
                <a:ext cx="8424936" cy="43764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pt-BR" sz="2400" dirty="0"/>
                  <a:t>log(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pt-BR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pt-BR" sz="24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l-GR" sz="2400" i="1">
                                <a:latin typeface="Cambria Math" panose="02040503050406030204" pitchFamily="18" charset="0"/>
                              </a:rPr>
                              <m:t>λ</m:t>
                            </m:r>
                          </m:e>
                          <m:sub>
                            <m:r>
                              <a:rPr lang="pt-BR" sz="2400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pt-BR" sz="24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pt-BR" sz="2400" i="1">
                                <a:latin typeface="Cambria Math" panose="02040503050406030204" pitchFamily="18" charset="0"/>
                              </a:rPr>
                              <m:t>𝑂𝑓𝑓𝑠𝑒𝑡</m:t>
                            </m:r>
                          </m:e>
                          <m:sub>
                            <m:r>
                              <a:rPr lang="pt-BR" sz="2400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</m:den>
                    </m:f>
                    <m:r>
                      <a:rPr lang="pt-BR" sz="2400" i="1">
                        <a:latin typeface="Cambria Math" panose="02040503050406030204" pitchFamily="18" charset="0"/>
                      </a:rPr>
                      <m:t>)=</m:t>
                    </m:r>
                    <m:sSub>
                      <m:sSubPr>
                        <m:ctrlPr>
                          <a:rPr lang="pt-BR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pt-BR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𝛽</m:t>
                        </m:r>
                      </m:e>
                      <m:sub>
                        <m:r>
                          <a:rPr lang="pt-BR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pt-BR" sz="2400" i="1">
                        <a:latin typeface="Cambria Math" panose="02040503050406030204" pitchFamily="18" charset="0"/>
                      </a:rPr>
                      <m:t>+</m:t>
                    </m:r>
                    <m:nary>
                      <m:naryPr>
                        <m:chr m:val="∑"/>
                        <m:ctrlPr>
                          <a:rPr lang="pt-BR" sz="2400" i="1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pt-BR" sz="2400" i="1">
                            <a:latin typeface="Cambria Math" panose="02040503050406030204" pitchFamily="18" charset="0"/>
                          </a:rPr>
                          <m:t>𝑚</m:t>
                        </m:r>
                        <m:r>
                          <a:rPr lang="pt-BR" sz="2400" i="1">
                            <a:latin typeface="Cambria Math" panose="02040503050406030204" pitchFamily="18" charset="0"/>
                          </a:rPr>
                          <m:t>=1</m:t>
                        </m:r>
                      </m:sub>
                      <m:sup>
                        <m:r>
                          <a:rPr lang="pt-BR" sz="2400" i="1">
                            <a:latin typeface="Cambria Math" panose="02040503050406030204" pitchFamily="18" charset="0"/>
                          </a:rPr>
                          <m:t>𝑀</m:t>
                        </m:r>
                      </m:sup>
                      <m:e>
                        <m:sSub>
                          <m:sSubPr>
                            <m:ctrlPr>
                              <a:rPr lang="pt-BR" sz="24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pt-BR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𝛽</m:t>
                            </m:r>
                          </m:e>
                          <m:sub>
                            <m:r>
                              <a:rPr lang="pt-BR" sz="2400" i="1">
                                <a:latin typeface="Cambria Math" panose="02040503050406030204" pitchFamily="18" charset="0"/>
                              </a:rPr>
                              <m:t>𝑚</m:t>
                            </m:r>
                          </m:sub>
                        </m:sSub>
                        <m:sSub>
                          <m:sSubPr>
                            <m:ctrlPr>
                              <a:rPr lang="pt-BR" sz="24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pt-BR" sz="24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pt-BR" sz="2400" i="1">
                                <a:latin typeface="Cambria Math" panose="02040503050406030204" pitchFamily="18" charset="0"/>
                              </a:rPr>
                              <m:t>𝑚</m:t>
                            </m:r>
                          </m:sub>
                        </m:sSub>
                      </m:e>
                    </m:nary>
                  </m:oMath>
                </a14:m>
                <a:endParaRPr lang="en-GB" sz="2400" dirty="0"/>
              </a:p>
              <a:p>
                <a:endParaRPr lang="pt-BR" sz="2400" dirty="0"/>
              </a:p>
              <a:p>
                <a:r>
                  <a:rPr lang="pt-BR" sz="2400" dirty="0"/>
                  <a:t>Desta forma, os coeficientes (Betas) pode ser interpretados na escala do risco ao invés de na escala absoluta.</a:t>
                </a:r>
              </a:p>
              <a:p>
                <a:endParaRPr lang="pt-BR" sz="2400" dirty="0"/>
              </a:p>
              <a:p>
                <a:r>
                  <a:rPr lang="pt-BR" sz="2400" dirty="0" err="1"/>
                  <a:t>Exponenciação</a:t>
                </a:r>
                <a:r>
                  <a:rPr lang="pt-BR" sz="2400" dirty="0"/>
                  <a:t> do intercepto: retorna a taxa de base.</a:t>
                </a:r>
              </a:p>
              <a:p>
                <a:endParaRPr lang="pt-BR" sz="2400" dirty="0"/>
              </a:p>
              <a:p>
                <a:r>
                  <a:rPr lang="pt-BR" sz="2400" dirty="0" err="1"/>
                  <a:t>Exponenciação</a:t>
                </a:r>
                <a:r>
                  <a:rPr lang="pt-BR" sz="2400" dirty="0"/>
                  <a:t> dos coeficientes (</a:t>
                </a:r>
                <a:r>
                  <a:rPr lang="pt-BR" sz="2400" dirty="0" err="1"/>
                  <a:t>Betas-m</a:t>
                </a:r>
                <a:r>
                  <a:rPr lang="pt-BR" sz="2400" dirty="0"/>
                  <a:t>): representam a mudança na taxa (ou risco relativo) correspondentes à alteração de uma unidade no </a:t>
                </a:r>
                <a:r>
                  <a:rPr lang="pt-BR" sz="2400" dirty="0" err="1"/>
                  <a:t>preditor</a:t>
                </a:r>
                <a:r>
                  <a:rPr lang="pt-BR" sz="2400" dirty="0"/>
                  <a:t> correspondente.</a:t>
                </a:r>
              </a:p>
              <a:p>
                <a:endParaRPr lang="pt-BR" sz="2400" dirty="0"/>
              </a:p>
            </p:txBody>
          </p:sp>
        </mc:Choice>
        <mc:Fallback>
          <p:sp>
            <p:nvSpPr>
              <p:cNvPr id="3" name="CaixaDeTexto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528" y="1124744"/>
                <a:ext cx="8424936" cy="4376454"/>
              </a:xfrm>
              <a:prstGeom prst="rect">
                <a:avLst/>
              </a:prstGeom>
              <a:blipFill>
                <a:blip r:embed="rId2"/>
                <a:stretch>
                  <a:fillRect l="-108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657574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B7C66565-4530-42F0-B731-001AA2933339}"/>
              </a:ext>
            </a:extLst>
          </p:cNvPr>
          <p:cNvSpPr txBox="1"/>
          <p:nvPr/>
        </p:nvSpPr>
        <p:spPr>
          <a:xfrm>
            <a:off x="107504" y="356463"/>
            <a:ext cx="8952690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/>
              <a:t>Regressão de Poisson Espacial (SAR)</a:t>
            </a:r>
          </a:p>
          <a:p>
            <a:endParaRPr lang="pt-BR" sz="2400" dirty="0"/>
          </a:p>
          <a:p>
            <a:r>
              <a:rPr lang="pt-BR" sz="2400" dirty="0"/>
              <a:t>Sem offset  - sem levar em conta, por exemplo, a população de base</a:t>
            </a:r>
          </a:p>
          <a:p>
            <a:endParaRPr lang="pt-BR" sz="2400" dirty="0"/>
          </a:p>
          <a:p>
            <a:endParaRPr lang="pt-BR" sz="2400" dirty="0"/>
          </a:p>
          <a:p>
            <a:endParaRPr lang="pt-BR" sz="2400" dirty="0"/>
          </a:p>
          <a:p>
            <a:endParaRPr lang="pt-BR" sz="2400" dirty="0"/>
          </a:p>
          <a:p>
            <a:pPr algn="ctr"/>
            <a:r>
              <a:rPr lang="pt-BR" sz="2400" dirty="0"/>
              <a:t>(ver exemplo com o banco ‘Columbus’ e pacote ‘</a:t>
            </a:r>
            <a:r>
              <a:rPr lang="pt-BR" sz="2400" dirty="0" err="1"/>
              <a:t>sppois</a:t>
            </a:r>
            <a:r>
              <a:rPr lang="pt-BR" sz="2400" dirty="0"/>
              <a:t>’)</a:t>
            </a:r>
          </a:p>
          <a:p>
            <a:endParaRPr lang="pt-BR" sz="2400" dirty="0"/>
          </a:p>
          <a:p>
            <a:r>
              <a:rPr lang="pt-BR" sz="2400" dirty="0"/>
              <a:t>Com offset – levando em conta a população de base – interpretamos os betas exponenciados como variações na taxa – se usarmos os valores esperados (padronização indireta), interpretamos como  riscos relativos, razões de prevalência, </a:t>
            </a:r>
            <a:r>
              <a:rPr lang="pt-BR" sz="2400" dirty="0" err="1"/>
              <a:t>etc</a:t>
            </a:r>
            <a:endParaRPr lang="pt-BR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aixaDeTexto 2">
                <a:extLst>
                  <a:ext uri="{FF2B5EF4-FFF2-40B4-BE49-F238E27FC236}">
                    <a16:creationId xmlns:a16="http://schemas.microsoft.com/office/drawing/2014/main" id="{830E735C-EBEF-4361-8E4F-F1ED9CB01237}"/>
                  </a:ext>
                </a:extLst>
              </p:cNvPr>
              <p:cNvSpPr txBox="1"/>
              <p:nvPr/>
            </p:nvSpPr>
            <p:spPr>
              <a:xfrm>
                <a:off x="1619672" y="1844824"/>
                <a:ext cx="5655266" cy="75591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pt-BR" sz="2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l-GR" sz="2400" i="1" smtClean="0">
                              <a:latin typeface="Cambria Math" panose="02040503050406030204" pitchFamily="18" charset="0"/>
                            </a:rPr>
                            <m:t>η</m:t>
                          </m:r>
                        </m:e>
                        <m:sub>
                          <m:r>
                            <a:rPr lang="pt-BR" sz="24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r>
                        <a:rPr lang="pt-BR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pt-BR" sz="2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pt-BR" sz="2400" b="0" i="0" smtClean="0">
                              <a:latin typeface="Cambria Math" panose="02040503050406030204" pitchFamily="18" charset="0"/>
                            </a:rPr>
                            <m:t>log</m:t>
                          </m:r>
                        </m:fName>
                        <m:e>
                          <m:d>
                            <m:dPr>
                              <m:ctrlPr>
                                <a:rPr lang="pt-BR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pt-BR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el-GR" sz="2400" b="0" i="1" smtClean="0">
                                      <a:latin typeface="Cambria Math" panose="02040503050406030204" pitchFamily="18" charset="0"/>
                                    </a:rPr>
                                    <m:t>λ</m:t>
                                  </m:r>
                                </m:e>
                                <m:sub>
                                  <m:r>
                                    <a:rPr lang="pt-BR" sz="2400" b="0" i="1" smtClean="0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</m:e>
                          </m:d>
                        </m:e>
                      </m:func>
                      <m:r>
                        <a:rPr lang="pt-BR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pt-BR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pt-BR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</m:t>
                          </m:r>
                        </m:e>
                        <m:sub>
                          <m:r>
                            <a:rPr lang="pt-BR" sz="24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pt-BR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nary>
                        <m:naryPr>
                          <m:chr m:val="∑"/>
                          <m:limLoc m:val="subSup"/>
                          <m:ctrlPr>
                            <a:rPr lang="pt-BR" sz="24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5"/>
                            </m:rPr>
                            <a:rPr lang="pt-BR" sz="2400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  <m:r>
                            <a:rPr lang="pt-BR" sz="2400" b="0" i="1" smtClean="0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pt-BR" sz="2400" b="0" i="1" smtClean="0">
                              <a:latin typeface="Cambria Math" panose="02040503050406030204" pitchFamily="18" charset="0"/>
                            </a:rPr>
                            <m:t>𝑀</m:t>
                          </m:r>
                        </m:sup>
                        <m:e>
                          <m:sSub>
                            <m:sSubPr>
                              <m:ctrlPr>
                                <a:rPr lang="pt-BR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pt-BR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𝛽</m:t>
                              </m:r>
                            </m:e>
                            <m:sub>
                              <m:r>
                                <a:rPr lang="pt-BR" sz="2400" b="0" i="1" smtClean="0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sub>
                          </m:sSub>
                          <m:sSub>
                            <m:sSubPr>
                              <m:ctrlPr>
                                <a:rPr lang="pt-BR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pt-BR" sz="2400" b="0" i="1" smtClean="0">
                                  <a:latin typeface="Cambria Math" panose="02040503050406030204" pitchFamily="18" charset="0"/>
                                </a:rPr>
                                <m:t>𝑋</m:t>
                              </m:r>
                            </m:e>
                            <m:sub>
                              <m:r>
                                <a:rPr lang="pt-BR" sz="2400" b="0" i="1" smtClean="0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sub>
                          </m:sSub>
                          <m:r>
                            <a:rPr lang="pt-BR" sz="24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pt-BR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𝜌</m:t>
                          </m:r>
                          <m:r>
                            <a:rPr lang="pt-BR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𝑊</m:t>
                          </m:r>
                          <m:sSub>
                            <m:sSubPr>
                              <m:ctrlPr>
                                <a:rPr lang="pt-BR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l-GR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λ</m:t>
                              </m:r>
                            </m:e>
                            <m:sub>
                              <m:r>
                                <a:rPr lang="pt-BR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</m:e>
                      </m:nary>
                    </m:oMath>
                  </m:oMathPara>
                </a14:m>
                <a:endParaRPr lang="pt-BR" sz="2400" dirty="0"/>
              </a:p>
            </p:txBody>
          </p:sp>
        </mc:Choice>
        <mc:Fallback xmlns="">
          <p:sp>
            <p:nvSpPr>
              <p:cNvPr id="3" name="CaixaDeTexto 2">
                <a:extLst>
                  <a:ext uri="{FF2B5EF4-FFF2-40B4-BE49-F238E27FC236}">
                    <a16:creationId xmlns:a16="http://schemas.microsoft.com/office/drawing/2014/main" id="{830E735C-EBEF-4361-8E4F-F1ED9CB0123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19672" y="1844824"/>
                <a:ext cx="5655266" cy="75591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CaixaDeTexto 3">
                <a:extLst>
                  <a:ext uri="{FF2B5EF4-FFF2-40B4-BE49-F238E27FC236}">
                    <a16:creationId xmlns:a16="http://schemas.microsoft.com/office/drawing/2014/main" id="{99A3CDBA-F469-4860-B218-579B9A0307EF}"/>
                  </a:ext>
                </a:extLst>
              </p:cNvPr>
              <p:cNvSpPr txBox="1"/>
              <p:nvPr/>
            </p:nvSpPr>
            <p:spPr>
              <a:xfrm>
                <a:off x="779730" y="5589240"/>
                <a:ext cx="7608237" cy="75591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pt-BR" sz="2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l-GR" sz="2400" i="1" smtClean="0">
                              <a:latin typeface="Cambria Math" panose="02040503050406030204" pitchFamily="18" charset="0"/>
                            </a:rPr>
                            <m:t>η</m:t>
                          </m:r>
                        </m:e>
                        <m:sub>
                          <m:r>
                            <a:rPr lang="pt-BR" sz="24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r>
                        <a:rPr lang="pt-BR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pt-BR" sz="2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pt-BR" sz="2400" b="0" i="0" smtClean="0">
                              <a:latin typeface="Cambria Math" panose="02040503050406030204" pitchFamily="18" charset="0"/>
                            </a:rPr>
                            <m:t>log</m:t>
                          </m:r>
                        </m:fName>
                        <m:e>
                          <m:d>
                            <m:dPr>
                              <m:ctrlPr>
                                <a:rPr lang="pt-BR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pt-BR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el-GR" sz="2400" b="0" i="1" smtClean="0">
                                      <a:latin typeface="Cambria Math" panose="02040503050406030204" pitchFamily="18" charset="0"/>
                                    </a:rPr>
                                    <m:t>λ</m:t>
                                  </m:r>
                                </m:e>
                                <m:sub>
                                  <m:r>
                                    <a:rPr lang="pt-BR" sz="2400" b="0" i="1" smtClean="0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</m:e>
                          </m:d>
                        </m:e>
                      </m:func>
                      <m:r>
                        <a:rPr lang="pt-BR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pt-BR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pt-BR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</m:t>
                          </m:r>
                        </m:e>
                        <m:sub>
                          <m:r>
                            <a:rPr lang="pt-BR" sz="24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pt-BR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nary>
                        <m:naryPr>
                          <m:chr m:val="∑"/>
                          <m:limLoc m:val="subSup"/>
                          <m:ctrlPr>
                            <a:rPr lang="pt-BR" sz="24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5"/>
                            </m:rPr>
                            <a:rPr lang="pt-BR" sz="2400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  <m:r>
                            <a:rPr lang="pt-BR" sz="2400" b="0" i="1" smtClean="0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pt-BR" sz="2400" b="0" i="1" smtClean="0">
                              <a:latin typeface="Cambria Math" panose="02040503050406030204" pitchFamily="18" charset="0"/>
                            </a:rPr>
                            <m:t>𝑀</m:t>
                          </m:r>
                        </m:sup>
                        <m:e>
                          <m:sSub>
                            <m:sSubPr>
                              <m:ctrlPr>
                                <a:rPr lang="pt-BR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pt-BR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𝛽</m:t>
                              </m:r>
                            </m:e>
                            <m:sub>
                              <m:r>
                                <a:rPr lang="pt-BR" sz="2400" b="0" i="1" smtClean="0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sub>
                          </m:sSub>
                          <m:sSub>
                            <m:sSubPr>
                              <m:ctrlPr>
                                <a:rPr lang="pt-BR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pt-BR" sz="2400" b="0" i="1" smtClean="0">
                                  <a:latin typeface="Cambria Math" panose="02040503050406030204" pitchFamily="18" charset="0"/>
                                </a:rPr>
                                <m:t>𝑋</m:t>
                              </m:r>
                            </m:e>
                            <m:sub>
                              <m:r>
                                <a:rPr lang="pt-BR" sz="2400" b="0" i="1" smtClean="0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sub>
                          </m:sSub>
                          <m:r>
                            <a:rPr lang="pt-BR" sz="24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pt-BR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𝜌</m:t>
                          </m:r>
                          <m:r>
                            <a:rPr lang="pt-BR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𝑊</m:t>
                          </m:r>
                          <m:sSub>
                            <m:sSubPr>
                              <m:ctrlPr>
                                <a:rPr lang="pt-BR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l-GR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λ</m:t>
                              </m:r>
                            </m:e>
                            <m:sub>
                              <m:r>
                                <a:rPr lang="pt-BR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  <m:r>
                            <a:rPr lang="pt-BR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m:rPr>
                              <m:sty m:val="p"/>
                            </m:rPr>
                            <a:rPr lang="pt-BR" sz="2400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log</m:t>
                          </m:r>
                          <m:r>
                            <a:rPr lang="pt-BR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⁡(</m:t>
                          </m:r>
                          <m:sSub>
                            <m:sSubPr>
                              <m:ctrlPr>
                                <a:rPr lang="pt-BR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pt-BR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𝑂𝑓𝑓𝑠𝑒𝑡</m:t>
                              </m:r>
                            </m:e>
                            <m:sub>
                              <m:r>
                                <a:rPr lang="pt-BR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  <m:r>
                            <a:rPr lang="pt-BR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e>
                      </m:nary>
                    </m:oMath>
                  </m:oMathPara>
                </a14:m>
                <a:endParaRPr lang="pt-BR" sz="2400" dirty="0"/>
              </a:p>
            </p:txBody>
          </p:sp>
        </mc:Choice>
        <mc:Fallback xmlns="">
          <p:sp>
            <p:nvSpPr>
              <p:cNvPr id="4" name="CaixaDeTexto 3">
                <a:extLst>
                  <a:ext uri="{FF2B5EF4-FFF2-40B4-BE49-F238E27FC236}">
                    <a16:creationId xmlns:a16="http://schemas.microsoft.com/office/drawing/2014/main" id="{99A3CDBA-F469-4860-B218-579B9A0307E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9730" y="5589240"/>
                <a:ext cx="7608237" cy="75591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71289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10A31777-DEDA-4E7F-A389-D8817E4CC68C}"/>
              </a:ext>
            </a:extLst>
          </p:cNvPr>
          <p:cNvSpPr txBox="1"/>
          <p:nvPr/>
        </p:nvSpPr>
        <p:spPr>
          <a:xfrm>
            <a:off x="659869" y="548680"/>
            <a:ext cx="8136904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dirty="0"/>
              <a:t>Regressão de Poisson Espacialmente Ponderada (GWPR)</a:t>
            </a:r>
          </a:p>
          <a:p>
            <a:endParaRPr lang="pt-BR" sz="2400" dirty="0"/>
          </a:p>
          <a:p>
            <a:endParaRPr lang="pt-BR" sz="2400" dirty="0"/>
          </a:p>
          <a:p>
            <a:r>
              <a:rPr lang="pt-BR" sz="2400" dirty="0"/>
              <a:t>Sem offset:</a:t>
            </a:r>
          </a:p>
          <a:p>
            <a:endParaRPr lang="pt-BR" sz="2400" dirty="0"/>
          </a:p>
          <a:p>
            <a:endParaRPr lang="pt-BR" sz="2400" dirty="0"/>
          </a:p>
          <a:p>
            <a:endParaRPr lang="pt-BR" sz="2400" dirty="0"/>
          </a:p>
          <a:p>
            <a:endParaRPr lang="pt-BR" sz="2400" dirty="0"/>
          </a:p>
          <a:p>
            <a:r>
              <a:rPr lang="pt-BR" sz="2400" dirty="0"/>
              <a:t>Com offset: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CaixaDeTexto 3">
                <a:extLst>
                  <a:ext uri="{FF2B5EF4-FFF2-40B4-BE49-F238E27FC236}">
                    <a16:creationId xmlns:a16="http://schemas.microsoft.com/office/drawing/2014/main" id="{F13DE110-41A1-47BD-8169-42A363E6D3B3}"/>
                  </a:ext>
                </a:extLst>
              </p:cNvPr>
              <p:cNvSpPr txBox="1"/>
              <p:nvPr/>
            </p:nvSpPr>
            <p:spPr>
              <a:xfrm>
                <a:off x="1763688" y="2197776"/>
                <a:ext cx="5053243" cy="75591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pt-BR" sz="2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l-GR" sz="2400" i="1" smtClean="0">
                              <a:latin typeface="Cambria Math" panose="02040503050406030204" pitchFamily="18" charset="0"/>
                            </a:rPr>
                            <m:t>η</m:t>
                          </m:r>
                        </m:e>
                        <m:sub>
                          <m:r>
                            <a:rPr lang="pt-BR" sz="24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r>
                        <a:rPr lang="pt-BR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pt-BR" sz="2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pt-BR" sz="2400" b="0" i="0" smtClean="0">
                              <a:latin typeface="Cambria Math" panose="02040503050406030204" pitchFamily="18" charset="0"/>
                            </a:rPr>
                            <m:t>log</m:t>
                          </m:r>
                        </m:fName>
                        <m:e>
                          <m:d>
                            <m:dPr>
                              <m:ctrlPr>
                                <a:rPr lang="pt-BR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pt-BR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el-GR" sz="2400" b="0" i="1" smtClean="0">
                                      <a:latin typeface="Cambria Math" panose="02040503050406030204" pitchFamily="18" charset="0"/>
                                    </a:rPr>
                                    <m:t>λ</m:t>
                                  </m:r>
                                </m:e>
                                <m:sub>
                                  <m:r>
                                    <a:rPr lang="pt-BR" sz="2400" b="0" i="1" smtClean="0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</m:e>
                          </m:d>
                        </m:e>
                      </m:func>
                      <m:r>
                        <a:rPr lang="pt-BR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pt-BR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pt-BR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</m:t>
                          </m:r>
                        </m:e>
                        <m:sub>
                          <m:r>
                            <a:rPr lang="pt-BR" sz="24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pt-BR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nary>
                        <m:naryPr>
                          <m:chr m:val="∑"/>
                          <m:limLoc m:val="subSup"/>
                          <m:ctrlPr>
                            <a:rPr lang="pt-BR" sz="24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5"/>
                            </m:rPr>
                            <a:rPr lang="pt-BR" sz="2400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  <m:r>
                            <a:rPr lang="pt-BR" sz="2400" b="0" i="1" smtClean="0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pt-BR" sz="2400" b="0" i="1" smtClean="0">
                              <a:latin typeface="Cambria Math" panose="02040503050406030204" pitchFamily="18" charset="0"/>
                            </a:rPr>
                            <m:t>𝑀</m:t>
                          </m:r>
                        </m:sup>
                        <m:e>
                          <m:sSub>
                            <m:sSubPr>
                              <m:ctrlPr>
                                <a:rPr lang="pt-BR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pt-BR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𝛽</m:t>
                              </m:r>
                            </m:e>
                            <m:sub>
                              <m:r>
                                <a:rPr lang="pt-BR" sz="2400" b="0" i="1" smtClean="0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sub>
                          </m:sSub>
                          <m:r>
                            <a:rPr lang="pt-BR" sz="24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sSub>
                            <m:sSubPr>
                              <m:ctrlPr>
                                <a:rPr lang="pt-BR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pt-BR" sz="2400" b="0" i="1" smtClean="0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e>
                            <m:sub>
                              <m:r>
                                <a:rPr lang="pt-BR" sz="2400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  <m:r>
                            <a:rPr lang="pt-BR" sz="24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  <m:sSub>
                            <m:sSubPr>
                              <m:ctrlPr>
                                <a:rPr lang="pt-BR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pt-BR" sz="2400" b="0" i="1" smtClean="0">
                                  <a:latin typeface="Cambria Math" panose="02040503050406030204" pitchFamily="18" charset="0"/>
                                </a:rPr>
                                <m:t>𝑋</m:t>
                              </m:r>
                            </m:e>
                            <m:sub>
                              <m:r>
                                <a:rPr lang="pt-BR" sz="2400" b="0" i="1" smtClean="0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sub>
                          </m:sSub>
                        </m:e>
                      </m:nary>
                    </m:oMath>
                  </m:oMathPara>
                </a14:m>
                <a:endParaRPr lang="pt-BR" sz="2400" dirty="0"/>
              </a:p>
            </p:txBody>
          </p:sp>
        </mc:Choice>
        <mc:Fallback xmlns="">
          <p:sp>
            <p:nvSpPr>
              <p:cNvPr id="4" name="CaixaDeTexto 3">
                <a:extLst>
                  <a:ext uri="{FF2B5EF4-FFF2-40B4-BE49-F238E27FC236}">
                    <a16:creationId xmlns:a16="http://schemas.microsoft.com/office/drawing/2014/main" id="{F13DE110-41A1-47BD-8169-42A363E6D3B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63688" y="2197776"/>
                <a:ext cx="5053243" cy="75591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CaixaDeTexto 4">
                <a:extLst>
                  <a:ext uri="{FF2B5EF4-FFF2-40B4-BE49-F238E27FC236}">
                    <a16:creationId xmlns:a16="http://schemas.microsoft.com/office/drawing/2014/main" id="{B33DECCC-677F-435B-B027-93A860EA7542}"/>
                  </a:ext>
                </a:extLst>
              </p:cNvPr>
              <p:cNvSpPr txBox="1"/>
              <p:nvPr/>
            </p:nvSpPr>
            <p:spPr>
              <a:xfrm>
                <a:off x="935139" y="4224828"/>
                <a:ext cx="7273722" cy="75591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pt-BR" sz="2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l-GR" sz="2400" i="1" smtClean="0">
                              <a:latin typeface="Cambria Math" panose="02040503050406030204" pitchFamily="18" charset="0"/>
                            </a:rPr>
                            <m:t>η</m:t>
                          </m:r>
                        </m:e>
                        <m:sub>
                          <m:r>
                            <a:rPr lang="pt-BR" sz="24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r>
                        <a:rPr lang="pt-BR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pt-BR" sz="2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pt-BR" sz="2400" b="0" i="0" smtClean="0">
                              <a:latin typeface="Cambria Math" panose="02040503050406030204" pitchFamily="18" charset="0"/>
                            </a:rPr>
                            <m:t>log</m:t>
                          </m:r>
                        </m:fName>
                        <m:e>
                          <m:d>
                            <m:dPr>
                              <m:ctrlPr>
                                <a:rPr lang="pt-BR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pt-BR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el-GR" sz="2400" b="0" i="1" smtClean="0">
                                      <a:latin typeface="Cambria Math" panose="02040503050406030204" pitchFamily="18" charset="0"/>
                                    </a:rPr>
                                    <m:t>λ</m:t>
                                  </m:r>
                                </m:e>
                                <m:sub>
                                  <m:r>
                                    <a:rPr lang="pt-BR" sz="2400" b="0" i="1" smtClean="0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</m:e>
                          </m:d>
                        </m:e>
                      </m:func>
                      <m:r>
                        <a:rPr lang="pt-BR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pt-BR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pt-BR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</m:t>
                          </m:r>
                        </m:e>
                        <m:sub>
                          <m:r>
                            <a:rPr lang="pt-BR" sz="24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pt-BR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nary>
                        <m:naryPr>
                          <m:chr m:val="∑"/>
                          <m:limLoc m:val="subSup"/>
                          <m:ctrlPr>
                            <a:rPr lang="pt-BR" sz="24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5"/>
                            </m:rPr>
                            <a:rPr lang="pt-BR" sz="2400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  <m:r>
                            <a:rPr lang="pt-BR" sz="2400" b="0" i="1" smtClean="0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pt-BR" sz="2400" b="0" i="1" smtClean="0">
                              <a:latin typeface="Cambria Math" panose="02040503050406030204" pitchFamily="18" charset="0"/>
                            </a:rPr>
                            <m:t>𝑀</m:t>
                          </m:r>
                        </m:sup>
                        <m:e>
                          <m:sSub>
                            <m:sSubPr>
                              <m:ctrlPr>
                                <a:rPr lang="pt-BR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pt-BR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𝛽</m:t>
                              </m:r>
                            </m:e>
                            <m:sub>
                              <m:r>
                                <a:rPr lang="pt-BR" sz="2400" b="0" i="1" smtClean="0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sub>
                          </m:sSub>
                          <m:r>
                            <a:rPr lang="pt-BR" sz="24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sSub>
                            <m:sSubPr>
                              <m:ctrlPr>
                                <a:rPr lang="pt-BR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pt-BR" sz="2400" b="0" i="1" smtClean="0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e>
                            <m:sub>
                              <m:r>
                                <a:rPr lang="pt-BR" sz="2400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  <m:r>
                            <a:rPr lang="pt-BR" sz="24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  <m:sSub>
                            <m:sSubPr>
                              <m:ctrlPr>
                                <a:rPr lang="pt-BR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pt-BR" sz="2400" b="0" i="1" smtClean="0">
                                  <a:latin typeface="Cambria Math" panose="02040503050406030204" pitchFamily="18" charset="0"/>
                                </a:rPr>
                                <m:t>𝑋</m:t>
                              </m:r>
                            </m:e>
                            <m:sub>
                              <m:r>
                                <a:rPr lang="pt-BR" sz="2400" b="0" i="1" smtClean="0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sub>
                          </m:sSub>
                          <m:r>
                            <a:rPr lang="pt-BR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m:rPr>
                              <m:sty m:val="p"/>
                            </m:rPr>
                            <a:rPr lang="pt-BR" sz="2400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log</m:t>
                          </m:r>
                          <m:r>
                            <a:rPr lang="pt-BR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⁡(</m:t>
                          </m:r>
                          <m:sSub>
                            <m:sSubPr>
                              <m:ctrlPr>
                                <a:rPr lang="pt-BR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pt-BR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𝑂𝑓𝑓𝑠𝑒𝑡</m:t>
                              </m:r>
                            </m:e>
                            <m:sub>
                              <m:r>
                                <a:rPr lang="pt-BR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  <m:r>
                            <a:rPr lang="pt-BR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e>
                      </m:nary>
                    </m:oMath>
                  </m:oMathPara>
                </a14:m>
                <a:endParaRPr lang="pt-BR" sz="2400" dirty="0"/>
              </a:p>
            </p:txBody>
          </p:sp>
        </mc:Choice>
        <mc:Fallback xmlns="">
          <p:sp>
            <p:nvSpPr>
              <p:cNvPr id="5" name="CaixaDeTexto 4">
                <a:extLst>
                  <a:ext uri="{FF2B5EF4-FFF2-40B4-BE49-F238E27FC236}">
                    <a16:creationId xmlns:a16="http://schemas.microsoft.com/office/drawing/2014/main" id="{B33DECCC-677F-435B-B027-93A860EA754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5139" y="4224828"/>
                <a:ext cx="7273722" cy="75591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110387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467544" y="332656"/>
            <a:ext cx="8280920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dirty="0"/>
              <a:t>GWPR – usar o pacote ‘</a:t>
            </a:r>
            <a:r>
              <a:rPr lang="pt-BR" sz="2400" dirty="0" err="1"/>
              <a:t>lctools</a:t>
            </a:r>
            <a:r>
              <a:rPr lang="pt-BR" sz="2400" dirty="0"/>
              <a:t>’ do R</a:t>
            </a:r>
          </a:p>
          <a:p>
            <a:endParaRPr lang="pt-BR" sz="2400" dirty="0"/>
          </a:p>
          <a:p>
            <a:r>
              <a:rPr lang="pt-BR" sz="2400" dirty="0"/>
              <a:t>Alguns comandos:</a:t>
            </a:r>
          </a:p>
          <a:p>
            <a:endParaRPr lang="pt-BR" sz="2400" dirty="0"/>
          </a:p>
          <a:p>
            <a:r>
              <a:rPr lang="pt-BR" sz="2400" dirty="0"/>
              <a:t># rodando modelo de Poisson</a:t>
            </a:r>
          </a:p>
          <a:p>
            <a:endParaRPr lang="pt-BR" sz="2400" dirty="0"/>
          </a:p>
          <a:p>
            <a:r>
              <a:rPr lang="en-US" sz="2400" dirty="0"/>
              <a:t>modpoisson2 &lt;- </a:t>
            </a:r>
            <a:r>
              <a:rPr lang="en-US" sz="2400" dirty="0" err="1"/>
              <a:t>glm</a:t>
            </a:r>
            <a:r>
              <a:rPr lang="en-US" sz="2400" dirty="0"/>
              <a:t>(HTA ~ X.Viv_inad+X.Profesion+M.Dist_Dis+X.insc2+X_65., family=</a:t>
            </a:r>
            <a:r>
              <a:rPr lang="en-US" sz="2400" dirty="0" err="1"/>
              <a:t>poisson</a:t>
            </a:r>
            <a:r>
              <a:rPr lang="en-US" sz="2400" dirty="0"/>
              <a:t>, offset = log(</a:t>
            </a:r>
            <a:r>
              <a:rPr lang="en-US" sz="2400" dirty="0" err="1"/>
              <a:t>HTA_esp_in</a:t>
            </a:r>
            <a:r>
              <a:rPr lang="en-US" sz="2400" dirty="0"/>
              <a:t>))</a:t>
            </a:r>
          </a:p>
          <a:p>
            <a:endParaRPr lang="pt-BR" sz="2400" dirty="0"/>
          </a:p>
          <a:p>
            <a:r>
              <a:rPr lang="pt-BR" sz="2400" dirty="0"/>
              <a:t># rodando GWPR</a:t>
            </a:r>
          </a:p>
          <a:p>
            <a:endParaRPr lang="pt-BR" sz="2400" dirty="0"/>
          </a:p>
          <a:p>
            <a:r>
              <a:rPr lang="en-US" sz="2400" dirty="0" err="1"/>
              <a:t>gwpr</a:t>
            </a:r>
            <a:r>
              <a:rPr lang="en-US" sz="2400" dirty="0"/>
              <a:t> &lt;- gw.glm(HTA ~ </a:t>
            </a:r>
            <a:r>
              <a:rPr lang="en-US" sz="2400" dirty="0" err="1"/>
              <a:t>X.Viv_inad</a:t>
            </a:r>
            <a:r>
              <a:rPr lang="en-US" sz="2400" dirty="0"/>
              <a:t> +X.insc2+ </a:t>
            </a:r>
            <a:r>
              <a:rPr lang="en-US" sz="2400" dirty="0" err="1"/>
              <a:t>X.Profesion</a:t>
            </a:r>
            <a:r>
              <a:rPr lang="en-US" sz="2400" dirty="0"/>
              <a:t> + </a:t>
            </a:r>
            <a:r>
              <a:rPr lang="en-US" sz="2400" dirty="0" err="1"/>
              <a:t>M.Dist_Dis</a:t>
            </a:r>
            <a:r>
              <a:rPr lang="en-US" sz="2400" dirty="0"/>
              <a:t> + X_65.+ offset(log(</a:t>
            </a:r>
            <a:r>
              <a:rPr lang="en-US" sz="2400" dirty="0" err="1"/>
              <a:t>HTA_esp_in</a:t>
            </a:r>
            <a:r>
              <a:rPr lang="en-US" sz="2400" dirty="0"/>
              <a:t>)), "</a:t>
            </a:r>
            <a:r>
              <a:rPr lang="en-US" sz="2400" dirty="0" err="1"/>
              <a:t>poisson</a:t>
            </a:r>
            <a:r>
              <a:rPr lang="en-US" sz="2400" dirty="0"/>
              <a:t>", </a:t>
            </a:r>
            <a:r>
              <a:rPr lang="en-US" sz="2400" dirty="0" err="1"/>
              <a:t>pscv@data</a:t>
            </a:r>
            <a:r>
              <a:rPr lang="en-US" sz="2400" dirty="0"/>
              <a:t>, 890, kernel = 'adaptive', </a:t>
            </a:r>
            <a:r>
              <a:rPr lang="en-US" sz="2400" dirty="0" err="1"/>
              <a:t>coords.pol</a:t>
            </a:r>
            <a:r>
              <a:rPr lang="en-US" sz="2400" dirty="0"/>
              <a:t>)</a:t>
            </a:r>
          </a:p>
          <a:p>
            <a:endParaRPr lang="en-US" sz="24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827584" y="332656"/>
            <a:ext cx="74168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/>
              <a:t>ALGUNS RESULTADOS</a:t>
            </a:r>
            <a:endParaRPr lang="en-US" sz="2400" b="1" dirty="0"/>
          </a:p>
        </p:txBody>
      </p:sp>
      <p:sp>
        <p:nvSpPr>
          <p:cNvPr id="3" name="CaixaDeTexto 2"/>
          <p:cNvSpPr txBox="1"/>
          <p:nvPr/>
        </p:nvSpPr>
        <p:spPr>
          <a:xfrm>
            <a:off x="467544" y="1196752"/>
            <a:ext cx="84249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sz="2000" b="1" dirty="0"/>
              <a:t>Cuadro 2.</a:t>
            </a:r>
            <a:r>
              <a:rPr lang="es-CL" sz="2000" dirty="0"/>
              <a:t> Resumen con los resultados de los modelos </a:t>
            </a:r>
            <a:r>
              <a:rPr lang="es-CL" sz="2000" dirty="0" err="1"/>
              <a:t>Poisson</a:t>
            </a:r>
            <a:r>
              <a:rPr lang="es-CL" sz="2000" dirty="0"/>
              <a:t> y GWPR, expresados como Radios de Prevalencia PR a partir de los </a:t>
            </a:r>
            <a:r>
              <a:rPr lang="es-CL" sz="2000" dirty="0" err="1"/>
              <a:t>exp</a:t>
            </a:r>
            <a:r>
              <a:rPr lang="es-CL" sz="2000" dirty="0"/>
              <a:t> (coeficiente)</a:t>
            </a:r>
            <a:endParaRPr lang="en-US" sz="2000" dirty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/>
        </p:nvGraphicFramePr>
        <p:xfrm>
          <a:off x="539552" y="2271138"/>
          <a:ext cx="7848873" cy="4182201"/>
        </p:xfrm>
        <a:graphic>
          <a:graphicData uri="http://schemas.openxmlformats.org/drawingml/2006/table">
            <a:tbl>
              <a:tblPr/>
              <a:tblGrid>
                <a:gridCol w="15322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322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5114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5114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3433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4771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23975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1400" b="1" dirty="0">
                          <a:latin typeface="Times New Roman"/>
                          <a:ea typeface="Calibri"/>
                          <a:cs typeface="Times New Roman"/>
                        </a:rPr>
                        <a:t>Variables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8575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76717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1400" b="1" dirty="0">
                          <a:latin typeface="Times New Roman"/>
                          <a:ea typeface="Calibri"/>
                          <a:cs typeface="Times New Roman"/>
                        </a:rPr>
                        <a:t>Modelo Global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76717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76717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1400" b="1" dirty="0">
                          <a:latin typeface="Times New Roman"/>
                          <a:ea typeface="Calibri"/>
                          <a:cs typeface="Times New Roman"/>
                        </a:rPr>
                        <a:t>Modelo GWPR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28575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76717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39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1400" b="1" dirty="0">
                          <a:latin typeface="Times New Roman"/>
                          <a:ea typeface="Calibri"/>
                          <a:cs typeface="Times New Roman"/>
                        </a:rPr>
                        <a:t>PR </a:t>
                      </a:r>
                      <a:r>
                        <a:rPr lang="es-CL" sz="1400" b="1" baseline="-25000" dirty="0">
                          <a:latin typeface="Times New Roman"/>
                          <a:ea typeface="Calibri"/>
                          <a:cs typeface="Times New Roman"/>
                        </a:rPr>
                        <a:t>bruto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6717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1400" b="1" dirty="0">
                          <a:latin typeface="Times New Roman"/>
                          <a:ea typeface="Calibri"/>
                          <a:cs typeface="Times New Roman"/>
                        </a:rPr>
                        <a:t>PR </a:t>
                      </a:r>
                      <a:r>
                        <a:rPr lang="es-CL" sz="1400" b="1" baseline="-25000" dirty="0">
                          <a:latin typeface="Times New Roman"/>
                          <a:ea typeface="Calibri"/>
                          <a:cs typeface="Times New Roman"/>
                        </a:rPr>
                        <a:t>ajustado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6717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1400" b="1" dirty="0">
                          <a:latin typeface="Times New Roman"/>
                          <a:ea typeface="Calibri"/>
                          <a:cs typeface="Times New Roman"/>
                        </a:rPr>
                        <a:t>Min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6717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1400" b="1" dirty="0">
                          <a:latin typeface="Times New Roman"/>
                          <a:ea typeface="Calibri"/>
                          <a:cs typeface="Times New Roman"/>
                        </a:rPr>
                        <a:t>Media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6717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1400" b="1" dirty="0">
                          <a:latin typeface="Times New Roman"/>
                          <a:ea typeface="Calibri"/>
                          <a:cs typeface="Times New Roman"/>
                        </a:rPr>
                        <a:t>Max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28575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671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3975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1400">
                          <a:latin typeface="Times New Roman"/>
                          <a:ea typeface="Calibri"/>
                          <a:cs typeface="Times New Roman"/>
                        </a:rPr>
                        <a:t>Intercepto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ts val="1125"/>
                        </a:lnSpc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es-CL" sz="1400"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ts val="1125"/>
                        </a:lnSpc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es-CL" sz="1400" dirty="0">
                          <a:latin typeface="Times New Roman"/>
                          <a:ea typeface="Calibri"/>
                          <a:cs typeface="Times New Roman"/>
                        </a:rPr>
                        <a:t>0,34**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ts val="1125"/>
                        </a:lnSpc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es-CL" sz="1400">
                          <a:latin typeface="Times New Roman"/>
                          <a:ea typeface="Calibri"/>
                          <a:cs typeface="Times New Roman"/>
                        </a:rPr>
                        <a:t>0,26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ts val="1125"/>
                        </a:lnSpc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es-CL" sz="1400">
                          <a:latin typeface="Times New Roman"/>
                          <a:ea typeface="Calibri"/>
                          <a:cs typeface="Times New Roman"/>
                        </a:rPr>
                        <a:t>0,31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ts val="1125"/>
                        </a:lnSpc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es-CL" sz="1400" dirty="0">
                          <a:latin typeface="Times New Roman"/>
                          <a:ea typeface="Calibri"/>
                          <a:cs typeface="Times New Roman"/>
                        </a:rPr>
                        <a:t>0,38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28575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3975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CL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1400">
                          <a:latin typeface="Times New Roman"/>
                          <a:ea typeface="Calibri"/>
                          <a:cs typeface="Times New Roman"/>
                        </a:rPr>
                        <a:t>0,99*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1400" dirty="0">
                          <a:latin typeface="Times New Roman"/>
                          <a:ea typeface="Calibri"/>
                          <a:cs typeface="Times New Roman"/>
                        </a:rPr>
                        <a:t>0,99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1400" dirty="0">
                          <a:latin typeface="Times New Roman"/>
                          <a:ea typeface="Calibri"/>
                          <a:cs typeface="Times New Roman"/>
                        </a:rPr>
                        <a:t>0,95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1400">
                          <a:latin typeface="Times New Roman"/>
                          <a:ea typeface="Calibri"/>
                          <a:cs typeface="Times New Roman"/>
                        </a:rPr>
                        <a:t>0,99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1400" dirty="0">
                          <a:latin typeface="Times New Roman"/>
                          <a:ea typeface="Calibri"/>
                          <a:cs typeface="Times New Roman"/>
                        </a:rPr>
                        <a:t>1,01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28575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3975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CL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1400">
                          <a:latin typeface="Times New Roman"/>
                          <a:ea typeface="Calibri"/>
                          <a:cs typeface="Times New Roman"/>
                        </a:rPr>
                        <a:t>1,01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1400">
                          <a:latin typeface="Times New Roman"/>
                          <a:ea typeface="Calibri"/>
                          <a:cs typeface="Times New Roman"/>
                        </a:rPr>
                        <a:t>0,99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1400" dirty="0">
                          <a:latin typeface="Times New Roman"/>
                          <a:ea typeface="Calibri"/>
                          <a:cs typeface="Times New Roman"/>
                        </a:rPr>
                        <a:t>0,97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1400">
                          <a:latin typeface="Times New Roman"/>
                          <a:ea typeface="Calibri"/>
                          <a:cs typeface="Times New Roman"/>
                        </a:rPr>
                        <a:t>1,03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1400" dirty="0">
                          <a:latin typeface="Times New Roman"/>
                          <a:ea typeface="Calibri"/>
                          <a:cs typeface="Times New Roman"/>
                        </a:rPr>
                        <a:t>1,08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28575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3975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1400">
                          <a:latin typeface="Times New Roman"/>
                          <a:ea typeface="Calibri"/>
                          <a:cs typeface="Times New Roman"/>
                        </a:rPr>
                        <a:t>Viv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1400">
                          <a:latin typeface="Times New Roman"/>
                          <a:ea typeface="Calibri"/>
                          <a:cs typeface="Times New Roman"/>
                        </a:rPr>
                        <a:t>0,95**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1400">
                          <a:latin typeface="Times New Roman"/>
                          <a:ea typeface="Calibri"/>
                          <a:cs typeface="Times New Roman"/>
                        </a:rPr>
                        <a:t>0,96**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1400" dirty="0">
                          <a:latin typeface="Times New Roman"/>
                          <a:ea typeface="Calibri"/>
                          <a:cs typeface="Times New Roman"/>
                        </a:rPr>
                        <a:t>0,95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1400">
                          <a:latin typeface="Times New Roman"/>
                          <a:ea typeface="Calibri"/>
                          <a:cs typeface="Times New Roman"/>
                        </a:rPr>
                        <a:t>0,98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1400" dirty="0">
                          <a:latin typeface="Times New Roman"/>
                          <a:ea typeface="Calibri"/>
                          <a:cs typeface="Times New Roman"/>
                        </a:rPr>
                        <a:t>1,02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28575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3975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CL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1400">
                          <a:latin typeface="Times New Roman"/>
                          <a:ea typeface="Calibri"/>
                          <a:cs typeface="Times New Roman"/>
                        </a:rPr>
                        <a:t>1,06**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1400">
                          <a:latin typeface="Times New Roman"/>
                          <a:ea typeface="Calibri"/>
                          <a:cs typeface="Times New Roman"/>
                        </a:rPr>
                        <a:t>1,07**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1400" dirty="0">
                          <a:latin typeface="Times New Roman"/>
                          <a:ea typeface="Calibri"/>
                          <a:cs typeface="Times New Roman"/>
                        </a:rPr>
                        <a:t>1,01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1400">
                          <a:latin typeface="Times New Roman"/>
                          <a:ea typeface="Calibri"/>
                          <a:cs typeface="Times New Roman"/>
                        </a:rPr>
                        <a:t>1,04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1400" dirty="0">
                          <a:latin typeface="Times New Roman"/>
                          <a:ea typeface="Calibri"/>
                          <a:cs typeface="Times New Roman"/>
                        </a:rPr>
                        <a:t>1,07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28575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23975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latin typeface="Times New Roman"/>
                          <a:ea typeface="Calibri"/>
                          <a:cs typeface="Times New Roman"/>
                        </a:rPr>
                        <a:t>Insc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1400">
                          <a:latin typeface="Times New Roman"/>
                          <a:ea typeface="Calibri"/>
                          <a:cs typeface="Times New Roman"/>
                        </a:rPr>
                        <a:t>1,00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1400">
                          <a:latin typeface="Times New Roman"/>
                          <a:ea typeface="Calibri"/>
                          <a:cs typeface="Times New Roman"/>
                        </a:rPr>
                        <a:t>1,01*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1400" dirty="0">
                          <a:latin typeface="Times New Roman"/>
                          <a:ea typeface="Calibri"/>
                          <a:cs typeface="Times New Roman"/>
                        </a:rPr>
                        <a:t>0,99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1400">
                          <a:latin typeface="Times New Roman"/>
                          <a:ea typeface="Calibri"/>
                          <a:cs typeface="Times New Roman"/>
                        </a:rPr>
                        <a:t>1,01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1400" dirty="0">
                          <a:latin typeface="Times New Roman"/>
                          <a:ea typeface="Calibri"/>
                          <a:cs typeface="Times New Roman"/>
                        </a:rPr>
                        <a:t>1,04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28575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23975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400" b="1">
                          <a:latin typeface="Times New Roman"/>
                          <a:ea typeface="Calibri"/>
                          <a:cs typeface="Times New Roman"/>
                        </a:rPr>
                        <a:t>Diagnóstico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CL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CL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CL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CL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CL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28575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2397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1400">
                          <a:latin typeface="Times New Roman"/>
                          <a:ea typeface="Calibri"/>
                          <a:cs typeface="Times New Roman"/>
                        </a:rPr>
                        <a:t>AIC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1400">
                          <a:latin typeface="Times New Roman"/>
                          <a:ea typeface="Calibri"/>
                          <a:cs typeface="Times New Roman"/>
                        </a:rPr>
                        <a:t>6386,80</a:t>
                      </a:r>
                      <a:r>
                        <a:rPr lang="es-CL" sz="1400" baseline="30000">
                          <a:latin typeface="Times New Roman"/>
                          <a:ea typeface="Calibri"/>
                          <a:cs typeface="Times New Roman"/>
                        </a:rPr>
                        <a:t>a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1400">
                          <a:latin typeface="Times New Roman"/>
                          <a:ea typeface="Calibri"/>
                          <a:cs typeface="Times New Roman"/>
                        </a:rPr>
                        <a:t>6344,10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1400" dirty="0">
                          <a:latin typeface="Times New Roman"/>
                          <a:ea typeface="Calibri"/>
                          <a:cs typeface="Times New Roman"/>
                        </a:rPr>
                        <a:t>2310</a:t>
                      </a:r>
                      <a:r>
                        <a:rPr lang="es-CL" sz="1400" baseline="30000" dirty="0">
                          <a:latin typeface="Times New Roman"/>
                          <a:ea typeface="Calibri"/>
                          <a:cs typeface="Times New Roman"/>
                        </a:rPr>
                        <a:t>b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28575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2397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1400">
                          <a:latin typeface="Times New Roman"/>
                          <a:ea typeface="Calibri"/>
                          <a:cs typeface="Times New Roman"/>
                        </a:rPr>
                        <a:t>Moran residuos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1400"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1400">
                          <a:latin typeface="Times New Roman"/>
                          <a:ea typeface="Calibri"/>
                          <a:cs typeface="Times New Roman"/>
                        </a:rPr>
                        <a:t>0,17**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1400" dirty="0"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28575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2397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1400">
                          <a:latin typeface="Times New Roman"/>
                          <a:ea typeface="Calibri"/>
                          <a:cs typeface="Times New Roman"/>
                        </a:rPr>
                        <a:t>Bandwidth</a:t>
                      </a:r>
                      <a:r>
                        <a:rPr lang="es-CL" sz="1400" baseline="30000">
                          <a:latin typeface="Times New Roman"/>
                          <a:ea typeface="Calibri"/>
                          <a:cs typeface="Times New Roman"/>
                        </a:rPr>
                        <a:t>c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1400"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1400"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1400" dirty="0">
                          <a:latin typeface="Times New Roman"/>
                          <a:ea typeface="Calibri"/>
                          <a:cs typeface="Times New Roman"/>
                        </a:rPr>
                        <a:t>890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28575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94501">
                <a:tc gridSpan="6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0"/>
            <a:ext cx="238125" cy="180975"/>
          </a:xfrm>
          <a:prstGeom prst="rect">
            <a:avLst/>
          </a:prstGeom>
          <a:noFill/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0"/>
            <a:ext cx="571500" cy="180975"/>
          </a:xfrm>
          <a:prstGeom prst="rect">
            <a:avLst/>
          </a:prstGeom>
          <a:noFill/>
        </p:spPr>
      </p:pic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0"/>
            <a:ext cx="466725" cy="1809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362</TotalTime>
  <Words>774</Words>
  <Application>Microsoft Office PowerPoint</Application>
  <PresentationFormat>Apresentação na tela (4:3)</PresentationFormat>
  <Paragraphs>130</Paragraphs>
  <Slides>10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Cambria Math</vt:lpstr>
      <vt:lpstr>Times New Roman</vt:lpstr>
      <vt:lpstr>Tema do Office</vt:lpstr>
      <vt:lpstr>Regressão de Poisson espacialmente ponderada (GWPR)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Regressão de Poisson espacialmente ponderada (GWPR)</dc:title>
  <dc:creator>Francisco</dc:creator>
  <cp:lastModifiedBy>Francisco</cp:lastModifiedBy>
  <cp:revision>15</cp:revision>
  <dcterms:created xsi:type="dcterms:W3CDTF">2016-10-23T22:40:42Z</dcterms:created>
  <dcterms:modified xsi:type="dcterms:W3CDTF">2023-11-12T21:29:23Z</dcterms:modified>
</cp:coreProperties>
</file>