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7" r:id="rId3"/>
    <p:sldId id="271" r:id="rId4"/>
    <p:sldId id="273" r:id="rId5"/>
    <p:sldId id="272" r:id="rId6"/>
    <p:sldId id="274" r:id="rId7"/>
    <p:sldId id="275" r:id="rId8"/>
    <p:sldId id="276" r:id="rId9"/>
    <p:sldId id="277" r:id="rId10"/>
    <p:sldId id="278" r:id="rId11"/>
    <p:sldId id="279" r:id="rId12"/>
    <p:sldId id="281" r:id="rId13"/>
    <p:sldId id="280" r:id="rId14"/>
    <p:sldId id="282" r:id="rId15"/>
    <p:sldId id="265" r:id="rId16"/>
    <p:sldId id="266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cb acb" initials="aa" lastIdx="0" clrIdx="0">
    <p:extLst>
      <p:ext uri="{19B8F6BF-5375-455C-9EA6-DF929625EA0E}">
        <p15:presenceInfo xmlns:p15="http://schemas.microsoft.com/office/powerpoint/2012/main" userId="eb7f490c4aae1db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F3378B-1A98-48E4-8349-0E79F06077D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DA54533-30C4-4AD2-9156-C63378380356}">
      <dgm:prSet phldrT="[Texto]"/>
      <dgm:spPr/>
      <dgm:t>
        <a:bodyPr/>
        <a:lstStyle/>
        <a:p>
          <a:r>
            <a:rPr lang="pt-BR" dirty="0"/>
            <a:t>Primária</a:t>
          </a:r>
        </a:p>
      </dgm:t>
    </dgm:pt>
    <dgm:pt modelId="{6DD8481F-92BE-4648-AF34-90080FA2C943}" type="parTrans" cxnId="{53150D4E-1DA5-4A4B-A5BD-B14B8CE93AFD}">
      <dgm:prSet/>
      <dgm:spPr/>
      <dgm:t>
        <a:bodyPr/>
        <a:lstStyle/>
        <a:p>
          <a:endParaRPr lang="pt-BR"/>
        </a:p>
      </dgm:t>
    </dgm:pt>
    <dgm:pt modelId="{2B06F5D9-9420-401F-8CC2-99FB8BFF70CA}" type="sibTrans" cxnId="{53150D4E-1DA5-4A4B-A5BD-B14B8CE93AFD}">
      <dgm:prSet/>
      <dgm:spPr/>
      <dgm:t>
        <a:bodyPr/>
        <a:lstStyle/>
        <a:p>
          <a:endParaRPr lang="pt-BR"/>
        </a:p>
      </dgm:t>
    </dgm:pt>
    <dgm:pt modelId="{F4C319C4-300F-4F09-B336-B7136891C576}">
      <dgm:prSet phldrT="[Texto]"/>
      <dgm:spPr/>
      <dgm:t>
        <a:bodyPr/>
        <a:lstStyle/>
        <a:p>
          <a:r>
            <a:rPr lang="pt-BR" dirty="0"/>
            <a:t>Normas Constitucionais e Infraconstitucionais (Emendas e Tratados com força de Emenda)</a:t>
          </a:r>
        </a:p>
      </dgm:t>
    </dgm:pt>
    <dgm:pt modelId="{8D088666-C493-4E26-8D44-64DC98122DD7}" type="parTrans" cxnId="{1DD1EACE-CD29-4B58-B2C2-52631F505CB8}">
      <dgm:prSet/>
      <dgm:spPr/>
      <dgm:t>
        <a:bodyPr/>
        <a:lstStyle/>
        <a:p>
          <a:endParaRPr lang="pt-BR"/>
        </a:p>
      </dgm:t>
    </dgm:pt>
    <dgm:pt modelId="{D10AB0C3-B2BC-4805-BE7B-AF0C2B8B0BAF}" type="sibTrans" cxnId="{1DD1EACE-CD29-4B58-B2C2-52631F505CB8}">
      <dgm:prSet/>
      <dgm:spPr/>
      <dgm:t>
        <a:bodyPr/>
        <a:lstStyle/>
        <a:p>
          <a:endParaRPr lang="pt-BR"/>
        </a:p>
      </dgm:t>
    </dgm:pt>
    <dgm:pt modelId="{D8724264-289F-4947-BF9C-E5B593D33433}">
      <dgm:prSet phldrT="[Texto]"/>
      <dgm:spPr/>
      <dgm:t>
        <a:bodyPr/>
        <a:lstStyle/>
        <a:p>
          <a:r>
            <a:rPr lang="pt-BR" dirty="0"/>
            <a:t>Lei Complementar</a:t>
          </a:r>
        </a:p>
      </dgm:t>
    </dgm:pt>
    <dgm:pt modelId="{A5933C88-7DCD-43BD-AC45-E6316FE98CE3}" type="parTrans" cxnId="{6ACB35AD-3F50-43F8-89C4-37E5A950B9AB}">
      <dgm:prSet/>
      <dgm:spPr/>
      <dgm:t>
        <a:bodyPr/>
        <a:lstStyle/>
        <a:p>
          <a:endParaRPr lang="pt-BR"/>
        </a:p>
      </dgm:t>
    </dgm:pt>
    <dgm:pt modelId="{9DCE3A38-8339-42F8-BC94-53845A906EC8}" type="sibTrans" cxnId="{6ACB35AD-3F50-43F8-89C4-37E5A950B9AB}">
      <dgm:prSet/>
      <dgm:spPr/>
      <dgm:t>
        <a:bodyPr/>
        <a:lstStyle/>
        <a:p>
          <a:endParaRPr lang="pt-BR"/>
        </a:p>
      </dgm:t>
    </dgm:pt>
    <dgm:pt modelId="{5D6D8618-BDF2-4547-8AB2-ED2D91C42623}">
      <dgm:prSet phldrT="[Texto]"/>
      <dgm:spPr/>
      <dgm:t>
        <a:bodyPr/>
        <a:lstStyle/>
        <a:p>
          <a:r>
            <a:rPr lang="pt-BR" dirty="0"/>
            <a:t>Secundária</a:t>
          </a:r>
        </a:p>
      </dgm:t>
    </dgm:pt>
    <dgm:pt modelId="{2C949CB0-65A5-444B-8FE1-6A566D003A3F}" type="parTrans" cxnId="{8E78AFB7-667A-43DF-A8A7-D0574453249E}">
      <dgm:prSet/>
      <dgm:spPr/>
      <dgm:t>
        <a:bodyPr/>
        <a:lstStyle/>
        <a:p>
          <a:endParaRPr lang="pt-BR"/>
        </a:p>
      </dgm:t>
    </dgm:pt>
    <dgm:pt modelId="{8251DA8D-AE4A-4ABE-8BF0-4946F41D0C42}" type="sibTrans" cxnId="{8E78AFB7-667A-43DF-A8A7-D0574453249E}">
      <dgm:prSet/>
      <dgm:spPr/>
      <dgm:t>
        <a:bodyPr/>
        <a:lstStyle/>
        <a:p>
          <a:endParaRPr lang="pt-BR"/>
        </a:p>
      </dgm:t>
    </dgm:pt>
    <dgm:pt modelId="{4D3B6EAC-4D6B-4B9F-B4D0-500AE71612F1}">
      <dgm:prSet phldrT="[Texto]"/>
      <dgm:spPr/>
      <dgm:t>
        <a:bodyPr/>
        <a:lstStyle/>
        <a:p>
          <a:r>
            <a:rPr lang="pt-BR" dirty="0"/>
            <a:t>Lei Ordinária</a:t>
          </a:r>
        </a:p>
      </dgm:t>
    </dgm:pt>
    <dgm:pt modelId="{BD948825-3F1E-40D4-9E5D-588D1BBB5EC6}" type="parTrans" cxnId="{22E1F556-EC18-416C-A4A7-CC414F3465F2}">
      <dgm:prSet/>
      <dgm:spPr/>
      <dgm:t>
        <a:bodyPr/>
        <a:lstStyle/>
        <a:p>
          <a:endParaRPr lang="pt-BR"/>
        </a:p>
      </dgm:t>
    </dgm:pt>
    <dgm:pt modelId="{B41978BE-87F3-4DBE-85D2-C7D09B185172}" type="sibTrans" cxnId="{22E1F556-EC18-416C-A4A7-CC414F3465F2}">
      <dgm:prSet/>
      <dgm:spPr/>
      <dgm:t>
        <a:bodyPr/>
        <a:lstStyle/>
        <a:p>
          <a:endParaRPr lang="pt-BR"/>
        </a:p>
      </dgm:t>
    </dgm:pt>
    <dgm:pt modelId="{3C093915-C148-4397-B571-A13C953D775B}">
      <dgm:prSet phldrT="[Texto]"/>
      <dgm:spPr/>
      <dgm:t>
        <a:bodyPr/>
        <a:lstStyle/>
        <a:p>
          <a:r>
            <a:rPr lang="pt-BR" dirty="0"/>
            <a:t>Medidas Provisórias</a:t>
          </a:r>
        </a:p>
      </dgm:t>
    </dgm:pt>
    <dgm:pt modelId="{5E454364-4EB7-4B2B-A53F-B9E1679F07F8}" type="parTrans" cxnId="{620FA79B-6BC4-4059-824D-3E85759A4B45}">
      <dgm:prSet/>
      <dgm:spPr/>
      <dgm:t>
        <a:bodyPr/>
        <a:lstStyle/>
        <a:p>
          <a:endParaRPr lang="pt-BR"/>
        </a:p>
      </dgm:t>
    </dgm:pt>
    <dgm:pt modelId="{469AFF77-AA91-4A77-849D-E8F9F9D10B3A}" type="sibTrans" cxnId="{620FA79B-6BC4-4059-824D-3E85759A4B45}">
      <dgm:prSet/>
      <dgm:spPr/>
      <dgm:t>
        <a:bodyPr/>
        <a:lstStyle/>
        <a:p>
          <a:endParaRPr lang="pt-BR"/>
        </a:p>
      </dgm:t>
    </dgm:pt>
    <dgm:pt modelId="{3DC2CD43-2739-4C15-9A63-8CC8DCD992EF}">
      <dgm:prSet phldrT="[Texto]"/>
      <dgm:spPr/>
      <dgm:t>
        <a:bodyPr/>
        <a:lstStyle/>
        <a:p>
          <a:r>
            <a:rPr lang="pt-BR" dirty="0"/>
            <a:t>Decretos legislativos</a:t>
          </a:r>
        </a:p>
      </dgm:t>
    </dgm:pt>
    <dgm:pt modelId="{1AB8BFB9-1337-49A2-8F93-BB29AD5956B5}" type="parTrans" cxnId="{730FF54D-BCDE-4F62-BC79-C373BD8E6B54}">
      <dgm:prSet/>
      <dgm:spPr/>
      <dgm:t>
        <a:bodyPr/>
        <a:lstStyle/>
        <a:p>
          <a:endParaRPr lang="pt-BR"/>
        </a:p>
      </dgm:t>
    </dgm:pt>
    <dgm:pt modelId="{1C43BDF0-D5F9-4E14-BEED-DCB52B0AEADA}" type="sibTrans" cxnId="{730FF54D-BCDE-4F62-BC79-C373BD8E6B54}">
      <dgm:prSet/>
      <dgm:spPr/>
      <dgm:t>
        <a:bodyPr/>
        <a:lstStyle/>
        <a:p>
          <a:endParaRPr lang="pt-BR"/>
        </a:p>
      </dgm:t>
    </dgm:pt>
    <dgm:pt modelId="{A83BDFA8-F292-410E-90A3-78A468096CCB}">
      <dgm:prSet phldrT="[Texto]"/>
      <dgm:spPr/>
      <dgm:t>
        <a:bodyPr/>
        <a:lstStyle/>
        <a:p>
          <a:r>
            <a:rPr lang="pt-BR" dirty="0"/>
            <a:t>Resoluções</a:t>
          </a:r>
        </a:p>
      </dgm:t>
    </dgm:pt>
    <dgm:pt modelId="{3DB993B8-F79E-4578-B102-1C06A2F7D166}" type="parTrans" cxnId="{53667B21-A226-4AB1-8739-FB3D5194B0DE}">
      <dgm:prSet/>
      <dgm:spPr/>
      <dgm:t>
        <a:bodyPr/>
        <a:lstStyle/>
        <a:p>
          <a:endParaRPr lang="pt-BR"/>
        </a:p>
      </dgm:t>
    </dgm:pt>
    <dgm:pt modelId="{B5D7E618-449C-4AE0-A761-B8939CC3F5CB}" type="sibTrans" cxnId="{53667B21-A226-4AB1-8739-FB3D5194B0DE}">
      <dgm:prSet/>
      <dgm:spPr/>
      <dgm:t>
        <a:bodyPr/>
        <a:lstStyle/>
        <a:p>
          <a:endParaRPr lang="pt-BR"/>
        </a:p>
      </dgm:t>
    </dgm:pt>
    <dgm:pt modelId="{29069B5A-2B06-4B9C-B96C-F1B987DD29A3}">
      <dgm:prSet phldrT="[Texto]"/>
      <dgm:spPr/>
      <dgm:t>
        <a:bodyPr/>
        <a:lstStyle/>
        <a:p>
          <a:r>
            <a:rPr lang="pt-BR" dirty="0"/>
            <a:t>Tratados Internacionais</a:t>
          </a:r>
        </a:p>
      </dgm:t>
    </dgm:pt>
    <dgm:pt modelId="{E3CBD99B-4D3F-4B09-9E7F-F3C3421F5364}" type="parTrans" cxnId="{CA78DBE2-3F7E-44F1-AA3D-0CD93E468C12}">
      <dgm:prSet/>
      <dgm:spPr/>
      <dgm:t>
        <a:bodyPr/>
        <a:lstStyle/>
        <a:p>
          <a:endParaRPr lang="pt-BR"/>
        </a:p>
      </dgm:t>
    </dgm:pt>
    <dgm:pt modelId="{9450450A-367C-4A9F-96D5-004760F4A76B}" type="sibTrans" cxnId="{CA78DBE2-3F7E-44F1-AA3D-0CD93E468C12}">
      <dgm:prSet/>
      <dgm:spPr/>
      <dgm:t>
        <a:bodyPr/>
        <a:lstStyle/>
        <a:p>
          <a:endParaRPr lang="pt-BR"/>
        </a:p>
      </dgm:t>
    </dgm:pt>
    <dgm:pt modelId="{EBE9569E-2CA0-4E32-BFED-66ECCFE9B9E3}">
      <dgm:prSet phldrT="[Texto]"/>
      <dgm:spPr/>
      <dgm:t>
        <a:bodyPr/>
        <a:lstStyle/>
        <a:p>
          <a:r>
            <a:rPr lang="pt-BR" dirty="0"/>
            <a:t>Princípios Gerais de Direito</a:t>
          </a:r>
        </a:p>
      </dgm:t>
    </dgm:pt>
    <dgm:pt modelId="{99BC6E62-4980-4A86-A8B8-807A0ADFE6D9}" type="parTrans" cxnId="{9EE7634C-11E2-435E-B515-777E4F7D78B4}">
      <dgm:prSet/>
      <dgm:spPr/>
      <dgm:t>
        <a:bodyPr/>
        <a:lstStyle/>
        <a:p>
          <a:endParaRPr lang="pt-BR"/>
        </a:p>
      </dgm:t>
    </dgm:pt>
    <dgm:pt modelId="{1E5985C4-739D-43FA-8392-F5A565F717DF}" type="sibTrans" cxnId="{9EE7634C-11E2-435E-B515-777E4F7D78B4}">
      <dgm:prSet/>
      <dgm:spPr/>
      <dgm:t>
        <a:bodyPr/>
        <a:lstStyle/>
        <a:p>
          <a:endParaRPr lang="pt-BR"/>
        </a:p>
      </dgm:t>
    </dgm:pt>
    <dgm:pt modelId="{E5472515-FEB6-405B-A346-9E6B80B77A13}">
      <dgm:prSet/>
      <dgm:spPr/>
      <dgm:t>
        <a:bodyPr/>
        <a:lstStyle/>
        <a:p>
          <a:r>
            <a:rPr lang="pt-BR" dirty="0"/>
            <a:t>Regulamento</a:t>
          </a:r>
        </a:p>
      </dgm:t>
    </dgm:pt>
    <dgm:pt modelId="{8B81EA7E-CFBE-46F3-A22A-7ADF30901F92}" type="parTrans" cxnId="{D8A1C55A-45B0-4992-AB1A-F357B1F76F98}">
      <dgm:prSet/>
      <dgm:spPr/>
      <dgm:t>
        <a:bodyPr/>
        <a:lstStyle/>
        <a:p>
          <a:endParaRPr lang="pt-BR"/>
        </a:p>
      </dgm:t>
    </dgm:pt>
    <dgm:pt modelId="{B4CE748B-4E95-4E01-BD2E-325BE00A8C65}" type="sibTrans" cxnId="{D8A1C55A-45B0-4992-AB1A-F357B1F76F98}">
      <dgm:prSet/>
      <dgm:spPr/>
      <dgm:t>
        <a:bodyPr/>
        <a:lstStyle/>
        <a:p>
          <a:endParaRPr lang="pt-BR"/>
        </a:p>
      </dgm:t>
    </dgm:pt>
    <dgm:pt modelId="{26F476A6-42D9-4BEA-AB9D-DCE1C7F47F34}">
      <dgm:prSet/>
      <dgm:spPr/>
      <dgm:t>
        <a:bodyPr/>
        <a:lstStyle/>
        <a:p>
          <a:r>
            <a:rPr lang="pt-BR" dirty="0"/>
            <a:t>Doutrina</a:t>
          </a:r>
        </a:p>
      </dgm:t>
    </dgm:pt>
    <dgm:pt modelId="{DCB02CE4-2B3B-40BD-8C77-9F46E365B8D9}" type="parTrans" cxnId="{A90E76CF-310E-4CEB-9EF6-DF8BDE52633C}">
      <dgm:prSet/>
      <dgm:spPr/>
      <dgm:t>
        <a:bodyPr/>
        <a:lstStyle/>
        <a:p>
          <a:endParaRPr lang="pt-BR"/>
        </a:p>
      </dgm:t>
    </dgm:pt>
    <dgm:pt modelId="{07DB67D5-A015-43B0-A6DF-0635283590F7}" type="sibTrans" cxnId="{A90E76CF-310E-4CEB-9EF6-DF8BDE52633C}">
      <dgm:prSet/>
      <dgm:spPr/>
      <dgm:t>
        <a:bodyPr/>
        <a:lstStyle/>
        <a:p>
          <a:endParaRPr lang="pt-BR"/>
        </a:p>
      </dgm:t>
    </dgm:pt>
    <dgm:pt modelId="{8C9C4332-B55C-4725-927F-AF233C8B34FF}">
      <dgm:prSet/>
      <dgm:spPr/>
      <dgm:t>
        <a:bodyPr/>
        <a:lstStyle/>
        <a:p>
          <a:r>
            <a:rPr lang="pt-BR" dirty="0"/>
            <a:t>Jurisprudência</a:t>
          </a:r>
        </a:p>
      </dgm:t>
    </dgm:pt>
    <dgm:pt modelId="{8D97AD34-CFE0-4963-ABF8-4E33CE2F784A}" type="parTrans" cxnId="{F016C987-CC6D-42EC-A993-1DB9C6CE1990}">
      <dgm:prSet/>
      <dgm:spPr/>
      <dgm:t>
        <a:bodyPr/>
        <a:lstStyle/>
        <a:p>
          <a:endParaRPr lang="pt-BR"/>
        </a:p>
      </dgm:t>
    </dgm:pt>
    <dgm:pt modelId="{2209FCD7-A3BA-43E5-91EB-3A815959A019}" type="sibTrans" cxnId="{F016C987-CC6D-42EC-A993-1DB9C6CE1990}">
      <dgm:prSet/>
      <dgm:spPr/>
      <dgm:t>
        <a:bodyPr/>
        <a:lstStyle/>
        <a:p>
          <a:endParaRPr lang="pt-BR"/>
        </a:p>
      </dgm:t>
    </dgm:pt>
    <dgm:pt modelId="{527D2CFB-0EA8-479F-A552-9D8911EBCD11}">
      <dgm:prSet/>
      <dgm:spPr/>
      <dgm:t>
        <a:bodyPr/>
        <a:lstStyle/>
        <a:p>
          <a:r>
            <a:rPr lang="pt-BR" dirty="0"/>
            <a:t>Costumes</a:t>
          </a:r>
        </a:p>
      </dgm:t>
    </dgm:pt>
    <dgm:pt modelId="{2EDDA321-3E2E-4352-91BC-623C471D563C}" type="parTrans" cxnId="{58B3D080-61AF-4CB4-A365-EFE5033E9F6C}">
      <dgm:prSet/>
      <dgm:spPr/>
      <dgm:t>
        <a:bodyPr/>
        <a:lstStyle/>
        <a:p>
          <a:endParaRPr lang="pt-BR"/>
        </a:p>
      </dgm:t>
    </dgm:pt>
    <dgm:pt modelId="{2DD83A6E-B359-4A50-88F2-3C6A0F2F478F}" type="sibTrans" cxnId="{58B3D080-61AF-4CB4-A365-EFE5033E9F6C}">
      <dgm:prSet/>
      <dgm:spPr/>
      <dgm:t>
        <a:bodyPr/>
        <a:lstStyle/>
        <a:p>
          <a:endParaRPr lang="pt-BR"/>
        </a:p>
      </dgm:t>
    </dgm:pt>
    <dgm:pt modelId="{A259B33A-A08C-42F5-BFD4-2FF5BD4830EA}" type="pres">
      <dgm:prSet presAssocID="{24F3378B-1A98-48E4-8349-0E79F06077DF}" presName="Name0" presStyleCnt="0">
        <dgm:presLayoutVars>
          <dgm:dir/>
          <dgm:animLvl val="lvl"/>
          <dgm:resizeHandles val="exact"/>
        </dgm:presLayoutVars>
      </dgm:prSet>
      <dgm:spPr/>
    </dgm:pt>
    <dgm:pt modelId="{A82179E9-8FDE-41DA-91D0-2AD84C2BCF52}" type="pres">
      <dgm:prSet presAssocID="{5DA54533-30C4-4AD2-9156-C63378380356}" presName="composite" presStyleCnt="0"/>
      <dgm:spPr/>
    </dgm:pt>
    <dgm:pt modelId="{283DB5C6-D7D9-4E84-AABB-26BC5F339297}" type="pres">
      <dgm:prSet presAssocID="{5DA54533-30C4-4AD2-9156-C63378380356}" presName="parTx" presStyleLbl="alignNode1" presStyleIdx="0" presStyleCnt="2" custLinFactNeighborX="-653" custLinFactNeighborY="-3891">
        <dgm:presLayoutVars>
          <dgm:chMax val="0"/>
          <dgm:chPref val="0"/>
          <dgm:bulletEnabled val="1"/>
        </dgm:presLayoutVars>
      </dgm:prSet>
      <dgm:spPr/>
    </dgm:pt>
    <dgm:pt modelId="{1B0D4ED0-12F0-4879-92FC-9C03F4F6C89D}" type="pres">
      <dgm:prSet presAssocID="{5DA54533-30C4-4AD2-9156-C63378380356}" presName="desTx" presStyleLbl="alignAccFollowNode1" presStyleIdx="0" presStyleCnt="2">
        <dgm:presLayoutVars>
          <dgm:bulletEnabled val="1"/>
        </dgm:presLayoutVars>
      </dgm:prSet>
      <dgm:spPr/>
    </dgm:pt>
    <dgm:pt modelId="{B13FB8BE-CD14-4637-A669-18F2439797F1}" type="pres">
      <dgm:prSet presAssocID="{2B06F5D9-9420-401F-8CC2-99FB8BFF70CA}" presName="space" presStyleCnt="0"/>
      <dgm:spPr/>
    </dgm:pt>
    <dgm:pt modelId="{FB4AC464-99FF-48ED-BD00-281F24BA03DC}" type="pres">
      <dgm:prSet presAssocID="{5D6D8618-BDF2-4547-8AB2-ED2D91C42623}" presName="composite" presStyleCnt="0"/>
      <dgm:spPr/>
    </dgm:pt>
    <dgm:pt modelId="{3F6BECFC-6AB4-4262-BAD5-9DCB4FD6C8E6}" type="pres">
      <dgm:prSet presAssocID="{5D6D8618-BDF2-4547-8AB2-ED2D91C4262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936803E0-EB66-4DA1-90F8-D2B86EAE3349}" type="pres">
      <dgm:prSet presAssocID="{5D6D8618-BDF2-4547-8AB2-ED2D91C42623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209C8E0D-F3DD-4BC1-88F8-53719865F244}" type="presOf" srcId="{527D2CFB-0EA8-479F-A552-9D8911EBCD11}" destId="{936803E0-EB66-4DA1-90F8-D2B86EAE3349}" srcOrd="0" destOrd="3" presId="urn:microsoft.com/office/officeart/2005/8/layout/hList1"/>
    <dgm:cxn modelId="{4BBEE30E-A769-4BE3-AA8C-D942E2A9A503}" type="presOf" srcId="{26F476A6-42D9-4BEA-AB9D-DCE1C7F47F34}" destId="{936803E0-EB66-4DA1-90F8-D2B86EAE3349}" srcOrd="0" destOrd="1" presId="urn:microsoft.com/office/officeart/2005/8/layout/hList1"/>
    <dgm:cxn modelId="{53667B21-A226-4AB1-8739-FB3D5194B0DE}" srcId="{5DA54533-30C4-4AD2-9156-C63378380356}" destId="{A83BDFA8-F292-410E-90A3-78A468096CCB}" srcOrd="5" destOrd="0" parTransId="{3DB993B8-F79E-4578-B102-1C06A2F7D166}" sibTransId="{B5D7E618-449C-4AE0-A761-B8939CC3F5CB}"/>
    <dgm:cxn modelId="{F3C63226-C909-40B6-847B-E0F2D14AEC59}" type="presOf" srcId="{3C093915-C148-4397-B571-A13C953D775B}" destId="{1B0D4ED0-12F0-4879-92FC-9C03F4F6C89D}" srcOrd="0" destOrd="3" presId="urn:microsoft.com/office/officeart/2005/8/layout/hList1"/>
    <dgm:cxn modelId="{9EE7634C-11E2-435E-B515-777E4F7D78B4}" srcId="{5DA54533-30C4-4AD2-9156-C63378380356}" destId="{EBE9569E-2CA0-4E32-BFED-66ECCFE9B9E3}" srcOrd="7" destOrd="0" parTransId="{99BC6E62-4980-4A86-A8B8-807A0ADFE6D9}" sibTransId="{1E5985C4-739D-43FA-8392-F5A565F717DF}"/>
    <dgm:cxn modelId="{730FF54D-BCDE-4F62-BC79-C373BD8E6B54}" srcId="{5DA54533-30C4-4AD2-9156-C63378380356}" destId="{3DC2CD43-2739-4C15-9A63-8CC8DCD992EF}" srcOrd="4" destOrd="0" parTransId="{1AB8BFB9-1337-49A2-8F93-BB29AD5956B5}" sibTransId="{1C43BDF0-D5F9-4E14-BEED-DCB52B0AEADA}"/>
    <dgm:cxn modelId="{53150D4E-1DA5-4A4B-A5BD-B14B8CE93AFD}" srcId="{24F3378B-1A98-48E4-8349-0E79F06077DF}" destId="{5DA54533-30C4-4AD2-9156-C63378380356}" srcOrd="0" destOrd="0" parTransId="{6DD8481F-92BE-4648-AF34-90080FA2C943}" sibTransId="{2B06F5D9-9420-401F-8CC2-99FB8BFF70CA}"/>
    <dgm:cxn modelId="{35DB5C4E-EB1E-4FB7-A449-D2F794FA16BF}" type="presOf" srcId="{4D3B6EAC-4D6B-4B9F-B4D0-500AE71612F1}" destId="{1B0D4ED0-12F0-4879-92FC-9C03F4F6C89D}" srcOrd="0" destOrd="2" presId="urn:microsoft.com/office/officeart/2005/8/layout/hList1"/>
    <dgm:cxn modelId="{C2ECC073-2D9C-4DA2-8A54-F24B184BCEA8}" type="presOf" srcId="{29069B5A-2B06-4B9C-B96C-F1B987DD29A3}" destId="{1B0D4ED0-12F0-4879-92FC-9C03F4F6C89D}" srcOrd="0" destOrd="6" presId="urn:microsoft.com/office/officeart/2005/8/layout/hList1"/>
    <dgm:cxn modelId="{22E1F556-EC18-416C-A4A7-CC414F3465F2}" srcId="{5DA54533-30C4-4AD2-9156-C63378380356}" destId="{4D3B6EAC-4D6B-4B9F-B4D0-500AE71612F1}" srcOrd="2" destOrd="0" parTransId="{BD948825-3F1E-40D4-9E5D-588D1BBB5EC6}" sibTransId="{B41978BE-87F3-4DBE-85D2-C7D09B185172}"/>
    <dgm:cxn modelId="{C50A957A-1EC9-47A8-B8BF-C89E69673FC4}" type="presOf" srcId="{F4C319C4-300F-4F09-B336-B7136891C576}" destId="{1B0D4ED0-12F0-4879-92FC-9C03F4F6C89D}" srcOrd="0" destOrd="0" presId="urn:microsoft.com/office/officeart/2005/8/layout/hList1"/>
    <dgm:cxn modelId="{D8A1C55A-45B0-4992-AB1A-F357B1F76F98}" srcId="{5D6D8618-BDF2-4547-8AB2-ED2D91C42623}" destId="{E5472515-FEB6-405B-A346-9E6B80B77A13}" srcOrd="0" destOrd="0" parTransId="{8B81EA7E-CFBE-46F3-A22A-7ADF30901F92}" sibTransId="{B4CE748B-4E95-4E01-BD2E-325BE00A8C65}"/>
    <dgm:cxn modelId="{02DDA97D-DB43-4292-A9D5-052DFB80E970}" type="presOf" srcId="{D8724264-289F-4947-BF9C-E5B593D33433}" destId="{1B0D4ED0-12F0-4879-92FC-9C03F4F6C89D}" srcOrd="0" destOrd="1" presId="urn:microsoft.com/office/officeart/2005/8/layout/hList1"/>
    <dgm:cxn modelId="{58B3D080-61AF-4CB4-A365-EFE5033E9F6C}" srcId="{5D6D8618-BDF2-4547-8AB2-ED2D91C42623}" destId="{527D2CFB-0EA8-479F-A552-9D8911EBCD11}" srcOrd="3" destOrd="0" parTransId="{2EDDA321-3E2E-4352-91BC-623C471D563C}" sibTransId="{2DD83A6E-B359-4A50-88F2-3C6A0F2F478F}"/>
    <dgm:cxn modelId="{F016C987-CC6D-42EC-A993-1DB9C6CE1990}" srcId="{5D6D8618-BDF2-4547-8AB2-ED2D91C42623}" destId="{8C9C4332-B55C-4725-927F-AF233C8B34FF}" srcOrd="2" destOrd="0" parTransId="{8D97AD34-CFE0-4963-ABF8-4E33CE2F784A}" sibTransId="{2209FCD7-A3BA-43E5-91EB-3A815959A019}"/>
    <dgm:cxn modelId="{3851D696-3D5B-410C-AFBE-B659838066AB}" type="presOf" srcId="{E5472515-FEB6-405B-A346-9E6B80B77A13}" destId="{936803E0-EB66-4DA1-90F8-D2B86EAE3349}" srcOrd="0" destOrd="0" presId="urn:microsoft.com/office/officeart/2005/8/layout/hList1"/>
    <dgm:cxn modelId="{620FA79B-6BC4-4059-824D-3E85759A4B45}" srcId="{5DA54533-30C4-4AD2-9156-C63378380356}" destId="{3C093915-C148-4397-B571-A13C953D775B}" srcOrd="3" destOrd="0" parTransId="{5E454364-4EB7-4B2B-A53F-B9E1679F07F8}" sibTransId="{469AFF77-AA91-4A77-849D-E8F9F9D10B3A}"/>
    <dgm:cxn modelId="{6ACB35AD-3F50-43F8-89C4-37E5A950B9AB}" srcId="{5DA54533-30C4-4AD2-9156-C63378380356}" destId="{D8724264-289F-4947-BF9C-E5B593D33433}" srcOrd="1" destOrd="0" parTransId="{A5933C88-7DCD-43BD-AC45-E6316FE98CE3}" sibTransId="{9DCE3A38-8339-42F8-BC94-53845A906EC8}"/>
    <dgm:cxn modelId="{47473DB2-35DD-45AC-8E05-AB8F478F8B4A}" type="presOf" srcId="{A83BDFA8-F292-410E-90A3-78A468096CCB}" destId="{1B0D4ED0-12F0-4879-92FC-9C03F4F6C89D}" srcOrd="0" destOrd="5" presId="urn:microsoft.com/office/officeart/2005/8/layout/hList1"/>
    <dgm:cxn modelId="{8E78AFB7-667A-43DF-A8A7-D0574453249E}" srcId="{24F3378B-1A98-48E4-8349-0E79F06077DF}" destId="{5D6D8618-BDF2-4547-8AB2-ED2D91C42623}" srcOrd="1" destOrd="0" parTransId="{2C949CB0-65A5-444B-8FE1-6A566D003A3F}" sibTransId="{8251DA8D-AE4A-4ABE-8BF0-4946F41D0C42}"/>
    <dgm:cxn modelId="{8859D8B8-786B-4670-9179-7FD313FAC456}" type="presOf" srcId="{8C9C4332-B55C-4725-927F-AF233C8B34FF}" destId="{936803E0-EB66-4DA1-90F8-D2B86EAE3349}" srcOrd="0" destOrd="2" presId="urn:microsoft.com/office/officeart/2005/8/layout/hList1"/>
    <dgm:cxn modelId="{5D0D32BB-7788-45A0-B155-67FD5110284F}" type="presOf" srcId="{5D6D8618-BDF2-4547-8AB2-ED2D91C42623}" destId="{3F6BECFC-6AB4-4262-BAD5-9DCB4FD6C8E6}" srcOrd="0" destOrd="0" presId="urn:microsoft.com/office/officeart/2005/8/layout/hList1"/>
    <dgm:cxn modelId="{9FEC72C9-D887-4E04-914A-6A995138A5C7}" type="presOf" srcId="{5DA54533-30C4-4AD2-9156-C63378380356}" destId="{283DB5C6-D7D9-4E84-AABB-26BC5F339297}" srcOrd="0" destOrd="0" presId="urn:microsoft.com/office/officeart/2005/8/layout/hList1"/>
    <dgm:cxn modelId="{1DD1EACE-CD29-4B58-B2C2-52631F505CB8}" srcId="{5DA54533-30C4-4AD2-9156-C63378380356}" destId="{F4C319C4-300F-4F09-B336-B7136891C576}" srcOrd="0" destOrd="0" parTransId="{8D088666-C493-4E26-8D44-64DC98122DD7}" sibTransId="{D10AB0C3-B2BC-4805-BE7B-AF0C2B8B0BAF}"/>
    <dgm:cxn modelId="{A90E76CF-310E-4CEB-9EF6-DF8BDE52633C}" srcId="{5D6D8618-BDF2-4547-8AB2-ED2D91C42623}" destId="{26F476A6-42D9-4BEA-AB9D-DCE1C7F47F34}" srcOrd="1" destOrd="0" parTransId="{DCB02CE4-2B3B-40BD-8C77-9F46E365B8D9}" sibTransId="{07DB67D5-A015-43B0-A6DF-0635283590F7}"/>
    <dgm:cxn modelId="{11CC3DD9-EAC1-4C2D-B06D-4DD32D675A76}" type="presOf" srcId="{EBE9569E-2CA0-4E32-BFED-66ECCFE9B9E3}" destId="{1B0D4ED0-12F0-4879-92FC-9C03F4F6C89D}" srcOrd="0" destOrd="7" presId="urn:microsoft.com/office/officeart/2005/8/layout/hList1"/>
    <dgm:cxn modelId="{CA78DBE2-3F7E-44F1-AA3D-0CD93E468C12}" srcId="{5DA54533-30C4-4AD2-9156-C63378380356}" destId="{29069B5A-2B06-4B9C-B96C-F1B987DD29A3}" srcOrd="6" destOrd="0" parTransId="{E3CBD99B-4D3F-4B09-9E7F-F3C3421F5364}" sibTransId="{9450450A-367C-4A9F-96D5-004760F4A76B}"/>
    <dgm:cxn modelId="{1EABBBEE-9BE8-4A03-ACAA-E402B5B2EAC1}" type="presOf" srcId="{3DC2CD43-2739-4C15-9A63-8CC8DCD992EF}" destId="{1B0D4ED0-12F0-4879-92FC-9C03F4F6C89D}" srcOrd="0" destOrd="4" presId="urn:microsoft.com/office/officeart/2005/8/layout/hList1"/>
    <dgm:cxn modelId="{C15633F4-9993-415C-879C-B565198BD4AF}" type="presOf" srcId="{24F3378B-1A98-48E4-8349-0E79F06077DF}" destId="{A259B33A-A08C-42F5-BFD4-2FF5BD4830EA}" srcOrd="0" destOrd="0" presId="urn:microsoft.com/office/officeart/2005/8/layout/hList1"/>
    <dgm:cxn modelId="{1F777A58-9419-4E5B-8102-019D8BBCACBE}" type="presParOf" srcId="{A259B33A-A08C-42F5-BFD4-2FF5BD4830EA}" destId="{A82179E9-8FDE-41DA-91D0-2AD84C2BCF52}" srcOrd="0" destOrd="0" presId="urn:microsoft.com/office/officeart/2005/8/layout/hList1"/>
    <dgm:cxn modelId="{3F41F1C5-22D7-458F-8E14-360457F3DC9E}" type="presParOf" srcId="{A82179E9-8FDE-41DA-91D0-2AD84C2BCF52}" destId="{283DB5C6-D7D9-4E84-AABB-26BC5F339297}" srcOrd="0" destOrd="0" presId="urn:microsoft.com/office/officeart/2005/8/layout/hList1"/>
    <dgm:cxn modelId="{28D48B75-7EC3-4A52-A174-5EE96FF549ED}" type="presParOf" srcId="{A82179E9-8FDE-41DA-91D0-2AD84C2BCF52}" destId="{1B0D4ED0-12F0-4879-92FC-9C03F4F6C89D}" srcOrd="1" destOrd="0" presId="urn:microsoft.com/office/officeart/2005/8/layout/hList1"/>
    <dgm:cxn modelId="{85273BE8-9157-4E88-A763-3DA42380CBF3}" type="presParOf" srcId="{A259B33A-A08C-42F5-BFD4-2FF5BD4830EA}" destId="{B13FB8BE-CD14-4637-A669-18F2439797F1}" srcOrd="1" destOrd="0" presId="urn:microsoft.com/office/officeart/2005/8/layout/hList1"/>
    <dgm:cxn modelId="{7B761ED2-212F-484B-9AD9-9F46C1AF033B}" type="presParOf" srcId="{A259B33A-A08C-42F5-BFD4-2FF5BD4830EA}" destId="{FB4AC464-99FF-48ED-BD00-281F24BA03DC}" srcOrd="2" destOrd="0" presId="urn:microsoft.com/office/officeart/2005/8/layout/hList1"/>
    <dgm:cxn modelId="{C9B008BF-D2C2-40A4-9029-7B58678D77D6}" type="presParOf" srcId="{FB4AC464-99FF-48ED-BD00-281F24BA03DC}" destId="{3F6BECFC-6AB4-4262-BAD5-9DCB4FD6C8E6}" srcOrd="0" destOrd="0" presId="urn:microsoft.com/office/officeart/2005/8/layout/hList1"/>
    <dgm:cxn modelId="{24C8FAFB-BD0B-4257-9449-3EAC9BDDE624}" type="presParOf" srcId="{FB4AC464-99FF-48ED-BD00-281F24BA03DC}" destId="{936803E0-EB66-4DA1-90F8-D2B86EAE334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3DB5C6-D7D9-4E84-AABB-26BC5F339297}">
      <dsp:nvSpPr>
        <dsp:cNvPr id="0" name=""/>
        <dsp:cNvSpPr/>
      </dsp:nvSpPr>
      <dsp:spPr>
        <a:xfrm>
          <a:off x="0" y="50376"/>
          <a:ext cx="3703141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Primária</a:t>
          </a:r>
        </a:p>
      </dsp:txBody>
      <dsp:txXfrm>
        <a:off x="0" y="50376"/>
        <a:ext cx="3703141" cy="518400"/>
      </dsp:txXfrm>
    </dsp:sp>
    <dsp:sp modelId="{1B0D4ED0-12F0-4879-92FC-9C03F4F6C89D}">
      <dsp:nvSpPr>
        <dsp:cNvPr id="0" name=""/>
        <dsp:cNvSpPr/>
      </dsp:nvSpPr>
      <dsp:spPr>
        <a:xfrm>
          <a:off x="38" y="588947"/>
          <a:ext cx="3703141" cy="30634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Normas Constitucionais e Infraconstitucionais (Emendas e Tratados com força de Emenda)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Lei Complementar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Lei Ordinária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Medidas Provisórias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Decretos legislativos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Resoluções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Tratados Internacionais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Princípios Gerais de Direito</a:t>
          </a:r>
        </a:p>
      </dsp:txBody>
      <dsp:txXfrm>
        <a:off x="38" y="588947"/>
        <a:ext cx="3703141" cy="3063420"/>
      </dsp:txXfrm>
    </dsp:sp>
    <dsp:sp modelId="{3F6BECFC-6AB4-4262-BAD5-9DCB4FD6C8E6}">
      <dsp:nvSpPr>
        <dsp:cNvPr id="0" name=""/>
        <dsp:cNvSpPr/>
      </dsp:nvSpPr>
      <dsp:spPr>
        <a:xfrm>
          <a:off x="4221619" y="70547"/>
          <a:ext cx="3703141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Secundária</a:t>
          </a:r>
        </a:p>
      </dsp:txBody>
      <dsp:txXfrm>
        <a:off x="4221619" y="70547"/>
        <a:ext cx="3703141" cy="518400"/>
      </dsp:txXfrm>
    </dsp:sp>
    <dsp:sp modelId="{936803E0-EB66-4DA1-90F8-D2B86EAE3349}">
      <dsp:nvSpPr>
        <dsp:cNvPr id="0" name=""/>
        <dsp:cNvSpPr/>
      </dsp:nvSpPr>
      <dsp:spPr>
        <a:xfrm>
          <a:off x="4221619" y="588947"/>
          <a:ext cx="3703141" cy="30634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Regulamento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Doutrina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Jurisprudência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Costumes</a:t>
          </a:r>
        </a:p>
      </dsp:txBody>
      <dsp:txXfrm>
        <a:off x="4221619" y="588947"/>
        <a:ext cx="3703141" cy="30634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3219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74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918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910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1960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132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59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3261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547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29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5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FE81F-F50D-49C2-9753-123ADE6FFC27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31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078831"/>
            <a:ext cx="10515600" cy="409813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4000" b="1" dirty="0"/>
              <a:t>Gestão de Políticas Públicas</a:t>
            </a:r>
          </a:p>
          <a:p>
            <a:pPr marL="0" indent="0" algn="ctr">
              <a:buNone/>
            </a:pPr>
            <a:endParaRPr lang="pt-BR" sz="4000" b="1" dirty="0"/>
          </a:p>
          <a:p>
            <a:pPr marL="0" indent="0" algn="ctr">
              <a:buNone/>
            </a:pPr>
            <a:r>
              <a:rPr lang="pt-BR" sz="4000" b="1" dirty="0">
                <a:solidFill>
                  <a:srgbClr val="FF0000"/>
                </a:solidFill>
              </a:rPr>
              <a:t>ACH 3534</a:t>
            </a:r>
            <a:r>
              <a:rPr lang="pt-BR" sz="4000" b="1" dirty="0"/>
              <a:t> </a:t>
            </a:r>
            <a:r>
              <a:rPr lang="pt-BR" sz="4000" b="1" dirty="0">
                <a:solidFill>
                  <a:srgbClr val="FF0000"/>
                </a:solidFill>
              </a:rPr>
              <a:t>– DIREITO ADMINISTRATIVO</a:t>
            </a:r>
          </a:p>
          <a:p>
            <a:pPr marL="0" indent="0" algn="ctr">
              <a:buNone/>
            </a:pPr>
            <a:endParaRPr lang="pt-BR" sz="4000" b="1" dirty="0"/>
          </a:p>
          <a:p>
            <a:pPr marL="0" indent="0" algn="ctr">
              <a:buNone/>
            </a:pPr>
            <a:r>
              <a:rPr lang="pt-BR" sz="4000" b="1"/>
              <a:t>Direito </a:t>
            </a:r>
            <a:r>
              <a:rPr lang="pt-BR" sz="4000" b="1" dirty="0"/>
              <a:t>Administrativo e Regime Jurídico Administrativo</a:t>
            </a:r>
          </a:p>
          <a:p>
            <a:pPr marL="0" indent="0" algn="ctr">
              <a:buNone/>
            </a:pPr>
            <a:endParaRPr lang="pt-BR" sz="4000" b="1" dirty="0"/>
          </a:p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r>
              <a:rPr lang="pt-BR" sz="2000" b="1" dirty="0"/>
              <a:t>							</a:t>
            </a:r>
            <a:r>
              <a:rPr lang="pt-BR" sz="2900" b="1" dirty="0"/>
              <a:t>Profa. Dra. Ana Carla Bliacheriene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" y="0"/>
            <a:ext cx="5314951" cy="182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281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Direito administrativo e regime jurídico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lnSpcReduction="10000"/>
          </a:bodyPr>
          <a:lstStyle/>
          <a:p>
            <a:r>
              <a:rPr lang="pt-BR" dirty="0"/>
              <a:t>Função administrativa</a:t>
            </a:r>
          </a:p>
          <a:p>
            <a:endParaRPr lang="pt-BR" dirty="0"/>
          </a:p>
          <a:p>
            <a:r>
              <a:rPr lang="pt-BR" dirty="0"/>
              <a:t>Poderes e Funções do Poder Público</a:t>
            </a:r>
          </a:p>
          <a:p>
            <a:endParaRPr lang="pt-BR" dirty="0"/>
          </a:p>
          <a:p>
            <a:r>
              <a:rPr lang="pt-BR" dirty="0"/>
              <a:t>Funções típicas e funções atípicas</a:t>
            </a:r>
          </a:p>
          <a:p>
            <a:endParaRPr lang="pt-BR" dirty="0"/>
          </a:p>
          <a:p>
            <a:r>
              <a:rPr lang="pt-BR" dirty="0"/>
              <a:t>“A função administrativa consubstancia-se na prática de atos tendo em vista a satisfação das necessidades públicas ou coletivas, satisfação esta que representa a missão, a razão de ser, o fundamento da Administração Pública” (Santos, Queiroz, Cardozo, 2015, p. 12).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r>
              <a:rPr lang="pt-BR" dirty="0"/>
              <a:t>Histórico do DA</a:t>
            </a:r>
          </a:p>
          <a:p>
            <a:r>
              <a:rPr lang="pt-BR" dirty="0"/>
              <a:t>Fontes do DA</a:t>
            </a:r>
          </a:p>
          <a:p>
            <a:r>
              <a:rPr lang="pt-BR" dirty="0"/>
              <a:t>Conceito de DA</a:t>
            </a:r>
          </a:p>
          <a:p>
            <a:r>
              <a:rPr lang="pt-BR" dirty="0">
                <a:solidFill>
                  <a:schemeClr val="bg1"/>
                </a:solidFill>
              </a:rPr>
              <a:t>Função Administrativa</a:t>
            </a:r>
          </a:p>
          <a:p>
            <a:r>
              <a:rPr lang="pt-BR" dirty="0"/>
              <a:t>Regime jurídico-administrativo</a:t>
            </a:r>
          </a:p>
          <a:p>
            <a:r>
              <a:rPr lang="pt-BR" dirty="0"/>
              <a:t>Princípios do DA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241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Direito administrativo e regime jurídico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r>
              <a:rPr lang="pt-BR" dirty="0"/>
              <a:t>Regime jurídico- administrativo</a:t>
            </a:r>
          </a:p>
          <a:p>
            <a:endParaRPr lang="pt-BR" dirty="0"/>
          </a:p>
          <a:p>
            <a:r>
              <a:rPr lang="pt-BR" dirty="0"/>
              <a:t>Regime jurídico – conjunto de normas aplicáveis às relações jurídicas sob o manto de determinado ramo do direito.</a:t>
            </a:r>
          </a:p>
          <a:p>
            <a:endParaRPr lang="pt-BR" dirty="0"/>
          </a:p>
          <a:p>
            <a:r>
              <a:rPr lang="pt-BR" dirty="0"/>
              <a:t>Regime jurídico-administrativo (regime de direito público)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dirty="0"/>
              <a:t>Histórico do DA</a:t>
            </a:r>
          </a:p>
          <a:p>
            <a:r>
              <a:rPr lang="pt-BR" dirty="0"/>
              <a:t>Fontes do DA</a:t>
            </a:r>
          </a:p>
          <a:p>
            <a:r>
              <a:rPr lang="pt-BR" dirty="0"/>
              <a:t>Conceito de DA</a:t>
            </a:r>
          </a:p>
          <a:p>
            <a:r>
              <a:rPr lang="pt-BR" dirty="0"/>
              <a:t>Função Administrativa</a:t>
            </a:r>
          </a:p>
          <a:p>
            <a:r>
              <a:rPr lang="pt-BR" dirty="0">
                <a:solidFill>
                  <a:schemeClr val="bg1"/>
                </a:solidFill>
              </a:rPr>
              <a:t>Regime jurídico-administrativo</a:t>
            </a:r>
          </a:p>
          <a:p>
            <a:r>
              <a:rPr lang="pt-BR" dirty="0"/>
              <a:t>Princípios do DA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84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Direito administrativo e regime jurídico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lnSpcReduction="10000"/>
          </a:bodyPr>
          <a:lstStyle/>
          <a:p>
            <a:r>
              <a:rPr lang="pt-BR" dirty="0"/>
              <a:t>Regime jurídico- administrativo</a:t>
            </a:r>
          </a:p>
          <a:p>
            <a:endParaRPr lang="pt-BR" dirty="0"/>
          </a:p>
          <a:p>
            <a:pPr lvl="1"/>
            <a:r>
              <a:rPr lang="pt-BR" dirty="0"/>
              <a:t>Direitos subjetivos da Administração Pública = Poderes = Direitos de Supremacia</a:t>
            </a:r>
          </a:p>
          <a:p>
            <a:pPr lvl="1"/>
            <a:endParaRPr lang="pt-BR" dirty="0"/>
          </a:p>
          <a:p>
            <a:pPr lvl="2"/>
            <a:r>
              <a:rPr lang="pt-BR" sz="2400" dirty="0"/>
              <a:t>Prerrogativas de autoridades </a:t>
            </a:r>
            <a:r>
              <a:rPr lang="pt-BR" sz="1900" dirty="0"/>
              <a:t>(foro por prerrogativa de função, presunção de veracidade dos atos praticados, fé-pública)</a:t>
            </a:r>
          </a:p>
          <a:p>
            <a:pPr lvl="2"/>
            <a:r>
              <a:rPr lang="pt-BR" sz="2400" dirty="0"/>
              <a:t>Verticalidade e não horizontalidade </a:t>
            </a:r>
            <a:r>
              <a:rPr lang="pt-BR" sz="2200" dirty="0"/>
              <a:t>(</a:t>
            </a:r>
            <a:r>
              <a:rPr lang="pt-BR" sz="1800" dirty="0"/>
              <a:t>cláusulas contratuais exorbitantes, restrição aos exercício do direito de propriedade...) 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Para garantir:</a:t>
            </a:r>
          </a:p>
          <a:p>
            <a:pPr marL="457200" lvl="1" indent="0">
              <a:buNone/>
            </a:pPr>
            <a:endParaRPr lang="pt-BR" dirty="0"/>
          </a:p>
          <a:p>
            <a:pPr lvl="2"/>
            <a:r>
              <a:rPr lang="pt-BR" sz="2400" dirty="0"/>
              <a:t>Supremacia do interesse público</a:t>
            </a:r>
          </a:p>
          <a:p>
            <a:pPr lvl="2"/>
            <a:r>
              <a:rPr lang="pt-BR" sz="2400" dirty="0"/>
              <a:t>Indisponibilidade do interesse público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r>
              <a:rPr lang="pt-BR" dirty="0"/>
              <a:t>Histórico do DA</a:t>
            </a:r>
          </a:p>
          <a:p>
            <a:r>
              <a:rPr lang="pt-BR" dirty="0"/>
              <a:t>Fontes do DA</a:t>
            </a:r>
          </a:p>
          <a:p>
            <a:r>
              <a:rPr lang="pt-BR" dirty="0"/>
              <a:t>Conceito de DA</a:t>
            </a:r>
          </a:p>
          <a:p>
            <a:r>
              <a:rPr lang="pt-BR" dirty="0"/>
              <a:t>Função Administrativa</a:t>
            </a:r>
          </a:p>
          <a:p>
            <a:r>
              <a:rPr lang="pt-BR" dirty="0">
                <a:solidFill>
                  <a:schemeClr val="bg1"/>
                </a:solidFill>
              </a:rPr>
              <a:t>Regime jurídico-administrativo</a:t>
            </a:r>
          </a:p>
          <a:p>
            <a:r>
              <a:rPr lang="pt-BR" dirty="0"/>
              <a:t>Princípios do DA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04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Direito administrativo e regime jurídico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r>
              <a:rPr lang="pt-BR" dirty="0"/>
              <a:t>Regime jurídico- administrativo</a:t>
            </a:r>
          </a:p>
          <a:p>
            <a:endParaRPr lang="pt-BR" dirty="0"/>
          </a:p>
          <a:p>
            <a:pPr lvl="1"/>
            <a:r>
              <a:rPr lang="pt-BR" dirty="0"/>
              <a:t>Interesse público?</a:t>
            </a:r>
          </a:p>
          <a:p>
            <a:pPr lvl="1"/>
            <a:endParaRPr lang="en-US" dirty="0"/>
          </a:p>
          <a:p>
            <a:pPr lvl="1"/>
            <a:r>
              <a:rPr lang="pt-BR" dirty="0"/>
              <a:t>“...do ponto de vista jurídico será interesse público a solução que haja sido adotada pela Constituição ou pelas leis quando editadas em consonância com as diretrizes da Lei Maior” (MELLO, 2010, p. 191).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O Direito Administrativo é o direito da desigualdade, que milita a favor da Administração Pública.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Direitos Fundamentais </a:t>
            </a:r>
            <a:r>
              <a:rPr lang="pt-BR"/>
              <a:t>X 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dirty="0"/>
              <a:t>Histórico do DA</a:t>
            </a:r>
          </a:p>
          <a:p>
            <a:r>
              <a:rPr lang="pt-BR" dirty="0"/>
              <a:t>Fontes do DA</a:t>
            </a:r>
          </a:p>
          <a:p>
            <a:r>
              <a:rPr lang="pt-BR" dirty="0"/>
              <a:t>Conceito de DA</a:t>
            </a:r>
          </a:p>
          <a:p>
            <a:r>
              <a:rPr lang="pt-BR" dirty="0"/>
              <a:t>Função Administrativa</a:t>
            </a:r>
          </a:p>
          <a:p>
            <a:r>
              <a:rPr lang="pt-BR" dirty="0">
                <a:solidFill>
                  <a:schemeClr val="bg1"/>
                </a:solidFill>
              </a:rPr>
              <a:t>Regime jurídico-administrativo</a:t>
            </a:r>
          </a:p>
          <a:p>
            <a:r>
              <a:rPr lang="pt-BR" dirty="0"/>
              <a:t>Princípios do DA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47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Direito administrativo e regime jurídico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92500"/>
          </a:bodyPr>
          <a:lstStyle/>
          <a:p>
            <a:r>
              <a:rPr lang="pt-BR" dirty="0"/>
              <a:t>Regime jurídico- administrativo</a:t>
            </a:r>
          </a:p>
          <a:p>
            <a:endParaRPr lang="pt-BR" dirty="0"/>
          </a:p>
          <a:p>
            <a:pPr lvl="1"/>
            <a:r>
              <a:rPr lang="pt-BR" dirty="0"/>
              <a:t>Indisponibilidade do interesse público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r>
              <a:rPr lang="pt-BR" dirty="0"/>
              <a:t>Vontade do administrador e vontade da lei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r>
              <a:rPr lang="pt-BR" dirty="0"/>
              <a:t>Binômio: prerrogativa X limites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Legalidade para administrador e legalidade para o cidadão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Estado de bem estar social e prerrogativas da administração pública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r>
              <a:rPr lang="pt-BR" dirty="0"/>
              <a:t>Nova administração pública e custo social </a:t>
            </a:r>
          </a:p>
          <a:p>
            <a:pPr marL="914400" lvl="2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 fontScale="92500"/>
          </a:bodyPr>
          <a:lstStyle/>
          <a:p>
            <a:r>
              <a:rPr lang="pt-BR" dirty="0"/>
              <a:t>Histórico do DA</a:t>
            </a:r>
          </a:p>
          <a:p>
            <a:r>
              <a:rPr lang="pt-BR" dirty="0"/>
              <a:t>Fontes do DA</a:t>
            </a:r>
          </a:p>
          <a:p>
            <a:r>
              <a:rPr lang="pt-BR" dirty="0"/>
              <a:t>Conceito de DA</a:t>
            </a:r>
          </a:p>
          <a:p>
            <a:r>
              <a:rPr lang="pt-BR" dirty="0"/>
              <a:t>Função Administrativa</a:t>
            </a:r>
          </a:p>
          <a:p>
            <a:r>
              <a:rPr lang="pt-BR" dirty="0">
                <a:solidFill>
                  <a:schemeClr val="bg1"/>
                </a:solidFill>
              </a:rPr>
              <a:t>Regime jurídico-administrativo</a:t>
            </a:r>
          </a:p>
          <a:p>
            <a:r>
              <a:rPr lang="pt-BR" dirty="0"/>
              <a:t>Princípios do DA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71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Bibliografia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Obrigatória: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MELLO, Celso Antônio Bandeira de. A Noção Jurídica de Interesse Público. Grandes Temas de Direito Administrativo. São Paulo: Malheiros, 2010.</a:t>
            </a:r>
          </a:p>
          <a:p>
            <a:pPr lvl="1"/>
            <a:r>
              <a:rPr lang="pt-BR" dirty="0"/>
              <a:t>Santos, M. W; Queiroz, J. E. L.; Cardozo, J. E. M. Direito Administrativo. Serie Universitária. Rio de Janeiro: Forense, 2015.</a:t>
            </a:r>
          </a:p>
          <a:p>
            <a:pPr lvl="1"/>
            <a:r>
              <a:rPr lang="pt-BR" dirty="0"/>
              <a:t>SUNDFELD, Carlos Ari. Fundamentos do Direito Público. 3 ed. São Paulo: Malheiros, 1998.</a:t>
            </a:r>
          </a:p>
          <a:p>
            <a:pPr lvl="1"/>
            <a:r>
              <a:rPr lang="pt-BR" dirty="0"/>
              <a:t>Santana, J. L. Apostila (I) de Direito Administrativo.  Atualizada. Aracaju: Universidade Federal de Sergipe, 2016.</a:t>
            </a:r>
          </a:p>
          <a:p>
            <a:pPr marL="457200" lvl="1" indent="0">
              <a:buNone/>
            </a:pP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794"/>
            <a:ext cx="2497496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72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549276"/>
            <a:ext cx="7543800" cy="5472113"/>
          </a:xfrm>
        </p:spPr>
        <p:txBody>
          <a:bodyPr rtlCol="0">
            <a:normAutofit/>
          </a:bodyPr>
          <a:lstStyle/>
          <a:p>
            <a:pPr marL="0" indent="0">
              <a:spcBef>
                <a:spcPct val="50000"/>
              </a:spcBef>
              <a:buNone/>
              <a:defRPr/>
            </a:pPr>
            <a:endParaRPr lang="pt-BR" i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  <a:defRPr/>
            </a:pPr>
            <a:endParaRPr lang="pt-BR" i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  <a:defRPr/>
            </a:pPr>
            <a:endParaRPr lang="pt-BR" i="1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  <a:defRPr/>
            </a:pPr>
            <a:endParaRPr lang="pt-BR" i="1" dirty="0">
              <a:solidFill>
                <a:srgbClr val="002060"/>
              </a:solidFill>
              <a:cs typeface="Times New Roman" pitchFamily="18" charset="0"/>
            </a:endParaRPr>
          </a:p>
          <a:p>
            <a:pPr marL="274320" indent="-274320">
              <a:spcBef>
                <a:spcPct val="50000"/>
              </a:spcBef>
              <a:buNone/>
              <a:defRPr/>
            </a:pPr>
            <a:endParaRPr lang="pt-BR" sz="3600" i="1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pic>
        <p:nvPicPr>
          <p:cNvPr id="19458" name="Picture 2" descr="C:\Users\Ana Carla\AppData\Local\Microsoft\Windows\Temporary Internet Files\Content.IE5\X184XJYH\charge ac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205" y="549275"/>
            <a:ext cx="4248150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6959601" y="1125538"/>
            <a:ext cx="2665413" cy="28622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OBRIGADA!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acb@usp.br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pt-BR" altLang="pt-BR" sz="20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0224" y="6000751"/>
            <a:ext cx="2497496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3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Direito administrativo e regime jurídico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Histórico do Direito Administrativo</a:t>
            </a:r>
          </a:p>
          <a:p>
            <a:pPr lvl="1"/>
            <a:r>
              <a:rPr lang="pt-BR" dirty="0"/>
              <a:t>Lei 28 </a:t>
            </a:r>
            <a:r>
              <a:rPr lang="pt-BR" dirty="0" err="1"/>
              <a:t>pluviose</a:t>
            </a:r>
            <a:r>
              <a:rPr lang="pt-BR" dirty="0"/>
              <a:t> do ano VIII (1800)- Napoleão</a:t>
            </a:r>
          </a:p>
          <a:p>
            <a:pPr lvl="1"/>
            <a:r>
              <a:rPr lang="pt-BR" dirty="0"/>
              <a:t>1814 – primeiro livro na Itália, por </a:t>
            </a:r>
            <a:r>
              <a:rPr lang="pt-BR" dirty="0" err="1"/>
              <a:t>Romagnosi</a:t>
            </a:r>
            <a:r>
              <a:rPr lang="pt-BR" dirty="0"/>
              <a:t> (</a:t>
            </a:r>
            <a:r>
              <a:rPr lang="pt-BR" dirty="0" err="1"/>
              <a:t>Principi</a:t>
            </a:r>
            <a:r>
              <a:rPr lang="pt-BR" dirty="0"/>
              <a:t> </a:t>
            </a:r>
            <a:r>
              <a:rPr lang="pt-BR" dirty="0" err="1"/>
              <a:t>fondamentali</a:t>
            </a:r>
            <a:r>
              <a:rPr lang="pt-BR" dirty="0"/>
              <a:t> </a:t>
            </a:r>
            <a:r>
              <a:rPr lang="pt-BR" dirty="0" err="1"/>
              <a:t>del</a:t>
            </a:r>
            <a:r>
              <a:rPr lang="pt-BR" dirty="0"/>
              <a:t> </a:t>
            </a:r>
            <a:r>
              <a:rPr lang="pt-BR" dirty="0" err="1"/>
              <a:t>Diritto</a:t>
            </a:r>
            <a:r>
              <a:rPr lang="pt-BR" dirty="0"/>
              <a:t> </a:t>
            </a:r>
            <a:r>
              <a:rPr lang="pt-BR" dirty="0" err="1"/>
              <a:t>Amministrativo</a:t>
            </a:r>
            <a:r>
              <a:rPr lang="pt-BR" dirty="0"/>
              <a:t> onde </a:t>
            </a:r>
            <a:r>
              <a:rPr lang="pt-BR" dirty="0" err="1"/>
              <a:t>tesserne</a:t>
            </a:r>
            <a:r>
              <a:rPr lang="pt-BR" dirty="0"/>
              <a:t> </a:t>
            </a:r>
            <a:r>
              <a:rPr lang="pt-BR" dirty="0" err="1"/>
              <a:t>le</a:t>
            </a:r>
            <a:r>
              <a:rPr lang="pt-BR" dirty="0"/>
              <a:t> </a:t>
            </a:r>
            <a:r>
              <a:rPr lang="pt-BR" dirty="0" err="1"/>
              <a:t>istituzioni</a:t>
            </a:r>
            <a:r>
              <a:rPr lang="pt-BR" dirty="0"/>
              <a:t>)</a:t>
            </a:r>
          </a:p>
          <a:p>
            <a:pPr lvl="1"/>
            <a:r>
              <a:rPr lang="pt-BR" dirty="0"/>
              <a:t>1818 – França, por </a:t>
            </a:r>
            <a:r>
              <a:rPr lang="pt-BR" dirty="0" err="1"/>
              <a:t>Macarel</a:t>
            </a:r>
            <a:r>
              <a:rPr lang="pt-BR" dirty="0"/>
              <a:t>, (</a:t>
            </a:r>
            <a:r>
              <a:rPr lang="pt-BR" dirty="0" err="1"/>
              <a:t>Les</a:t>
            </a:r>
            <a:r>
              <a:rPr lang="pt-BR" dirty="0"/>
              <a:t> </a:t>
            </a:r>
            <a:r>
              <a:rPr lang="pt-BR" dirty="0" err="1"/>
              <a:t>èléments</a:t>
            </a:r>
            <a:r>
              <a:rPr lang="pt-BR" dirty="0"/>
              <a:t> de </a:t>
            </a:r>
            <a:r>
              <a:rPr lang="pt-BR" dirty="0" err="1"/>
              <a:t>jurisprudence</a:t>
            </a:r>
            <a:r>
              <a:rPr lang="pt-BR" dirty="0"/>
              <a:t> </a:t>
            </a:r>
            <a:r>
              <a:rPr lang="pt-BR" dirty="0" err="1"/>
              <a:t>administrative</a:t>
            </a:r>
            <a:r>
              <a:rPr lang="pt-BR" dirty="0"/>
              <a:t>). Depois houve repercussão da Europa (junto a expansão napoleônica)</a:t>
            </a:r>
          </a:p>
          <a:p>
            <a:pPr lvl="1"/>
            <a:r>
              <a:rPr lang="pt-BR" dirty="0"/>
              <a:t>1819 – Paris, primeira cadeira de Direito administrativo</a:t>
            </a:r>
          </a:p>
          <a:p>
            <a:pPr lvl="1"/>
            <a:r>
              <a:rPr lang="pt-BR" dirty="0"/>
              <a:t>1855 – Brasil, Largo. Grande desenvolvimento após a década de 1930</a:t>
            </a:r>
          </a:p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186363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Histórico do Direito Administrativo</a:t>
            </a:r>
          </a:p>
          <a:p>
            <a:r>
              <a:rPr lang="pt-BR" dirty="0"/>
              <a:t>Fontes do Direito Administrativo</a:t>
            </a:r>
          </a:p>
          <a:p>
            <a:r>
              <a:rPr lang="pt-BR" dirty="0"/>
              <a:t>Conceito de DA</a:t>
            </a:r>
          </a:p>
          <a:p>
            <a:r>
              <a:rPr lang="pt-BR" dirty="0"/>
              <a:t>Princípios do Direito Administrativo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422482" y="1400175"/>
            <a:ext cx="2895599" cy="5229225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chemeClr val="bg1"/>
                </a:solidFill>
              </a:rPr>
              <a:t>Histórico do DA</a:t>
            </a:r>
          </a:p>
          <a:p>
            <a:r>
              <a:rPr lang="pt-BR" dirty="0"/>
              <a:t>Fontes do DA</a:t>
            </a:r>
          </a:p>
          <a:p>
            <a:r>
              <a:rPr lang="pt-BR" dirty="0"/>
              <a:t>Conceito de DA</a:t>
            </a:r>
          </a:p>
          <a:p>
            <a:r>
              <a:rPr lang="pt-BR" dirty="0"/>
              <a:t>Função Administrativa</a:t>
            </a:r>
          </a:p>
          <a:p>
            <a:r>
              <a:rPr lang="pt-BR" dirty="0"/>
              <a:t>Regime jurídico-administrativo</a:t>
            </a:r>
          </a:p>
          <a:p>
            <a:r>
              <a:rPr lang="pt-BR" dirty="0"/>
              <a:t>Princípios do DA</a:t>
            </a:r>
          </a:p>
        </p:txBody>
      </p:sp>
    </p:spTree>
    <p:extLst>
      <p:ext uri="{BB962C8B-B14F-4D97-AF65-F5344CB8AC3E}">
        <p14:creationId xmlns:p14="http://schemas.microsoft.com/office/powerpoint/2010/main" val="1315598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Direito administrativo e regime jurídico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r>
              <a:rPr lang="pt-BR" dirty="0"/>
              <a:t>Histórico do Direito Administrativo</a:t>
            </a:r>
          </a:p>
          <a:p>
            <a:pPr lvl="1"/>
            <a:r>
              <a:rPr lang="pt-BR" dirty="0"/>
              <a:t>Organização administrativa, assuntos tributários, cargos públicos, fiscalização de atividades privadas</a:t>
            </a:r>
          </a:p>
          <a:p>
            <a:pPr lvl="1"/>
            <a:r>
              <a:rPr lang="pt-BR" dirty="0"/>
              <a:t>Prerrogativas X limites</a:t>
            </a:r>
          </a:p>
          <a:p>
            <a:pPr lvl="1"/>
            <a:r>
              <a:rPr lang="pt-BR" dirty="0"/>
              <a:t>Estado de Direito – rompe com estratificação, igualdade, legalidade, liberdade e separação de poderes. Revolução Francesa (1789)</a:t>
            </a:r>
          </a:p>
          <a:p>
            <a:pPr lvl="1"/>
            <a:r>
              <a:rPr lang="pt-BR" dirty="0"/>
              <a:t>Estado Policial – monarquia, estratificação, supressão de direitos individuais, imposição da vontade do Estado, exercício do poder incondicional e legitimado pelo sangue.</a:t>
            </a:r>
          </a:p>
          <a:p>
            <a:pPr lvl="1"/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2922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Histórico do DA</a:t>
            </a:r>
          </a:p>
          <a:p>
            <a:r>
              <a:rPr lang="pt-BR" dirty="0"/>
              <a:t>Fontes do DA</a:t>
            </a:r>
          </a:p>
          <a:p>
            <a:r>
              <a:rPr lang="pt-BR" dirty="0"/>
              <a:t>Conceito de DA</a:t>
            </a:r>
          </a:p>
          <a:p>
            <a:r>
              <a:rPr lang="pt-BR" dirty="0"/>
              <a:t>Função Administrativa</a:t>
            </a:r>
          </a:p>
          <a:p>
            <a:r>
              <a:rPr lang="pt-BR" dirty="0"/>
              <a:t>Regime jurídico-administrativo</a:t>
            </a:r>
          </a:p>
          <a:p>
            <a:r>
              <a:rPr lang="pt-BR" dirty="0"/>
              <a:t>Princípios do DA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071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Direito administrativo e regime jurídico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r>
              <a:rPr lang="pt-BR" dirty="0"/>
              <a:t>Histórico do Direito Administrativo</a:t>
            </a:r>
          </a:p>
          <a:p>
            <a:pPr lvl="1"/>
            <a:r>
              <a:rPr lang="pt-BR" dirty="0"/>
              <a:t>Função administrativa executada por corpo autônomo em relação aos responsáveis por outras funções estatais (legislativa e jurisdicional)</a:t>
            </a:r>
          </a:p>
          <a:p>
            <a:pPr lvl="1"/>
            <a:r>
              <a:rPr lang="pt-BR" dirty="0"/>
              <a:t>Administração encontra na lei o fundamento e o limite de sua atividade</a:t>
            </a:r>
          </a:p>
          <a:p>
            <a:pPr lvl="1"/>
            <a:r>
              <a:rPr lang="pt-BR" dirty="0"/>
              <a:t>Liberdade para fazer tudo que a lei permita</a:t>
            </a:r>
          </a:p>
          <a:p>
            <a:pPr lvl="1"/>
            <a:r>
              <a:rPr lang="pt-BR" dirty="0"/>
              <a:t>Poder estatal  fracionado (funções)</a:t>
            </a:r>
          </a:p>
          <a:p>
            <a:pPr lvl="1"/>
            <a:r>
              <a:rPr lang="pt-BR" dirty="0"/>
              <a:t>Lei como instrumento revelador da vontade geral</a:t>
            </a:r>
          </a:p>
          <a:p>
            <a:pPr lvl="1"/>
            <a:r>
              <a:rPr lang="pt-BR" dirty="0"/>
              <a:t>Sistema de freios e contrapesos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2922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Histórico do DA</a:t>
            </a:r>
          </a:p>
          <a:p>
            <a:r>
              <a:rPr lang="pt-BR" dirty="0"/>
              <a:t>Fontes do DA</a:t>
            </a:r>
          </a:p>
          <a:p>
            <a:r>
              <a:rPr lang="pt-BR" dirty="0"/>
              <a:t>Conceito de DA</a:t>
            </a:r>
          </a:p>
          <a:p>
            <a:r>
              <a:rPr lang="pt-BR" dirty="0"/>
              <a:t>Função Administrativa</a:t>
            </a:r>
          </a:p>
          <a:p>
            <a:r>
              <a:rPr lang="pt-BR" dirty="0"/>
              <a:t>Regime jurídico-administrativo</a:t>
            </a:r>
          </a:p>
          <a:p>
            <a:r>
              <a:rPr lang="pt-BR" dirty="0"/>
              <a:t>Princípios do DA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167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Direito administrativo e regime jurídico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r>
              <a:rPr lang="pt-BR" dirty="0"/>
              <a:t>Fontes do Direito Administrativo</a:t>
            </a:r>
          </a:p>
          <a:p>
            <a:pPr lvl="1"/>
            <a:r>
              <a:rPr lang="pt-BR" sz="1800" dirty="0"/>
              <a:t>Primárias – aquelas que se bastam por si só</a:t>
            </a:r>
          </a:p>
          <a:p>
            <a:pPr lvl="1"/>
            <a:r>
              <a:rPr lang="pt-BR" sz="1800" dirty="0"/>
              <a:t>Derivadas – têm sua validade atribuída às fontes primarias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dirty="0"/>
              <a:t>Histórico do DA</a:t>
            </a:r>
          </a:p>
          <a:p>
            <a:r>
              <a:rPr lang="pt-BR" dirty="0">
                <a:solidFill>
                  <a:schemeClr val="bg1"/>
                </a:solidFill>
              </a:rPr>
              <a:t>Fontes do DA</a:t>
            </a:r>
          </a:p>
          <a:p>
            <a:r>
              <a:rPr lang="pt-BR" dirty="0"/>
              <a:t>Conceito de DA</a:t>
            </a:r>
          </a:p>
          <a:p>
            <a:r>
              <a:rPr lang="pt-BR" dirty="0"/>
              <a:t>Função Administrativa</a:t>
            </a:r>
          </a:p>
          <a:p>
            <a:r>
              <a:rPr lang="pt-BR" dirty="0"/>
              <a:t>Regime jurídico-administrativo</a:t>
            </a:r>
          </a:p>
          <a:p>
            <a:r>
              <a:rPr lang="pt-BR" dirty="0"/>
              <a:t>Princípios do DA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467926978"/>
              </p:ext>
            </p:extLst>
          </p:nvPr>
        </p:nvGraphicFramePr>
        <p:xfrm>
          <a:off x="286871" y="2543415"/>
          <a:ext cx="7924800" cy="3722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99255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Direito administrativo e regime jurídico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r>
              <a:rPr lang="pt-BR" dirty="0"/>
              <a:t>Conceito de Direito Administrativo</a:t>
            </a:r>
          </a:p>
          <a:p>
            <a:endParaRPr lang="pt-BR" dirty="0"/>
          </a:p>
          <a:p>
            <a:r>
              <a:rPr lang="pt-BR" dirty="0"/>
              <a:t>“é o ramo do Direito Público, regido por um conjunto de normas e regras jurídicas que disciplinam a atuação dos órgãos administrativos com competências constitucionais expressas, bem como a atuação de particulares, respeitando as normas administrativas já produzidas.” (Santos, Queiroz, Cardozo, 2015, p. 9)</a:t>
            </a:r>
          </a:p>
          <a:p>
            <a:endParaRPr lang="pt-BR" dirty="0"/>
          </a:p>
          <a:p>
            <a:r>
              <a:rPr lang="pt-BR" dirty="0"/>
              <a:t>Garantia de legalidade e do interesse </a:t>
            </a:r>
            <a:r>
              <a:rPr lang="pt-BR" dirty="0" err="1"/>
              <a:t>púlico</a:t>
            </a:r>
            <a:r>
              <a:rPr lang="pt-BR" dirty="0"/>
              <a:t> do agir da administração.</a:t>
            </a:r>
          </a:p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dirty="0"/>
              <a:t>Histórico do DA</a:t>
            </a:r>
          </a:p>
          <a:p>
            <a:r>
              <a:rPr lang="pt-BR" dirty="0"/>
              <a:t>Fontes do DA</a:t>
            </a:r>
          </a:p>
          <a:p>
            <a:r>
              <a:rPr lang="pt-BR" dirty="0">
                <a:solidFill>
                  <a:schemeClr val="bg1"/>
                </a:solidFill>
              </a:rPr>
              <a:t>Conceito de DA</a:t>
            </a:r>
          </a:p>
          <a:p>
            <a:r>
              <a:rPr lang="pt-BR" dirty="0"/>
              <a:t>Função Administrativa</a:t>
            </a:r>
          </a:p>
          <a:p>
            <a:r>
              <a:rPr lang="pt-BR" dirty="0"/>
              <a:t>Regime jurídico-administrativo</a:t>
            </a:r>
          </a:p>
          <a:p>
            <a:r>
              <a:rPr lang="pt-BR" dirty="0"/>
              <a:t>Princípios do DA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934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Direito administrativo e regime jurídico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r>
              <a:rPr lang="pt-BR" dirty="0"/>
              <a:t>Conceito de Direito Administrativo</a:t>
            </a:r>
          </a:p>
          <a:p>
            <a:endParaRPr lang="pt-BR" dirty="0"/>
          </a:p>
          <a:p>
            <a:r>
              <a:rPr lang="pt-BR" dirty="0"/>
              <a:t>Garantia de legalidade e do interesse público do agir da administração.</a:t>
            </a:r>
          </a:p>
          <a:p>
            <a:r>
              <a:rPr lang="pt-BR" dirty="0"/>
              <a:t>Disciplina a atuação dos órgãos administrativos, orienta a ação administrativa de forma a que a administração pública possa realizar a função administrativa.</a:t>
            </a:r>
          </a:p>
          <a:p>
            <a:r>
              <a:rPr lang="pt-BR" dirty="0"/>
              <a:t>É ramo do Direito Público pela </a:t>
            </a:r>
            <a:r>
              <a:rPr lang="pt-BR" dirty="0" err="1"/>
              <a:t>cogência</a:t>
            </a:r>
            <a:r>
              <a:rPr lang="pt-BR" dirty="0"/>
              <a:t> da aplicação e pela indisponibilidade do interesse público.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dirty="0"/>
              <a:t>Histórico do DA</a:t>
            </a:r>
          </a:p>
          <a:p>
            <a:r>
              <a:rPr lang="pt-BR" dirty="0"/>
              <a:t>Fontes do DA</a:t>
            </a:r>
          </a:p>
          <a:p>
            <a:r>
              <a:rPr lang="pt-BR" dirty="0">
                <a:solidFill>
                  <a:schemeClr val="bg1"/>
                </a:solidFill>
              </a:rPr>
              <a:t>Conceito de DA</a:t>
            </a:r>
          </a:p>
          <a:p>
            <a:r>
              <a:rPr lang="pt-BR" dirty="0"/>
              <a:t>Função Administrativa</a:t>
            </a:r>
          </a:p>
          <a:p>
            <a:r>
              <a:rPr lang="pt-BR" dirty="0"/>
              <a:t>Regime jurídico-administrativo</a:t>
            </a:r>
          </a:p>
          <a:p>
            <a:r>
              <a:rPr lang="pt-BR" dirty="0"/>
              <a:t>Princípios do DA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948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Direito administrativo e regime jurídico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r>
              <a:rPr lang="pt-BR" dirty="0"/>
              <a:t>Conceito de Direito Administrativo</a:t>
            </a:r>
          </a:p>
          <a:p>
            <a:endParaRPr lang="pt-BR" dirty="0"/>
          </a:p>
          <a:p>
            <a:r>
              <a:rPr lang="pt-BR" dirty="0"/>
              <a:t>Direito Público é o ramo do Direito composto de normas jurídicas tratando a) das relações do Estado com o indivíduo; b) da organização do próprio Estado, através da divisão de competências entre vários agentes e órgãos; c) da relação entre Estados (Sundfeld, 1998, p. 27).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dirty="0"/>
              <a:t>Histórico do DA</a:t>
            </a:r>
          </a:p>
          <a:p>
            <a:r>
              <a:rPr lang="pt-BR" dirty="0"/>
              <a:t>Fontes do DA</a:t>
            </a:r>
          </a:p>
          <a:p>
            <a:r>
              <a:rPr lang="pt-BR" dirty="0">
                <a:solidFill>
                  <a:schemeClr val="bg1"/>
                </a:solidFill>
              </a:rPr>
              <a:t>Conceito de DA</a:t>
            </a:r>
          </a:p>
          <a:p>
            <a:r>
              <a:rPr lang="pt-BR" dirty="0"/>
              <a:t>Função Administrativa</a:t>
            </a:r>
          </a:p>
          <a:p>
            <a:r>
              <a:rPr lang="pt-BR" dirty="0"/>
              <a:t>Regime jurídico-administrativo</a:t>
            </a:r>
          </a:p>
          <a:p>
            <a:r>
              <a:rPr lang="pt-BR" dirty="0"/>
              <a:t>Princípios do DA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175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Direito administrativo e regime jurídico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r>
              <a:rPr lang="pt-BR" dirty="0"/>
              <a:t>Função administrativa</a:t>
            </a:r>
          </a:p>
          <a:p>
            <a:endParaRPr lang="pt-BR" dirty="0"/>
          </a:p>
          <a:p>
            <a:r>
              <a:rPr lang="pt-BR" dirty="0"/>
              <a:t>Espécie do gênero </a:t>
            </a:r>
            <a:r>
              <a:rPr lang="pt-BR" b="1" u="sng" dirty="0"/>
              <a:t>Função Pública </a:t>
            </a:r>
            <a:r>
              <a:rPr lang="pt-BR" dirty="0"/>
              <a:t>ou </a:t>
            </a:r>
            <a:r>
              <a:rPr lang="pt-BR" b="1" u="sng" dirty="0"/>
              <a:t>Funções do Poder Público</a:t>
            </a:r>
            <a:r>
              <a:rPr lang="pt-BR" dirty="0"/>
              <a:t>:</a:t>
            </a:r>
          </a:p>
          <a:p>
            <a:pPr lvl="1"/>
            <a:r>
              <a:rPr lang="pt-BR" dirty="0">
                <a:solidFill>
                  <a:srgbClr val="FF0000"/>
                </a:solidFill>
              </a:rPr>
              <a:t>Função legislativa </a:t>
            </a:r>
            <a:r>
              <a:rPr lang="pt-BR" dirty="0"/>
              <a:t>– criação de normas gerais, abstratas e autônomas</a:t>
            </a:r>
          </a:p>
          <a:p>
            <a:pPr lvl="1"/>
            <a:r>
              <a:rPr lang="pt-BR" dirty="0">
                <a:solidFill>
                  <a:srgbClr val="FF0000"/>
                </a:solidFill>
              </a:rPr>
              <a:t>Função jurisdicional </a:t>
            </a:r>
            <a:r>
              <a:rPr lang="pt-BR" dirty="0"/>
              <a:t>– responsabilidade de órgão por dizer o direito em caráter definitivo</a:t>
            </a:r>
          </a:p>
          <a:p>
            <a:pPr lvl="1"/>
            <a:r>
              <a:rPr lang="pt-BR" dirty="0">
                <a:solidFill>
                  <a:srgbClr val="FF0000"/>
                </a:solidFill>
              </a:rPr>
              <a:t>Função administrativa (função pública em sentido estrito)  </a:t>
            </a:r>
            <a:r>
              <a:rPr lang="pt-BR" dirty="0"/>
              <a:t>-  atribuição imperativa de realizar as funções executivas previamente condicionadas pela lei (lato sensu)</a:t>
            </a:r>
          </a:p>
          <a:p>
            <a:pPr lvl="1"/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dirty="0"/>
              <a:t>Histórico do DA</a:t>
            </a:r>
          </a:p>
          <a:p>
            <a:r>
              <a:rPr lang="pt-BR" dirty="0"/>
              <a:t>Fontes do DA</a:t>
            </a:r>
          </a:p>
          <a:p>
            <a:r>
              <a:rPr lang="pt-BR" dirty="0"/>
              <a:t>Conceito de DA</a:t>
            </a:r>
          </a:p>
          <a:p>
            <a:r>
              <a:rPr lang="pt-BR" dirty="0">
                <a:solidFill>
                  <a:schemeClr val="bg1"/>
                </a:solidFill>
              </a:rPr>
              <a:t>Função Administrativa</a:t>
            </a:r>
          </a:p>
          <a:p>
            <a:r>
              <a:rPr lang="pt-BR" dirty="0"/>
              <a:t>Regime jurídico-administrativo</a:t>
            </a:r>
          </a:p>
          <a:p>
            <a:r>
              <a:rPr lang="pt-BR" dirty="0"/>
              <a:t>Princípios do DA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880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2596</TotalTime>
  <Words>1203</Words>
  <Application>Microsoft Office PowerPoint</Application>
  <PresentationFormat>Widescreen</PresentationFormat>
  <Paragraphs>221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Apresentação do PowerPoint</vt:lpstr>
      <vt:lpstr>Direito administrativo e regime jurídico </vt:lpstr>
      <vt:lpstr>Direito administrativo e regime jurídico </vt:lpstr>
      <vt:lpstr>Direito administrativo e regime jurídico </vt:lpstr>
      <vt:lpstr>Direito administrativo e regime jurídico </vt:lpstr>
      <vt:lpstr>Direito administrativo e regime jurídico </vt:lpstr>
      <vt:lpstr>Direito administrativo e regime jurídico </vt:lpstr>
      <vt:lpstr>Direito administrativo e regime jurídico </vt:lpstr>
      <vt:lpstr>Direito administrativo e regime jurídico </vt:lpstr>
      <vt:lpstr>Direito administrativo e regime jurídico </vt:lpstr>
      <vt:lpstr>Direito administrativo e regime jurídico </vt:lpstr>
      <vt:lpstr>Direito administrativo e regime jurídico </vt:lpstr>
      <vt:lpstr>Direito administrativo e regime jurídico </vt:lpstr>
      <vt:lpstr>Direito administrativo e regime jurídico </vt:lpstr>
      <vt:lpstr>Bibliografia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da Disciplina</dc:title>
  <dc:creator>acb acb</dc:creator>
  <cp:lastModifiedBy>Profa. Ana Carla Bliacheriene</cp:lastModifiedBy>
  <cp:revision>83</cp:revision>
  <dcterms:created xsi:type="dcterms:W3CDTF">2015-07-26T14:49:36Z</dcterms:created>
  <dcterms:modified xsi:type="dcterms:W3CDTF">2018-08-20T14:17:08Z</dcterms:modified>
</cp:coreProperties>
</file>