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tags/tag112.xml" ContentType="application/vnd.openxmlformats-officedocument.presentationml.tags+xml"/>
  <Default Extension="png" ContentType="image/png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slides/slide44.xml" ContentType="application/vnd.openxmlformats-officedocument.presentationml.slide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slides/slide57.xml" ContentType="application/vnd.openxmlformats-officedocument.presentationml.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s/slide35.xml" ContentType="application/vnd.openxmlformats-officedocument.presentationml.slide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44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tags/tag431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tags/tag46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436.xml" ContentType="application/vnd.openxmlformats-officedocument.presentationml.tags+xml"/>
  <Override PartName="/ppt/tags/tag447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slides/slide78.xml" ContentType="application/vnd.openxmlformats-officedocument.presentationml.slide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ppt/tags/tag455.xml" ContentType="application/vnd.openxmlformats-officedocument.presentationml.tags+xml"/>
  <Override PartName="/ppt/tags/tag46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444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43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slides/slide58.xml" ContentType="application/vnd.openxmlformats-officedocument.presentationml.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slides/slide68.xml" ContentType="application/vnd.openxmlformats-officedocument.presentationml.slide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slides/slide46.xml" ContentType="application/vnd.openxmlformats-officedocument.presentationml.slide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1" r:id="rId16"/>
    <p:sldId id="270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9" r:id="rId39"/>
    <p:sldId id="297" r:id="rId40"/>
    <p:sldId id="298" r:id="rId41"/>
    <p:sldId id="300" r:id="rId42"/>
    <p:sldId id="301" r:id="rId43"/>
    <p:sldId id="302" r:id="rId44"/>
    <p:sldId id="303" r:id="rId45"/>
    <p:sldId id="306" r:id="rId46"/>
    <p:sldId id="307" r:id="rId47"/>
    <p:sldId id="304" r:id="rId48"/>
    <p:sldId id="305" r:id="rId49"/>
    <p:sldId id="308" r:id="rId50"/>
    <p:sldId id="310" r:id="rId51"/>
    <p:sldId id="309" r:id="rId52"/>
    <p:sldId id="311" r:id="rId53"/>
    <p:sldId id="312" r:id="rId54"/>
    <p:sldId id="313" r:id="rId55"/>
    <p:sldId id="314" r:id="rId56"/>
    <p:sldId id="315" r:id="rId57"/>
    <p:sldId id="316" r:id="rId58"/>
    <p:sldId id="337" r:id="rId59"/>
    <p:sldId id="321" r:id="rId60"/>
    <p:sldId id="322" r:id="rId61"/>
    <p:sldId id="323" r:id="rId62"/>
    <p:sldId id="329" r:id="rId63"/>
    <p:sldId id="330" r:id="rId64"/>
    <p:sldId id="331" r:id="rId65"/>
    <p:sldId id="325" r:id="rId66"/>
    <p:sldId id="326" r:id="rId67"/>
    <p:sldId id="327" r:id="rId68"/>
    <p:sldId id="328" r:id="rId69"/>
    <p:sldId id="338" r:id="rId70"/>
    <p:sldId id="319" r:id="rId71"/>
    <p:sldId id="318" r:id="rId72"/>
    <p:sldId id="320" r:id="rId73"/>
    <p:sldId id="339" r:id="rId74"/>
    <p:sldId id="341" r:id="rId75"/>
    <p:sldId id="333" r:id="rId76"/>
    <p:sldId id="340" r:id="rId77"/>
    <p:sldId id="336" r:id="rId78"/>
    <p:sldId id="335" r:id="rId7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82155-B8EF-4092-B713-0B55AC8DA860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55DC0-29EB-475E-8ECB-ACD0C943D9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4956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55DC0-29EB-475E-8ECB-ACD0C943D935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slideMaster" Target="../slideMasters/slideMaster1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10" Type="http://schemas.openxmlformats.org/officeDocument/2006/relationships/tags" Target="../tags/tag115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44D77302-F1FB-49B4-B660-FC1FA4DF560A}" type="datetime1">
              <a:rPr lang="pt-BR" smtClean="0"/>
              <a:pPr/>
              <a:t>25/09/2014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>
            <p:custDataLst>
              <p:tags r:id="rId11"/>
            </p:custDataLst>
          </p:nvPr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>
            <p:custDataLst>
              <p:tags r:id="rId12"/>
            </p:custDataLst>
          </p:nvPr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8D7D2E-ED2B-4560-A3B0-F074A239A6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  <p:custDataLst>
              <p:tags r:id="rId14"/>
            </p:custDataLst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FAF3309-F135-4376-8A26-963C7EF3A3F6}" type="datetime1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>
            <p:custDataLst>
              <p:tags r:id="rId8"/>
            </p:custDataLst>
          </p:nvPr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>
            <p:custDataLst>
              <p:tags r:id="rId9"/>
            </p:custDataLst>
          </p:nvPr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8D7D2E-ED2B-4560-A3B0-F074A239A6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  <p:custDataLst>
              <p:tags r:id="rId11"/>
            </p:custDataLst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2D8AC7BE-CA37-46DE-82D6-937E2EAFF6E4}" type="datetime1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  <p:custDataLst>
              <p:tags r:id="rId14"/>
            </p:custDataLst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367329C-9EC9-4FDE-BB97-C595ED337450}" type="datetime1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8D7D2E-ED2B-4560-A3B0-F074A239A6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  <p:custDataLst>
              <p:tags r:id="rId5"/>
            </p:custDataLst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>
            <p:custDataLst>
              <p:tags r:id="rId5"/>
            </p:custDataLst>
          </p:nvPr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8C6C67A6-EEF5-4AE2-8D36-D5F6C62768E4}" type="datetime1">
              <a:rPr lang="pt-BR" smtClean="0"/>
              <a:pPr/>
              <a:t>25/09/2014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>
            <p:custDataLst>
              <p:tags r:id="rId13"/>
            </p:custDataLst>
          </p:nvPr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>
            <p:custDataLst>
              <p:tags r:id="rId14"/>
            </p:custDataLst>
          </p:nvPr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8D7D2E-ED2B-4560-A3B0-F074A239A6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7BD78C-E105-49BF-88E2-7BA3EEC6E3EB}" type="datetime1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>
            <p:custDataLst>
              <p:tags r:id="rId5"/>
            </p:custDataLst>
          </p:nvPr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>
            <p:custDataLst>
              <p:tags r:id="rId6"/>
            </p:custDataLst>
          </p:nvPr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  <p:custDataLst>
              <p:tags r:id="rId9"/>
            </p:custDataLst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3E06FD5C-B53E-4D56-B79C-BB6FEEE6F905}" type="datetime1">
              <a:rPr lang="pt-BR" smtClean="0"/>
              <a:pPr/>
              <a:t>25/09/2014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  <p:custDataLst>
              <p:tags r:id="rId14"/>
            </p:custDataLst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  <p:custDataLst>
              <p:tags r:id="rId15"/>
            </p:custDataLst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>
            <p:custDataLst>
              <p:tags r:id="rId16"/>
            </p:custDataLst>
          </p:nvPr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>
            <p:custDataLst>
              <p:tags r:id="rId17"/>
            </p:custDataLst>
          </p:nvPr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8D7D2E-ED2B-4560-A3B0-F074A239A6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A9D65A3-BAD1-4940-8C75-D12DAB69E691}" type="datetime1">
              <a:rPr lang="pt-BR" smtClean="0"/>
              <a:pPr/>
              <a:t>25/09/2014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8D7D2E-ED2B-4560-A3B0-F074A239A6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C60AE67F-EA5F-41B8-950D-488227A7A096}" type="datetime1">
              <a:rPr lang="pt-BR" smtClean="0"/>
              <a:pPr/>
              <a:t>25/09/2014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8D7D2E-ED2B-4560-A3B0-F074A239A6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>
            <p:custDataLst>
              <p:tags r:id="rId5"/>
            </p:custDataLst>
          </p:nvPr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>
            <p:custDataLst>
              <p:tags r:id="rId6"/>
            </p:custDataLst>
          </p:nvPr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  <p:custDataLst>
              <p:tags r:id="rId8"/>
            </p:custDataLst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  <p:custDataLst>
              <p:tags r:id="rId11"/>
            </p:custDataLst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>
            <p:custDataLst>
              <p:tags r:id="rId12"/>
            </p:custDataLst>
          </p:nvPr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>
            <p:custDataLst>
              <p:tags r:id="rId13"/>
            </p:custDataLst>
          </p:nvPr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8D7D2E-ED2B-4560-A3B0-F074A239A6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fld id="{F7C534E2-E6DD-4FDB-A27E-AAAAB79D4679}" type="datetime1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>
            <p:custDataLst>
              <p:tags r:id="rId5"/>
            </p:custDataLst>
          </p:nvPr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>
            <p:custDataLst>
              <p:tags r:id="rId7"/>
            </p:custDataLst>
          </p:nvPr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>
            <p:custDataLst>
              <p:tags r:id="rId9"/>
            </p:custDataLst>
          </p:nvPr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>
            <p:custDataLst>
              <p:tags r:id="rId10"/>
            </p:custDataLst>
          </p:nvPr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8D7D2E-ED2B-4560-A3B0-F074A239A6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  <p:custDataLst>
              <p:tags r:id="rId13"/>
            </p:custDataLst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  <p:custDataLst>
              <p:tags r:id="rId14"/>
            </p:custDataLst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CB410BF-BE1C-445B-AE1C-04B62AB0C303}" type="datetime1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>
            <p:custDataLst>
              <p:tags r:id="rId13"/>
            </p:custDataLst>
          </p:nvPr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>
            <p:custDataLst>
              <p:tags r:id="rId14"/>
            </p:custDataLst>
          </p:nvPr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>
            <p:custDataLst>
              <p:tags r:id="rId15"/>
            </p:custDataLst>
          </p:nvPr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>
            <p:custDataLst>
              <p:tags r:id="rId16"/>
            </p:custDataLst>
          </p:nvPr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527FA1B-229B-4BEB-BA8A-FA7F65C72652}" type="datetime1">
              <a:rPr lang="pt-BR" smtClean="0"/>
              <a:pPr/>
              <a:t>25/09/2014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>
            <p:custDataLst>
              <p:tags r:id="rId22"/>
            </p:custDataLst>
          </p:nvPr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>
            <p:custDataLst>
              <p:tags r:id="rId23"/>
            </p:custDataLst>
          </p:nvPr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8D7D2E-ED2B-4560-A3B0-F074A239A6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7" Type="http://schemas.openxmlformats.org/officeDocument/2006/relationships/image" Target="../media/image5.jpeg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7" Type="http://schemas.openxmlformats.org/officeDocument/2006/relationships/image" Target="../media/image6.jpeg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3.xml"/><Relationship Id="rId4" Type="http://schemas.openxmlformats.org/officeDocument/2006/relationships/tags" Target="../tags/tag2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7" Type="http://schemas.openxmlformats.org/officeDocument/2006/relationships/image" Target="../media/image9.jpeg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6.xml"/><Relationship Id="rId4" Type="http://schemas.openxmlformats.org/officeDocument/2006/relationships/tags" Target="../tags/tag2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7" Type="http://schemas.openxmlformats.org/officeDocument/2006/relationships/image" Target="../media/image10.jpe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1.xml"/><Relationship Id="rId4" Type="http://schemas.openxmlformats.org/officeDocument/2006/relationships/tags" Target="../tags/tag2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7" Type="http://schemas.openxmlformats.org/officeDocument/2006/relationships/image" Target="../media/image11.jpeg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6.xml"/><Relationship Id="rId4" Type="http://schemas.openxmlformats.org/officeDocument/2006/relationships/tags" Target="../tags/tag26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7" Type="http://schemas.openxmlformats.org/officeDocument/2006/relationships/image" Target="../media/image12.jpeg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1.xml"/><Relationship Id="rId4" Type="http://schemas.openxmlformats.org/officeDocument/2006/relationships/tags" Target="../tags/tag2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7" Type="http://schemas.openxmlformats.org/officeDocument/2006/relationships/image" Target="../media/image13.jpeg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6.xml"/><Relationship Id="rId4" Type="http://schemas.openxmlformats.org/officeDocument/2006/relationships/tags" Target="../tags/tag27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7" Type="http://schemas.openxmlformats.org/officeDocument/2006/relationships/image" Target="../media/image14.jpeg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1.xml"/><Relationship Id="rId4" Type="http://schemas.openxmlformats.org/officeDocument/2006/relationships/tags" Target="../tags/tag28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8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Relationship Id="rId9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7" Type="http://schemas.openxmlformats.org/officeDocument/2006/relationships/image" Target="../media/image17.jpeg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2.xml"/><Relationship Id="rId4" Type="http://schemas.openxmlformats.org/officeDocument/2006/relationships/tags" Target="../tags/tag29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7" Type="http://schemas.openxmlformats.org/officeDocument/2006/relationships/image" Target="../media/image18.jpeg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7" Type="http://schemas.openxmlformats.org/officeDocument/2006/relationships/image" Target="../media/image19.jpeg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2.xml"/><Relationship Id="rId4" Type="http://schemas.openxmlformats.org/officeDocument/2006/relationships/tags" Target="../tags/tag30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7" Type="http://schemas.openxmlformats.org/officeDocument/2006/relationships/image" Target="../media/image21.jpeg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1.xml"/><Relationship Id="rId4" Type="http://schemas.openxmlformats.org/officeDocument/2006/relationships/tags" Target="../tags/tag3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56.xml"/><Relationship Id="rId7" Type="http://schemas.openxmlformats.org/officeDocument/2006/relationships/image" Target="../media/image3.jpe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3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9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7" Type="http://schemas.openxmlformats.org/officeDocument/2006/relationships/image" Target="../media/image24.jpeg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2.xml"/><Relationship Id="rId4" Type="http://schemas.openxmlformats.org/officeDocument/2006/relationships/tags" Target="../tags/tag3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7" Type="http://schemas.openxmlformats.org/officeDocument/2006/relationships/image" Target="../media/image27.jpeg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63.xml"/><Relationship Id="rId4" Type="http://schemas.openxmlformats.org/officeDocument/2006/relationships/tags" Target="../tags/tag36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36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9" Type="http://schemas.openxmlformats.org/officeDocument/2006/relationships/image" Target="../media/image2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beeldengeluid.nl/" TargetMode="External"/><Relationship Id="rId3" Type="http://schemas.openxmlformats.org/officeDocument/2006/relationships/tags" Target="../tags/tag388.xml"/><Relationship Id="rId7" Type="http://schemas.openxmlformats.org/officeDocument/2006/relationships/hyperlink" Target="http://www.urbamet.com/thesaurus/thesaurusurbamet.htm" TargetMode="Externa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hyperlink" Target="http://rameau.bnf.fr/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image" Target="../media/image32.jpeg"/><Relationship Id="rId3" Type="http://schemas.openxmlformats.org/officeDocument/2006/relationships/tags" Target="../tags/tag392.xml"/><Relationship Id="rId7" Type="http://schemas.openxmlformats.org/officeDocument/2006/relationships/tags" Target="../tags/tag396.xml"/><Relationship Id="rId12" Type="http://schemas.openxmlformats.org/officeDocument/2006/relationships/hyperlink" Target="http://www.dutchfootage.com/en/video/result/71/crown-princess-beatrix-goes-to-school-by-bike-together-with-princess-margriet-beatrix-on-horseback-in-the-woods" TargetMode="Externa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image" Target="../media/image31.jpeg"/><Relationship Id="rId5" Type="http://schemas.openxmlformats.org/officeDocument/2006/relationships/tags" Target="../tags/tag394.xml"/><Relationship Id="rId10" Type="http://schemas.openxmlformats.org/officeDocument/2006/relationships/image" Target="../media/image30.jpeg"/><Relationship Id="rId4" Type="http://schemas.openxmlformats.org/officeDocument/2006/relationships/tags" Target="../tags/tag39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image" Target="../media/image3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436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40.xml"/><Relationship Id="rId7" Type="http://schemas.openxmlformats.org/officeDocument/2006/relationships/tags" Target="../tags/tag444.xml"/><Relationship Id="rId12" Type="http://schemas.openxmlformats.org/officeDocument/2006/relationships/image" Target="../media/image38.jpeg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1" Type="http://schemas.openxmlformats.org/officeDocument/2006/relationships/image" Target="../media/image37.jpeg"/><Relationship Id="rId5" Type="http://schemas.openxmlformats.org/officeDocument/2006/relationships/tags" Target="../tags/tag442.xml"/><Relationship Id="rId10" Type="http://schemas.openxmlformats.org/officeDocument/2006/relationships/image" Target="../media/image36.jpeg"/><Relationship Id="rId4" Type="http://schemas.openxmlformats.org/officeDocument/2006/relationships/tags" Target="../tags/tag441.xml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7" Type="http://schemas.openxmlformats.org/officeDocument/2006/relationships/hyperlink" Target="http://catcrd.bn.br/scripts/odwp032k.dll?t=bs&amp;pr=visual_pr&amp;db=visual&amp;use=sh&amp;disp=list&amp;sort=off&amp;ss=NEW&amp;arg=igrejas||brasil||campos|(rj)" TargetMode="Externa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hyperlink" Target="http://catcrd.bn.br/scripts/odwp032k.dll?t=bs&amp;pr=visual_pr&amp;db=visual&amp;use=sh&amp;disp=list&amp;sort=off&amp;ss=NEW&amp;arg=igreja|de|sao|francisco|(campos,|rj)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://catcrd.bn.br/scripts/odwp032k.dll?t=bs&amp;pr=ausente_pr&amp;db=ausente&amp;use=pn&amp;disp=list&amp;sort=off&amp;ss=NEW&amp;arg=azevedo,|francisco|de|paula|ramos" TargetMode="External"/><Relationship Id="rId3" Type="http://schemas.openxmlformats.org/officeDocument/2006/relationships/tags" Target="../tags/tag455.xml"/><Relationship Id="rId7" Type="http://schemas.openxmlformats.org/officeDocument/2006/relationships/hyperlink" Target="http://catcrd.bn.br/scripts/odwp032k.dll?t=bs&amp;pr=ausente_pr&amp;db=ausente&amp;use=sh&amp;disp=list&amp;sort=off&amp;ss=NEW&amp;arg=presidentes||brasil" TargetMode="External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hyperlink" Target="http://catcrd.bn.br/scripts/odwp032k.dll?t=bs&amp;pr=ausente_pr&amp;db=ausente&amp;use=sh&amp;disp=list&amp;sort=off&amp;ss=NEW&amp;arg=arcos|de|triunfo||brasil||sao|paulo|(sp)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459.xml"/><Relationship Id="rId7" Type="http://schemas.openxmlformats.org/officeDocument/2006/relationships/image" Target="../media/image40.jpeg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image" Target="../media/image39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6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c.utexas.edu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jpeg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8.jpeg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471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4509120"/>
            <a:ext cx="6400800" cy="165618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CBD 268 - Documentação Audiovisual</a:t>
            </a:r>
          </a:p>
          <a:p>
            <a:r>
              <a:rPr lang="pt-BR" dirty="0" err="1" smtClean="0">
                <a:solidFill>
                  <a:schemeClr val="tx1"/>
                </a:solidFill>
              </a:rPr>
              <a:t>Profa</a:t>
            </a:r>
            <a:r>
              <a:rPr lang="pt-BR" dirty="0" smtClean="0">
                <a:solidFill>
                  <a:schemeClr val="tx1"/>
                </a:solidFill>
              </a:rPr>
              <a:t> Vânia Lima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2014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Documentação iconográfica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1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pPr lvl="1" algn="just"/>
            <a:r>
              <a:rPr lang="pt-BR" b="1" dirty="0" smtClean="0">
                <a:solidFill>
                  <a:schemeClr val="tx1"/>
                </a:solidFill>
              </a:rPr>
              <a:t>Competência  enciclopédica</a:t>
            </a:r>
            <a:r>
              <a:rPr lang="pt-BR" dirty="0" smtClean="0">
                <a:solidFill>
                  <a:schemeClr val="tx1"/>
                </a:solidFill>
              </a:rPr>
              <a:t>: a partir de sua memória cultural, o receptor deve identificar os elementos representados na imagem, isto é, os personagens, situações , contexto.</a:t>
            </a:r>
          </a:p>
          <a:p>
            <a:pPr lvl="1" algn="just"/>
            <a:r>
              <a:rPr lang="pt-BR" b="1" dirty="0" smtClean="0">
                <a:solidFill>
                  <a:schemeClr val="tx1"/>
                </a:solidFill>
              </a:rPr>
              <a:t>Competência linguístico comunicativa</a:t>
            </a:r>
            <a:r>
              <a:rPr lang="pt-BR" dirty="0" smtClean="0">
                <a:solidFill>
                  <a:schemeClr val="tx1"/>
                </a:solidFill>
              </a:rPr>
              <a:t>: que serve ao receptor para  atribuir uma proposição a sua interpretação dos conteúdos representados na imagem, que poderá confirmar ou não com o título, o texto que acompanha a fotografia.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10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1752" y="228600"/>
            <a:ext cx="8662736" cy="758952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2060"/>
                </a:solidFill>
              </a:rPr>
              <a:t>Tratamento de fotografias e diapositivos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Aquisição </a:t>
            </a:r>
          </a:p>
          <a:p>
            <a:r>
              <a:rPr lang="pt-BR" dirty="0" smtClean="0"/>
              <a:t>Seleção e Avaliação</a:t>
            </a:r>
          </a:p>
          <a:p>
            <a:r>
              <a:rPr lang="pt-BR" dirty="0" smtClean="0"/>
              <a:t>Identificação e Registro</a:t>
            </a:r>
          </a:p>
          <a:p>
            <a:r>
              <a:rPr lang="pt-BR" dirty="0" smtClean="0"/>
              <a:t>Análise de conteúdo </a:t>
            </a:r>
          </a:p>
          <a:p>
            <a:r>
              <a:rPr lang="pt-BR" dirty="0" smtClean="0"/>
              <a:t>Reprodução</a:t>
            </a:r>
          </a:p>
          <a:p>
            <a:pPr lvl="1"/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11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Aquisição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Necessidades dos usuários</a:t>
            </a:r>
          </a:p>
          <a:p>
            <a:r>
              <a:rPr lang="pt-BR" dirty="0" smtClean="0"/>
              <a:t>Valor histórico e/ou estético</a:t>
            </a:r>
          </a:p>
          <a:p>
            <a:r>
              <a:rPr lang="pt-BR" dirty="0" smtClean="0"/>
              <a:t>Clareza e exatidão dos detalhes</a:t>
            </a:r>
          </a:p>
          <a:p>
            <a:r>
              <a:rPr lang="pt-BR" dirty="0" smtClean="0"/>
              <a:t>Pretensão quanto o aumento da coleção e o espaço disponível para a armazenagem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12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Seleção e Avaliação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Devem ser avaliados de acordo com a finalidade de uso do acervo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Preservação da memória (Museus, Bibliotecas, Arquivos Públicos)</a:t>
            </a:r>
          </a:p>
          <a:p>
            <a:pPr lvl="2"/>
            <a:r>
              <a:rPr lang="pt-BR" dirty="0" smtClean="0"/>
              <a:t>Objetivo =&gt; preservação  integral e coesa do conjunto</a:t>
            </a:r>
          </a:p>
          <a:p>
            <a:pPr lvl="2"/>
            <a:r>
              <a:rPr lang="pt-BR" dirty="0" smtClean="0"/>
              <a:t>Formação do acervo=&gt; Compra, permuta, doação e recolhimento legal junto aos órgãos da administração pública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Atividades empresariais (Empresas de comunicação e serviços, Arquivos dos próprios fotógrafos)</a:t>
            </a:r>
          </a:p>
          <a:p>
            <a:pPr lvl="2"/>
            <a:r>
              <a:rPr lang="pt-BR" dirty="0" smtClean="0"/>
              <a:t>Não guardam toda sua produção fotográfica devido a finalidade utilitária e a intencionalidade com que o material é produzido; o volume diário que flui para o arquivo.</a:t>
            </a:r>
          </a:p>
          <a:p>
            <a:pPr lvl="2"/>
            <a:r>
              <a:rPr lang="pt-BR" dirty="0" smtClean="0"/>
              <a:t>Formação do acervo=&gt; Compra ; encomenda a determinado fotógrafo (pauta)</a:t>
            </a:r>
          </a:p>
          <a:p>
            <a:r>
              <a:rPr lang="pt-BR" dirty="0" smtClean="0"/>
              <a:t>Critérios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Qualidade técnica da foto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Conteúdo temático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Estado de conservação e existência de duplicatas</a:t>
            </a:r>
          </a:p>
          <a:p>
            <a:pPr lvl="2"/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13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Identificação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Importante dispor de outras informações, não veiculadas pela própria imagem: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Proveniência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Função 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Dados da legenda</a:t>
            </a:r>
          </a:p>
          <a:p>
            <a:r>
              <a:rPr lang="pt-BR" dirty="0" smtClean="0"/>
              <a:t>Problemas</a:t>
            </a:r>
          </a:p>
          <a:p>
            <a:pPr lvl="1" algn="just"/>
            <a:r>
              <a:rPr lang="pt-BR" dirty="0" smtClean="0">
                <a:solidFill>
                  <a:srgbClr val="002060"/>
                </a:solidFill>
              </a:rPr>
              <a:t>Muitas legendas interpretam a imagem, determinando-lhe uma significação em detrimento de outra</a:t>
            </a:r>
          </a:p>
          <a:p>
            <a:pPr lvl="1" algn="just"/>
            <a:r>
              <a:rPr lang="pt-BR" dirty="0" smtClean="0">
                <a:solidFill>
                  <a:srgbClr val="002060"/>
                </a:solidFill>
              </a:rPr>
              <a:t>Boa parte da população não foi de fato alfabetizada para a leitura da imagem e tem por hábito iniciar a leitura pela legenda.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14</a:t>
            </a:fld>
            <a:endParaRPr lang="pt-BR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Análise do conteúdo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Temático</a:t>
            </a:r>
          </a:p>
          <a:p>
            <a:pPr lvl="1" algn="just"/>
            <a:r>
              <a:rPr lang="pt-BR" dirty="0" smtClean="0">
                <a:solidFill>
                  <a:srgbClr val="002060"/>
                </a:solidFill>
              </a:rPr>
              <a:t>Considerar o caráter inédito da informação contida na imagem, seja relativa a eventos, pessoas, paisagens urbanas e rurais</a:t>
            </a:r>
          </a:p>
          <a:p>
            <a:r>
              <a:rPr lang="pt-BR" dirty="0" smtClean="0"/>
              <a:t>Estético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Critério subjetivo</a:t>
            </a:r>
          </a:p>
          <a:p>
            <a:pPr>
              <a:buNone/>
            </a:pPr>
            <a:r>
              <a:rPr lang="pt-BR" dirty="0" smtClean="0"/>
              <a:t>Dificuldades</a:t>
            </a:r>
          </a:p>
          <a:p>
            <a:pPr lvl="1" algn="just"/>
            <a:r>
              <a:rPr lang="pt-BR" dirty="0" smtClean="0">
                <a:solidFill>
                  <a:srgbClr val="002060"/>
                </a:solidFill>
              </a:rPr>
              <a:t>justaposição de informações que contém;</a:t>
            </a:r>
          </a:p>
          <a:p>
            <a:pPr lvl="1" algn="just"/>
            <a:r>
              <a:rPr lang="pt-BR" dirty="0" smtClean="0">
                <a:solidFill>
                  <a:srgbClr val="002060"/>
                </a:solidFill>
              </a:rPr>
              <a:t>quase inexistente normalização na elaboração, descrição e apresentação de conteúdos.</a:t>
            </a:r>
          </a:p>
          <a:p>
            <a:pPr lvl="1" algn="just"/>
            <a:r>
              <a:rPr lang="pt-BR" dirty="0" smtClean="0">
                <a:solidFill>
                  <a:srgbClr val="002060"/>
                </a:solidFill>
              </a:rPr>
              <a:t>a maior parte dos estudos sobre o conteúdo dos documentos audiovisuais são obras em semiologia da imagem que não são suficientes para a Análise documentária.</a:t>
            </a:r>
          </a:p>
          <a:p>
            <a:pPr lvl="1" algn="just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15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Critérios para reprodução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Conteúdo temático e estético</a:t>
            </a:r>
          </a:p>
          <a:p>
            <a:r>
              <a:rPr lang="pt-BR" dirty="0" smtClean="0"/>
              <a:t>Estado de conservação</a:t>
            </a:r>
          </a:p>
          <a:p>
            <a:r>
              <a:rPr lang="pt-BR" dirty="0" smtClean="0"/>
              <a:t>Qualidade técnica</a:t>
            </a:r>
          </a:p>
          <a:p>
            <a:r>
              <a:rPr lang="pt-BR" dirty="0" smtClean="0"/>
              <a:t>Existência de duplicatas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16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Estado de conservação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pPr algn="just"/>
            <a:r>
              <a:rPr lang="pt-BR" dirty="0" smtClean="0"/>
              <a:t>Imagens cujo conteúdo não seja considerado relevante e que se encontrem deterioradas podem ser fotografadas, mas não necessariamente ampliadas, preservando-se os negativos e os originais.</a:t>
            </a:r>
          </a:p>
          <a:p>
            <a:pPr algn="just"/>
            <a:r>
              <a:rPr lang="pt-BR" dirty="0" smtClean="0"/>
              <a:t>Microfilmagem não é indicada para fotos porque ocorre perda considerável de qualidade e de informação, já que o microfilme omite gradações e detalhes, prejudicando a percepção de todo conteúdo da foto.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17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Análise documentária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pPr algn="just"/>
            <a:r>
              <a:rPr lang="pt-BR" dirty="0" smtClean="0"/>
              <a:t>Operação que se realiza sobre documentos com o objetivo de obter uma representação de cada um deles, de modo que possam ser recuperados em um sistema de informação.</a:t>
            </a:r>
          </a:p>
          <a:p>
            <a:pPr algn="just"/>
            <a:r>
              <a:rPr lang="pt-BR" b="1" dirty="0" smtClean="0"/>
              <a:t>Problema</a:t>
            </a:r>
            <a:r>
              <a:rPr lang="pt-BR" dirty="0" smtClean="0"/>
              <a:t>: um texto nunca vai expressar com suficiência o que a imagem transmite.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18</a:t>
            </a:fld>
            <a:endParaRPr lang="pt-BR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Sistemas tradicionais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pPr algn="just"/>
            <a:r>
              <a:rPr lang="pt-BR" dirty="0" smtClean="0"/>
              <a:t>Produzem textos mais ou menos controlados por parte do documentalista, a partir  de sua própria experiência, conhecimento e memória visual, extraindo	do conteúdo visual o que considera que representa a imagem</a:t>
            </a:r>
          </a:p>
          <a:p>
            <a:pPr algn="just"/>
            <a:r>
              <a:rPr lang="pt-BR" b="1" dirty="0" smtClean="0"/>
              <a:t>Problemas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 E</a:t>
            </a:r>
            <a:r>
              <a:rPr lang="pt-BR" dirty="0" smtClean="0"/>
              <a:t>sses textos são estruturados segundo linguagens que muitas vezes não foram construídas para representar imagens.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smtClean="0"/>
              <a:t>Muitas vezes não tratam o conteúdo e o acesso é feito somente a partir do título.	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19</a:t>
            </a:fld>
            <a:endParaRPr lang="pt-BR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2060"/>
                </a:solidFill>
              </a:rPr>
              <a:t>Documentos iconográficos ou visuais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pt-BR" sz="2800" dirty="0" smtClean="0"/>
              <a:t>Representam</a:t>
            </a:r>
          </a:p>
          <a:p>
            <a:pPr lvl="1"/>
            <a:r>
              <a:rPr lang="pt-BR" sz="2800" dirty="0" smtClean="0">
                <a:solidFill>
                  <a:srgbClr val="002060"/>
                </a:solidFill>
              </a:rPr>
              <a:t>Imagens fixas, em duas dimensões, opacas</a:t>
            </a:r>
          </a:p>
          <a:p>
            <a:pPr lvl="2"/>
            <a:r>
              <a:rPr lang="pt-BR" sz="2800" dirty="0" smtClean="0"/>
              <a:t>Fotografias, gravuras, desenhos, desenhos técnicos (projetos de arquitetura/engenharia), pinturas, caricaturas, cartões postais e pôsteres.</a:t>
            </a:r>
          </a:p>
          <a:p>
            <a:pPr lvl="1"/>
            <a:r>
              <a:rPr lang="pt-BR" sz="2800" dirty="0" smtClean="0">
                <a:solidFill>
                  <a:srgbClr val="002060"/>
                </a:solidFill>
              </a:rPr>
              <a:t>Imagens transparentes (destinadas a projeção)</a:t>
            </a:r>
          </a:p>
          <a:p>
            <a:pPr lvl="2"/>
            <a:r>
              <a:rPr lang="pt-BR" sz="2800" dirty="0" smtClean="0"/>
              <a:t>Diapositivos (slides), radiografias e transparências.</a:t>
            </a:r>
          </a:p>
          <a:p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Pressupõem</a:t>
            </a:r>
          </a:p>
          <a:p>
            <a:pPr lvl="1"/>
            <a:r>
              <a:rPr lang="pt-BR" sz="2300" dirty="0" smtClean="0">
                <a:solidFill>
                  <a:srgbClr val="002060"/>
                </a:solidFill>
              </a:rPr>
              <a:t>Dados textuais para poderem ser descritos adequadamente (local, data, evento, nomes)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2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Recuperação da imagem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301752" y="1527048"/>
            <a:ext cx="8590728" cy="4572000"/>
          </a:xfrm>
        </p:spPr>
        <p:txBody>
          <a:bodyPr/>
          <a:lstStyle/>
          <a:p>
            <a:r>
              <a:rPr lang="pt-BR" dirty="0" smtClean="0"/>
              <a:t>A Análise Documentária deve considerar alguns atributos característicos do documento visual:</a:t>
            </a:r>
          </a:p>
          <a:p>
            <a:pPr lvl="1"/>
            <a:r>
              <a:rPr lang="pt-BR" sz="2400" dirty="0" smtClean="0">
                <a:solidFill>
                  <a:srgbClr val="002060"/>
                </a:solidFill>
              </a:rPr>
              <a:t>Sua história pessoal </a:t>
            </a:r>
            <a:r>
              <a:rPr lang="pt-BR" sz="24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pt-BR" sz="2400" dirty="0" smtClean="0">
                <a:solidFill>
                  <a:srgbClr val="002060"/>
                </a:solidFill>
              </a:rPr>
              <a:t>atributos biográficos</a:t>
            </a:r>
          </a:p>
          <a:p>
            <a:pPr lvl="1"/>
            <a:r>
              <a:rPr lang="pt-BR" sz="2400" dirty="0" smtClean="0">
                <a:solidFill>
                  <a:srgbClr val="002060"/>
                </a:solidFill>
              </a:rPr>
              <a:t>Seu conteúdo </a:t>
            </a:r>
            <a:r>
              <a:rPr lang="pt-BR" sz="24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pt-BR" sz="2400" dirty="0" smtClean="0">
                <a:solidFill>
                  <a:srgbClr val="002060"/>
                </a:solidFill>
              </a:rPr>
              <a:t>atributos temáticos</a:t>
            </a:r>
          </a:p>
          <a:p>
            <a:pPr lvl="1"/>
            <a:r>
              <a:rPr lang="pt-BR" sz="2400" dirty="0" smtClean="0">
                <a:solidFill>
                  <a:srgbClr val="002060"/>
                </a:solidFill>
              </a:rPr>
              <a:t>Sua relação com outros documentos </a:t>
            </a:r>
            <a:r>
              <a:rPr lang="pt-BR" sz="24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pt-BR" sz="2400" dirty="0" smtClean="0">
                <a:solidFill>
                  <a:srgbClr val="002060"/>
                </a:solidFill>
              </a:rPr>
              <a:t>atributos relacionais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20</a:t>
            </a:fld>
            <a:endParaRPr lang="pt-BR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2060"/>
                </a:solidFill>
              </a:rPr>
              <a:t>Atributos biográficos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Autor e circunstâncias</a:t>
            </a:r>
          </a:p>
          <a:p>
            <a:r>
              <a:rPr lang="pt-BR" dirty="0" smtClean="0"/>
              <a:t>Local de realização</a:t>
            </a:r>
          </a:p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21</a:t>
            </a:fld>
            <a:endParaRPr lang="pt-BR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2060"/>
                </a:solidFill>
              </a:rPr>
              <a:t>Atributos temáticos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301752" y="1412776"/>
            <a:ext cx="8503920" cy="46862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Uma imagem tem um tema, um argumento, um significado, representa algo e trata algo.</a:t>
            </a:r>
          </a:p>
          <a:p>
            <a:r>
              <a:rPr lang="pt-BR" dirty="0" smtClean="0"/>
              <a:t>Ao analisar o conteúdo de uma imagem se encontram 3 aspectos diferentes:</a:t>
            </a:r>
          </a:p>
          <a:p>
            <a:pPr lvl="1"/>
            <a:r>
              <a:rPr lang="pt-BR" sz="2600" b="1" dirty="0" smtClean="0">
                <a:solidFill>
                  <a:srgbClr val="002060"/>
                </a:solidFill>
              </a:rPr>
              <a:t>a denotação</a:t>
            </a:r>
          </a:p>
          <a:p>
            <a:pPr lvl="2" algn="just"/>
            <a:r>
              <a:rPr lang="pt-BR" b="1" dirty="0" smtClean="0"/>
              <a:t>o que aparece na imagem</a:t>
            </a:r>
            <a:r>
              <a:rPr lang="pt-BR" dirty="0" smtClean="0"/>
              <a:t>; leitura descritiva, o significado denotado será aquele reconhecido de forma unívoca tanto pelo emissor quanto pelo receptor.</a:t>
            </a:r>
          </a:p>
          <a:p>
            <a:pPr lvl="1"/>
            <a:r>
              <a:rPr lang="pt-BR" sz="2600" b="1" dirty="0" smtClean="0">
                <a:solidFill>
                  <a:srgbClr val="002060"/>
                </a:solidFill>
              </a:rPr>
              <a:t>a conotação </a:t>
            </a:r>
          </a:p>
          <a:p>
            <a:pPr lvl="2" algn="just"/>
            <a:r>
              <a:rPr lang="pt-BR" b="1" dirty="0" smtClean="0"/>
              <a:t>o que a imagem sugere</a:t>
            </a:r>
            <a:r>
              <a:rPr lang="pt-BR" dirty="0" smtClean="0"/>
              <a:t>; aquele que faz referência ao conteúdo emocional da mensagem; outorga significação ao seu conjunto; traduz aspectos religiosos, ideológicos, culturais; quando a leitura da imagem passa pela memória coletiva.</a:t>
            </a:r>
          </a:p>
          <a:p>
            <a:pPr lvl="1"/>
            <a:r>
              <a:rPr lang="pt-BR" sz="2600" b="1" dirty="0" smtClean="0">
                <a:solidFill>
                  <a:srgbClr val="002060"/>
                </a:solidFill>
              </a:rPr>
              <a:t>o contexto em que foi produzida</a:t>
            </a:r>
          </a:p>
          <a:p>
            <a:pPr lvl="2"/>
            <a:r>
              <a:rPr lang="pt-BR" sz="2400" dirty="0" smtClean="0"/>
              <a:t>Quando, onde, por que?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22</a:t>
            </a:fld>
            <a:endParaRPr lang="pt-BR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papa.jpg"/>
          <p:cNvPicPr>
            <a:picLocks noGrp="1" noChangeAspect="1"/>
          </p:cNvPicPr>
          <p:nvPr>
            <p:ph sz="quarter" idx="1"/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627784" y="1556792"/>
            <a:ext cx="3168352" cy="4392488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23</a:t>
            </a:fld>
            <a:endParaRPr lang="pt-BR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Análise denotativa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Retrato de meio corpo de um homem maduro vestido com roupas de cor intensa.</a:t>
            </a:r>
          </a:p>
          <a:p>
            <a:r>
              <a:rPr lang="pt-BR" dirty="0" smtClean="0"/>
              <a:t>Análise conotativa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Sabedoria e o poder de Deus na terra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O peso do poder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A ameaça do poder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A solidão do poder</a:t>
            </a:r>
          </a:p>
          <a:p>
            <a:pPr lvl="1">
              <a:buNone/>
            </a:pP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 Opiniões subjetivas e condicionadas culturalmente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24</a:t>
            </a:fld>
            <a:endParaRPr lang="pt-BR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Análise do plano denotativo da imagem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Quem aparece na fotografia?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Identificar todas as pessoas que podem ser protagonistas.</a:t>
            </a:r>
          </a:p>
          <a:p>
            <a:pPr lvl="2"/>
            <a:r>
              <a:rPr lang="pt-BR" dirty="0" smtClean="0"/>
              <a:t>Personagens públicos, protagonistas da informação atual</a:t>
            </a:r>
          </a:p>
          <a:p>
            <a:pPr lvl="2"/>
            <a:endParaRPr lang="pt-BR" dirty="0"/>
          </a:p>
        </p:txBody>
      </p:sp>
      <p:pic>
        <p:nvPicPr>
          <p:cNvPr id="4" name="Imagem 3" descr="obamadilma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259632" y="3429000"/>
            <a:ext cx="5905500" cy="2238375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25</a:t>
            </a:fld>
            <a:endParaRPr lang="pt-BR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 lvl="2"/>
            <a:r>
              <a:rPr lang="pt-BR" dirty="0" smtClean="0"/>
              <a:t>Personagens conjunturais: sujeitos que se convertem em atores esporádicos da informação atual que são notícia durante breve espaço de tempo.</a:t>
            </a:r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sz="1600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sz="1600" dirty="0" smtClean="0"/>
          </a:p>
          <a:p>
            <a:pPr lvl="2">
              <a:buNone/>
            </a:pPr>
            <a:endParaRPr lang="pt-BR" sz="1600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6" name="Imagem 5" descr="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636912"/>
            <a:ext cx="3312368" cy="26642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pPr lvl="2"/>
            <a:r>
              <a:rPr lang="pt-BR" dirty="0" smtClean="0"/>
              <a:t>Grupos identificados: grupos de pessoas que se identificam com um nome próprio.</a:t>
            </a:r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6" name="Imagem 5" descr="volei-feminino-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2492896"/>
            <a:ext cx="4934322" cy="35283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lvl="2"/>
            <a:r>
              <a:rPr lang="pt-BR" dirty="0" smtClean="0"/>
              <a:t>Representações sociais individuais ou coletivas, um ou mais indivíduos que se identificam com um coletivo. </a:t>
            </a:r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</p:txBody>
      </p:sp>
      <p:pic>
        <p:nvPicPr>
          <p:cNvPr id="4" name="Imagem 3" descr="imagesCAKUT1FM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88" y="2564904"/>
            <a:ext cx="4752528" cy="3391818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28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Que animais e plantas?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Em algumas situações adquirem papel fundamental</a:t>
            </a:r>
            <a:r>
              <a:rPr lang="pt-BR" dirty="0" smtClean="0"/>
              <a:t>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pic>
        <p:nvPicPr>
          <p:cNvPr id="4" name="Imagem 3" descr="0,,11717476,00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915816" y="2492896"/>
            <a:ext cx="3096344" cy="3672408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29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2060"/>
                </a:solidFill>
              </a:rPr>
              <a:t>Informação iconográfica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A imagem mostra “algo” de determinada maneira</a:t>
            </a:r>
          </a:p>
          <a:p>
            <a:endParaRPr lang="pt-BR" dirty="0" smtClean="0"/>
          </a:p>
          <a:p>
            <a:r>
              <a:rPr lang="pt-BR" dirty="0" smtClean="0"/>
              <a:t>Especificidade 		enquadramento</a:t>
            </a:r>
          </a:p>
          <a:p>
            <a:pPr>
              <a:buNone/>
            </a:pPr>
            <a:r>
              <a:rPr lang="pt-BR" dirty="0" smtClean="0"/>
              <a:t>					luminosidade</a:t>
            </a:r>
          </a:p>
          <a:p>
            <a:pPr>
              <a:buNone/>
            </a:pPr>
            <a:r>
              <a:rPr lang="pt-BR" dirty="0" smtClean="0"/>
              <a:t>					posição da câmera</a:t>
            </a:r>
          </a:p>
          <a:p>
            <a:pPr>
              <a:buNone/>
            </a:pPr>
            <a:r>
              <a:rPr lang="pt-BR" dirty="0" smtClean="0"/>
              <a:t>					perspectiva da pintura</a:t>
            </a:r>
          </a:p>
          <a:p>
            <a:pPr>
              <a:buNone/>
            </a:pPr>
            <a:r>
              <a:rPr lang="pt-BR" dirty="0" smtClean="0"/>
              <a:t>					efeitos especiais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3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Que objetos são representados?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Elementos fixos ou móveis, não vivos, que ocupam papel destacado no acontecimento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" name="Imagem 4" descr="imagesCANYZ0KM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411760" y="2924944"/>
            <a:ext cx="3960440" cy="2592288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30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Que situação ou acontecimento?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Identifica a ação que está se desenrolando.</a:t>
            </a:r>
          </a:p>
        </p:txBody>
      </p:sp>
      <p:pic>
        <p:nvPicPr>
          <p:cNvPr id="4" name="Imagem 3" descr="imagesCA8KNBD4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88" y="2564904"/>
            <a:ext cx="4680520" cy="3456384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31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Onde foi realizada a fotografia? O que representa?</a:t>
            </a:r>
            <a:endParaRPr lang="pt-BR" dirty="0"/>
          </a:p>
        </p:txBody>
      </p:sp>
      <p:pic>
        <p:nvPicPr>
          <p:cNvPr id="4" name="Imagem 3" descr="imagesCA0LY7QV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051720" y="2132856"/>
            <a:ext cx="4536504" cy="3744416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32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Quando foi feita a fotografia?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pic>
        <p:nvPicPr>
          <p:cNvPr id="4" name="Imagem 3" descr="imagesCAFKI2CJ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691680" y="2204864"/>
            <a:ext cx="4680520" cy="3103786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33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Análise do plano conotativo da imagem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Código gestual</a:t>
            </a:r>
          </a:p>
          <a:p>
            <a:pPr lvl="1" algn="just"/>
            <a:r>
              <a:rPr lang="pt-BR" dirty="0" smtClean="0">
                <a:solidFill>
                  <a:srgbClr val="002060"/>
                </a:solidFill>
              </a:rPr>
              <a:t>Comunicação não-verbal através de gestos chamativos que no instante que são capturados podem produzir múltiplos significados.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4" name="Imagem 3" descr="spock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043608" y="3212976"/>
            <a:ext cx="3312368" cy="2592288"/>
          </a:xfrm>
          <a:prstGeom prst="rect">
            <a:avLst/>
          </a:prstGeom>
        </p:spPr>
      </p:pic>
      <p:pic>
        <p:nvPicPr>
          <p:cNvPr id="5" name="Imagem 4" descr="imagesCACAJNBA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004048" y="3212976"/>
            <a:ext cx="3384376" cy="2448272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34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Código cenográfico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O ambiente “decorado” pode determinar a importância de um acontecimento, realçar ou diminuir os protagonistas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4" name="Imagem 3" descr="Os_hoteis_mais_luxuosos_do_mundo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39752" y="2996952"/>
            <a:ext cx="4176464" cy="2880320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35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Código luminoso</a:t>
            </a:r>
          </a:p>
          <a:p>
            <a:pPr lvl="1" algn="just"/>
            <a:r>
              <a:rPr lang="pt-BR" dirty="0" smtClean="0">
                <a:solidFill>
                  <a:srgbClr val="002060"/>
                </a:solidFill>
              </a:rPr>
              <a:t>A presença e uso de luz e cores evocam em cada cultura uma série de conotações ou valores sugeridos. A ausência ou contraste da luz permite apreciar a textura, o relevo e influi na nossa percepção da imagem.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4" name="Imagem 3" descr="imagesCA27OCGV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627784" y="3501008"/>
            <a:ext cx="4032448" cy="2736304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36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Código simbólico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A presença de símbolos culturais também pode provocar a conotação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 descr="imagesCAVHG0FE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67744" y="2492896"/>
            <a:ext cx="5040560" cy="3960440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37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uastica2.bmp"/>
          <p:cNvPicPr>
            <a:picLocks noGrp="1" noChangeAspect="1"/>
          </p:cNvPicPr>
          <p:nvPr>
            <p:ph sz="quarter"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67544" y="1484784"/>
            <a:ext cx="8064896" cy="4896544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38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Código fotográfico</a:t>
            </a:r>
          </a:p>
          <a:p>
            <a:pPr lvl="1" algn="just"/>
            <a:r>
              <a:rPr lang="pt-BR" dirty="0" smtClean="0">
                <a:solidFill>
                  <a:srgbClr val="002060"/>
                </a:solidFill>
              </a:rPr>
              <a:t>É aquele vinculado a efeitos mecânicos e físico-químicos, parte da óptica fotográfica e do processo de revelação. Os pigmentos, os filtros podem influir na nitidez, na sensação de movimento, na textura da imagem.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4" name="Imagem 3" descr="efeitos_de_luz_imagem_1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67744" y="3573016"/>
            <a:ext cx="4104456" cy="2736304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39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canyon.jpg"/>
          <p:cNvPicPr>
            <a:picLocks noGrp="1" noChangeAspect="1"/>
          </p:cNvPicPr>
          <p:nvPr>
            <p:ph sz="quarter" idx="1"/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9512" y="1700808"/>
            <a:ext cx="3954016" cy="3165723"/>
          </a:xfrm>
        </p:spPr>
      </p:pic>
      <p:pic>
        <p:nvPicPr>
          <p:cNvPr id="5" name="Imagem 4" descr="canionSF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499992" y="2636912"/>
            <a:ext cx="4104456" cy="3168352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4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Código de relação e composição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As relações visuais dependem da relação entre as pessoas, os objetos representados. Efeito de confiança.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5" name="Imagem 4" descr="imagesCAR42AXL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187624" y="3140968"/>
            <a:ext cx="2688332" cy="2193032"/>
          </a:xfrm>
          <a:prstGeom prst="rect">
            <a:avLst/>
          </a:prstGeom>
        </p:spPr>
      </p:pic>
      <p:pic>
        <p:nvPicPr>
          <p:cNvPr id="6" name="Imagem 5" descr="ADRLOA~1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355976" y="3068960"/>
            <a:ext cx="3810000" cy="2409825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40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Contexto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Espaço, tempo e acontecimento são indicadores fundamentais do contexto. Acontecimento político, social ou esportivo.</a:t>
            </a:r>
            <a:endParaRPr lang="pt-BR" sz="2400" dirty="0"/>
          </a:p>
        </p:txBody>
      </p:sp>
      <p:pic>
        <p:nvPicPr>
          <p:cNvPr id="4" name="Imagem 3" descr="final_da_copa_do_mundo_200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979712" y="2708920"/>
            <a:ext cx="5760640" cy="3535685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41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Atributos relacionais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São as relações entre a imagem a ser analisada e outros documentos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Relações por pertencer a um mesmo conjunto (coleção)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Relações de caráter intrínseco (entre a foto e a notícia correspondente)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Relações de caráter extrínseco (entre o texto e as  ilustrações em livro infantil)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42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Características da mensagem fotográfica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err="1" smtClean="0"/>
              <a:t>Bidimensionalidade</a:t>
            </a:r>
            <a:endParaRPr lang="pt-BR" dirty="0" smtClean="0"/>
          </a:p>
          <a:p>
            <a:r>
              <a:rPr lang="pt-BR" dirty="0" smtClean="0"/>
              <a:t>Enquadramento</a:t>
            </a:r>
          </a:p>
          <a:p>
            <a:r>
              <a:rPr lang="pt-BR" dirty="0" smtClean="0"/>
              <a:t>Caráter estático</a:t>
            </a:r>
          </a:p>
          <a:p>
            <a:r>
              <a:rPr lang="pt-BR" dirty="0" smtClean="0"/>
              <a:t>Estrutura descontínua e granular</a:t>
            </a:r>
          </a:p>
          <a:p>
            <a:r>
              <a:rPr lang="pt-BR" dirty="0" smtClean="0"/>
              <a:t>Alteração de cor</a:t>
            </a:r>
          </a:p>
          <a:p>
            <a:r>
              <a:rPr lang="pt-BR" dirty="0" smtClean="0"/>
              <a:t>Abolição dos estímulos sensoriais não ópticos</a:t>
            </a:r>
          </a:p>
          <a:p>
            <a:r>
              <a:rPr lang="pt-BR" dirty="0" smtClean="0"/>
              <a:t>Necessidade do uso da luz como elemento básico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43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err="1" smtClean="0">
                <a:solidFill>
                  <a:srgbClr val="002060"/>
                </a:solidFill>
              </a:rPr>
              <a:t>Bidimensionalidade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pPr algn="just"/>
            <a:r>
              <a:rPr lang="pt-BR" dirty="0" smtClean="0"/>
              <a:t>A fotografia reduz a tridimensionalidade do mundo real  em que vivemos à </a:t>
            </a:r>
            <a:r>
              <a:rPr lang="pt-BR" dirty="0" err="1" smtClean="0"/>
              <a:t>bidimensionalidade</a:t>
            </a:r>
            <a:r>
              <a:rPr lang="pt-BR" dirty="0" smtClean="0"/>
              <a:t> do papel e da película.</a:t>
            </a:r>
          </a:p>
          <a:p>
            <a:pPr algn="just"/>
            <a:r>
              <a:rPr lang="pt-BR" dirty="0" smtClean="0"/>
              <a:t>Por isso, para reproduzir a realidade utiliza convenções das leis da perspectiva e a partir da distância focal dos objetos  pode-se modificar a perspectiva real.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44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Enquadramento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pPr algn="just"/>
            <a:r>
              <a:rPr lang="pt-BR" dirty="0" smtClean="0"/>
              <a:t>Automaticamente se seleciona (utilizando a distância focal, a distância entre o objeto e a câmera, a medida do fotograma) um espaço que se quer mostrar, ao mesmo tempo que se elimina todo o resto do espaço que está fora dos limites do enquadramento.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45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Caráter estático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O movimento é abolido</a:t>
            </a:r>
          </a:p>
          <a:p>
            <a:pPr algn="just"/>
            <a:r>
              <a:rPr lang="pt-BR" dirty="0" smtClean="0"/>
              <a:t>Tanto o objeto fotografado quanto o observador, uma vez eleito o ponto de vista, permanecem imóveis.</a:t>
            </a:r>
          </a:p>
          <a:p>
            <a:r>
              <a:rPr lang="pt-BR" dirty="0" smtClean="0"/>
              <a:t>Técnica fotográfica =&gt; captação do instante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46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312790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Estrutura descontínua granular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pPr algn="just"/>
            <a:r>
              <a:rPr lang="pt-BR" dirty="0" smtClean="0"/>
              <a:t>O mundo real é aparentemente contínuo porque sua estrutura granular é demasiado fina e o olho não está capacitado para percebê-la.</a:t>
            </a:r>
          </a:p>
          <a:p>
            <a:pPr algn="just"/>
            <a:r>
              <a:rPr lang="pt-BR" dirty="0" smtClean="0"/>
              <a:t>Por outro lado percebe o granulado da imagem fotográfica, quanto menos granulada a imagem mais se reforça ilusão de realidade.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47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Alteração de cor e Abolição dos estímulos sensoriais não ópticos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pPr algn="just"/>
            <a:r>
              <a:rPr lang="pt-BR" dirty="0" smtClean="0"/>
              <a:t>A foto altera a qualidade da cor do mundo, principalmente a foto em preto e branco .</a:t>
            </a:r>
          </a:p>
          <a:p>
            <a:pPr algn="just"/>
            <a:r>
              <a:rPr lang="pt-BR" dirty="0" smtClean="0"/>
              <a:t>A foto elimina qualquer informação que não possa traduzir-se em termos ópticos.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48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35283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Luz elemento básico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Sem luz não há foto.</a:t>
            </a:r>
          </a:p>
          <a:p>
            <a:pPr algn="just"/>
            <a:r>
              <a:rPr lang="pt-BR" dirty="0" smtClean="0"/>
              <a:t>Dependendo do tipo de iluminação, de como incide a luz sobre o objeto a ser fotografado pode-se obter fotografias totalmente distintas, com significados diferentes.</a:t>
            </a:r>
          </a:p>
          <a:p>
            <a:r>
              <a:rPr lang="pt-BR" dirty="0" smtClean="0"/>
              <a:t>A luz condiciona a capacidade de representação da fotografia.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49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2060"/>
                </a:solidFill>
              </a:rPr>
              <a:t>Documento fotográfico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11560" y="1556792"/>
            <a:ext cx="8194112" cy="4572000"/>
          </a:xfrm>
        </p:spPr>
        <p:txBody>
          <a:bodyPr/>
          <a:lstStyle/>
          <a:p>
            <a:r>
              <a:rPr lang="pt-BR" dirty="0" smtClean="0"/>
              <a:t>É gerado, arquivado e utilizado em função de seu poder testemunhal.</a:t>
            </a:r>
          </a:p>
          <a:p>
            <a:r>
              <a:rPr lang="pt-BR" dirty="0" smtClean="0"/>
              <a:t>Este poder testemunhal é condicionado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pela disponibilidade de informações que permitirão entender a imagem, e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pela enorme flexibilidade de usos que a imagem apresenta.</a:t>
            </a:r>
          </a:p>
          <a:p>
            <a:r>
              <a:rPr lang="pt-BR" dirty="0" smtClean="0"/>
              <a:t>De modo genérico é a combinação de um suporte e a informação que se encontra registrada.</a:t>
            </a:r>
          </a:p>
          <a:p>
            <a:r>
              <a:rPr lang="pt-BR" dirty="0" smtClean="0"/>
              <a:t>É a fixação fotoquímica de informação que se realiza sobre uma superfície-suporte sensível.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5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Usos da imagem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301752" y="1527048"/>
            <a:ext cx="8503920" cy="4854280"/>
          </a:xfrm>
        </p:spPr>
        <p:txBody>
          <a:bodyPr/>
          <a:lstStyle/>
          <a:p>
            <a:r>
              <a:rPr lang="pt-BR" dirty="0" smtClean="0"/>
              <a:t>É flexível porque é ao mesmo tempo específica e genérica. </a:t>
            </a:r>
          </a:p>
          <a:p>
            <a:r>
              <a:rPr lang="pt-BR" dirty="0" smtClean="0"/>
              <a:t>Portanto, pode ser analisada por dois ângulos:</a:t>
            </a:r>
          </a:p>
          <a:p>
            <a:pPr lvl="1" algn="just"/>
            <a:r>
              <a:rPr lang="pt-BR" dirty="0" smtClean="0">
                <a:solidFill>
                  <a:srgbClr val="002060"/>
                </a:solidFill>
              </a:rPr>
              <a:t>a imagem é “de” algo,  genérica ou especificamente e, </a:t>
            </a:r>
          </a:p>
          <a:p>
            <a:pPr lvl="1" algn="just"/>
            <a:r>
              <a:rPr lang="pt-BR" dirty="0" smtClean="0">
                <a:solidFill>
                  <a:srgbClr val="002060"/>
                </a:solidFill>
              </a:rPr>
              <a:t>pode ser ainda “sobre” algo, isto é, evocar conceitos mais abstratos que podem ser deduzidos a partir de seus elementos.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50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Usos da imagem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2400" dirty="0" smtClean="0"/>
              <a:t>Deduz-se daí que a indexação deveria contemplar os dois aspectos. </a:t>
            </a:r>
            <a:r>
              <a:rPr lang="pt-BR" sz="2400" i="1" dirty="0" smtClean="0"/>
              <a:t>Pontes</a:t>
            </a:r>
            <a:r>
              <a:rPr lang="pt-BR" sz="2400" dirty="0" smtClean="0"/>
              <a:t>; </a:t>
            </a:r>
            <a:r>
              <a:rPr lang="pt-BR" sz="2400" i="1" dirty="0" smtClean="0"/>
              <a:t>Ponte Hercílio Luz – Florianópolis, SC</a:t>
            </a:r>
            <a:endParaRPr lang="pt-BR" sz="2400" i="1" dirty="0"/>
          </a:p>
        </p:txBody>
      </p:sp>
      <p:pic>
        <p:nvPicPr>
          <p:cNvPr id="4" name="Imagem 3" descr="ponte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123728" y="1556792"/>
            <a:ext cx="4536504" cy="3024336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51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Usos da imagem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i="1" dirty="0" smtClean="0"/>
              <a:t>Paz; Gestos	</a:t>
            </a:r>
            <a:r>
              <a:rPr lang="pt-BR" dirty="0" smtClean="0"/>
              <a:t>		Paz; Aves; </a:t>
            </a:r>
            <a:r>
              <a:rPr lang="pt-BR" i="1" dirty="0" smtClean="0"/>
              <a:t>Pomba</a:t>
            </a:r>
            <a:endParaRPr lang="pt-BR" i="1" dirty="0"/>
          </a:p>
        </p:txBody>
      </p:sp>
      <p:pic>
        <p:nvPicPr>
          <p:cNvPr id="5" name="Imagem 4" descr="paz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55576" y="1844824"/>
            <a:ext cx="3240360" cy="2736304"/>
          </a:xfrm>
          <a:prstGeom prst="rect">
            <a:avLst/>
          </a:prstGeom>
        </p:spPr>
      </p:pic>
      <p:pic>
        <p:nvPicPr>
          <p:cNvPr id="6" name="Imagem 5" descr="paz1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644008" y="1916832"/>
            <a:ext cx="3312368" cy="2448272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52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Indexação de imagens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Para determinar o descritor (assunto) da imagem deve-se: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Analisar o documento para identificar as idéias nele contidas e o objetivo do autor;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Determinar os conceitos que melhor representam o tema, os objetivos e as idéias do documento;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Selecionar os conceitos mais adequados à recuperação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53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Grade de análise</a:t>
            </a:r>
            <a:endParaRPr lang="pt-BR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custDataLst>
              <p:tags r:id="rId3"/>
            </p:custDataLst>
          </p:nvPr>
        </p:nvGraphicFramePr>
        <p:xfrm>
          <a:off x="301625" y="1527175"/>
          <a:ext cx="850423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Categoria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 (Genérico/Específico)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SOBRE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QUEM?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QUANDO?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ONDE?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COMO? O</a:t>
                      </a:r>
                      <a:r>
                        <a:rPr lang="pt-BR" baseline="0" dirty="0" smtClean="0"/>
                        <a:t> QUE?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54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2060"/>
                </a:solidFill>
              </a:rPr>
              <a:t>Características da análise da imagem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Regras gramaticais</a:t>
            </a:r>
          </a:p>
          <a:p>
            <a:pPr lvl="1" algn="just"/>
            <a:r>
              <a:rPr lang="pt-BR" b="1" dirty="0" smtClean="0">
                <a:solidFill>
                  <a:srgbClr val="002060"/>
                </a:solidFill>
              </a:rPr>
              <a:t>Evitar</a:t>
            </a:r>
            <a:r>
              <a:rPr lang="pt-BR" dirty="0" smtClean="0">
                <a:solidFill>
                  <a:srgbClr val="002060"/>
                </a:solidFill>
              </a:rPr>
              <a:t>: frases longas, redundâncias, frases ambíguas, o estilo telegráfico, a mescla de tempos verbais, o emprego de termos pouco conhecidos ou usados.</a:t>
            </a:r>
          </a:p>
          <a:p>
            <a:pPr lvl="1" algn="just"/>
            <a:r>
              <a:rPr lang="pt-BR" b="1" dirty="0" smtClean="0">
                <a:solidFill>
                  <a:srgbClr val="002060"/>
                </a:solidFill>
              </a:rPr>
              <a:t>Empregar </a:t>
            </a:r>
            <a:r>
              <a:rPr lang="pt-BR" dirty="0" smtClean="0">
                <a:solidFill>
                  <a:srgbClr val="002060"/>
                </a:solidFill>
              </a:rPr>
              <a:t>: voz ativa dos verbos, os termos como aparecem nos tesauros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55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/>
              <a:t>O texto da análise deve ser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b="1" dirty="0" smtClean="0"/>
              <a:t>Conciso</a:t>
            </a:r>
            <a:r>
              <a:rPr lang="pt-BR" dirty="0" smtClean="0"/>
              <a:t>: a descrição deve a maior quantidade de informação com o mínimo de termos.</a:t>
            </a:r>
          </a:p>
          <a:p>
            <a:r>
              <a:rPr lang="pt-BR" b="1" dirty="0" smtClean="0"/>
              <a:t>Completo</a:t>
            </a:r>
            <a:r>
              <a:rPr lang="pt-BR" dirty="0" smtClean="0"/>
              <a:t>: deve constar os elementos do conteúdo que se considerem mais pertinentes.</a:t>
            </a:r>
          </a:p>
          <a:p>
            <a:r>
              <a:rPr lang="pt-BR" b="1" dirty="0" smtClean="0"/>
              <a:t>Preciso: </a:t>
            </a:r>
            <a:r>
              <a:rPr lang="pt-BR" dirty="0" smtClean="0"/>
              <a:t>empregar a palavra exata para designar o que aparece na imagem.</a:t>
            </a:r>
          </a:p>
          <a:p>
            <a:r>
              <a:rPr lang="pt-BR" b="1" dirty="0" smtClean="0"/>
              <a:t>Inteligível: </a:t>
            </a:r>
            <a:r>
              <a:rPr lang="pt-BR" dirty="0" smtClean="0"/>
              <a:t>redação clara e direta, evitando termos pouco usuais</a:t>
            </a:r>
          </a:p>
          <a:p>
            <a:r>
              <a:rPr lang="pt-BR" b="1" dirty="0" smtClean="0"/>
              <a:t>Objetivo</a:t>
            </a:r>
            <a:r>
              <a:rPr lang="pt-BR" dirty="0" smtClean="0"/>
              <a:t>: a análise deve ser neutra.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56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err="1" smtClean="0"/>
              <a:t>LDs</a:t>
            </a:r>
            <a:r>
              <a:rPr lang="pt-BR" dirty="0" smtClean="0"/>
              <a:t> para Imagens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Vocabulário RAMEAU (BNF)</a:t>
            </a:r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smtClean="0">
                <a:hlinkClick r:id="rId6"/>
              </a:rPr>
              <a:t>http://rameau.bnf.fr/</a:t>
            </a:r>
            <a:endParaRPr lang="pt-BR" dirty="0" smtClean="0"/>
          </a:p>
          <a:p>
            <a:r>
              <a:rPr lang="pt-BR" dirty="0" smtClean="0"/>
              <a:t>Thesaurus Iconográfico </a:t>
            </a:r>
            <a:r>
              <a:rPr lang="pt-BR" dirty="0" err="1" smtClean="0"/>
              <a:t>Garnier</a:t>
            </a:r>
            <a:endParaRPr lang="pt-BR" dirty="0" smtClean="0"/>
          </a:p>
          <a:p>
            <a:r>
              <a:rPr lang="pt-BR" dirty="0" smtClean="0"/>
              <a:t>Thesaurus URBAMET</a:t>
            </a:r>
          </a:p>
          <a:p>
            <a:pPr>
              <a:buNone/>
            </a:pPr>
            <a:r>
              <a:rPr lang="pt-BR" dirty="0" smtClean="0">
                <a:hlinkClick r:id="rId7"/>
              </a:rPr>
              <a:t>http://www.urbamet.com/thesaurus/thesaurusurbamet.htm</a:t>
            </a:r>
            <a:endParaRPr lang="pt-BR" dirty="0" smtClean="0"/>
          </a:p>
          <a:p>
            <a:r>
              <a:rPr lang="pt-BR" dirty="0" smtClean="0"/>
              <a:t>Thesaurus </a:t>
            </a:r>
            <a:r>
              <a:rPr lang="pt-BR" dirty="0" err="1" smtClean="0"/>
              <a:t>Audiovisuele</a:t>
            </a:r>
            <a:r>
              <a:rPr lang="pt-BR" dirty="0" smtClean="0"/>
              <a:t> </a:t>
            </a:r>
            <a:r>
              <a:rPr lang="pt-BR" dirty="0" err="1" smtClean="0"/>
              <a:t>Archieven</a:t>
            </a:r>
            <a:r>
              <a:rPr lang="pt-BR" dirty="0" smtClean="0"/>
              <a:t> </a:t>
            </a:r>
            <a:r>
              <a:rPr lang="pt-BR" sz="2000" dirty="0" smtClean="0"/>
              <a:t>(</a:t>
            </a:r>
            <a:r>
              <a:rPr lang="en-US" sz="2000" dirty="0" smtClean="0"/>
              <a:t>The Netherlands Institute for Sound and Vision)</a:t>
            </a:r>
            <a:endParaRPr lang="pt-BR" sz="2000" dirty="0" smtClean="0"/>
          </a:p>
          <a:p>
            <a:pPr>
              <a:buNone/>
            </a:pPr>
            <a:r>
              <a:rPr lang="pt-BR" dirty="0" smtClean="0"/>
              <a:t> </a:t>
            </a:r>
            <a:r>
              <a:rPr lang="pt-BR" dirty="0" smtClean="0">
                <a:hlinkClick r:id="rId8"/>
              </a:rPr>
              <a:t>http://portal.beeldengeluid.nl/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57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58</a:t>
            </a:fld>
            <a:endParaRPr lang="pt-BR"/>
          </a:p>
        </p:txBody>
      </p:sp>
      <p:sp>
        <p:nvSpPr>
          <p:cNvPr id="3" name="Retângulo 2"/>
          <p:cNvSpPr/>
          <p:nvPr>
            <p:custDataLst>
              <p:tags r:id="rId3"/>
            </p:custDataLst>
          </p:nvPr>
        </p:nvSpPr>
        <p:spPr>
          <a:xfrm>
            <a:off x="251520" y="404664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Netherlands Institute for Sound and Vision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3657600" cy="2438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3657600" cy="2438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tângulo 6"/>
          <p:cNvSpPr/>
          <p:nvPr>
            <p:custDataLst>
              <p:tags r:id="rId6"/>
            </p:custDataLst>
          </p:nvPr>
        </p:nvSpPr>
        <p:spPr>
          <a:xfrm>
            <a:off x="4139952" y="436643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100" b="1" dirty="0">
                <a:latin typeface="Arial" pitchFamily="34" charset="0"/>
                <a:cs typeface="Arial" pitchFamily="34" charset="0"/>
              </a:rPr>
              <a:t>Crown Princess Beatrix goes to school by bike together with Princess </a:t>
            </a:r>
            <a:r>
              <a:rPr lang="en-US" sz="1100" b="1" dirty="0" err="1">
                <a:latin typeface="Arial" pitchFamily="34" charset="0"/>
                <a:cs typeface="Arial" pitchFamily="34" charset="0"/>
              </a:rPr>
              <a:t>Margriet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, Beatrix on horseback in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woods.</a:t>
            </a:r>
          </a:p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Duration: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00:01:05</a:t>
            </a:r>
          </a:p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Program title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BIOGRAPHY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PRINCESS BEATRIX</a:t>
            </a:r>
          </a:p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Alternative title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Beatrix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on a bicycle and on a horse</a:t>
            </a:r>
          </a:p>
          <a:p>
            <a:pPr algn="just"/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>
            <a:hlinkClick r:id="rId12"/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18928"/>
            <a:ext cx="4572000" cy="2571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m 9">
            <a:hlinkClick r:id="rId12"/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20" y="3617660"/>
            <a:ext cx="486775" cy="486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450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/>
              <a:t>Descrição da imagem (AACR2)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Pontos de acesso principais</a:t>
            </a:r>
          </a:p>
          <a:p>
            <a:pPr lvl="1"/>
            <a:r>
              <a:rPr lang="pt-BR" dirty="0" smtClean="0"/>
              <a:t>Autoria da obra de arte ou ilustração</a:t>
            </a:r>
          </a:p>
          <a:p>
            <a:pPr lvl="2"/>
            <a:r>
              <a:rPr lang="pt-BR" dirty="0" smtClean="0"/>
              <a:t>Quadro </a:t>
            </a:r>
            <a:r>
              <a:rPr lang="pt-BR" dirty="0" err="1" smtClean="0"/>
              <a:t>Guernica</a:t>
            </a:r>
            <a:r>
              <a:rPr lang="pt-BR" dirty="0" smtClean="0"/>
              <a:t>,  a entrada será feita por Picasso, Pablo</a:t>
            </a:r>
          </a:p>
          <a:p>
            <a:pPr lvl="2"/>
            <a:r>
              <a:rPr lang="pt-BR" dirty="0" smtClean="0"/>
              <a:t>Sempre que não houver autor a entrada será pelo título.</a:t>
            </a:r>
          </a:p>
          <a:p>
            <a:pPr lvl="1"/>
            <a:r>
              <a:rPr lang="pt-BR" dirty="0" smtClean="0"/>
              <a:t>Autoria da fotografia</a:t>
            </a:r>
          </a:p>
          <a:p>
            <a:pPr lvl="2"/>
            <a:r>
              <a:rPr lang="pt-BR" dirty="0" smtClean="0"/>
              <a:t>Entrada pelo fotógrafo</a:t>
            </a:r>
          </a:p>
          <a:p>
            <a:pPr lvl="2">
              <a:buNone/>
            </a:pPr>
            <a:r>
              <a:rPr lang="pt-BR" dirty="0" smtClean="0"/>
              <a:t>Importante: entrada pelo título sempre que houver mais de 3 autores ou se tratar de álbuns ou </a:t>
            </a:r>
            <a:r>
              <a:rPr lang="pt-BR" dirty="0" err="1" smtClean="0"/>
              <a:t>port-fólios</a:t>
            </a:r>
            <a:r>
              <a:rPr lang="pt-BR" dirty="0" smtClean="0"/>
              <a:t> produzidos sob a responsabilidade de um editor ou impressor.</a:t>
            </a:r>
          </a:p>
          <a:p>
            <a:pPr lvl="2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59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rgbClr val="002060"/>
                </a:solidFill>
              </a:rPr>
              <a:t>Fotografia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É uma unidade discursiva, </a:t>
            </a:r>
          </a:p>
          <a:p>
            <a:r>
              <a:rPr lang="pt-BR" dirty="0" smtClean="0"/>
              <a:t>significativa em si mesma,</a:t>
            </a:r>
          </a:p>
          <a:p>
            <a:r>
              <a:rPr lang="pt-BR" dirty="0" smtClean="0"/>
              <a:t>estruturada e indivisível.</a:t>
            </a:r>
          </a:p>
          <a:p>
            <a:pPr>
              <a:buNone/>
            </a:pPr>
            <a:r>
              <a:rPr lang="pt-BR" dirty="0" smtClean="0"/>
              <a:t>Podemos considerar cada fotografia como uma unidade documental diferenciada.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6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Pontos de acesso secundários</a:t>
            </a:r>
          </a:p>
          <a:p>
            <a:pPr lvl="1"/>
            <a:r>
              <a:rPr lang="pt-BR" dirty="0" smtClean="0"/>
              <a:t>Pessoas retratadas individualmente ou em grupo</a:t>
            </a:r>
          </a:p>
          <a:p>
            <a:pPr lvl="1"/>
            <a:r>
              <a:rPr lang="pt-BR" dirty="0" smtClean="0"/>
              <a:t>Nome da coleção a que o item pertence</a:t>
            </a:r>
          </a:p>
          <a:p>
            <a:r>
              <a:rPr lang="pt-BR" dirty="0" smtClean="0"/>
              <a:t>Fonte principal de informação</a:t>
            </a:r>
          </a:p>
          <a:p>
            <a:pPr lvl="1"/>
            <a:r>
              <a:rPr lang="pt-BR" dirty="0" smtClean="0"/>
              <a:t>Deve ser o próprio item</a:t>
            </a:r>
          </a:p>
          <a:p>
            <a:r>
              <a:rPr lang="pt-BR" dirty="0" smtClean="0"/>
              <a:t>Área do título</a:t>
            </a:r>
          </a:p>
          <a:p>
            <a:pPr lvl="1"/>
            <a:r>
              <a:rPr lang="pt-BR" dirty="0" smtClean="0"/>
              <a:t>Se não houver um título deve ser fornecido um pelo catalogador</a:t>
            </a:r>
          </a:p>
          <a:p>
            <a:r>
              <a:rPr lang="pt-BR" dirty="0" smtClean="0"/>
              <a:t>Designação geral do material</a:t>
            </a:r>
          </a:p>
          <a:p>
            <a:pPr lvl="1"/>
            <a:r>
              <a:rPr lang="pt-BR" dirty="0" smtClean="0"/>
              <a:t>Fotografia, Diapositivo, Negativo, Desenho, etc.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60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01752" y="1124744"/>
            <a:ext cx="8503920" cy="4974304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b="1" dirty="0" smtClean="0"/>
              <a:t>Autor</a:t>
            </a:r>
            <a:r>
              <a:rPr lang="pt-BR" sz="2000" dirty="0" smtClean="0"/>
              <a:t>: Amaral, Tarsila    Título: São Paulo  Data: 1924</a:t>
            </a:r>
          </a:p>
          <a:p>
            <a:r>
              <a:rPr lang="pt-BR" sz="2000" b="1" dirty="0" smtClean="0"/>
              <a:t>Assunto: </a:t>
            </a:r>
            <a:r>
              <a:rPr lang="pt-BR" sz="2000" dirty="0" smtClean="0"/>
              <a:t>Pintura – Modernismo – Brasil; São Paulo</a:t>
            </a:r>
          </a:p>
          <a:p>
            <a:r>
              <a:rPr lang="pt-BR" sz="2000" b="1" dirty="0" smtClean="0"/>
              <a:t>Fotógrafo</a:t>
            </a:r>
            <a:r>
              <a:rPr lang="pt-BR" sz="2000" dirty="0" smtClean="0"/>
              <a:t>: João Santos     </a:t>
            </a:r>
            <a:r>
              <a:rPr lang="pt-BR" sz="2000" b="1" dirty="0" smtClean="0"/>
              <a:t>DGM: </a:t>
            </a:r>
            <a:r>
              <a:rPr lang="pt-BR" sz="2000" dirty="0" smtClean="0"/>
              <a:t>Diapositivo ; </a:t>
            </a:r>
            <a:r>
              <a:rPr lang="pt-BR" sz="2000" dirty="0" err="1" smtClean="0"/>
              <a:t>color</a:t>
            </a:r>
            <a:r>
              <a:rPr lang="pt-BR" sz="2000" dirty="0" smtClean="0"/>
              <a:t> </a:t>
            </a:r>
          </a:p>
          <a:p>
            <a:r>
              <a:rPr lang="pt-BR" sz="2000" b="1" dirty="0" smtClean="0"/>
              <a:t>Localização acervo</a:t>
            </a:r>
            <a:r>
              <a:rPr lang="pt-BR" sz="2000" dirty="0" smtClean="0"/>
              <a:t>: 981 (A)2</a:t>
            </a:r>
          </a:p>
          <a:p>
            <a:r>
              <a:rPr lang="pt-BR" sz="2000" b="1" dirty="0" smtClean="0"/>
              <a:t>Descrição</a:t>
            </a:r>
            <a:r>
              <a:rPr lang="pt-BR" sz="2000" dirty="0" smtClean="0"/>
              <a:t>: óleo sobre tela; 66x89cm</a:t>
            </a:r>
          </a:p>
          <a:p>
            <a:r>
              <a:rPr lang="pt-BR" sz="2000" b="1" dirty="0" smtClean="0"/>
              <a:t>Localização da obra</a:t>
            </a:r>
            <a:r>
              <a:rPr lang="pt-BR" sz="2000" dirty="0" smtClean="0"/>
              <a:t>: Pinacoteca do Estado de São Paulo</a:t>
            </a:r>
          </a:p>
          <a:p>
            <a:endParaRPr lang="pt-BR" sz="2000" dirty="0"/>
          </a:p>
        </p:txBody>
      </p:sp>
      <p:pic>
        <p:nvPicPr>
          <p:cNvPr id="4" name="Imagem 3" descr="saopaulo_-_1924_Col__Pinacoteca_do_Estado_SP,_SP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267744" y="1412777"/>
            <a:ext cx="4536504" cy="2736304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61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/>
              <a:t>Imagem jornalística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Descrição externa</a:t>
            </a:r>
          </a:p>
          <a:p>
            <a:pPr lvl="1"/>
            <a:r>
              <a:rPr lang="pt-BR" dirty="0" smtClean="0"/>
              <a:t>Título, Autor, Publicação, Data da publicação</a:t>
            </a:r>
          </a:p>
          <a:p>
            <a:r>
              <a:rPr lang="pt-BR" dirty="0" smtClean="0"/>
              <a:t>Análise documentária</a:t>
            </a:r>
          </a:p>
          <a:p>
            <a:pPr lvl="1"/>
            <a:r>
              <a:rPr lang="pt-BR" dirty="0" smtClean="0"/>
              <a:t>Análise morfológica</a:t>
            </a:r>
          </a:p>
          <a:p>
            <a:pPr lvl="1"/>
            <a:r>
              <a:rPr lang="pt-BR" dirty="0" smtClean="0"/>
              <a:t>Análise de conteúdo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62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/>
              <a:t>Análise morfológica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Natureza do suporte: imagem colorida ou em preto &amp; branco</a:t>
            </a:r>
          </a:p>
          <a:p>
            <a:r>
              <a:rPr lang="pt-BR" dirty="0" smtClean="0"/>
              <a:t>Formato: Vertical ou horizontal e suas dimensões</a:t>
            </a:r>
          </a:p>
          <a:p>
            <a:r>
              <a:rPr lang="pt-BR" dirty="0" smtClean="0"/>
              <a:t>Lente utilizada: teleobjetiva; normal; grande angular, filtro</a:t>
            </a:r>
          </a:p>
          <a:p>
            <a:r>
              <a:rPr lang="pt-BR" dirty="0" smtClean="0"/>
              <a:t>Luz: natural ou artificial; difusa</a:t>
            </a:r>
          </a:p>
          <a:p>
            <a:r>
              <a:rPr lang="pt-BR" dirty="0" smtClean="0"/>
              <a:t>Qualidade técnica: para projeção, impressão ou ampliação</a:t>
            </a:r>
          </a:p>
          <a:p>
            <a:r>
              <a:rPr lang="pt-BR" dirty="0" smtClean="0"/>
              <a:t>Enquadramento: plano de conjunto; plano americano; plano ¾; plano médio; primeiro plano; plano detalhe</a:t>
            </a:r>
          </a:p>
          <a:p>
            <a:r>
              <a:rPr lang="pt-BR" dirty="0" smtClean="0"/>
              <a:t>Estrutura: cena; retrato; paisagem, paisagem urbana; natureza morta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63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/>
              <a:t>Análise de 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Resumo: descrever brevemente a cena que a imagem mostra</a:t>
            </a:r>
          </a:p>
          <a:p>
            <a:r>
              <a:rPr lang="pt-BR" dirty="0" smtClean="0"/>
              <a:t>Análise do plano denotativo</a:t>
            </a:r>
          </a:p>
          <a:p>
            <a:r>
              <a:rPr lang="pt-BR" dirty="0" smtClean="0"/>
              <a:t>Análise do plano conotativo</a:t>
            </a:r>
          </a:p>
          <a:p>
            <a:r>
              <a:rPr lang="pt-BR" dirty="0" smtClean="0"/>
              <a:t>Palavras chave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64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/>
              <a:t>Acervo de imagens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Organização documental</a:t>
            </a:r>
          </a:p>
          <a:p>
            <a:pPr lvl="1"/>
            <a:r>
              <a:rPr lang="pt-BR" dirty="0" smtClean="0"/>
              <a:t>Guia geral com informações sobre o acervo (história, serviços oferecidos, metodologia de organização, política de indexação)</a:t>
            </a:r>
          </a:p>
          <a:p>
            <a:pPr lvl="2"/>
            <a:r>
              <a:rPr lang="pt-BR" dirty="0" smtClean="0"/>
              <a:t>Nome da coleção</a:t>
            </a:r>
          </a:p>
          <a:p>
            <a:pPr lvl="2"/>
            <a:r>
              <a:rPr lang="pt-BR" dirty="0" smtClean="0"/>
              <a:t>Data-limite</a:t>
            </a:r>
          </a:p>
          <a:p>
            <a:pPr lvl="2"/>
            <a:r>
              <a:rPr lang="pt-BR" dirty="0" smtClean="0"/>
              <a:t>Total de documentos dividido pelo tipo de suporte</a:t>
            </a:r>
          </a:p>
          <a:p>
            <a:pPr lvl="2"/>
            <a:r>
              <a:rPr lang="pt-BR" dirty="0" smtClean="0"/>
              <a:t>Autorias identificadas</a:t>
            </a:r>
          </a:p>
          <a:p>
            <a:pPr lvl="2"/>
            <a:r>
              <a:rPr lang="pt-BR" dirty="0" smtClean="0"/>
              <a:t>Breve descrição do conteúdo temático</a:t>
            </a:r>
          </a:p>
          <a:p>
            <a:pPr lvl="2"/>
            <a:r>
              <a:rPr lang="pt-BR" dirty="0" smtClean="0"/>
              <a:t>Data / Forma de Aquisição</a:t>
            </a:r>
          </a:p>
          <a:p>
            <a:pPr lvl="2"/>
            <a:r>
              <a:rPr lang="pt-BR" dirty="0" smtClean="0"/>
              <a:t>Proveniência</a:t>
            </a:r>
          </a:p>
          <a:p>
            <a:pPr lvl="2"/>
            <a:r>
              <a:rPr lang="pt-BR" dirty="0" smtClean="0"/>
              <a:t>Descritores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65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Regularização do acervo</a:t>
            </a:r>
          </a:p>
          <a:p>
            <a:pPr lvl="1"/>
            <a:r>
              <a:rPr lang="pt-BR" dirty="0" smtClean="0"/>
              <a:t>Termo de doação</a:t>
            </a:r>
          </a:p>
          <a:p>
            <a:pPr lvl="1"/>
            <a:r>
              <a:rPr lang="pt-BR" dirty="0" smtClean="0"/>
              <a:t>Declaração de propriedade</a:t>
            </a:r>
          </a:p>
          <a:p>
            <a:pPr lvl="1"/>
            <a:r>
              <a:rPr lang="pt-BR" dirty="0" smtClean="0"/>
              <a:t>Laudo técnico de avaliação</a:t>
            </a:r>
          </a:p>
          <a:p>
            <a:pPr lvl="1">
              <a:buNone/>
            </a:pPr>
            <a:r>
              <a:rPr lang="pt-BR" b="1" dirty="0" smtClean="0"/>
              <a:t>Objetivos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 Garantir a integridade e controle do acervo; sanar dúvidas e deficiências de ordem patrimonial e implantar procedimentos de controle administrativo do acervo.</a:t>
            </a: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66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/>
              <a:t>Laudo técnico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Descrição do  documento ou do conjunto de documentos</a:t>
            </a:r>
          </a:p>
          <a:p>
            <a:r>
              <a:rPr lang="pt-BR" dirty="0" smtClean="0"/>
              <a:t>Fonte e data de aquisição (nome do detentor ou do responsável pelo recolhimento do documento)</a:t>
            </a:r>
          </a:p>
          <a:p>
            <a:r>
              <a:rPr lang="pt-BR" dirty="0" smtClean="0"/>
              <a:t>Caracterização física dos suportes</a:t>
            </a:r>
          </a:p>
          <a:p>
            <a:r>
              <a:rPr lang="pt-BR" dirty="0" smtClean="0"/>
              <a:t>Estado de conservação</a:t>
            </a:r>
          </a:p>
          <a:p>
            <a:r>
              <a:rPr lang="pt-BR" dirty="0" smtClean="0"/>
              <a:t>Histórico do documento</a:t>
            </a:r>
          </a:p>
          <a:p>
            <a:r>
              <a:rPr lang="pt-BR" dirty="0" smtClean="0"/>
              <a:t>Interesse da instituição</a:t>
            </a:r>
          </a:p>
          <a:p>
            <a:r>
              <a:rPr lang="pt-BR" dirty="0" smtClean="0"/>
              <a:t>Avaliação (em reais e dólares)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67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/>
              <a:t>Armazenamento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Fotografias</a:t>
            </a:r>
          </a:p>
          <a:p>
            <a:pPr lvl="1"/>
            <a:r>
              <a:rPr lang="pt-BR" dirty="0" smtClean="0"/>
              <a:t>Individualmente em envelopes de papel com PH neutro, polietileno, poliéster ou </a:t>
            </a:r>
            <a:r>
              <a:rPr lang="pt-BR" dirty="0" err="1" smtClean="0"/>
              <a:t>triacetato</a:t>
            </a:r>
            <a:r>
              <a:rPr lang="pt-BR" dirty="0" smtClean="0"/>
              <a:t> de celulose; os envelopes devem ser acondicionados em pastas de material similar e em arquivos de aço com pintura polimerizada em estufa (secagem a quente)</a:t>
            </a:r>
          </a:p>
          <a:p>
            <a:pPr lvl="1"/>
            <a:r>
              <a:rPr lang="pt-BR" dirty="0" smtClean="0"/>
              <a:t>Máximo 15 fotos por pasta</a:t>
            </a:r>
          </a:p>
          <a:p>
            <a:r>
              <a:rPr lang="pt-BR" dirty="0" smtClean="0"/>
              <a:t>Diapositivos</a:t>
            </a:r>
          </a:p>
          <a:p>
            <a:pPr lvl="1"/>
            <a:r>
              <a:rPr lang="pt-BR" dirty="0" smtClean="0"/>
              <a:t>Individualmente em molduras de plástico; com etiquetas adesivas na moldura e acondicionados em gavetas de aço com pintura polimerizada em estufa (secagem a quente).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68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69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84" y="3214416"/>
            <a:ext cx="3140852" cy="30243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2656"/>
            <a:ext cx="3063422" cy="30243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8"/>
            <a:ext cx="2793617" cy="27377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8" y="692696"/>
            <a:ext cx="3929568" cy="24265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CaixaDeTexto 6"/>
          <p:cNvSpPr txBox="1"/>
          <p:nvPr>
            <p:custDataLst>
              <p:tags r:id="rId7"/>
            </p:custDataLst>
          </p:nvPr>
        </p:nvSpPr>
        <p:spPr>
          <a:xfrm>
            <a:off x="367389" y="312911"/>
            <a:ext cx="3983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Exemplos de materiais para conservação de foto</a:t>
            </a:r>
            <a:endParaRPr lang="pt-BR" sz="14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270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rgbClr val="002060"/>
                </a:solidFill>
              </a:rPr>
              <a:t>Fotografia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Técnica e arte de produzir imagens visíveis sobre superfícies sensíveis, direta ou indiretamente, pela ação de luz ou de outra forma de energia radiante.</a:t>
            </a:r>
          </a:p>
          <a:p>
            <a:r>
              <a:rPr lang="pt-BR" dirty="0" smtClean="0"/>
              <a:t>Parte da memória visual do último século junto com o cinema e a televisão.</a:t>
            </a:r>
          </a:p>
          <a:p>
            <a:r>
              <a:rPr lang="pt-BR" dirty="0" smtClean="0"/>
              <a:t>Deve ser tratada e armazenada como uma mensagem informativa autônoma de maneira que possa ser reutilizada.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7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/>
              <a:t>Fundação Biblioteca Nacional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Coleções iconográficas referentes ao Brasil e à arte e arquitetura européias produzidas no século XIX. </a:t>
            </a:r>
            <a:br>
              <a:rPr lang="pt-BR" dirty="0" smtClean="0"/>
            </a:br>
            <a:r>
              <a:rPr lang="pt-BR" dirty="0" smtClean="0"/>
              <a:t>Obras impressas, estampas raras, desenhos, fotografias, impressos efêmeros e bibliografia especializada .</a:t>
            </a:r>
          </a:p>
          <a:p>
            <a:r>
              <a:rPr lang="pt-BR" b="1" dirty="0" err="1" smtClean="0"/>
              <a:t>Profoto</a:t>
            </a:r>
            <a:r>
              <a:rPr lang="pt-BR" dirty="0" smtClean="0"/>
              <a:t> - Projeto de Preservação e Conservação do Acervo Fotográfico da Biblioteca Nacional</a:t>
            </a:r>
          </a:p>
          <a:p>
            <a:r>
              <a:rPr lang="pt-BR" dirty="0" smtClean="0"/>
              <a:t>Catálogos</a:t>
            </a:r>
          </a:p>
          <a:p>
            <a:pPr lvl="1"/>
            <a:r>
              <a:rPr lang="pt-BR" dirty="0" smtClean="0"/>
              <a:t>Material Visual</a:t>
            </a:r>
          </a:p>
          <a:p>
            <a:pPr lvl="1"/>
            <a:r>
              <a:rPr lang="pt-BR" dirty="0" smtClean="0"/>
              <a:t>Acervo visual ausente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70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/>
              <a:t>Fundação Biblioteca Nacional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Catálogo: </a:t>
            </a:r>
            <a:r>
              <a:rPr lang="pt-BR" b="1" dirty="0" smtClean="0"/>
              <a:t>Catálogo de Material Visual</a:t>
            </a:r>
            <a:r>
              <a:rPr lang="pt-BR" dirty="0" smtClean="0"/>
              <a:t> (Pop: 11745)</a:t>
            </a:r>
            <a:br>
              <a:rPr lang="pt-BR" dirty="0" smtClean="0"/>
            </a:br>
            <a:r>
              <a:rPr lang="pt-BR" dirty="0" smtClean="0"/>
              <a:t>Índice : </a:t>
            </a:r>
            <a:r>
              <a:rPr lang="pt-BR" b="1" dirty="0" smtClean="0"/>
              <a:t>Assuntos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Busca : </a:t>
            </a:r>
            <a:r>
              <a:rPr lang="pt-BR" b="1" dirty="0" smtClean="0"/>
              <a:t>igrejas</a:t>
            </a:r>
            <a:r>
              <a:rPr lang="pt-BR" dirty="0" smtClean="0"/>
              <a:t> Resultado 2 de 174 encontrados em 0.204 segundos     </a:t>
            </a:r>
            <a:r>
              <a:rPr lang="pt-BR" b="1" dirty="0" smtClean="0"/>
              <a:t>2/174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Título </a:t>
            </a:r>
            <a:r>
              <a:rPr lang="pt-BR" b="1" dirty="0" smtClean="0"/>
              <a:t>[Igreja de São Francisco, </a:t>
            </a:r>
            <a:r>
              <a:rPr lang="pt-BR" dirty="0" smtClean="0"/>
              <a:t>Campos, RJ, 18--]. Descrição física 1 foto : papel albuminado, </a:t>
            </a:r>
            <a:r>
              <a:rPr lang="pt-BR" dirty="0" err="1" smtClean="0"/>
              <a:t>p&amp;b</a:t>
            </a:r>
            <a:r>
              <a:rPr lang="pt-BR" dirty="0" smtClean="0"/>
              <a:t>; 21 x 17 cm. Notas Negativo de segunda geração: n. 03153, </a:t>
            </a:r>
            <a:r>
              <a:rPr lang="pt-BR" dirty="0" err="1" smtClean="0"/>
              <a:t>triacetato</a:t>
            </a:r>
            <a:r>
              <a:rPr lang="pt-BR" dirty="0" smtClean="0"/>
              <a:t> de celulose (</a:t>
            </a:r>
            <a:r>
              <a:rPr lang="pt-BR" dirty="0" err="1" smtClean="0"/>
              <a:t>DiMic</a:t>
            </a:r>
            <a:r>
              <a:rPr lang="pt-BR" dirty="0" smtClean="0"/>
              <a:t>).</a:t>
            </a:r>
            <a:br>
              <a:rPr lang="pt-BR" dirty="0" smtClean="0"/>
            </a:br>
            <a:r>
              <a:rPr lang="pt-BR" dirty="0" smtClean="0"/>
              <a:t>Cartão-suporte: 29 x 24 cm.</a:t>
            </a:r>
            <a:br>
              <a:rPr lang="pt-BR" dirty="0" smtClean="0"/>
            </a:br>
            <a:r>
              <a:rPr lang="pt-BR" dirty="0" smtClean="0"/>
              <a:t>Col. D. Thereza Christina Maria. </a:t>
            </a:r>
            <a:br>
              <a:rPr lang="pt-BR" dirty="0" smtClean="0"/>
            </a:br>
            <a:r>
              <a:rPr lang="pt-BR" dirty="0" smtClean="0"/>
              <a:t>Estado de conservação: regular; cartão-suporte: regular. </a:t>
            </a:r>
            <a:br>
              <a:rPr lang="pt-BR" dirty="0" smtClean="0"/>
            </a:br>
            <a:r>
              <a:rPr lang="pt-BR" dirty="0" smtClean="0"/>
              <a:t>Cópia 2 (FOTOS-ARM.1.8.1(3)). </a:t>
            </a:r>
            <a:br>
              <a:rPr lang="pt-BR" dirty="0" smtClean="0"/>
            </a:br>
            <a:r>
              <a:rPr lang="pt-BR" dirty="0" smtClean="0"/>
              <a:t>Resumo vista da Igreja focalizando a fachada lateral direita.</a:t>
            </a:r>
            <a:br>
              <a:rPr lang="pt-BR" dirty="0" smtClean="0"/>
            </a:br>
            <a:r>
              <a:rPr lang="pt-BR" dirty="0" smtClean="0"/>
              <a:t>Assuntos </a:t>
            </a:r>
            <a:r>
              <a:rPr lang="pt-BR" dirty="0" smtClean="0">
                <a:hlinkClick r:id="rId6" action="ppaction://hlinkfile"/>
              </a:rPr>
              <a:t>Igreja de São Francisco (Campos, RJ).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hlinkClick r:id="rId7" action="ppaction://hlinkfile"/>
              </a:rPr>
              <a:t>Igrejas - Brasil - Campos (RJ).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Características físicas Cópia fotográfica albuminada. </a:t>
            </a:r>
            <a:br>
              <a:rPr lang="pt-BR" dirty="0" smtClean="0"/>
            </a:br>
            <a:r>
              <a:rPr lang="pt-BR" dirty="0" smtClean="0"/>
              <a:t>Localização </a:t>
            </a:r>
            <a:r>
              <a:rPr lang="pt-BR" b="1" dirty="0" smtClean="0"/>
              <a:t>FOTOS-ARM.1.3.6(15) </a:t>
            </a:r>
            <a:r>
              <a:rPr lang="pt-BR" dirty="0" smtClean="0"/>
              <a:t>   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71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/>
              <a:t>Catálogo: </a:t>
            </a:r>
            <a:r>
              <a:rPr lang="pt-BR" b="1" dirty="0" smtClean="0"/>
              <a:t>Catálogo de Material Visual - Ausente</a:t>
            </a:r>
            <a:r>
              <a:rPr lang="pt-BR" dirty="0" smtClean="0"/>
              <a:t> (Pop: 396)</a:t>
            </a:r>
            <a:br>
              <a:rPr lang="pt-BR" dirty="0" smtClean="0"/>
            </a:br>
            <a:r>
              <a:rPr lang="pt-BR" dirty="0" smtClean="0"/>
              <a:t>Índice : </a:t>
            </a:r>
            <a:r>
              <a:rPr lang="pt-BR" b="1" dirty="0" smtClean="0"/>
              <a:t>Assuntos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Busca : </a:t>
            </a:r>
            <a:r>
              <a:rPr lang="pt-BR" b="1" dirty="0" smtClean="0"/>
              <a:t>arcos de triunfo - </a:t>
            </a:r>
            <a:r>
              <a:rPr lang="pt-BR" b="1" dirty="0" err="1" smtClean="0"/>
              <a:t>brasil</a:t>
            </a:r>
            <a:r>
              <a:rPr lang="pt-BR" b="1" dirty="0" smtClean="0"/>
              <a:t> - </a:t>
            </a:r>
            <a:r>
              <a:rPr lang="pt-BR" b="1" dirty="0" err="1" smtClean="0"/>
              <a:t>sao</a:t>
            </a:r>
            <a:r>
              <a:rPr lang="pt-BR" b="1" dirty="0" smtClean="0"/>
              <a:t> </a:t>
            </a:r>
            <a:r>
              <a:rPr lang="pt-BR" b="1" dirty="0" err="1" smtClean="0"/>
              <a:t>paulo</a:t>
            </a:r>
            <a:r>
              <a:rPr lang="pt-BR" b="1" dirty="0" smtClean="0"/>
              <a:t> (</a:t>
            </a:r>
            <a:r>
              <a:rPr lang="pt-BR" b="1" dirty="0" err="1" smtClean="0"/>
              <a:t>sp</a:t>
            </a:r>
            <a:r>
              <a:rPr lang="pt-BR" b="1" dirty="0" smtClean="0"/>
              <a:t>)</a:t>
            </a:r>
            <a:r>
              <a:rPr lang="pt-BR" dirty="0" smtClean="0"/>
              <a:t> Resultado 1 de 1 encontrados em 0.359 segundos     </a:t>
            </a:r>
            <a:r>
              <a:rPr lang="pt-BR" b="1" dirty="0" smtClean="0"/>
              <a:t>1/1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Título </a:t>
            </a:r>
            <a:r>
              <a:rPr lang="pt-BR" b="1" dirty="0" smtClean="0"/>
              <a:t>Arco de </a:t>
            </a:r>
            <a:r>
              <a:rPr lang="pt-BR" b="1" dirty="0" err="1" smtClean="0"/>
              <a:t>Triumpho</a:t>
            </a:r>
            <a:r>
              <a:rPr lang="pt-BR" b="1" dirty="0" smtClean="0"/>
              <a:t>, </a:t>
            </a:r>
            <a:r>
              <a:rPr lang="pt-BR" dirty="0" smtClean="0"/>
              <a:t>[</a:t>
            </a:r>
            <a:r>
              <a:rPr lang="pt-BR" dirty="0" err="1" smtClean="0"/>
              <a:t>doc</a:t>
            </a:r>
            <a:r>
              <a:rPr lang="pt-BR" dirty="0" smtClean="0"/>
              <a:t>. fot.] São Paulo, 1919 : passagem da comitiva do Presidente Epitácio Pessoa. Título secundário [Arco de Triunfo]. Descrição física 1 foto : gelatina, </a:t>
            </a:r>
            <a:r>
              <a:rPr lang="pt-BR" dirty="0" err="1" smtClean="0"/>
              <a:t>p&amp;b</a:t>
            </a:r>
            <a:r>
              <a:rPr lang="pt-BR" dirty="0" smtClean="0"/>
              <a:t> ; 23 x 17 cm. Notas Papel fotográfico: 24 x 17 cm.</a:t>
            </a:r>
            <a:br>
              <a:rPr lang="pt-BR" dirty="0" smtClean="0"/>
            </a:br>
            <a:r>
              <a:rPr lang="pt-BR" dirty="0" smtClean="0"/>
              <a:t>Estado de conservação: bom. </a:t>
            </a:r>
            <a:br>
              <a:rPr lang="pt-BR" dirty="0" smtClean="0"/>
            </a:br>
            <a:r>
              <a:rPr lang="pt-BR" dirty="0" smtClean="0"/>
              <a:t>Legenda ao alto do Arco: "</a:t>
            </a:r>
            <a:r>
              <a:rPr lang="pt-BR" dirty="0" err="1" smtClean="0"/>
              <a:t>Salve-Salve-Epitácio</a:t>
            </a:r>
            <a:r>
              <a:rPr lang="pt-BR" dirty="0" smtClean="0"/>
              <a:t> Pessoa A Cidade de São Paulo-Epitácio Pessoa". </a:t>
            </a:r>
            <a:br>
              <a:rPr lang="pt-BR" dirty="0" smtClean="0"/>
            </a:br>
            <a:r>
              <a:rPr lang="pt-BR" dirty="0" smtClean="0"/>
              <a:t>Carimbo (tinta) no papel fotográfico e no verso: "Engenheiros </a:t>
            </a:r>
            <a:r>
              <a:rPr lang="pt-BR" dirty="0" err="1" smtClean="0"/>
              <a:t>Architectos</a:t>
            </a:r>
            <a:r>
              <a:rPr lang="pt-BR" dirty="0" smtClean="0"/>
              <a:t> </a:t>
            </a:r>
            <a:r>
              <a:rPr lang="pt-BR" dirty="0" err="1" smtClean="0"/>
              <a:t>F.P.</a:t>
            </a:r>
            <a:r>
              <a:rPr lang="pt-BR" dirty="0" smtClean="0"/>
              <a:t> Ramos de Azevedo &amp; Ca." </a:t>
            </a:r>
            <a:br>
              <a:rPr lang="pt-BR" dirty="0" smtClean="0"/>
            </a:br>
            <a:r>
              <a:rPr lang="pt-BR" dirty="0" smtClean="0"/>
              <a:t>Anotações datilografadas no verso. </a:t>
            </a:r>
            <a:br>
              <a:rPr lang="pt-BR" dirty="0" smtClean="0"/>
            </a:br>
            <a:r>
              <a:rPr lang="pt-BR" dirty="0" smtClean="0"/>
              <a:t>Resumo passagem da comitiva do Presidente da República Dr. Epitácio Pessoa com a presença de populares pelo Arco de Triunfo construído em 5 dias em homenagem ao Exmo. Sr. Presidente projetado pelo engenheiro arquiteto F. P. Ramos de Azevedo &amp; Cia.</a:t>
            </a:r>
            <a:br>
              <a:rPr lang="pt-BR" dirty="0" smtClean="0"/>
            </a:br>
            <a:r>
              <a:rPr lang="pt-BR" dirty="0" smtClean="0"/>
              <a:t>Assuntos Pessoa, Epitácio, 1865-1942. </a:t>
            </a:r>
            <a:br>
              <a:rPr lang="pt-BR" dirty="0" smtClean="0"/>
            </a:br>
            <a:r>
              <a:rPr lang="pt-BR" dirty="0" smtClean="0">
                <a:hlinkClick r:id="rId6" action="ppaction://hlinkfile"/>
              </a:rPr>
              <a:t>Arcos de triunfo - Brasil - São Paulo (SP).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hlinkClick r:id="rId7" action="ppaction://hlinkfile"/>
              </a:rPr>
              <a:t>Presidentes - Brasil.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Características físicas Cópia fotográfica de gelatina e prata. </a:t>
            </a:r>
            <a:br>
              <a:rPr lang="pt-BR" dirty="0" smtClean="0"/>
            </a:br>
            <a:r>
              <a:rPr lang="pt-BR" dirty="0" smtClean="0"/>
              <a:t>Autoria secundária </a:t>
            </a:r>
            <a:r>
              <a:rPr lang="pt-BR" dirty="0" smtClean="0">
                <a:hlinkClick r:id="rId8" action="ppaction://hlinkfile"/>
              </a:rPr>
              <a:t>Azevedo, Francisco de Paula Ramos,</a:t>
            </a:r>
            <a:r>
              <a:rPr lang="pt-BR" dirty="0" smtClean="0"/>
              <a:t> 1851-1928. </a:t>
            </a:r>
            <a:br>
              <a:rPr lang="pt-BR" dirty="0" smtClean="0"/>
            </a:br>
            <a:r>
              <a:rPr lang="pt-BR" dirty="0" smtClean="0"/>
              <a:t>Localização </a:t>
            </a:r>
            <a:r>
              <a:rPr lang="pt-BR" b="1" dirty="0" smtClean="0"/>
              <a:t>FOTOS-ARM.9.3.5(52) </a:t>
            </a:r>
            <a:r>
              <a:rPr lang="pt-BR" dirty="0" smtClean="0"/>
              <a:t>   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72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73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699484" cy="35730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06" y="3933056"/>
            <a:ext cx="6156176" cy="23372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806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Harry </a:t>
            </a:r>
            <a:r>
              <a:rPr lang="pt-BR" dirty="0" err="1" smtClean="0"/>
              <a:t>Ransom</a:t>
            </a:r>
            <a:r>
              <a:rPr lang="pt-BR" dirty="0" smtClean="0"/>
              <a:t> Center </a:t>
            </a:r>
            <a:r>
              <a:rPr lang="pt-BR" sz="2700" dirty="0" smtClean="0"/>
              <a:t>(</a:t>
            </a:r>
            <a:r>
              <a:rPr lang="pt-BR" sz="2700" dirty="0" err="1" smtClean="0"/>
              <a:t>University</a:t>
            </a:r>
            <a:r>
              <a:rPr lang="pt-BR" sz="2700" dirty="0" smtClean="0"/>
              <a:t> </a:t>
            </a:r>
            <a:r>
              <a:rPr lang="pt-BR" sz="2700" dirty="0" err="1" smtClean="0"/>
              <a:t>of</a:t>
            </a:r>
            <a:r>
              <a:rPr lang="pt-BR" sz="2700" dirty="0" smtClean="0"/>
              <a:t> Texas </a:t>
            </a:r>
            <a:r>
              <a:rPr lang="pt-BR" sz="2700" dirty="0" err="1" smtClean="0"/>
              <a:t>at</a:t>
            </a:r>
            <a:r>
              <a:rPr lang="pt-BR" sz="2700" dirty="0" smtClean="0"/>
              <a:t> Austin)</a:t>
            </a:r>
            <a:endParaRPr lang="pt-BR" sz="27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74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Centro de </a:t>
            </a:r>
            <a:r>
              <a:rPr lang="en-US" dirty="0" err="1" smtClean="0"/>
              <a:t>Estudos</a:t>
            </a:r>
            <a:r>
              <a:rPr lang="en-US" dirty="0" smtClean="0"/>
              <a:t> das </a:t>
            </a:r>
            <a:r>
              <a:rPr lang="en-US" dirty="0" err="1" smtClean="0"/>
              <a:t>Artes</a:t>
            </a:r>
            <a:r>
              <a:rPr lang="en-US" dirty="0" smtClean="0"/>
              <a:t> e </a:t>
            </a:r>
            <a:r>
              <a:rPr lang="en-US" dirty="0" err="1" smtClean="0"/>
              <a:t>Humanidades</a:t>
            </a:r>
            <a:r>
              <a:rPr lang="en-US" dirty="0" smtClean="0"/>
              <a:t>, r</a:t>
            </a:r>
            <a:r>
              <a:rPr lang="pt-BR" dirty="0" err="1" smtClean="0"/>
              <a:t>enomada</a:t>
            </a:r>
            <a:r>
              <a:rPr lang="pt-BR" dirty="0" smtClean="0"/>
              <a:t> Biblioteca e Museu de pesquisa que adquire e preserva materiais culturais originais, com ampla coleção de livros raros, manuscritos, fotografias, filmes arte e artes performáticas.</a:t>
            </a:r>
          </a:p>
          <a:p>
            <a:pPr lvl="1"/>
            <a:r>
              <a:rPr lang="pt-BR" dirty="0" smtClean="0"/>
              <a:t>Todo material está no catálogo da Biblioteca da Universidade.</a:t>
            </a:r>
          </a:p>
          <a:p>
            <a:pPr lvl="1"/>
            <a:r>
              <a:rPr lang="pt-BR" dirty="0" smtClean="0">
                <a:hlinkClick r:id="rId2"/>
              </a:rPr>
              <a:t>http://www.hrc.utexas.edu/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75</a:t>
            </a:fld>
            <a:endParaRPr lang="pt-BR"/>
          </a:p>
        </p:txBody>
      </p:sp>
      <p:pic>
        <p:nvPicPr>
          <p:cNvPr id="10" name="Imagem 9" descr="pap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56992"/>
            <a:ext cx="3816424" cy="2520280"/>
          </a:xfrm>
          <a:prstGeom prst="rect">
            <a:avLst/>
          </a:prstGeom>
        </p:spPr>
      </p:pic>
      <p:pic>
        <p:nvPicPr>
          <p:cNvPr id="12" name="Imagem 11" descr="rolling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429000"/>
            <a:ext cx="3888432" cy="2448273"/>
          </a:xfrm>
          <a:prstGeom prst="rect">
            <a:avLst/>
          </a:prstGeom>
        </p:spPr>
      </p:pic>
      <p:pic>
        <p:nvPicPr>
          <p:cNvPr id="13" name="Imagem 12" descr="to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908720"/>
            <a:ext cx="2676525" cy="1714500"/>
          </a:xfrm>
          <a:prstGeom prst="rect">
            <a:avLst/>
          </a:prstGeom>
        </p:spPr>
      </p:pic>
      <p:pic>
        <p:nvPicPr>
          <p:cNvPr id="14" name="Imagem 13" descr="gisele-bundchen-de-maria-antonie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548680"/>
            <a:ext cx="3960440" cy="24482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8" y="311477"/>
            <a:ext cx="2952328" cy="308610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243263"/>
            <a:ext cx="2663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1518"/>
            <a:ext cx="2952327" cy="301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 descr="ONIBUS NA ENCHEN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3501008"/>
            <a:ext cx="3810000" cy="2762250"/>
          </a:xfrm>
          <a:prstGeom prst="rect">
            <a:avLst/>
          </a:prstGeom>
        </p:spPr>
      </p:pic>
      <p:pic>
        <p:nvPicPr>
          <p:cNvPr id="8" name="Imagem 7" descr="palacio-do-planal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260648"/>
            <a:ext cx="4392488" cy="2664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440166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77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2000" dirty="0" smtClean="0"/>
              <a:t>Slide 24 Retrato do Papa Inocêncio X (</a:t>
            </a:r>
            <a:r>
              <a:rPr lang="pt-BR" sz="2000" dirty="0" err="1" smtClean="0"/>
              <a:t>Velázquez</a:t>
            </a:r>
            <a:r>
              <a:rPr lang="pt-BR" sz="2000" dirty="0" smtClean="0"/>
              <a:t>)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dirty="0" smtClean="0"/>
              <a:t>Slide 26 </a:t>
            </a:r>
            <a:r>
              <a:rPr lang="pt-BR" sz="1600" dirty="0" err="1" smtClean="0"/>
              <a:t>Shane</a:t>
            </a:r>
            <a:r>
              <a:rPr lang="pt-BR" sz="1600" dirty="0" smtClean="0"/>
              <a:t> Bauer (esq.) e Josh </a:t>
            </a:r>
            <a:r>
              <a:rPr lang="pt-BR" sz="1600" dirty="0" err="1" smtClean="0"/>
              <a:t>Fattal</a:t>
            </a:r>
            <a:r>
              <a:rPr lang="pt-BR" sz="1600" dirty="0" smtClean="0"/>
              <a:t> durante primeira audiência do julgamento em Teerã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1600" dirty="0" smtClean="0"/>
              <a:t>Slide 29 O portador de deficiência física Paulo Sergio Moreno de Jesus, 38 anos, foi salvo pela cadela dele do ataque de um </a:t>
            </a:r>
            <a:r>
              <a:rPr lang="pt-BR" sz="1600" dirty="0" err="1" smtClean="0"/>
              <a:t>pit</a:t>
            </a:r>
            <a:r>
              <a:rPr lang="pt-BR" sz="1600" dirty="0" smtClean="0"/>
              <a:t> </a:t>
            </a:r>
            <a:r>
              <a:rPr lang="pt-BR" sz="1600" dirty="0" err="1" smtClean="0"/>
              <a:t>bull</a:t>
            </a:r>
            <a:r>
              <a:rPr lang="pt-BR" sz="1600" dirty="0" smtClean="0"/>
              <a:t>, na tarde de segunda-feira (8), no Centro de </a:t>
            </a:r>
            <a:r>
              <a:rPr lang="pt-BR" sz="1600" dirty="0" err="1" smtClean="0"/>
              <a:t>Bataguassu</a:t>
            </a:r>
            <a:r>
              <a:rPr lang="pt-BR" sz="1600" dirty="0" smtClean="0"/>
              <a:t> (MS), que fica a 334 </a:t>
            </a:r>
            <a:r>
              <a:rPr lang="pt-BR" sz="1600" dirty="0" err="1" smtClean="0"/>
              <a:t>quilômeros</a:t>
            </a:r>
            <a:r>
              <a:rPr lang="pt-BR" sz="1600" dirty="0" smtClean="0"/>
              <a:t> de Campo Grande.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1600" dirty="0" smtClean="0"/>
              <a:t>Slide 33 Gramado, RS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sz="1600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DEL VALLE GASTAMINZA, F. Indización y representación de documentos audiovisuales. In: ________</a:t>
            </a:r>
            <a:r>
              <a:rPr lang="es-ES_tradnl" b="1" dirty="0" smtClean="0"/>
              <a:t>Manual de documentación fotográfica</a:t>
            </a:r>
            <a:r>
              <a:rPr lang="es-ES_tradnl" dirty="0" smtClean="0"/>
              <a:t>. Madrid: Editorial Síntesis, 1999.p.467-485</a:t>
            </a:r>
            <a:endParaRPr lang="pt-BR" dirty="0" smtClean="0"/>
          </a:p>
          <a:p>
            <a:r>
              <a:rPr lang="pt-BR" dirty="0" smtClean="0"/>
              <a:t>FILIPPI, P. de; LIMA, </a:t>
            </a:r>
            <a:r>
              <a:rPr lang="pt-BR" dirty="0" err="1" smtClean="0"/>
              <a:t>S.F.</a:t>
            </a:r>
            <a:r>
              <a:rPr lang="pt-BR" dirty="0" smtClean="0"/>
              <a:t>;CARVALHO, V;C. </a:t>
            </a:r>
            <a:r>
              <a:rPr lang="pt-BR" b="1" dirty="0" smtClean="0"/>
              <a:t>Como tratar coleções de fotografias</a:t>
            </a:r>
            <a:r>
              <a:rPr lang="pt-BR" dirty="0" smtClean="0"/>
              <a:t>. São Paulo: Arquivo do Estado, 2000</a:t>
            </a:r>
          </a:p>
          <a:p>
            <a:r>
              <a:rPr lang="pt-BR" dirty="0" smtClean="0"/>
              <a:t>MOREIRO GONZALEZ, </a:t>
            </a:r>
            <a:r>
              <a:rPr lang="pt-BR" dirty="0" err="1" smtClean="0"/>
              <a:t>J.A.</a:t>
            </a:r>
            <a:r>
              <a:rPr lang="pt-BR" dirty="0" smtClean="0"/>
              <a:t> </a:t>
            </a:r>
            <a:r>
              <a:rPr lang="pt-BR" b="1" dirty="0" smtClean="0"/>
              <a:t>O conteúdo da imagem</a:t>
            </a:r>
            <a:r>
              <a:rPr lang="pt-BR" dirty="0" smtClean="0"/>
              <a:t>.  </a:t>
            </a:r>
            <a:r>
              <a:rPr lang="es-ES_tradnl" dirty="0" smtClean="0"/>
              <a:t>Curitiba, </a:t>
            </a:r>
            <a:r>
              <a:rPr lang="es-ES_tradnl" dirty="0" err="1" smtClean="0"/>
              <a:t>Ed.UFPR</a:t>
            </a:r>
            <a:r>
              <a:rPr lang="es-ES_tradnl" dirty="0" smtClean="0"/>
              <a:t>, 2003.</a:t>
            </a:r>
          </a:p>
          <a:p>
            <a:r>
              <a:rPr lang="pt-BR" dirty="0" smtClean="0"/>
              <a:t>SMIT, </a:t>
            </a:r>
            <a:r>
              <a:rPr lang="pt-BR" dirty="0" err="1" smtClean="0"/>
              <a:t>J.W.</a:t>
            </a:r>
            <a:r>
              <a:rPr lang="pt-BR" dirty="0" smtClean="0"/>
              <a:t> A representação da imagem. </a:t>
            </a:r>
            <a:r>
              <a:rPr lang="pt-BR" b="1" dirty="0" err="1" smtClean="0"/>
              <a:t>Informare</a:t>
            </a:r>
            <a:r>
              <a:rPr lang="pt-BR" b="1" dirty="0" smtClean="0"/>
              <a:t> - Cadernos do Programa de Pós-Graduação em Ciência da Informação</a:t>
            </a:r>
            <a:r>
              <a:rPr lang="pt-BR" dirty="0" smtClean="0"/>
              <a:t>, Rio de Janeiro, v.2, n.2, p.28-36, 1996.</a:t>
            </a:r>
          </a:p>
          <a:p>
            <a:endParaRPr lang="es-ES_tradnl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78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rgbClr val="002060"/>
                </a:solidFill>
              </a:rPr>
              <a:t>Fotografia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Como qualquer meio de comunicação:</a:t>
            </a:r>
          </a:p>
          <a:p>
            <a:pPr lvl="1"/>
            <a:r>
              <a:rPr lang="pt-BR" sz="2800" dirty="0">
                <a:solidFill>
                  <a:srgbClr val="002060"/>
                </a:solidFill>
              </a:rPr>
              <a:t>t</a:t>
            </a:r>
            <a:r>
              <a:rPr lang="pt-BR" sz="2800" dirty="0" smtClean="0">
                <a:solidFill>
                  <a:srgbClr val="002060"/>
                </a:solidFill>
              </a:rPr>
              <a:t>ransmite informação e conhecimento</a:t>
            </a:r>
          </a:p>
          <a:p>
            <a:pPr lvl="1"/>
            <a:r>
              <a:rPr lang="pt-BR" sz="2800" dirty="0">
                <a:solidFill>
                  <a:srgbClr val="002060"/>
                </a:solidFill>
              </a:rPr>
              <a:t>é</a:t>
            </a:r>
            <a:r>
              <a:rPr lang="pt-BR" sz="2800" dirty="0" smtClean="0">
                <a:solidFill>
                  <a:srgbClr val="002060"/>
                </a:solidFill>
              </a:rPr>
              <a:t> um sistema através do qual se produz uma troca de significados, que:</a:t>
            </a:r>
          </a:p>
          <a:p>
            <a:pPr lvl="2"/>
            <a:r>
              <a:rPr lang="pt-BR" sz="2800" dirty="0"/>
              <a:t>u</a:t>
            </a:r>
            <a:r>
              <a:rPr lang="pt-BR" sz="2800" dirty="0" smtClean="0"/>
              <a:t>tiliza uma linguagem específica</a:t>
            </a:r>
          </a:p>
          <a:p>
            <a:pPr lvl="2"/>
            <a:r>
              <a:rPr lang="pt-BR" sz="2800" dirty="0"/>
              <a:t>r</a:t>
            </a:r>
            <a:r>
              <a:rPr lang="pt-BR" sz="2800" dirty="0" smtClean="0"/>
              <a:t>equer atores da comunicação (usuário e documentalista) o domínio de habilidades e competências particulares.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8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rgbClr val="002060"/>
                </a:solidFill>
              </a:rPr>
              <a:t>Competências semânticas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São as que permitem realizar uma interpretação mais ou menos ajustada à realidade.</a:t>
            </a:r>
          </a:p>
          <a:p>
            <a:pPr lvl="1" algn="just"/>
            <a:r>
              <a:rPr lang="pt-BR" b="1" dirty="0" smtClean="0">
                <a:solidFill>
                  <a:schemeClr val="tx1"/>
                </a:solidFill>
              </a:rPr>
              <a:t>Competência iconográfica</a:t>
            </a:r>
            <a:r>
              <a:rPr lang="pt-BR" dirty="0" smtClean="0">
                <a:solidFill>
                  <a:schemeClr val="tx1"/>
                </a:solidFill>
              </a:rPr>
              <a:t>: trata do conteúdo simbólico de certas formas visuais que o intérprete da imagem deve detectar.</a:t>
            </a:r>
          </a:p>
          <a:p>
            <a:pPr lvl="1" algn="just"/>
            <a:r>
              <a:rPr lang="pt-BR" b="1" dirty="0" smtClean="0">
                <a:solidFill>
                  <a:schemeClr val="tx1"/>
                </a:solidFill>
              </a:rPr>
              <a:t>Competência narrativa</a:t>
            </a:r>
            <a:r>
              <a:rPr lang="pt-BR" dirty="0" smtClean="0">
                <a:solidFill>
                  <a:schemeClr val="tx1"/>
                </a:solidFill>
              </a:rPr>
              <a:t>: a partir de sua própria experiência narrativa visual, o leitor estabelece sequências narrativas entre os objetos e figuras  que aparecem na imagem.</a:t>
            </a:r>
          </a:p>
          <a:p>
            <a:pPr lvl="1" algn="just"/>
            <a:r>
              <a:rPr lang="pt-BR" b="1" dirty="0" smtClean="0">
                <a:solidFill>
                  <a:schemeClr val="tx1"/>
                </a:solidFill>
              </a:rPr>
              <a:t>Competência estética</a:t>
            </a:r>
            <a:r>
              <a:rPr lang="pt-BR" dirty="0" smtClean="0">
                <a:solidFill>
                  <a:schemeClr val="tx1"/>
                </a:solidFill>
              </a:rPr>
              <a:t>: baseando-se em experiências simbólicas e estéticas, o leitor atribui um significado a composição, isto é, analisa os valores compositivos da representação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8D7D2E-ED2B-4560-A3B0-F074A239A657}" type="slidenum">
              <a:rPr lang="pt-BR" smtClean="0"/>
              <a:pPr/>
              <a:t>9</a:t>
            </a:fld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QzpGo3Iaod3S8lE7Upg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6TT8O4EaD4xDnXoHU9t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vBjtsTO2VsqK2NkcNofk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cEFMBmgJIgNZYiePWLP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dviWcEjKcmAtoFOGisLb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aW3P2XYruu5YAr9uEaCpY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ovTz1gsnHST2yf79GliI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uOdEbDh9ML6vEk9oXa1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6GoAex0V4FlyU04lm4P5y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W3BN0ho7HK6o7O3W6heH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WJj43A6b2Q0zrxDJZDFx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OBWwj7INjn2c7RtVeO1v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xrPguJau0ceNC1xx97g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oymvimiA2x67VI8wgYsf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wfqMg3oRv87ydn9NOmvJ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6ZWLNHx32rJL275w6eb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ZmuKmt96KNg29qQvgHj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Prl2Highxbs8ZAg2k4U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vZXEGAXuQzRkw3pkLRQs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A1rgfemfy9XTWm43CFj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gF3cD0j26fGppWdqlJ8B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ImD63fIfa9dLHKMc2AmWv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dxW8PbkAUJQyip6AKBN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OaC0jdmxElWumsiyAU0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EHcrdi8MEwEEqz67S3Qy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RbtNW0BlH8CJTeVoY1r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kUEYwtDIK4xaBQ1Xpm8aj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1GGRbu4O7aXwgOOpxXCX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5zhoUqyFjXKvoDiQBseF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DjK9AWAdHRsV7oth3w9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1SbwzVvniNFzD49hXIIK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VHar8ba96BNqiSX4mFIj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fyLo7Myq5s9mWum8Nkc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LcMgjTl21J5grCGJ3oA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lozlmam0mK2MHCFDupX7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hVVtIeSn6pYbMyCQsE4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hG2Js4hOx1ypVRlQb7a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hgP76cVWAtUREeqYMN6i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DmCLvBtXRMMBpMTkX4TB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v4d6qcknxlNjCsvlGjsC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52PD4sQ2ogxzRyypbgDu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N5arPBnz8NsmZagM8Rwu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M3AXNh8cZ7TDeKtDDeEP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7vyn8o8LXKvgi7QRN5r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tlVwjveiQ6p2W5oq9K4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R7F4eAwmeGLtL3EX3Zwi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8YrmMLqzobVM1drB4CxF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QfaKtnWGRAalcX4XItR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N0rLYUGbeYxM9emji0Z4C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9i6fHIBd2s2EiouJWEnm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S2NbQfD2gdKdUQ0YNuQp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59Ws4laMTqbCzddTxLYpp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HjtiZPb9t22acz4JsWOEf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yaATWGASU7HMSRIMTsgm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AlCM4fIS0CkIoitse5jy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Srk2PZ5W8pDZzeg9Ck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HEPCU6u21BNvHdH58qPo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ngdWXsamV8KGi8iGVR05u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4sasqiqda3ei4tbs1qJN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4pIfc5tYodpNYaAoHEIY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HuK4HBTqf2Ax52H2e8H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JZ1Nfzx2fYRRVc52RJY7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FFdiq128lvzFIdu7nR4X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dq4xHEpAggzDP5RpaRo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Yqktx7KPZS5hsNdTknI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55opgYHdzRH9rDcd6iP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qvhWrM1WE9lSweVadBOS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6V9UAPsT7WfiXq0eBFqRb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xxC4bhx1nVOFkf58QL8M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AjlzG6gqWP2oxQMcNqFy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kMjX8Yr3htoiXjIBAqKX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Prc5ASZg6npPyvvi8K1ij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DVHelEYI7LLOZygJYiYS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y0fTttcPfNvMk9nfTDN5z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x8kalRsrY6s4UskRbMS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v3FR7Hvnjd0EGQKlb8Wn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2EpSt4FbMYcnHL9jRYNm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S5tNyLBjGuFi6FKsnn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9GflqfXR6sb5BIGIkg18T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SxKzISVU4BImMkpGvUz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HFpEVt3RAs7V8pJLiLJ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HoFtyoBpzKmocW2Z2JoM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AKTp3HRSdQcaPmUfjwj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YZo7sDwRP5vgCOUz8kTyH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OUPFxMyTlWExAYbH3zTfm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b27G4MqRtM3CKviA3k0n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UcxZFacp5jruc5lXr4p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zba4QJQdH9Ku8U857fF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czUBWsmEBjUgSLAYnHvX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dKNHQwKpwCrLtFeodWf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agjcf5TVYxEpClOBkty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JHXqPmX9yYOP0ULDuKkM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PIiMgwVbuN8SwBfOgwXO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soxry4fbQOQoIfLVQ6xHk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ANkUQGYOyP7vSe826rem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0G8n9oGuNOme98urmGed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L1J0FeqwACcz6cwGhikK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Ck6q74ccKobG6w4uTipqt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KgI6EAKLZ9NLonmqo0gni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WynfPZXUmvh0K0T0DFK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6RPhyTl9P2Lu91BDx6lm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pOIP9gTi4mJYEMyhlUL2f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qt2kdsRoqxa7Ldk7WaZD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7nCpvZCHxb9wKEqFJ4Ci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15elJhLYydZxBrxQnir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ufNCVe2YC78ylwbaflWz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d19fRlcehURxUDnNRJllX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xc2Y8SGjRtmfBYx7mwW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p261Fd25IC8yIBzX69hj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b5VcD8ZqC3lGM0R6dsh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wZKQaMlfqP0Yg1bXAvc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pyh0XkITWQF2AQg82FL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9Wd35SOcDPJ7SYqiCofH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62gVxppMihAKQ06sAT6i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c2Oz50WP1vTrZSWHBA0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529Q0KSnEsL1Pe7XjpP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feiHK9ifhJtzv9u0bqS2u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Rp1ewSiwi8k9WMqe0cW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FX2HADgA1hN0aJOLdZ4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GGhlx4pCwBfqJ3cOiFfH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wWmmCT8P9MngJvys1cXax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2lWBGqeZWAHg2hlqf5bao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KKZKzoHoSsvDklJQEbD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GhjDDKFPTtJrnFkkQfh0P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9HMQo3z3xIh9bRHFEAfb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uHv1tAkLieLdImknwo7s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wD04vfxZLbbcAiYJZDPP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mb9S9Zw2kPJla8Pkxkwy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5XYgoHVACmZSJhPUD5ysI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bepZsIoG5jufsFRAqyvnt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te8PTF5uimQgdbBLhBsH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srR0pUfX6eeCv1gS2Uw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S0BJ1kgRg9SJMGXTfbfk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uwNb8EFy35HMvgBu8CmC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FpUJF7OJXOXUtFTps79nK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2BFAupyxbB3WzRoGTUH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4JLfzU8FlClffXZ3rPRiJ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GP75uzikD1FXRUkUupR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JtUFwWXyWce2JTbgAJ0wf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GjToDr4QWd6s5psPE63h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A0896VmSR7hZ9Nb5VQg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rQpPVrFLLNHZrJTgul9t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xFaAZWqS1Q02Njhs8JBu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a6gFDzad0V989IjatH7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0H4hOru7j05ReJEM1bBz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Fuj6XM9YGJzBUIU5x1a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iBKyaaFMXfEA5yAmKIIT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yswIiR2CCCckVfvWW084b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2htAvGGVuKTWpsxghjr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QdED6bFqSRNr9yt4zEZ6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H998Ourps55c4PXpu0uC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2H5RY7BgUKf26H3hEyQo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5ugU4bHEsq15jWtW3QVq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3mofBfu5x8ZBFTdKjKK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47KSutqaybsK7cxFW5pXk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Qso2XcMAm4kaqPCqTU1lI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tcErqN9Rsnkoeem1QXNP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jkO3P5CGHkHZfEm7L4VY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RxHG5nEk3kAarxGpA4Vv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qci1zXDSpvZLtgm90f1m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p4cOrmtQ3rNr7un3NHG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5S8NSFmzdM9EQCtW9otko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bF4p3r3Gun73NeOLwhpy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Y28RMXskG7rkSxK1i2Nm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0Btmg0uZnL5AzI4bDHq9h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IWhdEdFVmSFpnvUaj7dM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4HeQIK6nG8NHjtdMY0Fp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T4YHy1BlzO4c06rwllOO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37jc00oN0qDwL7qiKTZ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GWrEyIVvnwAggUA29Fn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1LZZXWKCRn3UabwF08Uh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2BWHTcNDMBZzJEwdaHy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zUruX3dCXgJ2TPIQOJIK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GbWwWuGYb1621fpeJp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PGKGujTOERcAEKj0xh7h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ZrfX1Z5m6BjbUveFgIbJ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1NNGBouYkzkxRubPrbM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9Tsnu6dc83nqhEWTOIuj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hvtFJwadI5cjiAsJe8g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f6TOPHPWu81SUkj6ihMb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7zPeWDshQQBgchAiouj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mtlIDE74Sz6LLxKZVKxvh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fM2yvCc2Tl8iYkYAKctc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D81v0ShSn4Ok3bo7Q5O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8TigjNJ6DG04vopt6c9B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e9ZVpm4D7td0veJfG5y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Yg0qlSc6GeI5LCimqf1J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OgxMYEKSEmMnE8goon1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RuSbKQv43H0QlJnCnq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k2efAkCs1sTGMtdSh4bm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e8zBYiGaKJPho3TNUTnz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nOMw1MZB7jH0gKB8RdnS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59KGUhNqcw0USnrCdLcFt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03kkIAvZRfy8KLOrgUb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AoM9cL29cq85NJbH3p5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r7ZPkpWtHOFvtWxznKWH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70EX5fzQL2s38WF9mqCcJ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w3sYnCo6gfHQT6gJqBoFt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qiff9u1lbKok6kRf9nCV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rkZSp1jkvjpHeFP0qlK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ZZHNQ3B6GyapLbrruWQBg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JCyOvasP6MwdQVgh501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Up6cq9Wgb6V9AmjBv8RF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HaSeRJctP3gEDGeWTb15f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a1OTJ8gJEq3EH9IjKjS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hHkUXtuTZzSie4nwqNZs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5WEaScoyMm1KJ6zObMe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MpUEVdS5Q8YMCnfNBhu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htkgXBCcdG4CaffehbFH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c2ukmulAhNWNlh58LFUMp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LXubzobWgZGg8rjEfhs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qBNZwmQbVrqk2xrJh0ll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HZd0xm0jL5ZoHnMM2e1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WT7OVCVneSXtguXyQOW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hJJWStfeCETC3kTJrno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etAvuHdEosWXQKwnI8eM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qe7hOuncksQlCn4ZKr8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ADrDE7nyyQJaivPBFLQp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LHHwEsDWeQQ7EtPaPfPL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0Cs4za8Mn9QZ9SJW8tVVB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IQkWQLqmbtlysfRLYQT4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jbRlLvVBAywL5fr4hua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myIl2RVLzoR6aQoo5osu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h1hMrM8kLOVfgb335KPm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7uA6dHMTQhnI8TIOmgry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D7EGGoDqrKdj3mLFheO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nm7xmt7Uq7JHQtrx0ngp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pkfofibEbR6vDfyDWMic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vOQl3HYdKyIoJhz92aix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5zmvhdKdqqinJQjH0qqVd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ZsJaYRl67jjqeuPLueZj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AoouEBKhlIkavUCBnb40P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0Zrgs1KRB7Hon3x3Mm4k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4qq4daEWGd32zrJIIpjm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kRoU2dzBVIPGkLIKU43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IP6MeqsCeNdWz1beQ5VV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mNBNk4XLYVmeHf6opveB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HlKevpcWhQllPVQTAGrmP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mvaHwatgkMi5tjaq5nFt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zkjV8rGpGiO7r6DDxNiI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VCMMeZqQWlp3WPnA11zU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0gmS3NsQRb6GYpH9lcGZ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HnaNfWLg8GvUlpUbcX0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Mk7kW2zBdcaqH2Kq5k4o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nXqGqGOTVfEOEuTZdT6U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pMggFdUAwxvjGqnxKUL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tulKq1u2QhhnZcnzv5sf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gxKqhcJ6XflnuVkGfMo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whuGBEn1sIedeOZ0KhiJ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Pa5HKtAnyslxzp6btanFC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2CIseOPFQSRT1tVBA5I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9hHvHf26AF2ueSX9pybM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lkNv58Gd0nepsrKJ7ADJ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aodO8aA6hqIjvXeei50QD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Rxf2DrFaL1KOVmIc9Tqn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fPqwoGrA8839tfg2vfx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qARhllPLjDiJrBDMxlGl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EEvn0UrJjUwchpC62ZI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5atkjURU1LQGZGuVkqNrb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KLTsW6oaPO22aL01Fx9p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DgYQqody8rk2UKuxXkl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9ffQ51ja0tNB8Cu6GZW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OgU9WeShEMutj3lOQGfmp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H8Rgw8zP3F3V7IBzicfX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eiBR3RDlcO1yx6ZPuaBb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7xcvMv7GK0JaQTyEF5IcH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sOXyKmKA3cwaldpaYD2J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b04imnk8PvIdmFooRyKL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UyauztH5lfr7KomhlvFr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oHcqaP5SYIEiiWB0xd3V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oMNfiOmG22rCash9iRZ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cwmrAwz6cOuRN6botvx4J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ts6pFlYroSTsjpCVwhwi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RFL8IoVbWUEEjl9T81I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IH9SwmlHXY4RAqDwCzwc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W9H7oGHCkGQpCqbjLd0WZ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OE6hMD8uA4XiX4ZQSyP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AsLIfBo84rDJTuLfAHy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1XYLTXnptxZ7oRc3Zsrb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ThtzxLHXmH284Dv3nx5s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GtqjYA9wb2jTzdJs8TpAt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Feav4DX8FviAytfG4Dq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Lp8Jxk1mVZnCeo1G4Z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Pt42NHss1TrJxp5WUqN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1nuKc9Kj3NjeseH4H7sNu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BbR0h2Wl6PU9VW3GJCyT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5VTHZWKazrnosRTbMqqwF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Oot9TdHb5fsvfXjh6cbx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IRXAj56xpeSr2PenZMSZ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0efYo9t8Br5jY7jAumLp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Kt4avWc8neij4jwMQXRf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90lDdt8jjufdiD05JIKYX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dWT0LjldG8eBtIwht3O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6MFvH7f7hlhL8Hjtn0Y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zlLvK3ch7FjeiLTfzqeW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31xmcqhV8Ou9Q7kfCdYy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kHzOY0GO5su1IEYkVPPm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gYRc87oKh0daHPNnrgek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FOoGhhi9JvGRqAXLRyql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NyW8xxnz7RKfj2NsQ6r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adehwbOyhk23eWKwVydVk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0AMFfsJt1BNy8wc5y2Ufh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tQpcqGpGUnQb0QJ8JLM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6bhUYoIjT2c556Il6G9r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o71XJHnGm7kEJeUvI0XB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ydJ4k7plE3gFkaI4OJxE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ZVLCpnE5ZWSJMaT0F0Wd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LrnurBY9tlTA76c6hZ1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nLZrJCHlXEf7U9kfVW36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qJCn3uSc20Cr2yWb8B3FX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Pc2MOyIWcqXnFn2HZhOv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24T5KoY4qpLQ00GRYFzj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sdWRRm2X9gTf9eGPSMeH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HWLERSe4P2XPbKPQWHm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itb1mtdaHDUQNZrX4Vts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updO19o1hZBKgacZtOTj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qYuRZV4RNOrghfD4dUr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A0zFJIS5lWsxZfkaasXp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3T7a8CBVAYKFr9c18oYRi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j0TXlpAYSdfAnthkbmZH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OJgoJ3KZ3gEOGzLMmsum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eioRQSQgAqtjOb9HWFx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2gJay3yOxtHeFccD64ajf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xcLWJbx7cvJ2piTclByL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VzNIypZwd7pzrRwTaTIt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vRnC5pMX7b4jti39iRAT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pCIPqMmkaH8J4VlVkAJf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v8oeQ1BRSXVjsLUfZ0AM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bJd7Omw090cb6zrcVlIi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OLtA14AJFcc8XE0IcfkS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7gEkON4e3Iy0UsEekspp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57yiK2N4u9W4mVobTqot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ZXCMbc9tYWnTEcVHgNF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c6LNQLnB2SYabJhChQ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t6KweHfgLDqZO9UbkpgS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AWJy4YVSsnA7gGH1BR5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C1OsjCbCKTRvnF2D8by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WoJU7V3mixWB6Doqqvk8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iwVe0fbNlyJYkIJCEiGP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gLj1YYIU2E8DIhw4CWrX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MolkTwwfoEmBgaUYgc4r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5kWYN9H8nz9RbayQUR07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5QGZs5AFKoG9XYUFE5cnM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h70maDGeS6NHyFkqqWz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rjb0jB7R3JPmpRrJp24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BkOudRBp0RrCg3Nxk6ic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8KOLNs0T8DdmipY98UFa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39hl0jELrcAeBFHaak47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4RcgtYGwxA5So9TEihs5C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8NcKzfHZ2N15q9KQF5VF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rfseSzAt8UJGcb91lf7tr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8Jhxgv1MEUqxC3sge7gP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5m4tuyrN0GRe04UdiJFco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xO6hzrXEPq5EUtN1slQT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DPR9SKI5sFfLjzjzAqiFu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o3om0Pw9oEcLwEnhRm3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ecoubSPTZJIpvpIKtnFl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UqZKuIdQxZRRq2Tdq77F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r8W8DbuuPGEz8XmgkOWx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DCdMZ6yp3GVUCCmIHPK2s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dTFeloEVWUmMuYQNl41m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adQTVQaMjIuiefhUiNQzT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NEZvsYKVa44IrorsNL9B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rqSAILFGbL2kcfW5LBx2C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bKBvrLdwtfoV2fVlHOyM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awPwRk2OKbCwsfTWxZHD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kwlbxr3l2RXXA5GVUTt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ybTQnN59AJ806B5JFIz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QoWGdRJtUsQzbMUpoMJmu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ivMGrKhz5GClbjaFNBKp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zvENgB4OaWi7dPoQ0i4s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leUmKe5SU64xWh1DuFuh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Shq7MB48vpqRAtD2yOXI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345lgXBrkFZiaqTTQQIh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c3GT6OmOoYuKEbQhpX8hs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xD7BKAOEyeEQ0ps98eCW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uC49aldKig4GvFf548oL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yvf3CrSzZyrE8fZdBeAk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UQyoPzDUxzYFDcBku2N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0kPRXOZ2PPH35ClGYmLY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5pmgcaVColny2uUeKu4zX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X5amRVgdyXgVVtBKD4pr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u28qsdSHohmNoa2O3H8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LzZK9Jqvxh8DA8eqs2l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9jcqLleVpMjiNO3CqIVL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y74qIP0HiluUgyrH48hT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FKATADf5NY1M0RGI1BuP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8GRFZKYczFeuskQOfnsd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NTXYNtJOj5C3tLWKARwn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huj6EJHWMvHRh2iZXwvF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Styz1l7GoV5SBT2UDv6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yvpmScm7nLeCOo6pID4T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ozIWMkJW6X7wU29FsVkh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ndSr2rHGQbkZvjsNyKbAt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DZ5DOdNtww5f7PDVp1nq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uit4g2a9zZK4WIR8wv9D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qEVj1xviU7FmuN9KXKjm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FKkiGG73fJivwK5mqh7D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u2TV3gvRh1QTRO8W0CD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Dozd4ZLyoj4EkaSp6teM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2qYS8lexj1yUz45JVTc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wBVlB1JGJG1REjHZhJiS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ufDhNjLbgO9x86KL1yMW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2z0cTvvBIgnVUBfeDt9P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6uPPqSNy0FIDeM35sCu8R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lyuL15ZNhvLrQF4NlW1M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G0MIHckUtQZe1Q22pkKty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9cXDy4hJRIfrl6uHFwy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Z5zjnQvmqsg9Q0VSXxqw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EaU78Mui8wosdR4eGqdv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HndXfFw64su8OfRy57qh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XMVy2u4hktNIsS7LBmIf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bbguLMy1PvcLropgHJS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LoN4NJQZiZURZIRE0HJ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frqFPqIuDasqqRHGZPb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imtdUeABsBKzsbXAiJs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7QCcB9iQSygity5PAQG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auGqJEzn0hX9lCAf09oX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cYSpVO14YM9YefCBHCrj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jaIout8BmY3VSKNFlhL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6jejsdTefpotMyedpwBQ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bkKRTW52RPqcRt51ffn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r6bzsVK93Bii3ZImZh9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mlnJkumANGrvSEGkt9hH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Uzp5iTf5Xb8MJPcIBfN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Qx64GFNZ5PTxrNkecskH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n6UQ8Ly1Ti0iIRZedAiX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Tcooom3k86SA90aPw2r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8ZEE7t7Bw6VWVh7q2I1F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w95sfXfJoMa5cHsKnbYy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q8HY3n3fw1liGeiV755o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5p4NsnMFf5oqCJXLgTSG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JT1drr4StLckIDbBZgA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R3vlaQccIyPgkTralda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qpe75iSpzZdM2YI5hd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vsihaPVm5I3cC672LTki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yRsrfWWxECNTMPN82uc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IPlBYfsMWKEFoKqHnFq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APckcYKhNMVyP17PhGu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c1oE12QOMjUclGL4x6fo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9dn4nrEPMKkkfvpD2u1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KPUozxnJEpGJGYW8AjCY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evMBqDE0I3UhtyaZR7r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UDvPqGUTI2YRzBpBY7K5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PouoXBrvxW4jShLZWJ6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VqUWKoTZHXseZGqVhWig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uiwkc7NlwGDTYAsdcyvP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5TAl3ENOJttvqEe4GSTC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lMslPJ5H1BWRcDJR38yI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9pt9OY8SDWmHxxOSIP3J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eoGj7z7FWG5rMCgsr5LH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yyrAkOOK4cBcmYb0KWPo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aF6VYliuZUHxUBnoN3Ob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WkrUwOjMb3dZnLupQtrz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vP3ADm8MAthGJLt4Pta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kVdBTodkJIgfPCQVbXDp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HG2IWLEXo0XRu7m1sKzf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quVQeTidzj9AdxzbrrGM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iX7Iy9vSQe09gyM5xKFb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IUTPsgi7yXe9cYJvk9HH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z4g1omUW68QDfdOJGez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1IVqFXbVptUlNZYIUgH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U6mOm1pwtIbNlPyrSWdB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jyJwHBst7JevaaFz0Sx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srRZaflDv4cNMN5QkN3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yPEoLiVl4gsc6hEHqc8u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imnRuaxJwEv0S2kMu2H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lAHNbDmRS6dowi1TOLOk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G5oCnEH5N49l1NaHYUmF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Nuv1LAeVlFdxTCozfI9M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eaheJ6NUY41hiU6lT7R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8tTxjpEEvZ5DfkKwQ78r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1270</TotalTime>
  <Words>2970</Words>
  <Application>Microsoft Office PowerPoint</Application>
  <PresentationFormat>Apresentação na tela (4:3)</PresentationFormat>
  <Paragraphs>472</Paragraphs>
  <Slides>78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79" baseType="lpstr">
      <vt:lpstr>Cívico</vt:lpstr>
      <vt:lpstr>Documentação iconográfica</vt:lpstr>
      <vt:lpstr>Documentos iconográficos ou visuais</vt:lpstr>
      <vt:lpstr>Informação iconográfica</vt:lpstr>
      <vt:lpstr>Slide 4</vt:lpstr>
      <vt:lpstr>Documento fotográfico</vt:lpstr>
      <vt:lpstr>Fotografia</vt:lpstr>
      <vt:lpstr>Fotografia</vt:lpstr>
      <vt:lpstr>Fotografia</vt:lpstr>
      <vt:lpstr>Competências semânticas</vt:lpstr>
      <vt:lpstr>Slide 10</vt:lpstr>
      <vt:lpstr>Tratamento de fotografias e diapositivos</vt:lpstr>
      <vt:lpstr>Aquisição</vt:lpstr>
      <vt:lpstr>Seleção e Avaliação</vt:lpstr>
      <vt:lpstr>Identificação</vt:lpstr>
      <vt:lpstr>Análise do conteúdo</vt:lpstr>
      <vt:lpstr>Critérios para reprodução</vt:lpstr>
      <vt:lpstr>Estado de conservação</vt:lpstr>
      <vt:lpstr>Análise documentária</vt:lpstr>
      <vt:lpstr>Sistemas tradicionais</vt:lpstr>
      <vt:lpstr>Recuperação da imagem</vt:lpstr>
      <vt:lpstr>Atributos biográficos</vt:lpstr>
      <vt:lpstr>Atributos temáticos</vt:lpstr>
      <vt:lpstr>Slide 23</vt:lpstr>
      <vt:lpstr>Slide 24</vt:lpstr>
      <vt:lpstr>Análise do plano denotativo da imagem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Análise do plano conotativo da imagem</vt:lpstr>
      <vt:lpstr>Slide 35</vt:lpstr>
      <vt:lpstr>Slide 36</vt:lpstr>
      <vt:lpstr>Slide 37</vt:lpstr>
      <vt:lpstr>Slide 38</vt:lpstr>
      <vt:lpstr>Slide 39</vt:lpstr>
      <vt:lpstr>Slide 40</vt:lpstr>
      <vt:lpstr>Contexto</vt:lpstr>
      <vt:lpstr>Atributos relacionais</vt:lpstr>
      <vt:lpstr>Características da mensagem fotográfica</vt:lpstr>
      <vt:lpstr>Bidimensionalidade</vt:lpstr>
      <vt:lpstr>Enquadramento</vt:lpstr>
      <vt:lpstr>Caráter estático</vt:lpstr>
      <vt:lpstr>Estrutura descontínua granular</vt:lpstr>
      <vt:lpstr>Alteração de cor e Abolição dos estímulos sensoriais não ópticos</vt:lpstr>
      <vt:lpstr>Luz elemento básico</vt:lpstr>
      <vt:lpstr>Usos da imagem</vt:lpstr>
      <vt:lpstr>Usos da imagem</vt:lpstr>
      <vt:lpstr>Usos da imagem</vt:lpstr>
      <vt:lpstr>Indexação de imagens</vt:lpstr>
      <vt:lpstr>Grade de análise</vt:lpstr>
      <vt:lpstr>Características da análise da imagem</vt:lpstr>
      <vt:lpstr>O texto da análise deve ser</vt:lpstr>
      <vt:lpstr>LDs para Imagens</vt:lpstr>
      <vt:lpstr>Slide 58</vt:lpstr>
      <vt:lpstr>Descrição da imagem (AACR2)</vt:lpstr>
      <vt:lpstr>Slide 60</vt:lpstr>
      <vt:lpstr>Slide 61</vt:lpstr>
      <vt:lpstr>Imagem jornalística</vt:lpstr>
      <vt:lpstr>Análise morfológica</vt:lpstr>
      <vt:lpstr>Análise de conteúdo</vt:lpstr>
      <vt:lpstr>Acervo de imagens</vt:lpstr>
      <vt:lpstr>Slide 66</vt:lpstr>
      <vt:lpstr>Laudo técnico</vt:lpstr>
      <vt:lpstr>Armazenamento</vt:lpstr>
      <vt:lpstr>Slide 69</vt:lpstr>
      <vt:lpstr>Fundação Biblioteca Nacional</vt:lpstr>
      <vt:lpstr>Fundação Biblioteca Nacional</vt:lpstr>
      <vt:lpstr>Slide 72</vt:lpstr>
      <vt:lpstr>Slide 73</vt:lpstr>
      <vt:lpstr>Harry Ransom Center (University of Texas at Austin)</vt:lpstr>
      <vt:lpstr>Slide 75</vt:lpstr>
      <vt:lpstr>Slide 76</vt:lpstr>
      <vt:lpstr>Slide 77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Documentação iconográfica</dc:title>
  <dc:creator>Vania</dc:creator>
  <cp:lastModifiedBy>admcbd</cp:lastModifiedBy>
  <cp:revision>180</cp:revision>
  <dcterms:created xsi:type="dcterms:W3CDTF">2011-09-19T10:43:51Z</dcterms:created>
  <dcterms:modified xsi:type="dcterms:W3CDTF">2014-09-25T19:34:38Z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1QAH4O9sfckbmc75nqLL0Qb0FWT1q44Y31zqR807-p1k</vt:lpwstr>
  </property>
  <property fmtid="{D5CDD505-2E9C-101B-9397-08002B2CF9AE}" pid="4" name="Google.Documents.RevisionId">
    <vt:lpwstr>04342861680385683319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</Properties>
</file>