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88163" cy="100203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1" d="100"/>
          <a:sy n="91" d="100"/>
        </p:scale>
        <p:origin x="193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pt-BR"/>
          </a:p>
        </p:txBody>
      </p:sp>
      <p:sp>
        <p:nvSpPr>
          <p:cNvPr id="3" name="Espaço Reservado para Data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D85777D6-0F77-4338-B5A3-70AFA316FCDF}" type="datetimeFigureOut">
              <a:rPr lang="pt-BR" smtClean="0"/>
              <a:pPr/>
              <a:t>01/06/2023</a:t>
            </a:fld>
            <a:endParaRPr lang="pt-BR"/>
          </a:p>
        </p:txBody>
      </p:sp>
      <p:sp>
        <p:nvSpPr>
          <p:cNvPr id="4" name="Espaço Reservado para Imagem de Slide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pt-BR"/>
          </a:p>
        </p:txBody>
      </p:sp>
      <p:sp>
        <p:nvSpPr>
          <p:cNvPr id="5" name="Espaço Reservado para Anotações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lang="pt-BR"/>
          </a:p>
        </p:txBody>
      </p:sp>
      <p:sp>
        <p:nvSpPr>
          <p:cNvPr id="7" name="Espaço Reservado para Número de Slide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EDBC0E2A-5562-47FC-ACCA-433B2160944C}"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Ref idx="1002">
        <a:schemeClr val="bg2"/>
      </p:bgRef>
    </p:bg>
    <p:spTree>
      <p:nvGrpSpPr>
        <p:cNvPr id="1" name=""/>
        <p:cNvGrpSpPr/>
        <p:nvPr/>
      </p:nvGrpSpPr>
      <p:grpSpPr>
        <a:xfrm>
          <a:off x="0" y="0"/>
          <a:ext cx="0" cy="0"/>
          <a:chOff x="0" y="0"/>
          <a:chExt cx="0" cy="0"/>
        </a:xfrm>
      </p:grpSpPr>
      <p:sp>
        <p:nvSpPr>
          <p:cNvPr id="9" name="Títu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a:t>Clique para editar o estilo do título mestre</a:t>
            </a:r>
            <a:endParaRPr kumimoji="0" lang="en-US"/>
          </a:p>
        </p:txBody>
      </p:sp>
      <p:sp>
        <p:nvSpPr>
          <p:cNvPr id="17" name="Subtítu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a:t>Clique para editar o estilo do subtítulo mestre</a:t>
            </a:r>
            <a:endParaRPr kumimoji="0" lang="en-US"/>
          </a:p>
        </p:txBody>
      </p:sp>
      <p:sp>
        <p:nvSpPr>
          <p:cNvPr id="30" name="Espaço Reservado para Data 29"/>
          <p:cNvSpPr>
            <a:spLocks noGrp="1"/>
          </p:cNvSpPr>
          <p:nvPr>
            <p:ph type="dt" sz="half" idx="10"/>
          </p:nvPr>
        </p:nvSpPr>
        <p:spPr/>
        <p:txBody>
          <a:bodyPr/>
          <a:lstStyle/>
          <a:p>
            <a:fld id="{A8AB4576-C636-45F7-B0B3-1604C657FD3C}" type="datetimeFigureOut">
              <a:rPr lang="pt-BR" smtClean="0"/>
              <a:pPr/>
              <a:t>01/06/2023</a:t>
            </a:fld>
            <a:endParaRPr lang="pt-BR"/>
          </a:p>
        </p:txBody>
      </p:sp>
      <p:sp>
        <p:nvSpPr>
          <p:cNvPr id="19" name="Espaço Reservado para Rodapé 18"/>
          <p:cNvSpPr>
            <a:spLocks noGrp="1"/>
          </p:cNvSpPr>
          <p:nvPr>
            <p:ph type="ftr" sz="quarter" idx="11"/>
          </p:nvPr>
        </p:nvSpPr>
        <p:spPr/>
        <p:txBody>
          <a:bodyPr/>
          <a:lstStyle/>
          <a:p>
            <a:endParaRPr lang="pt-BR"/>
          </a:p>
        </p:txBody>
      </p:sp>
      <p:sp>
        <p:nvSpPr>
          <p:cNvPr id="27" name="Espaço Reservado para Número de Slide 26"/>
          <p:cNvSpPr>
            <a:spLocks noGrp="1"/>
          </p:cNvSpPr>
          <p:nvPr>
            <p:ph type="sldNum" sz="quarter" idx="12"/>
          </p:nvPr>
        </p:nvSpPr>
        <p:spPr/>
        <p:txBody>
          <a:bodyPr/>
          <a:lstStyle/>
          <a:p>
            <a:fld id="{08290AD9-692B-4B0D-89FC-ED082F2C3BC1}"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A8AB4576-C636-45F7-B0B3-1604C657FD3C}" type="datetimeFigureOut">
              <a:rPr lang="pt-BR" smtClean="0"/>
              <a:pPr/>
              <a:t>01/06/2023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914401"/>
            <a:ext cx="2057400" cy="5211763"/>
          </a:xfrm>
        </p:spPr>
        <p:txBody>
          <a:bodyPr vert="eaVert"/>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a:xfrm>
            <a:off x="457200" y="914401"/>
            <a:ext cx="6019800" cy="5211763"/>
          </a:xfrm>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A8AB4576-C636-45F7-B0B3-1604C657FD3C}" type="datetimeFigureOut">
              <a:rPr lang="pt-BR" smtClean="0"/>
              <a:pPr/>
              <a:t>01/06/2023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A8AB4576-C636-45F7-B0B3-1604C657FD3C}" type="datetimeFigureOut">
              <a:rPr lang="pt-BR" smtClean="0"/>
              <a:pPr/>
              <a:t>01/06/2023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a:t>Clique para editar os estilos do texto mestre</a:t>
            </a:r>
          </a:p>
        </p:txBody>
      </p:sp>
      <p:sp>
        <p:nvSpPr>
          <p:cNvPr id="4" name="Espaço Reservado para Data 3"/>
          <p:cNvSpPr>
            <a:spLocks noGrp="1"/>
          </p:cNvSpPr>
          <p:nvPr>
            <p:ph type="dt" sz="half" idx="10"/>
          </p:nvPr>
        </p:nvSpPr>
        <p:spPr/>
        <p:txBody>
          <a:bodyPr/>
          <a:lstStyle/>
          <a:p>
            <a:fld id="{A8AB4576-C636-45F7-B0B3-1604C657FD3C}" type="datetimeFigureOut">
              <a:rPr lang="pt-BR" smtClean="0"/>
              <a:pPr/>
              <a:t>01/06/2023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p>
            <a:r>
              <a:rPr kumimoji="0" lang="pt-BR"/>
              <a:t>Clique para editar o estilo do título mestre</a:t>
            </a:r>
            <a:endParaRPr kumimoji="0" lang="en-US"/>
          </a:p>
        </p:txBody>
      </p:sp>
      <p:sp>
        <p:nvSpPr>
          <p:cNvPr id="3" name="Espaço Reservado para Conteúd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Conteúd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p:txBody>
          <a:bodyPr/>
          <a:lstStyle/>
          <a:p>
            <a:fld id="{A8AB4576-C636-45F7-B0B3-1604C657FD3C}" type="datetimeFigureOut">
              <a:rPr lang="pt-BR" smtClean="0"/>
              <a:pPr/>
              <a:t>01/06/2023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tIns="45720" anchor="b"/>
          <a:lstStyle>
            <a:lvl1pPr>
              <a:defRPr/>
            </a:lvl1pPr>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sp>
        <p:nvSpPr>
          <p:cNvPr id="4" name="Espaço Reservado para Tex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sp>
        <p:nvSpPr>
          <p:cNvPr id="5" name="Espaço Reservado para Conteúd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6" name="Espaço Reservado para Conteúd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7" name="Espaço Reservado para Data 6"/>
          <p:cNvSpPr>
            <a:spLocks noGrp="1"/>
          </p:cNvSpPr>
          <p:nvPr>
            <p:ph type="dt" sz="half" idx="10"/>
          </p:nvPr>
        </p:nvSpPr>
        <p:spPr/>
        <p:txBody>
          <a:bodyPr/>
          <a:lstStyle/>
          <a:p>
            <a:fld id="{A8AB4576-C636-45F7-B0B3-1604C657FD3C}" type="datetimeFigureOut">
              <a:rPr lang="pt-BR" smtClean="0"/>
              <a:pPr/>
              <a:t>01/06/2023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t-BR"/>
              <a:t>Clique para editar o estilo do título mestre</a:t>
            </a:r>
            <a:endParaRPr kumimoji="0" lang="en-US"/>
          </a:p>
        </p:txBody>
      </p:sp>
      <p:sp>
        <p:nvSpPr>
          <p:cNvPr id="3" name="Espaço Reservado para Data 2"/>
          <p:cNvSpPr>
            <a:spLocks noGrp="1"/>
          </p:cNvSpPr>
          <p:nvPr>
            <p:ph type="dt" sz="half" idx="10"/>
          </p:nvPr>
        </p:nvSpPr>
        <p:spPr/>
        <p:txBody>
          <a:bodyPr/>
          <a:lstStyle/>
          <a:p>
            <a:fld id="{A8AB4576-C636-45F7-B0B3-1604C657FD3C}" type="datetimeFigureOut">
              <a:rPr lang="pt-BR" smtClean="0"/>
              <a:pPr/>
              <a:t>01/06/2023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A8AB4576-C636-45F7-B0B3-1604C657FD3C}" type="datetimeFigureOut">
              <a:rPr lang="pt-BR" smtClean="0"/>
              <a:pPr/>
              <a:t>01/06/2023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t-BR"/>
              <a:t>Clique para editar o estilo do título mestre</a:t>
            </a:r>
            <a:endParaRPr kumimoji="0" lang="en-US"/>
          </a:p>
        </p:txBody>
      </p:sp>
      <p:sp>
        <p:nvSpPr>
          <p:cNvPr id="3" name="Espaço Reservado para Tex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t-BR"/>
              <a:t>Clique para editar os estilos do texto mestre</a:t>
            </a:r>
          </a:p>
        </p:txBody>
      </p:sp>
      <p:sp>
        <p:nvSpPr>
          <p:cNvPr id="4" name="Espaço Reservado para Conteúd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p:txBody>
          <a:bodyPr/>
          <a:lstStyle/>
          <a:p>
            <a:fld id="{A8AB4576-C636-45F7-B0B3-1604C657FD3C}" type="datetimeFigureOut">
              <a:rPr lang="pt-BR" smtClean="0"/>
              <a:pPr/>
              <a:t>01/06/2023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Retângulo com Único Canto Aparado e Arredondad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ângulo retângu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ítu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t-BR"/>
              <a:t>Clique para editar o estilo do título mestre</a:t>
            </a:r>
            <a:endParaRPr kumimoji="0" lang="en-US"/>
          </a:p>
        </p:txBody>
      </p:sp>
      <p:sp>
        <p:nvSpPr>
          <p:cNvPr id="4" name="Espaço Reservado para Tex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t-BR"/>
              <a:t>Clique para editar os estilos do texto mestre</a:t>
            </a:r>
          </a:p>
        </p:txBody>
      </p:sp>
      <p:sp>
        <p:nvSpPr>
          <p:cNvPr id="5" name="Espaço Reservado para Data 4"/>
          <p:cNvSpPr>
            <a:spLocks noGrp="1"/>
          </p:cNvSpPr>
          <p:nvPr>
            <p:ph type="dt" sz="half" idx="10"/>
          </p:nvPr>
        </p:nvSpPr>
        <p:spPr/>
        <p:txBody>
          <a:bodyPr/>
          <a:lstStyle/>
          <a:p>
            <a:fld id="{A8AB4576-C636-45F7-B0B3-1604C657FD3C}" type="datetimeFigureOut">
              <a:rPr lang="pt-BR" smtClean="0"/>
              <a:pPr/>
              <a:t>01/06/2023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a:xfrm>
            <a:off x="8077200" y="6356350"/>
            <a:ext cx="609600" cy="365125"/>
          </a:xfrm>
        </p:spPr>
        <p:txBody>
          <a:bodyPr/>
          <a:lstStyle/>
          <a:p>
            <a:fld id="{08290AD9-692B-4B0D-89FC-ED082F2C3BC1}" type="slidenum">
              <a:rPr lang="pt-BR" smtClean="0"/>
              <a:pPr/>
              <a:t>‹nº›</a:t>
            </a:fld>
            <a:endParaRPr lang="pt-BR"/>
          </a:p>
        </p:txBody>
      </p:sp>
      <p:sp>
        <p:nvSpPr>
          <p:cNvPr id="3" name="Espaço Reservado para Imagem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t-BR"/>
              <a:t>Clique no ícone para adicionar uma imagem</a:t>
            </a:r>
            <a:endParaRPr kumimoji="0" lang="en-US" dirty="0"/>
          </a:p>
        </p:txBody>
      </p:sp>
      <p:sp>
        <p:nvSpPr>
          <p:cNvPr id="10" name="Forma liv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a liv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a liv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a liv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ço Reservado para Títu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t-BR"/>
              <a:t>Clique para editar o estilo do título mestre</a:t>
            </a:r>
            <a:endParaRPr kumimoji="0" lang="en-US"/>
          </a:p>
        </p:txBody>
      </p:sp>
      <p:sp>
        <p:nvSpPr>
          <p:cNvPr id="30" name="Espaço Reservado para Tex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t-BR"/>
              <a:t>Clique para editar os estilos do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10" name="Espaço Reservado para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8AB4576-C636-45F7-B0B3-1604C657FD3C}" type="datetimeFigureOut">
              <a:rPr lang="pt-BR" smtClean="0"/>
              <a:pPr/>
              <a:t>01/06/2023</a:t>
            </a:fld>
            <a:endParaRPr lang="pt-BR"/>
          </a:p>
        </p:txBody>
      </p:sp>
      <p:sp>
        <p:nvSpPr>
          <p:cNvPr id="22" name="Espaço Reservado para Rodapé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t-BR"/>
          </a:p>
        </p:txBody>
      </p:sp>
      <p:sp>
        <p:nvSpPr>
          <p:cNvPr id="18" name="Espaço Reservado para Número de Slid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8290AD9-692B-4B0D-89FC-ED082F2C3BC1}" type="slidenum">
              <a:rPr lang="pt-BR" smtClean="0"/>
              <a:pPr/>
              <a:t>‹nº›</a:t>
            </a:fld>
            <a:endParaRPr lang="pt-BR"/>
          </a:p>
        </p:txBody>
      </p:sp>
      <p:grpSp>
        <p:nvGrpSpPr>
          <p:cNvPr id="2" name="Grupo 1"/>
          <p:cNvGrpSpPr/>
          <p:nvPr/>
        </p:nvGrpSpPr>
        <p:grpSpPr>
          <a:xfrm>
            <a:off x="-19017" y="202408"/>
            <a:ext cx="9180548" cy="649224"/>
            <a:chOff x="-19045" y="216550"/>
            <a:chExt cx="9180548" cy="649224"/>
          </a:xfrm>
        </p:grpSpPr>
        <p:sp>
          <p:nvSpPr>
            <p:cNvPr id="12" name="Forma liv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a liv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54816" y="3140968"/>
            <a:ext cx="7851648" cy="1828800"/>
          </a:xfrm>
        </p:spPr>
        <p:txBody>
          <a:bodyPr>
            <a:normAutofit fontScale="90000"/>
          </a:bodyPr>
          <a:lstStyle/>
          <a:p>
            <a:pPr algn="ctr"/>
            <a:r>
              <a:rPr lang="pt-BR" dirty="0"/>
              <a:t/>
            </a:r>
            <a:br>
              <a:rPr lang="pt-BR" dirty="0"/>
            </a:br>
            <a:r>
              <a:rPr lang="pt-BR" dirty="0"/>
              <a:t/>
            </a:r>
            <a:br>
              <a:rPr lang="pt-BR" dirty="0"/>
            </a:br>
            <a:r>
              <a:rPr lang="pt-BR" dirty="0"/>
              <a:t/>
            </a:r>
            <a:br>
              <a:rPr lang="pt-BR" dirty="0"/>
            </a:br>
            <a:r>
              <a:rPr lang="pt-BR" dirty="0"/>
              <a:t/>
            </a:r>
            <a:br>
              <a:rPr lang="pt-BR" dirty="0"/>
            </a:br>
            <a:endParaRPr lang="pt-BR" sz="4000" dirty="0"/>
          </a:p>
        </p:txBody>
      </p:sp>
      <p:sp>
        <p:nvSpPr>
          <p:cNvPr id="3" name="Subtítulo 2"/>
          <p:cNvSpPr>
            <a:spLocks noGrp="1"/>
          </p:cNvSpPr>
          <p:nvPr>
            <p:ph type="subTitle" idx="1"/>
          </p:nvPr>
        </p:nvSpPr>
        <p:spPr>
          <a:xfrm>
            <a:off x="554816" y="2636912"/>
            <a:ext cx="8215064" cy="1264104"/>
          </a:xfrm>
        </p:spPr>
        <p:txBody>
          <a:bodyPr/>
          <a:lstStyle/>
          <a:p>
            <a:pPr algn="ctr"/>
            <a:r>
              <a:rPr lang="pt-BR" sz="3600" dirty="0" smtClean="0"/>
              <a:t>Oliveira Vianna – Problemas de direito corporativo</a:t>
            </a:r>
            <a:endParaRPr lang="pt-BR" sz="3600" dirty="0" smtClean="0">
              <a:solidFill>
                <a:schemeClr val="tx1"/>
              </a:solidFill>
            </a:endParaRPr>
          </a:p>
          <a:p>
            <a:pPr algn="ctr"/>
            <a:endParaRPr lang="pt-BR" dirty="0"/>
          </a:p>
          <a:p>
            <a:pPr algn="ctr"/>
            <a:endParaRPr lang="pt-BR"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07504" y="1052736"/>
            <a:ext cx="8712968" cy="4801314"/>
          </a:xfrm>
          <a:prstGeom prst="rect">
            <a:avLst/>
          </a:prstGeom>
        </p:spPr>
        <p:txBody>
          <a:bodyPr wrap="square">
            <a:spAutoFit/>
          </a:bodyPr>
          <a:lstStyle/>
          <a:p>
            <a:pPr algn="just"/>
            <a:r>
              <a:rPr lang="pt-BR" dirty="0">
                <a:solidFill>
                  <a:srgbClr val="000000"/>
                </a:solidFill>
                <a:latin typeface="Arial" panose="020B0604020202020204" pitchFamily="34" charset="0"/>
                <a:ea typeface="Arial" panose="020B0604020202020204" pitchFamily="34" charset="0"/>
              </a:rPr>
              <a:t>É quando Vianna começa a falar dos conflitos do trabalho, que acredito ter percebido melhor o seu argumento geral. Para ele, parece ser uma necessidade dos tempos “modernos” a possibilidade de resolver (pacificar) conflitos sociais de forma rápida e eficiente, sobretudo no mundo do trabalho. Ao discutir a competência do Instituto do Café ou do Instituto do Açúcar para fixar preços de mercadorias, ele acresce: “não há diferença substancial entre fixar preços de mercadorias produzidas e fixar preços de salários” (VIANNA, 1938, p. 65). Ao equiparar a remuneração da força de trabalho e as (outras) mercadorias, Vianna parece explicitar o momento histórico da implementação e consolidação do modo de produção capitalista no Brasil, já que essa discussão (a delegação do poder do Estado para corporações fixarem normas e administrarem conflitos do trabalho remunerado) sequer seria possível algumas décadas antes de seu livro. Para o autor, as instituições corporativas, exercendo os poderes delegados, são o retrato moderno da necessidade de solucionar conflitos de forma eficiente e dinâmica. O Estado não pode se dedicar a fazer “leizinhas” sobre salário e condições de trabalho, leis que teriam um “prazo curto” (1938, p. 68), pelo dinamismo dos conflitos </a:t>
            </a:r>
            <a:r>
              <a:rPr lang="pt-BR" dirty="0" smtClean="0">
                <a:solidFill>
                  <a:srgbClr val="000000"/>
                </a:solidFill>
                <a:latin typeface="Arial" panose="020B0604020202020204" pitchFamily="34" charset="0"/>
                <a:ea typeface="Arial" panose="020B0604020202020204" pitchFamily="34" charset="0"/>
              </a:rPr>
              <a:t>sociais</a:t>
            </a:r>
            <a:r>
              <a:rPr lang="pt-BR" dirty="0">
                <a:solidFill>
                  <a:srgbClr val="000000"/>
                </a:solidFill>
                <a:latin typeface="Arial" panose="020B0604020202020204" pitchFamily="34" charset="0"/>
                <a:ea typeface="Arial" panose="020B0604020202020204" pitchFamily="34" charset="0"/>
              </a:rPr>
              <a:t> </a:t>
            </a:r>
            <a:r>
              <a:rPr lang="pt-BR" dirty="0" smtClean="0">
                <a:solidFill>
                  <a:srgbClr val="000000"/>
                </a:solidFill>
                <a:latin typeface="Arial" panose="020B0604020202020204" pitchFamily="34" charset="0"/>
                <a:ea typeface="Arial" panose="020B0604020202020204" pitchFamily="34" charset="0"/>
              </a:rPr>
              <a:t>(AMANDA)</a:t>
            </a:r>
            <a:endParaRPr lang="pt-BR" dirty="0"/>
          </a:p>
        </p:txBody>
      </p:sp>
    </p:spTree>
    <p:extLst>
      <p:ext uri="{BB962C8B-B14F-4D97-AF65-F5344CB8AC3E}">
        <p14:creationId xmlns:p14="http://schemas.microsoft.com/office/powerpoint/2010/main" val="480540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07504" y="1052736"/>
            <a:ext cx="8712968" cy="5509200"/>
          </a:xfrm>
          <a:prstGeom prst="rect">
            <a:avLst/>
          </a:prstGeom>
        </p:spPr>
        <p:txBody>
          <a:bodyPr wrap="square">
            <a:spAutoFit/>
          </a:bodyPr>
          <a:lstStyle/>
          <a:p>
            <a:pPr algn="just"/>
            <a:r>
              <a:rPr lang="pt-BR" sz="3200" dirty="0"/>
              <a:t>Ao longo deste segundo trecho da obra de Vianna (1938, p. 47-72), ele descreve os processos de regulamentação de determinadas leis, organização e delegação de poderes e de descentralização de funções administrativas e autárquicas. Em passagem na página 48, o autor argumenta como este processo se dá diante do desenvolvimento da colaboração entre particulares e do abandono da concepção de separação entre sociedade e </a:t>
            </a:r>
            <a:r>
              <a:rPr lang="pt-BR" sz="3200" dirty="0" smtClean="0"/>
              <a:t>Estado</a:t>
            </a:r>
            <a:r>
              <a:rPr lang="pt-BR" sz="3200" dirty="0"/>
              <a:t> </a:t>
            </a:r>
            <a:r>
              <a:rPr lang="pt-BR" sz="3200" dirty="0" smtClean="0"/>
              <a:t>(</a:t>
            </a:r>
            <a:r>
              <a:rPr lang="pt-BR" sz="3200" dirty="0" err="1" smtClean="0"/>
              <a:t>Marianna</a:t>
            </a:r>
            <a:r>
              <a:rPr lang="pt-BR" sz="3200" dirty="0" smtClean="0"/>
              <a:t> </a:t>
            </a:r>
            <a:r>
              <a:rPr lang="pt-BR" sz="3200" dirty="0" err="1" smtClean="0"/>
              <a:t>Haug</a:t>
            </a:r>
            <a:r>
              <a:rPr lang="pt-BR" sz="3200" dirty="0" smtClean="0"/>
              <a:t>)</a:t>
            </a:r>
            <a:endParaRPr lang="pt-BR" sz="3200" dirty="0"/>
          </a:p>
        </p:txBody>
      </p:sp>
    </p:spTree>
    <p:extLst>
      <p:ext uri="{BB962C8B-B14F-4D97-AF65-F5344CB8AC3E}">
        <p14:creationId xmlns:p14="http://schemas.microsoft.com/office/powerpoint/2010/main" val="1943289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07504" y="1052736"/>
            <a:ext cx="8712968" cy="5262979"/>
          </a:xfrm>
          <a:prstGeom prst="rect">
            <a:avLst/>
          </a:prstGeom>
        </p:spPr>
        <p:txBody>
          <a:bodyPr wrap="square">
            <a:spAutoFit/>
          </a:bodyPr>
          <a:lstStyle/>
          <a:p>
            <a:pPr algn="just"/>
            <a:r>
              <a:rPr lang="pt-BR" sz="2400" dirty="0"/>
              <a:t>A reflexão inaugurada por Oliveira Vianna traz grande preponderância dos institutos de Direito Administrativo. Elementos como poder discricionário e primazia do interesse público estão presentes nas organizações descentralizadas que ele busca apresentar, incluindo as Delegacias do Trabalho Marítimo. Essas características permitem ao Estado dar respostas rápidas e tutelar a ordem econômica e do trabalho de maneira mais abrangente, com ele concluindo que elas não entram em conflito com a garantia da democracia, nos moldes estabelecidos pelas burguesias mais avançadas do planeta.</a:t>
            </a:r>
          </a:p>
          <a:p>
            <a:pPr algn="just"/>
            <a:r>
              <a:rPr lang="pt-BR" sz="2400" dirty="0"/>
              <a:t>Ao romper a lógica da tripartição dos poderes estatais, as instituições fundantes dos Direitos Sociais não estariam inaugurando a autonomização do Direito Administrativo</a:t>
            </a:r>
            <a:r>
              <a:rPr lang="pt-BR" sz="2400" dirty="0" smtClean="0"/>
              <a:t>? (CAIO)</a:t>
            </a:r>
            <a:endParaRPr lang="pt-BR" sz="2400" dirty="0"/>
          </a:p>
        </p:txBody>
      </p:sp>
    </p:spTree>
    <p:extLst>
      <p:ext uri="{BB962C8B-B14F-4D97-AF65-F5344CB8AC3E}">
        <p14:creationId xmlns:p14="http://schemas.microsoft.com/office/powerpoint/2010/main" val="118764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07504" y="1477530"/>
            <a:ext cx="8712968" cy="4401205"/>
          </a:xfrm>
          <a:prstGeom prst="rect">
            <a:avLst/>
          </a:prstGeom>
        </p:spPr>
        <p:txBody>
          <a:bodyPr wrap="square">
            <a:spAutoFit/>
          </a:bodyPr>
          <a:lstStyle/>
          <a:p>
            <a:pPr algn="just"/>
            <a:r>
              <a:rPr lang="pt-BR" sz="2000" dirty="0"/>
              <a:t>Ao longo do texto, o autor faz um esforço a respeito da necessidade de unir os poderes locais existentes no território brasileiro. Ainda que querendo resguardá-los de alguma maneira, também é exposto a importância de colocá-los sob o poder de um Estado que assegure a unidade nacional. Isso fica bastante nítido logo no começo das páginas sugeridas para esta semana: “Este desenvolvimento da descentralização </a:t>
            </a:r>
            <a:r>
              <a:rPr lang="pt-BR" sz="2000" dirty="0" err="1"/>
              <a:t>autarchica</a:t>
            </a:r>
            <a:r>
              <a:rPr lang="pt-BR" sz="2000" dirty="0"/>
              <a:t> ou institucional não é devido exclusivamente a esta crescente complexidade das funções do Estado moderno, nem á sua </a:t>
            </a:r>
            <a:r>
              <a:rPr lang="pt-BR" sz="2000" dirty="0" err="1"/>
              <a:t>tendencia</a:t>
            </a:r>
            <a:r>
              <a:rPr lang="pt-BR" sz="2000" dirty="0"/>
              <a:t> </a:t>
            </a:r>
            <a:r>
              <a:rPr lang="pt-BR" sz="2000" dirty="0" err="1"/>
              <a:t>totalitaria</a:t>
            </a:r>
            <a:r>
              <a:rPr lang="pt-BR" sz="2000" dirty="0"/>
              <a:t> ou universalista. Resulta </a:t>
            </a:r>
            <a:r>
              <a:rPr lang="pt-BR" sz="2000" dirty="0" err="1"/>
              <a:t>tambem</a:t>
            </a:r>
            <a:r>
              <a:rPr lang="pt-BR" sz="2000" dirty="0"/>
              <a:t> da </a:t>
            </a:r>
            <a:r>
              <a:rPr lang="pt-BR" sz="2000" dirty="0" err="1"/>
              <a:t>acção</a:t>
            </a:r>
            <a:r>
              <a:rPr lang="pt-BR" sz="2000" dirty="0"/>
              <a:t> de um outro </a:t>
            </a:r>
            <a:r>
              <a:rPr lang="pt-BR" sz="2000" dirty="0" err="1"/>
              <a:t>phenomeno</a:t>
            </a:r>
            <a:r>
              <a:rPr lang="pt-BR" sz="2000" dirty="0"/>
              <a:t>, </a:t>
            </a:r>
            <a:r>
              <a:rPr lang="pt-BR" sz="2000" dirty="0" err="1"/>
              <a:t>tambem</a:t>
            </a:r>
            <a:r>
              <a:rPr lang="pt-BR" sz="2000" dirty="0"/>
              <a:t> peculiar ao Estado moderno, e que é a </a:t>
            </a:r>
            <a:r>
              <a:rPr lang="pt-BR" sz="2000" dirty="0" err="1"/>
              <a:t>reacção</a:t>
            </a:r>
            <a:r>
              <a:rPr lang="pt-BR" sz="2000" dirty="0"/>
              <a:t> contra a descentralização </a:t>
            </a:r>
            <a:r>
              <a:rPr lang="pt-BR" sz="2000" dirty="0" err="1"/>
              <a:t>geographica</a:t>
            </a:r>
            <a:r>
              <a:rPr lang="pt-BR" sz="2000" dirty="0"/>
              <a:t> - contra as "</a:t>
            </a:r>
            <a:r>
              <a:rPr lang="pt-BR" sz="2000" dirty="0" err="1"/>
              <a:t>autarchias</a:t>
            </a:r>
            <a:r>
              <a:rPr lang="pt-BR" sz="2000" dirty="0"/>
              <a:t> </a:t>
            </a:r>
            <a:r>
              <a:rPr lang="pt-BR" sz="2000" dirty="0" err="1"/>
              <a:t>territoriaes</a:t>
            </a:r>
            <a:r>
              <a:rPr lang="pt-BR" sz="2000" dirty="0"/>
              <a:t>" (p. 49).  Além disso, o autor chega a mencionar isso como “uma reversão aos regimes da 'justiça sem lei’” (p. 56), o que pode ser lido como reversão a um sistema em que ainda não incide a forma jurídica e </a:t>
            </a:r>
            <a:r>
              <a:rPr lang="pt-BR" sz="2000" dirty="0" smtClean="0"/>
              <a:t>estatal (LUCAS)</a:t>
            </a:r>
            <a:endParaRPr lang="pt-BR" sz="2000" dirty="0"/>
          </a:p>
        </p:txBody>
      </p:sp>
    </p:spTree>
    <p:extLst>
      <p:ext uri="{BB962C8B-B14F-4D97-AF65-F5344CB8AC3E}">
        <p14:creationId xmlns:p14="http://schemas.microsoft.com/office/powerpoint/2010/main" val="2131761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07504" y="1477530"/>
            <a:ext cx="8712968" cy="4708981"/>
          </a:xfrm>
          <a:prstGeom prst="rect">
            <a:avLst/>
          </a:prstGeom>
        </p:spPr>
        <p:txBody>
          <a:bodyPr wrap="square">
            <a:spAutoFit/>
          </a:bodyPr>
          <a:lstStyle/>
          <a:p>
            <a:pPr algn="just"/>
            <a:r>
              <a:rPr lang="pt-BR" sz="2000" dirty="0"/>
              <a:t>Pela leitura, podemos afirmar que Oliveira Vianna defende a implementação e eficácia do capitalismo no Brasil – a partir da consolidação da forma jurídica e forma estado – a partir da de uma grande presença das corporações e poder estatal, em especial na consolidação das relações de trabalho assalariadas. Trata-se de um processo que, no contexto do Estado novo, se torna cada vez mais autoritário e centralizador. Neste mesmo período, temos na Europa a construção do </a:t>
            </a:r>
            <a:r>
              <a:rPr lang="pt-BR" sz="2000" i="1" dirty="0" err="1"/>
              <a:t>Walfare</a:t>
            </a:r>
            <a:r>
              <a:rPr lang="pt-BR" sz="2000" i="1" dirty="0"/>
              <a:t> </a:t>
            </a:r>
            <a:r>
              <a:rPr lang="pt-BR" sz="2000" i="1" dirty="0" err="1"/>
              <a:t>State</a:t>
            </a:r>
            <a:r>
              <a:rPr lang="pt-BR" sz="2000" dirty="0"/>
              <a:t>, significativa para os direitos sociais, que conta justamente com a presença de mais Estado. Porém, esse “mais estado”, aliado a uma lógica corporativista, também foi expressão do surgimento de movimentos fascistas, que não deixaram de ter expressões significativas na politica brasileira. Podemos afirmar que a construção do estado de bem estar social no Brasil, a partir da era Vargas, quando analisado frente ao projeto corporativista de Oliveira Vianna, se deu com inspirações </a:t>
            </a:r>
            <a:r>
              <a:rPr lang="pt-BR" sz="2000" dirty="0" err="1"/>
              <a:t>facistas</a:t>
            </a:r>
            <a:r>
              <a:rPr lang="pt-BR" sz="2000" dirty="0"/>
              <a:t>, uma vez que foi dado ao estado a tarefa de consolidar o capitalismo no Brasil neste período</a:t>
            </a:r>
            <a:r>
              <a:rPr lang="pt-BR" sz="2000" dirty="0" smtClean="0"/>
              <a:t>? (DÉBORA ARAÚJO)</a:t>
            </a:r>
            <a:endParaRPr lang="pt-BR" sz="2000" dirty="0"/>
          </a:p>
        </p:txBody>
      </p:sp>
    </p:spTree>
    <p:extLst>
      <p:ext uri="{BB962C8B-B14F-4D97-AF65-F5344CB8AC3E}">
        <p14:creationId xmlns:p14="http://schemas.microsoft.com/office/powerpoint/2010/main" val="326452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07504" y="1052736"/>
            <a:ext cx="8712968" cy="4401205"/>
          </a:xfrm>
          <a:prstGeom prst="rect">
            <a:avLst/>
          </a:prstGeom>
        </p:spPr>
        <p:txBody>
          <a:bodyPr wrap="square">
            <a:spAutoFit/>
          </a:bodyPr>
          <a:lstStyle/>
          <a:p>
            <a:pPr algn="just"/>
            <a:r>
              <a:rPr lang="pt-BR" dirty="0"/>
              <a:t>“</a:t>
            </a:r>
            <a:r>
              <a:rPr lang="pt-BR" sz="2000" dirty="0"/>
              <a:t>Nenhum povo é mais democraticamente organizado do que o povo americano; no entanto, é lá que encontramos os exemplos mais característicos do abandono do famoso princípio da separação dos poderes…”</a:t>
            </a:r>
          </a:p>
          <a:p>
            <a:pPr algn="just"/>
            <a:r>
              <a:rPr lang="pt-BR" sz="2000" dirty="0"/>
              <a:t>Oliveira Viana conclui a partir de tal afirmação, que o Brasil precisa de um sistema político autoritário cujo programa econômico e político seja capaz de demolir as condições que impedem o sistema social de se transformar em liberal.</a:t>
            </a:r>
          </a:p>
          <a:p>
            <a:pPr algn="just"/>
            <a:r>
              <a:rPr lang="pt-BR" sz="2000" dirty="0"/>
              <a:t>Em outras palavras, para Oliveira Viana, seria necessário um sistema político autoritário, onde não houvesse limitação estatal, para que se pudesse construir uma sociedade liberal. Este diagnóstico das dificuldades do liberalismo no Brasil, apresentado por Oliveira Viana, fornece um ponto de referência para a reconsideração de duas das mais importantes tradições do pensamento político brasileiro: a tradição do liberalismo doutrinário e a do autoritarismo </a:t>
            </a:r>
            <a:r>
              <a:rPr lang="pt-BR" sz="2000" dirty="0" smtClean="0"/>
              <a:t>instrumental (DÉBORA LEITE)</a:t>
            </a:r>
            <a:endParaRPr lang="pt-BR" sz="2000" dirty="0"/>
          </a:p>
        </p:txBody>
      </p:sp>
    </p:spTree>
    <p:extLst>
      <p:ext uri="{BB962C8B-B14F-4D97-AF65-F5344CB8AC3E}">
        <p14:creationId xmlns:p14="http://schemas.microsoft.com/office/powerpoint/2010/main" val="3858631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07504" y="1052736"/>
            <a:ext cx="8712968" cy="5940088"/>
          </a:xfrm>
          <a:prstGeom prst="rect">
            <a:avLst/>
          </a:prstGeom>
        </p:spPr>
        <p:txBody>
          <a:bodyPr wrap="square">
            <a:spAutoFit/>
          </a:bodyPr>
          <a:lstStyle/>
          <a:p>
            <a:pPr algn="just"/>
            <a:r>
              <a:rPr lang="pt-BR" sz="2000" dirty="0"/>
              <a:t>No que se refere à descentralização institucional, Oliveira Vianna discorre que “este desenvolvimento da descentralização </a:t>
            </a:r>
            <a:r>
              <a:rPr lang="pt-BR" sz="2000" dirty="0" err="1"/>
              <a:t>autarchica</a:t>
            </a:r>
            <a:r>
              <a:rPr lang="pt-BR" sz="2000" dirty="0"/>
              <a:t> ou institucional não é devido exclusivamente a esta crescente complexidade das </a:t>
            </a:r>
            <a:r>
              <a:rPr lang="pt-BR" sz="2000" dirty="0" err="1"/>
              <a:t>funcções</a:t>
            </a:r>
            <a:r>
              <a:rPr lang="pt-BR" sz="2000" dirty="0"/>
              <a:t> do Estado moderno, nem à sua </a:t>
            </a:r>
            <a:r>
              <a:rPr lang="pt-BR" sz="2000" dirty="0" err="1"/>
              <a:t>tendencia</a:t>
            </a:r>
            <a:r>
              <a:rPr lang="pt-BR" sz="2000" dirty="0"/>
              <a:t> </a:t>
            </a:r>
            <a:r>
              <a:rPr lang="pt-BR" sz="2000" dirty="0" err="1"/>
              <a:t>totalitaria</a:t>
            </a:r>
            <a:r>
              <a:rPr lang="pt-BR" sz="2000" dirty="0"/>
              <a:t> ou universalista. Resulta </a:t>
            </a:r>
            <a:r>
              <a:rPr lang="pt-BR" sz="2000" dirty="0" err="1"/>
              <a:t>tambem</a:t>
            </a:r>
            <a:r>
              <a:rPr lang="pt-BR" sz="2000" dirty="0"/>
              <a:t> da </a:t>
            </a:r>
            <a:r>
              <a:rPr lang="pt-BR" sz="2000" dirty="0" err="1"/>
              <a:t>acção</a:t>
            </a:r>
            <a:r>
              <a:rPr lang="pt-BR" sz="2000" dirty="0"/>
              <a:t> de um outro </a:t>
            </a:r>
            <a:r>
              <a:rPr lang="pt-BR" sz="2000" dirty="0" err="1"/>
              <a:t>phenomeno</a:t>
            </a:r>
            <a:r>
              <a:rPr lang="pt-BR" sz="2000" dirty="0"/>
              <a:t>, </a:t>
            </a:r>
            <a:r>
              <a:rPr lang="pt-BR" sz="2000" dirty="0" err="1"/>
              <a:t>tambem</a:t>
            </a:r>
            <a:r>
              <a:rPr lang="pt-BR" sz="2000" dirty="0"/>
              <a:t> peculiar ao Estado moderno, e que é a </a:t>
            </a:r>
            <a:r>
              <a:rPr lang="pt-BR" sz="2000" b="1" dirty="0" err="1"/>
              <a:t>reacção</a:t>
            </a:r>
            <a:r>
              <a:rPr lang="pt-BR" sz="2000" b="1" dirty="0"/>
              <a:t> contra a descentralização </a:t>
            </a:r>
            <a:r>
              <a:rPr lang="pt-BR" sz="2000" b="1" dirty="0" err="1"/>
              <a:t>geographica</a:t>
            </a:r>
            <a:r>
              <a:rPr lang="pt-BR" sz="2000" dirty="0"/>
              <a:t> – contra as “</a:t>
            </a:r>
            <a:r>
              <a:rPr lang="pt-BR" sz="2000" dirty="0" err="1"/>
              <a:t>autarchias</a:t>
            </a:r>
            <a:r>
              <a:rPr lang="pt-BR" sz="2000" dirty="0"/>
              <a:t> </a:t>
            </a:r>
            <a:r>
              <a:rPr lang="pt-BR" sz="2000" dirty="0" err="1"/>
              <a:t>territoriaes</a:t>
            </a:r>
            <a:r>
              <a:rPr lang="pt-BR" sz="2000" dirty="0"/>
              <a:t>”. </a:t>
            </a:r>
            <a:r>
              <a:rPr lang="pt-BR" sz="2000" dirty="0" err="1"/>
              <a:t>Phenomeno</a:t>
            </a:r>
            <a:r>
              <a:rPr lang="pt-BR" sz="2000" dirty="0"/>
              <a:t> que um </a:t>
            </a:r>
            <a:r>
              <a:rPr lang="pt-BR" sz="2000" dirty="0" err="1"/>
              <a:t>publicista</a:t>
            </a:r>
            <a:r>
              <a:rPr lang="pt-BR" sz="2000" dirty="0"/>
              <a:t> chamou de </a:t>
            </a:r>
            <a:r>
              <a:rPr lang="pt-BR" sz="2000" b="1" dirty="0" err="1"/>
              <a:t>re-centralização</a:t>
            </a:r>
            <a:r>
              <a:rPr lang="pt-BR" sz="2000" b="1" dirty="0"/>
              <a:t> das </a:t>
            </a:r>
            <a:r>
              <a:rPr lang="pt-BR" sz="2000" b="1" dirty="0" err="1"/>
              <a:t>actividades</a:t>
            </a:r>
            <a:r>
              <a:rPr lang="pt-BR" sz="2000" b="1" dirty="0"/>
              <a:t> administrativas</a:t>
            </a:r>
            <a:r>
              <a:rPr lang="pt-BR" sz="2000" dirty="0"/>
              <a:t> e que é imposta pela evolução mesma da sociedade </a:t>
            </a:r>
            <a:r>
              <a:rPr lang="pt-BR" sz="2000" dirty="0" err="1"/>
              <a:t>contemporanea</a:t>
            </a:r>
            <a:r>
              <a:rPr lang="pt-BR" sz="2000" dirty="0"/>
              <a:t>. Porque esta tende a </a:t>
            </a:r>
            <a:r>
              <a:rPr lang="pt-BR" sz="2000" b="1" dirty="0"/>
              <a:t>reduzir cada vez mais, no tocante à </a:t>
            </a:r>
            <a:r>
              <a:rPr lang="pt-BR" sz="2000" b="1" dirty="0" err="1"/>
              <a:t>competencia</a:t>
            </a:r>
            <a:r>
              <a:rPr lang="pt-BR" sz="2000" b="1" dirty="0"/>
              <a:t> administrativa, o </a:t>
            </a:r>
            <a:r>
              <a:rPr lang="pt-BR" sz="2000" b="1" dirty="0" err="1"/>
              <a:t>dominio</a:t>
            </a:r>
            <a:r>
              <a:rPr lang="pt-BR" sz="2000" b="1" dirty="0"/>
              <a:t> – </a:t>
            </a:r>
            <a:r>
              <a:rPr lang="pt-BR" sz="2000" b="1" dirty="0" err="1"/>
              <a:t>outr’ora</a:t>
            </a:r>
            <a:r>
              <a:rPr lang="pt-BR" sz="2000" b="1" dirty="0"/>
              <a:t> tão largo – dos chamados interesses </a:t>
            </a:r>
            <a:r>
              <a:rPr lang="pt-BR" sz="2000" b="1" dirty="0" err="1"/>
              <a:t>locaes</a:t>
            </a:r>
            <a:r>
              <a:rPr lang="pt-BR" sz="2000" dirty="0"/>
              <a:t>” (p. 49). À vista do exposto, é possível depreender que a descentralização institucional, ao transferir à figura do Estado um conjunto de funções que eram exercidas por particulares, sobretudo grandes proprietários de terras, visa à universalização do sujeito de direito, uma vez que possibilita que tais indivíduos </a:t>
            </a:r>
            <a:r>
              <a:rPr lang="pt-BR" sz="2000" i="1" dirty="0"/>
              <a:t>apareçam </a:t>
            </a:r>
            <a:r>
              <a:rPr lang="pt-BR" sz="2000" dirty="0"/>
              <a:t>no mercado como proprietários livres e iguais àqueles que vendem a força de trabalho, haja vista que a relação de dominação direta é agora absorvida pela forma-estado? </a:t>
            </a:r>
            <a:r>
              <a:rPr lang="pt-BR" sz="2000" dirty="0" smtClean="0"/>
              <a:t>(GRACIELE)</a:t>
            </a:r>
            <a:endParaRPr lang="pt-BR" sz="2000" dirty="0"/>
          </a:p>
          <a:p>
            <a:pPr algn="just"/>
            <a:endParaRPr lang="pt-BR" sz="2000" dirty="0"/>
          </a:p>
        </p:txBody>
      </p:sp>
    </p:spTree>
    <p:extLst>
      <p:ext uri="{BB962C8B-B14F-4D97-AF65-F5344CB8AC3E}">
        <p14:creationId xmlns:p14="http://schemas.microsoft.com/office/powerpoint/2010/main" val="1510160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07504" y="1052736"/>
            <a:ext cx="8712968" cy="4832092"/>
          </a:xfrm>
          <a:prstGeom prst="rect">
            <a:avLst/>
          </a:prstGeom>
        </p:spPr>
        <p:txBody>
          <a:bodyPr wrap="square">
            <a:spAutoFit/>
          </a:bodyPr>
          <a:lstStyle/>
          <a:p>
            <a:pPr algn="just"/>
            <a:r>
              <a:rPr lang="pt-BR" dirty="0"/>
              <a:t>“Não há diferença substancial entre fixar preços de mercadorias produzidas e fixar preço de salários.” (VIANNA, 1938, p. 65). É uma passagem bastante elucidativa da forma jurídica e a relação de equivalência com a forma mercadoria. Embora não seja essa concepção sustentada pelo autor, é interessante essa passagem para demonstrar a força de trabalho como uma mercadoria como todas as demais no capitalismo e ao mesmo tempo singular o que exige uma “gestão” específica através da </a:t>
            </a:r>
            <a:r>
              <a:rPr lang="pt-BR" dirty="0" err="1"/>
              <a:t>da</a:t>
            </a:r>
            <a:r>
              <a:rPr lang="pt-BR" dirty="0"/>
              <a:t> justiça do trabalho. A forma-salário extingue, portanto, todo vestígio da divisão da jornada de trabalho em trabalho necessário e mais trabalho, em trabalho pago e trabalho não-pago. Todo trabalho aparece como trabalho pago. [...] Sobre essa forma de manifestação, que torna invisível a relação efetiva e mostra precisamente o oposto dessa relação, repousam todas as noções jurídicas, tanto do trabalhador como do capitalista, todas as mistificações do modo de produção capitalista, todas as suas ilusões de liberdade, todas as tolices apologéticas da economia vulgar (MARX, Livro I, p. 610). Nesse sentido, poderíamos caracterizar a justiça do trabalho a partir dessa ideia de “fixar preço de salários” como uma instância reguladora do valor da força de trabalho, mistificada na forma-salário</a:t>
            </a:r>
            <a:r>
              <a:rPr lang="pt-BR" dirty="0" smtClean="0"/>
              <a:t>? (THAYS CARVALHO)</a:t>
            </a:r>
            <a:endParaRPr lang="pt-BR" sz="2000" dirty="0"/>
          </a:p>
          <a:p>
            <a:pPr algn="just"/>
            <a:endParaRPr lang="pt-BR" sz="2000" dirty="0"/>
          </a:p>
        </p:txBody>
      </p:sp>
    </p:spTree>
    <p:extLst>
      <p:ext uri="{BB962C8B-B14F-4D97-AF65-F5344CB8AC3E}">
        <p14:creationId xmlns:p14="http://schemas.microsoft.com/office/powerpoint/2010/main" val="4955053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3851</TotalTime>
  <Words>1403</Words>
  <Application>Microsoft Office PowerPoint</Application>
  <PresentationFormat>Apresentação na tela (4:3)</PresentationFormat>
  <Paragraphs>13</Paragraphs>
  <Slides>9</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9</vt:i4>
      </vt:variant>
    </vt:vector>
  </HeadingPairs>
  <TitlesOfParts>
    <vt:vector size="14" baseType="lpstr">
      <vt:lpstr>Arial</vt:lpstr>
      <vt:lpstr>Calibri</vt:lpstr>
      <vt:lpstr>Constantia</vt:lpstr>
      <vt:lpstr>Wingdings 2</vt:lpstr>
      <vt:lpstr>Fluxo</vt:lpstr>
      <vt:lpstr>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Marcus</dc:creator>
  <cp:lastModifiedBy>MARCUS ORIONE GONCALVES CORREIA</cp:lastModifiedBy>
  <cp:revision>392</cp:revision>
  <cp:lastPrinted>2023-01-31T18:23:50Z</cp:lastPrinted>
  <dcterms:created xsi:type="dcterms:W3CDTF">2015-03-04T10:08:54Z</dcterms:created>
  <dcterms:modified xsi:type="dcterms:W3CDTF">2023-06-01T20:50:29Z</dcterms:modified>
</cp:coreProperties>
</file>