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74" r:id="rId3"/>
    <p:sldId id="278" r:id="rId4"/>
    <p:sldId id="281" r:id="rId5"/>
    <p:sldId id="279" r:id="rId6"/>
    <p:sldId id="282" r:id="rId7"/>
    <p:sldId id="275" r:id="rId8"/>
    <p:sldId id="276" r:id="rId9"/>
    <p:sldId id="272" r:id="rId10"/>
    <p:sldId id="273" r:id="rId11"/>
    <p:sldId id="290" r:id="rId12"/>
    <p:sldId id="312" r:id="rId13"/>
    <p:sldId id="257" r:id="rId14"/>
    <p:sldId id="260" r:id="rId15"/>
    <p:sldId id="261" r:id="rId16"/>
    <p:sldId id="291" r:id="rId17"/>
    <p:sldId id="313" r:id="rId18"/>
    <p:sldId id="367" r:id="rId19"/>
    <p:sldId id="368" r:id="rId20"/>
    <p:sldId id="293" r:id="rId21"/>
    <p:sldId id="410" r:id="rId22"/>
    <p:sldId id="416" r:id="rId23"/>
    <p:sldId id="440" r:id="rId24"/>
    <p:sldId id="441" r:id="rId25"/>
    <p:sldId id="442" r:id="rId26"/>
    <p:sldId id="280" r:id="rId27"/>
    <p:sldId id="284" r:id="rId28"/>
    <p:sldId id="443" r:id="rId29"/>
    <p:sldId id="444" r:id="rId30"/>
    <p:sldId id="445" r:id="rId31"/>
    <p:sldId id="446" r:id="rId32"/>
    <p:sldId id="447" r:id="rId33"/>
    <p:sldId id="411" r:id="rId34"/>
    <p:sldId id="258" r:id="rId35"/>
    <p:sldId id="412" r:id="rId36"/>
    <p:sldId id="259" r:id="rId37"/>
    <p:sldId id="266" r:id="rId38"/>
    <p:sldId id="413" r:id="rId39"/>
    <p:sldId id="263" r:id="rId40"/>
    <p:sldId id="264" r:id="rId41"/>
    <p:sldId id="265" r:id="rId42"/>
    <p:sldId id="414" r:id="rId43"/>
    <p:sldId id="268" r:id="rId44"/>
    <p:sldId id="269" r:id="rId45"/>
    <p:sldId id="415" r:id="rId46"/>
    <p:sldId id="283" r:id="rId47"/>
    <p:sldId id="418" r:id="rId48"/>
    <p:sldId id="417" r:id="rId49"/>
    <p:sldId id="270" r:id="rId50"/>
    <p:sldId id="419" r:id="rId51"/>
    <p:sldId id="277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271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8" r:id="rId74"/>
    <p:sldId id="450" r:id="rId75"/>
    <p:sldId id="288" r:id="rId76"/>
    <p:sldId id="267" r:id="rId77"/>
    <p:sldId id="289" r:id="rId78"/>
    <p:sldId id="285" r:id="rId79"/>
    <p:sldId id="286" r:id="rId8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96AEE-32B6-4A8B-94B8-2E5710B037F0}" v="679" dt="2023-04-23T21:47:5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9516C-2A50-414A-AEE0-AD70F54463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1095DC-2DDF-4074-83B8-F1113DB81E14}">
      <dgm:prSet phldrT="[Texto]"/>
      <dgm:spPr/>
      <dgm:t>
        <a:bodyPr/>
        <a:lstStyle/>
        <a:p>
          <a:r>
            <a:rPr lang="pt-BR" noProof="0" dirty="0"/>
            <a:t>Identificação do proposito da pesquisa</a:t>
          </a:r>
        </a:p>
      </dgm:t>
    </dgm:pt>
    <dgm:pt modelId="{27CF6250-E043-4F0C-96D8-055560009920}" type="parTrans" cxnId="{DFA85E92-EDF6-4681-8452-FFF23E87FEC9}">
      <dgm:prSet/>
      <dgm:spPr/>
      <dgm:t>
        <a:bodyPr/>
        <a:lstStyle/>
        <a:p>
          <a:endParaRPr lang="pt-BR"/>
        </a:p>
      </dgm:t>
    </dgm:pt>
    <dgm:pt modelId="{9E40503A-BF03-44AE-8AEE-97574C00BA8D}" type="sibTrans" cxnId="{DFA85E92-EDF6-4681-8452-FFF23E87FEC9}">
      <dgm:prSet/>
      <dgm:spPr/>
      <dgm:t>
        <a:bodyPr/>
        <a:lstStyle/>
        <a:p>
          <a:endParaRPr lang="pt-BR"/>
        </a:p>
      </dgm:t>
    </dgm:pt>
    <dgm:pt modelId="{B4BAA629-185D-4476-935D-9F2CD38420F2}">
      <dgm:prSet phldrT="[Texto]"/>
      <dgm:spPr/>
      <dgm:t>
        <a:bodyPr/>
        <a:lstStyle/>
        <a:p>
          <a:r>
            <a:rPr lang="pt-BR" noProof="0" dirty="0"/>
            <a:t>Mercado ou Proposta de Valor</a:t>
          </a:r>
        </a:p>
      </dgm:t>
    </dgm:pt>
    <dgm:pt modelId="{4AFAA2BD-1ECA-4174-B386-B71C05CC88B4}" type="parTrans" cxnId="{4F67CB39-124D-4F28-95E8-E64F8079D3E3}">
      <dgm:prSet/>
      <dgm:spPr/>
      <dgm:t>
        <a:bodyPr/>
        <a:lstStyle/>
        <a:p>
          <a:endParaRPr lang="pt-BR"/>
        </a:p>
      </dgm:t>
    </dgm:pt>
    <dgm:pt modelId="{F1971EFA-5009-422E-B136-237860AC8349}" type="sibTrans" cxnId="{4F67CB39-124D-4F28-95E8-E64F8079D3E3}">
      <dgm:prSet/>
      <dgm:spPr/>
      <dgm:t>
        <a:bodyPr/>
        <a:lstStyle/>
        <a:p>
          <a:endParaRPr lang="pt-BR"/>
        </a:p>
      </dgm:t>
    </dgm:pt>
    <dgm:pt modelId="{053CAF6D-9F09-410F-8944-1F157E364B81}">
      <dgm:prSet phldrT="[Texto]"/>
      <dgm:spPr/>
      <dgm:t>
        <a:bodyPr/>
        <a:lstStyle/>
        <a:p>
          <a:r>
            <a:rPr lang="pt-BR" noProof="0" dirty="0"/>
            <a:t>Verificar os gaps de informações</a:t>
          </a:r>
        </a:p>
      </dgm:t>
    </dgm:pt>
    <dgm:pt modelId="{A3A59740-C38C-4FE5-B75A-4CE575F42910}" type="parTrans" cxnId="{7959FAF9-9FB0-480E-993F-95A7A5C32F90}">
      <dgm:prSet/>
      <dgm:spPr/>
      <dgm:t>
        <a:bodyPr/>
        <a:lstStyle/>
        <a:p>
          <a:endParaRPr lang="pt-BR"/>
        </a:p>
      </dgm:t>
    </dgm:pt>
    <dgm:pt modelId="{3192D6B3-9EDF-4D6C-8F0F-92492B6EEB9A}" type="sibTrans" cxnId="{7959FAF9-9FB0-480E-993F-95A7A5C32F90}">
      <dgm:prSet/>
      <dgm:spPr/>
      <dgm:t>
        <a:bodyPr/>
        <a:lstStyle/>
        <a:p>
          <a:endParaRPr lang="pt-BR"/>
        </a:p>
      </dgm:t>
    </dgm:pt>
    <dgm:pt modelId="{BDA3DC7D-9F82-4A25-8938-FE2AA678A251}">
      <dgm:prSet phldrT="[Texto]"/>
      <dgm:spPr/>
      <dgm:t>
        <a:bodyPr/>
        <a:lstStyle/>
        <a:p>
          <a:r>
            <a:rPr lang="pt-BR" noProof="0" dirty="0"/>
            <a:t>Elaboração das questões iniciais da pesquisa</a:t>
          </a:r>
        </a:p>
      </dgm:t>
    </dgm:pt>
    <dgm:pt modelId="{8CC5185D-5D11-4E90-B096-8A840838E28F}" type="parTrans" cxnId="{32274854-F986-498A-9ED6-E4A7B0E5594C}">
      <dgm:prSet/>
      <dgm:spPr/>
      <dgm:t>
        <a:bodyPr/>
        <a:lstStyle/>
        <a:p>
          <a:endParaRPr lang="pt-BR"/>
        </a:p>
      </dgm:t>
    </dgm:pt>
    <dgm:pt modelId="{745C31A0-C17D-4FCB-8A1E-CE6425DC2B27}" type="sibTrans" cxnId="{32274854-F986-498A-9ED6-E4A7B0E5594C}">
      <dgm:prSet/>
      <dgm:spPr/>
      <dgm:t>
        <a:bodyPr/>
        <a:lstStyle/>
        <a:p>
          <a:endParaRPr lang="pt-BR"/>
        </a:p>
      </dgm:t>
    </dgm:pt>
    <dgm:pt modelId="{090A22AF-2E34-4077-AB79-33CCABE5A656}">
      <dgm:prSet phldrT="[Texto]"/>
      <dgm:spPr/>
      <dgm:t>
        <a:bodyPr/>
        <a:lstStyle/>
        <a:p>
          <a:r>
            <a:rPr lang="pt-BR" noProof="0" dirty="0"/>
            <a:t>Roteiro de Pesquisa não estruturado</a:t>
          </a:r>
        </a:p>
      </dgm:t>
    </dgm:pt>
    <dgm:pt modelId="{3C57C34E-254E-4A8A-A8B3-71E8BED504C4}" type="parTrans" cxnId="{72C2B3C4-C681-4DCB-952B-AEC7CC36F4BA}">
      <dgm:prSet/>
      <dgm:spPr/>
      <dgm:t>
        <a:bodyPr/>
        <a:lstStyle/>
        <a:p>
          <a:endParaRPr lang="pt-BR"/>
        </a:p>
      </dgm:t>
    </dgm:pt>
    <dgm:pt modelId="{1AEF234E-D252-442A-9440-60F3634CE4AA}" type="sibTrans" cxnId="{72C2B3C4-C681-4DCB-952B-AEC7CC36F4BA}">
      <dgm:prSet/>
      <dgm:spPr/>
      <dgm:t>
        <a:bodyPr/>
        <a:lstStyle/>
        <a:p>
          <a:endParaRPr lang="pt-BR"/>
        </a:p>
      </dgm:t>
    </dgm:pt>
    <dgm:pt modelId="{1FEA612F-2DE4-47D2-81F4-5BFD8D731417}">
      <dgm:prSet phldrT="[Texto]"/>
      <dgm:spPr/>
      <dgm:t>
        <a:bodyPr/>
        <a:lstStyle/>
        <a:p>
          <a:r>
            <a:rPr lang="pt-BR" noProof="0" dirty="0"/>
            <a:t>Grupo restrito (7 a 14 pessoas)</a:t>
          </a:r>
        </a:p>
      </dgm:t>
    </dgm:pt>
    <dgm:pt modelId="{4355A3EC-E1BB-4111-A051-0EA27D49D8AB}" type="parTrans" cxnId="{B271783A-B977-4E00-9700-F106B9A5FCC5}">
      <dgm:prSet/>
      <dgm:spPr/>
      <dgm:t>
        <a:bodyPr/>
        <a:lstStyle/>
        <a:p>
          <a:endParaRPr lang="pt-BR"/>
        </a:p>
      </dgm:t>
    </dgm:pt>
    <dgm:pt modelId="{C25D018C-AB1B-4762-AF5B-8C4D362B0519}" type="sibTrans" cxnId="{B271783A-B977-4E00-9700-F106B9A5FCC5}">
      <dgm:prSet/>
      <dgm:spPr/>
      <dgm:t>
        <a:bodyPr/>
        <a:lstStyle/>
        <a:p>
          <a:endParaRPr lang="pt-BR"/>
        </a:p>
      </dgm:t>
    </dgm:pt>
    <dgm:pt modelId="{A66BE42E-C432-43E3-BE5D-83BBC825F5E7}">
      <dgm:prSet phldrT="[Texto]"/>
      <dgm:spPr/>
      <dgm:t>
        <a:bodyPr/>
        <a:lstStyle/>
        <a:p>
          <a:r>
            <a:rPr lang="pt-BR" noProof="0" dirty="0"/>
            <a:t>Elaboração de questões para coleta quantitativa</a:t>
          </a:r>
        </a:p>
      </dgm:t>
    </dgm:pt>
    <dgm:pt modelId="{9832C20C-C3A5-4204-BD00-1DC2AB6E627C}" type="parTrans" cxnId="{5A58DAE7-8C95-4174-97EF-F222D02BFC7A}">
      <dgm:prSet/>
      <dgm:spPr/>
      <dgm:t>
        <a:bodyPr/>
        <a:lstStyle/>
        <a:p>
          <a:endParaRPr lang="pt-BR"/>
        </a:p>
      </dgm:t>
    </dgm:pt>
    <dgm:pt modelId="{9AC332DB-54C5-4B0A-A362-8F257B3BBC2C}" type="sibTrans" cxnId="{5A58DAE7-8C95-4174-97EF-F222D02BFC7A}">
      <dgm:prSet/>
      <dgm:spPr/>
      <dgm:t>
        <a:bodyPr/>
        <a:lstStyle/>
        <a:p>
          <a:endParaRPr lang="pt-BR"/>
        </a:p>
      </dgm:t>
    </dgm:pt>
    <dgm:pt modelId="{353ACA26-17BA-4CBF-ACDC-9E0AEF87027A}">
      <dgm:prSet phldrT="[Texto]"/>
      <dgm:spPr/>
      <dgm:t>
        <a:bodyPr/>
        <a:lstStyle/>
        <a:p>
          <a:r>
            <a:rPr lang="pt-BR" noProof="0" dirty="0"/>
            <a:t>Questionário estruturado</a:t>
          </a:r>
        </a:p>
      </dgm:t>
    </dgm:pt>
    <dgm:pt modelId="{FA224BCB-79CC-4AC4-BA2D-A9128D3729E5}" type="parTrans" cxnId="{B088DD1C-4772-4FC4-9404-5AA85353836F}">
      <dgm:prSet/>
      <dgm:spPr/>
      <dgm:t>
        <a:bodyPr/>
        <a:lstStyle/>
        <a:p>
          <a:endParaRPr lang="pt-BR"/>
        </a:p>
      </dgm:t>
    </dgm:pt>
    <dgm:pt modelId="{8250B281-BC8C-4EDF-88BD-8BCD658E132E}" type="sibTrans" cxnId="{B088DD1C-4772-4FC4-9404-5AA85353836F}">
      <dgm:prSet/>
      <dgm:spPr/>
      <dgm:t>
        <a:bodyPr/>
        <a:lstStyle/>
        <a:p>
          <a:endParaRPr lang="pt-BR"/>
        </a:p>
      </dgm:t>
    </dgm:pt>
    <dgm:pt modelId="{66EF7739-B588-45A5-B752-F2C13354EEEC}">
      <dgm:prSet phldrT="[Texto]"/>
      <dgm:spPr/>
      <dgm:t>
        <a:bodyPr/>
        <a:lstStyle/>
        <a:p>
          <a:r>
            <a:rPr lang="pt-BR" noProof="0" dirty="0"/>
            <a:t>Grupo de validação (100 pessoas)</a:t>
          </a:r>
        </a:p>
      </dgm:t>
    </dgm:pt>
    <dgm:pt modelId="{7CE96666-CCCD-42EA-8269-184D3031050A}" type="parTrans" cxnId="{029C5C0B-AF0F-4610-BE65-7A2BAA331B59}">
      <dgm:prSet/>
      <dgm:spPr/>
      <dgm:t>
        <a:bodyPr/>
        <a:lstStyle/>
        <a:p>
          <a:endParaRPr lang="pt-BR"/>
        </a:p>
      </dgm:t>
    </dgm:pt>
    <dgm:pt modelId="{80829377-EDFD-40D2-A161-BA74D1713EA3}" type="sibTrans" cxnId="{029C5C0B-AF0F-4610-BE65-7A2BAA331B59}">
      <dgm:prSet/>
      <dgm:spPr/>
      <dgm:t>
        <a:bodyPr/>
        <a:lstStyle/>
        <a:p>
          <a:endParaRPr lang="pt-BR"/>
        </a:p>
      </dgm:t>
    </dgm:pt>
    <dgm:pt modelId="{C4D9D7BC-0FA8-48A8-8EB4-24B93279B233}" type="pres">
      <dgm:prSet presAssocID="{0CB9516C-2A50-414A-AEE0-AD70F5446375}" presName="Name0" presStyleCnt="0">
        <dgm:presLayoutVars>
          <dgm:dir/>
          <dgm:animLvl val="lvl"/>
          <dgm:resizeHandles val="exact"/>
        </dgm:presLayoutVars>
      </dgm:prSet>
      <dgm:spPr/>
    </dgm:pt>
    <dgm:pt modelId="{53734F0E-C4AE-4212-A8B8-2A457CD08A55}" type="pres">
      <dgm:prSet presAssocID="{A66BE42E-C432-43E3-BE5D-83BBC825F5E7}" presName="boxAndChildren" presStyleCnt="0"/>
      <dgm:spPr/>
    </dgm:pt>
    <dgm:pt modelId="{B311B0E6-70A0-49F9-88E3-9B20FCD52D69}" type="pres">
      <dgm:prSet presAssocID="{A66BE42E-C432-43E3-BE5D-83BBC825F5E7}" presName="parentTextBox" presStyleLbl="node1" presStyleIdx="0" presStyleCnt="3"/>
      <dgm:spPr/>
    </dgm:pt>
    <dgm:pt modelId="{714BDA1A-EF78-4C8F-B163-BBBDD26863CC}" type="pres">
      <dgm:prSet presAssocID="{A66BE42E-C432-43E3-BE5D-83BBC825F5E7}" presName="entireBox" presStyleLbl="node1" presStyleIdx="0" presStyleCnt="3"/>
      <dgm:spPr/>
    </dgm:pt>
    <dgm:pt modelId="{2E1DF12C-59AA-487A-A239-7B062EEC6171}" type="pres">
      <dgm:prSet presAssocID="{A66BE42E-C432-43E3-BE5D-83BBC825F5E7}" presName="descendantBox" presStyleCnt="0"/>
      <dgm:spPr/>
    </dgm:pt>
    <dgm:pt modelId="{6C2BDF56-4EB8-47EB-A8AD-6015DC2251C6}" type="pres">
      <dgm:prSet presAssocID="{353ACA26-17BA-4CBF-ACDC-9E0AEF87027A}" presName="childTextBox" presStyleLbl="fgAccFollowNode1" presStyleIdx="0" presStyleCnt="6">
        <dgm:presLayoutVars>
          <dgm:bulletEnabled val="1"/>
        </dgm:presLayoutVars>
      </dgm:prSet>
      <dgm:spPr/>
    </dgm:pt>
    <dgm:pt modelId="{F38BF4F7-A419-407B-BD89-04481C82280F}" type="pres">
      <dgm:prSet presAssocID="{66EF7739-B588-45A5-B752-F2C13354EEEC}" presName="childTextBox" presStyleLbl="fgAccFollowNode1" presStyleIdx="1" presStyleCnt="6">
        <dgm:presLayoutVars>
          <dgm:bulletEnabled val="1"/>
        </dgm:presLayoutVars>
      </dgm:prSet>
      <dgm:spPr/>
    </dgm:pt>
    <dgm:pt modelId="{15376DB8-C483-49BE-AD80-21257E4B3D5D}" type="pres">
      <dgm:prSet presAssocID="{745C31A0-C17D-4FCB-8A1E-CE6425DC2B27}" presName="sp" presStyleCnt="0"/>
      <dgm:spPr/>
    </dgm:pt>
    <dgm:pt modelId="{E9E78A82-3894-46B6-9128-784426090780}" type="pres">
      <dgm:prSet presAssocID="{BDA3DC7D-9F82-4A25-8938-FE2AA678A251}" presName="arrowAndChildren" presStyleCnt="0"/>
      <dgm:spPr/>
    </dgm:pt>
    <dgm:pt modelId="{3432939B-8EAC-4D39-ACC8-25448F8EBA6D}" type="pres">
      <dgm:prSet presAssocID="{BDA3DC7D-9F82-4A25-8938-FE2AA678A251}" presName="parentTextArrow" presStyleLbl="node1" presStyleIdx="0" presStyleCnt="3"/>
      <dgm:spPr/>
    </dgm:pt>
    <dgm:pt modelId="{57975CFF-76C3-409E-B6B9-552C0A4EBF9F}" type="pres">
      <dgm:prSet presAssocID="{BDA3DC7D-9F82-4A25-8938-FE2AA678A251}" presName="arrow" presStyleLbl="node1" presStyleIdx="1" presStyleCnt="3"/>
      <dgm:spPr/>
    </dgm:pt>
    <dgm:pt modelId="{C0897A50-76D4-4B92-9D15-37E19E7510E7}" type="pres">
      <dgm:prSet presAssocID="{BDA3DC7D-9F82-4A25-8938-FE2AA678A251}" presName="descendantArrow" presStyleCnt="0"/>
      <dgm:spPr/>
    </dgm:pt>
    <dgm:pt modelId="{71BDAF92-4ACC-4E87-8FFA-50F16FE4671C}" type="pres">
      <dgm:prSet presAssocID="{090A22AF-2E34-4077-AB79-33CCABE5A656}" presName="childTextArrow" presStyleLbl="fgAccFollowNode1" presStyleIdx="2" presStyleCnt="6">
        <dgm:presLayoutVars>
          <dgm:bulletEnabled val="1"/>
        </dgm:presLayoutVars>
      </dgm:prSet>
      <dgm:spPr/>
    </dgm:pt>
    <dgm:pt modelId="{0E62226F-D703-4725-A3CF-38993B19895F}" type="pres">
      <dgm:prSet presAssocID="{1FEA612F-2DE4-47D2-81F4-5BFD8D731417}" presName="childTextArrow" presStyleLbl="fgAccFollowNode1" presStyleIdx="3" presStyleCnt="6">
        <dgm:presLayoutVars>
          <dgm:bulletEnabled val="1"/>
        </dgm:presLayoutVars>
      </dgm:prSet>
      <dgm:spPr/>
    </dgm:pt>
    <dgm:pt modelId="{644B7CBD-619E-43CC-80F6-C9A2771549BC}" type="pres">
      <dgm:prSet presAssocID="{9E40503A-BF03-44AE-8AEE-97574C00BA8D}" presName="sp" presStyleCnt="0"/>
      <dgm:spPr/>
    </dgm:pt>
    <dgm:pt modelId="{4615852B-AADB-4D0D-BAAD-A09B4D02B8A6}" type="pres">
      <dgm:prSet presAssocID="{8B1095DC-2DDF-4074-83B8-F1113DB81E14}" presName="arrowAndChildren" presStyleCnt="0"/>
      <dgm:spPr/>
    </dgm:pt>
    <dgm:pt modelId="{8FD3949C-5686-460C-A698-7B043283BE28}" type="pres">
      <dgm:prSet presAssocID="{8B1095DC-2DDF-4074-83B8-F1113DB81E14}" presName="parentTextArrow" presStyleLbl="node1" presStyleIdx="1" presStyleCnt="3"/>
      <dgm:spPr/>
    </dgm:pt>
    <dgm:pt modelId="{D120656B-914F-4DCF-BBCE-A811622C6198}" type="pres">
      <dgm:prSet presAssocID="{8B1095DC-2DDF-4074-83B8-F1113DB81E14}" presName="arrow" presStyleLbl="node1" presStyleIdx="2" presStyleCnt="3"/>
      <dgm:spPr/>
    </dgm:pt>
    <dgm:pt modelId="{5389C7DE-5AA2-4AB2-AC00-A7352D0C8F61}" type="pres">
      <dgm:prSet presAssocID="{8B1095DC-2DDF-4074-83B8-F1113DB81E14}" presName="descendantArrow" presStyleCnt="0"/>
      <dgm:spPr/>
    </dgm:pt>
    <dgm:pt modelId="{F36B29C1-952D-4CB5-8FAF-351A3D747217}" type="pres">
      <dgm:prSet presAssocID="{B4BAA629-185D-4476-935D-9F2CD38420F2}" presName="childTextArrow" presStyleLbl="fgAccFollowNode1" presStyleIdx="4" presStyleCnt="6">
        <dgm:presLayoutVars>
          <dgm:bulletEnabled val="1"/>
        </dgm:presLayoutVars>
      </dgm:prSet>
      <dgm:spPr/>
    </dgm:pt>
    <dgm:pt modelId="{74CDB162-76A6-4004-BA1A-4CC1F93DAF5D}" type="pres">
      <dgm:prSet presAssocID="{053CAF6D-9F09-410F-8944-1F157E364B81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16A87601-4337-459D-B4FE-3CD144D57ECB}" type="presOf" srcId="{090A22AF-2E34-4077-AB79-33CCABE5A656}" destId="{71BDAF92-4ACC-4E87-8FFA-50F16FE4671C}" srcOrd="0" destOrd="0" presId="urn:microsoft.com/office/officeart/2005/8/layout/process4"/>
    <dgm:cxn modelId="{1F4C170A-1882-46E2-B2A3-0CD463BF988C}" type="presOf" srcId="{8B1095DC-2DDF-4074-83B8-F1113DB81E14}" destId="{D120656B-914F-4DCF-BBCE-A811622C6198}" srcOrd="1" destOrd="0" presId="urn:microsoft.com/office/officeart/2005/8/layout/process4"/>
    <dgm:cxn modelId="{029C5C0B-AF0F-4610-BE65-7A2BAA331B59}" srcId="{A66BE42E-C432-43E3-BE5D-83BBC825F5E7}" destId="{66EF7739-B588-45A5-B752-F2C13354EEEC}" srcOrd="1" destOrd="0" parTransId="{7CE96666-CCCD-42EA-8269-184D3031050A}" sibTransId="{80829377-EDFD-40D2-A161-BA74D1713EA3}"/>
    <dgm:cxn modelId="{B088DD1C-4772-4FC4-9404-5AA85353836F}" srcId="{A66BE42E-C432-43E3-BE5D-83BBC825F5E7}" destId="{353ACA26-17BA-4CBF-ACDC-9E0AEF87027A}" srcOrd="0" destOrd="0" parTransId="{FA224BCB-79CC-4AC4-BA2D-A9128D3729E5}" sibTransId="{8250B281-BC8C-4EDF-88BD-8BCD658E132E}"/>
    <dgm:cxn modelId="{B6DA552A-B2C2-4676-B45B-9C8032363FF6}" type="presOf" srcId="{B4BAA629-185D-4476-935D-9F2CD38420F2}" destId="{F36B29C1-952D-4CB5-8FAF-351A3D747217}" srcOrd="0" destOrd="0" presId="urn:microsoft.com/office/officeart/2005/8/layout/process4"/>
    <dgm:cxn modelId="{28BFF837-8214-4B23-8390-F7435A1A543D}" type="presOf" srcId="{BDA3DC7D-9F82-4A25-8938-FE2AA678A251}" destId="{57975CFF-76C3-409E-B6B9-552C0A4EBF9F}" srcOrd="1" destOrd="0" presId="urn:microsoft.com/office/officeart/2005/8/layout/process4"/>
    <dgm:cxn modelId="{4F67CB39-124D-4F28-95E8-E64F8079D3E3}" srcId="{8B1095DC-2DDF-4074-83B8-F1113DB81E14}" destId="{B4BAA629-185D-4476-935D-9F2CD38420F2}" srcOrd="0" destOrd="0" parTransId="{4AFAA2BD-1ECA-4174-B386-B71C05CC88B4}" sibTransId="{F1971EFA-5009-422E-B136-237860AC8349}"/>
    <dgm:cxn modelId="{B271783A-B977-4E00-9700-F106B9A5FCC5}" srcId="{BDA3DC7D-9F82-4A25-8938-FE2AA678A251}" destId="{1FEA612F-2DE4-47D2-81F4-5BFD8D731417}" srcOrd="1" destOrd="0" parTransId="{4355A3EC-E1BB-4111-A051-0EA27D49D8AB}" sibTransId="{C25D018C-AB1B-4762-AF5B-8C4D362B0519}"/>
    <dgm:cxn modelId="{F454B04E-C7E3-4B7E-9D73-C70F7F36D510}" type="presOf" srcId="{053CAF6D-9F09-410F-8944-1F157E364B81}" destId="{74CDB162-76A6-4004-BA1A-4CC1F93DAF5D}" srcOrd="0" destOrd="0" presId="urn:microsoft.com/office/officeart/2005/8/layout/process4"/>
    <dgm:cxn modelId="{A4281D4F-B5D1-4E74-A26E-5BA0AF7F02EF}" type="presOf" srcId="{1FEA612F-2DE4-47D2-81F4-5BFD8D731417}" destId="{0E62226F-D703-4725-A3CF-38993B19895F}" srcOrd="0" destOrd="0" presId="urn:microsoft.com/office/officeart/2005/8/layout/process4"/>
    <dgm:cxn modelId="{32274854-F986-498A-9ED6-E4A7B0E5594C}" srcId="{0CB9516C-2A50-414A-AEE0-AD70F5446375}" destId="{BDA3DC7D-9F82-4A25-8938-FE2AA678A251}" srcOrd="1" destOrd="0" parTransId="{8CC5185D-5D11-4E90-B096-8A840838E28F}" sibTransId="{745C31A0-C17D-4FCB-8A1E-CE6425DC2B27}"/>
    <dgm:cxn modelId="{4AAE785A-F028-45A8-9CA3-7711B3B93D9A}" type="presOf" srcId="{353ACA26-17BA-4CBF-ACDC-9E0AEF87027A}" destId="{6C2BDF56-4EB8-47EB-A8AD-6015DC2251C6}" srcOrd="0" destOrd="0" presId="urn:microsoft.com/office/officeart/2005/8/layout/process4"/>
    <dgm:cxn modelId="{DFA85E92-EDF6-4681-8452-FFF23E87FEC9}" srcId="{0CB9516C-2A50-414A-AEE0-AD70F5446375}" destId="{8B1095DC-2DDF-4074-83B8-F1113DB81E14}" srcOrd="0" destOrd="0" parTransId="{27CF6250-E043-4F0C-96D8-055560009920}" sibTransId="{9E40503A-BF03-44AE-8AEE-97574C00BA8D}"/>
    <dgm:cxn modelId="{1312F5AB-ED2C-4C68-A3C5-181E268EC8AA}" type="presOf" srcId="{BDA3DC7D-9F82-4A25-8938-FE2AA678A251}" destId="{3432939B-8EAC-4D39-ACC8-25448F8EBA6D}" srcOrd="0" destOrd="0" presId="urn:microsoft.com/office/officeart/2005/8/layout/process4"/>
    <dgm:cxn modelId="{747511BD-CAE0-4DFC-9DF8-72BA26738D38}" type="presOf" srcId="{A66BE42E-C432-43E3-BE5D-83BBC825F5E7}" destId="{714BDA1A-EF78-4C8F-B163-BBBDD26863CC}" srcOrd="1" destOrd="0" presId="urn:microsoft.com/office/officeart/2005/8/layout/process4"/>
    <dgm:cxn modelId="{72C2B3C4-C681-4DCB-952B-AEC7CC36F4BA}" srcId="{BDA3DC7D-9F82-4A25-8938-FE2AA678A251}" destId="{090A22AF-2E34-4077-AB79-33CCABE5A656}" srcOrd="0" destOrd="0" parTransId="{3C57C34E-254E-4A8A-A8B3-71E8BED504C4}" sibTransId="{1AEF234E-D252-442A-9440-60F3634CE4AA}"/>
    <dgm:cxn modelId="{72E298DE-B98A-42EF-8A3B-29ABF59CF7F9}" type="presOf" srcId="{66EF7739-B588-45A5-B752-F2C13354EEEC}" destId="{F38BF4F7-A419-407B-BD89-04481C82280F}" srcOrd="0" destOrd="0" presId="urn:microsoft.com/office/officeart/2005/8/layout/process4"/>
    <dgm:cxn modelId="{AFA531E0-07E7-4B74-8782-9DA903C39141}" type="presOf" srcId="{8B1095DC-2DDF-4074-83B8-F1113DB81E14}" destId="{8FD3949C-5686-460C-A698-7B043283BE28}" srcOrd="0" destOrd="0" presId="urn:microsoft.com/office/officeart/2005/8/layout/process4"/>
    <dgm:cxn modelId="{C45564E1-F64A-4331-B286-D15B4EE16573}" type="presOf" srcId="{0CB9516C-2A50-414A-AEE0-AD70F5446375}" destId="{C4D9D7BC-0FA8-48A8-8EB4-24B93279B233}" srcOrd="0" destOrd="0" presId="urn:microsoft.com/office/officeart/2005/8/layout/process4"/>
    <dgm:cxn modelId="{5A58DAE7-8C95-4174-97EF-F222D02BFC7A}" srcId="{0CB9516C-2A50-414A-AEE0-AD70F5446375}" destId="{A66BE42E-C432-43E3-BE5D-83BBC825F5E7}" srcOrd="2" destOrd="0" parTransId="{9832C20C-C3A5-4204-BD00-1DC2AB6E627C}" sibTransId="{9AC332DB-54C5-4B0A-A362-8F257B3BBC2C}"/>
    <dgm:cxn modelId="{7959FAF9-9FB0-480E-993F-95A7A5C32F90}" srcId="{8B1095DC-2DDF-4074-83B8-F1113DB81E14}" destId="{053CAF6D-9F09-410F-8944-1F157E364B81}" srcOrd="1" destOrd="0" parTransId="{A3A59740-C38C-4FE5-B75A-4CE575F42910}" sibTransId="{3192D6B3-9EDF-4D6C-8F0F-92492B6EEB9A}"/>
    <dgm:cxn modelId="{E3B7EDFE-AD31-4CA7-BE9A-6E9AC1AD01EA}" type="presOf" srcId="{A66BE42E-C432-43E3-BE5D-83BBC825F5E7}" destId="{B311B0E6-70A0-49F9-88E3-9B20FCD52D69}" srcOrd="0" destOrd="0" presId="urn:microsoft.com/office/officeart/2005/8/layout/process4"/>
    <dgm:cxn modelId="{888888D9-ADD8-4A9B-A099-1736417F1B61}" type="presParOf" srcId="{C4D9D7BC-0FA8-48A8-8EB4-24B93279B233}" destId="{53734F0E-C4AE-4212-A8B8-2A457CD08A55}" srcOrd="0" destOrd="0" presId="urn:microsoft.com/office/officeart/2005/8/layout/process4"/>
    <dgm:cxn modelId="{12B582D6-CBE1-48C2-B839-D38D75D5062F}" type="presParOf" srcId="{53734F0E-C4AE-4212-A8B8-2A457CD08A55}" destId="{B311B0E6-70A0-49F9-88E3-9B20FCD52D69}" srcOrd="0" destOrd="0" presId="urn:microsoft.com/office/officeart/2005/8/layout/process4"/>
    <dgm:cxn modelId="{C52F2516-EFBB-4B81-AF63-C7475114571B}" type="presParOf" srcId="{53734F0E-C4AE-4212-A8B8-2A457CD08A55}" destId="{714BDA1A-EF78-4C8F-B163-BBBDD26863CC}" srcOrd="1" destOrd="0" presId="urn:microsoft.com/office/officeart/2005/8/layout/process4"/>
    <dgm:cxn modelId="{10EE4BC5-3356-4F9A-B3F7-CCB95AF52120}" type="presParOf" srcId="{53734F0E-C4AE-4212-A8B8-2A457CD08A55}" destId="{2E1DF12C-59AA-487A-A239-7B062EEC6171}" srcOrd="2" destOrd="0" presId="urn:microsoft.com/office/officeart/2005/8/layout/process4"/>
    <dgm:cxn modelId="{C994B5BE-84B1-4597-996D-93576F273510}" type="presParOf" srcId="{2E1DF12C-59AA-487A-A239-7B062EEC6171}" destId="{6C2BDF56-4EB8-47EB-A8AD-6015DC2251C6}" srcOrd="0" destOrd="0" presId="urn:microsoft.com/office/officeart/2005/8/layout/process4"/>
    <dgm:cxn modelId="{6181DCD4-E8F3-4FA1-A72A-032FBFAFACEF}" type="presParOf" srcId="{2E1DF12C-59AA-487A-A239-7B062EEC6171}" destId="{F38BF4F7-A419-407B-BD89-04481C82280F}" srcOrd="1" destOrd="0" presId="urn:microsoft.com/office/officeart/2005/8/layout/process4"/>
    <dgm:cxn modelId="{A475F330-3006-4E3F-9CA0-F715BF114F9C}" type="presParOf" srcId="{C4D9D7BC-0FA8-48A8-8EB4-24B93279B233}" destId="{15376DB8-C483-49BE-AD80-21257E4B3D5D}" srcOrd="1" destOrd="0" presId="urn:microsoft.com/office/officeart/2005/8/layout/process4"/>
    <dgm:cxn modelId="{89BD07DE-E003-46E6-9577-E3C2CEAD79B0}" type="presParOf" srcId="{C4D9D7BC-0FA8-48A8-8EB4-24B93279B233}" destId="{E9E78A82-3894-46B6-9128-784426090780}" srcOrd="2" destOrd="0" presId="urn:microsoft.com/office/officeart/2005/8/layout/process4"/>
    <dgm:cxn modelId="{8B2BE5BB-D900-4156-A559-1523DD28AD05}" type="presParOf" srcId="{E9E78A82-3894-46B6-9128-784426090780}" destId="{3432939B-8EAC-4D39-ACC8-25448F8EBA6D}" srcOrd="0" destOrd="0" presId="urn:microsoft.com/office/officeart/2005/8/layout/process4"/>
    <dgm:cxn modelId="{E60384F8-C848-4580-8BC2-41EF206C920F}" type="presParOf" srcId="{E9E78A82-3894-46B6-9128-784426090780}" destId="{57975CFF-76C3-409E-B6B9-552C0A4EBF9F}" srcOrd="1" destOrd="0" presId="urn:microsoft.com/office/officeart/2005/8/layout/process4"/>
    <dgm:cxn modelId="{FF944AE7-3D73-4631-BA73-85C009FA9295}" type="presParOf" srcId="{E9E78A82-3894-46B6-9128-784426090780}" destId="{C0897A50-76D4-4B92-9D15-37E19E7510E7}" srcOrd="2" destOrd="0" presId="urn:microsoft.com/office/officeart/2005/8/layout/process4"/>
    <dgm:cxn modelId="{BB139FEB-8065-4B1C-B8E7-3A5B78C1F272}" type="presParOf" srcId="{C0897A50-76D4-4B92-9D15-37E19E7510E7}" destId="{71BDAF92-4ACC-4E87-8FFA-50F16FE4671C}" srcOrd="0" destOrd="0" presId="urn:microsoft.com/office/officeart/2005/8/layout/process4"/>
    <dgm:cxn modelId="{B893AFEB-3E6D-45DC-9A0A-36A8CE055F2F}" type="presParOf" srcId="{C0897A50-76D4-4B92-9D15-37E19E7510E7}" destId="{0E62226F-D703-4725-A3CF-38993B19895F}" srcOrd="1" destOrd="0" presId="urn:microsoft.com/office/officeart/2005/8/layout/process4"/>
    <dgm:cxn modelId="{3E5F292B-2991-42E2-9245-639DADF5EE51}" type="presParOf" srcId="{C4D9D7BC-0FA8-48A8-8EB4-24B93279B233}" destId="{644B7CBD-619E-43CC-80F6-C9A2771549BC}" srcOrd="3" destOrd="0" presId="urn:microsoft.com/office/officeart/2005/8/layout/process4"/>
    <dgm:cxn modelId="{4525A6DA-E5A7-4FCD-8A7D-42EA24D5D086}" type="presParOf" srcId="{C4D9D7BC-0FA8-48A8-8EB4-24B93279B233}" destId="{4615852B-AADB-4D0D-BAAD-A09B4D02B8A6}" srcOrd="4" destOrd="0" presId="urn:microsoft.com/office/officeart/2005/8/layout/process4"/>
    <dgm:cxn modelId="{F11A4972-8657-46C5-8F40-49A7040E056B}" type="presParOf" srcId="{4615852B-AADB-4D0D-BAAD-A09B4D02B8A6}" destId="{8FD3949C-5686-460C-A698-7B043283BE28}" srcOrd="0" destOrd="0" presId="urn:microsoft.com/office/officeart/2005/8/layout/process4"/>
    <dgm:cxn modelId="{380E9BEA-EB94-4D7A-9689-2717DDE3DFC0}" type="presParOf" srcId="{4615852B-AADB-4D0D-BAAD-A09B4D02B8A6}" destId="{D120656B-914F-4DCF-BBCE-A811622C6198}" srcOrd="1" destOrd="0" presId="urn:microsoft.com/office/officeart/2005/8/layout/process4"/>
    <dgm:cxn modelId="{C5B4393A-6540-4597-8C91-C78C5273CCDA}" type="presParOf" srcId="{4615852B-AADB-4D0D-BAAD-A09B4D02B8A6}" destId="{5389C7DE-5AA2-4AB2-AC00-A7352D0C8F61}" srcOrd="2" destOrd="0" presId="urn:microsoft.com/office/officeart/2005/8/layout/process4"/>
    <dgm:cxn modelId="{6B692344-11DB-42E8-89E2-DBF06754CDC1}" type="presParOf" srcId="{5389C7DE-5AA2-4AB2-AC00-A7352D0C8F61}" destId="{F36B29C1-952D-4CB5-8FAF-351A3D747217}" srcOrd="0" destOrd="0" presId="urn:microsoft.com/office/officeart/2005/8/layout/process4"/>
    <dgm:cxn modelId="{53208856-AB98-4147-8D12-0BE63D299C78}" type="presParOf" srcId="{5389C7DE-5AA2-4AB2-AC00-A7352D0C8F61}" destId="{74CDB162-76A6-4004-BA1A-4CC1F93DAF5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369B1-D8CA-49B6-B083-F3CDAE270D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5040ED2-1AE3-4A6C-8231-81C661928E4F}">
      <dgm:prSet phldrT="[Texto]" custT="1"/>
      <dgm:spPr/>
      <dgm:t>
        <a:bodyPr/>
        <a:lstStyle/>
        <a:p>
          <a:r>
            <a:rPr lang="pt-BR" sz="2000" dirty="0"/>
            <a:t>Estímulos sensoriais</a:t>
          </a:r>
        </a:p>
      </dgm:t>
    </dgm:pt>
    <dgm:pt modelId="{6D1DD9E7-0AA6-4B5A-9547-DA0E657C3E6B}" type="parTrans" cxnId="{830F93DD-A30F-409A-8EF0-686BFD21C360}">
      <dgm:prSet/>
      <dgm:spPr/>
      <dgm:t>
        <a:bodyPr/>
        <a:lstStyle/>
        <a:p>
          <a:endParaRPr lang="pt-BR" sz="2400"/>
        </a:p>
      </dgm:t>
    </dgm:pt>
    <dgm:pt modelId="{72E1D28A-EE81-48BD-A666-113EEDAFB3D8}" type="sibTrans" cxnId="{830F93DD-A30F-409A-8EF0-686BFD21C360}">
      <dgm:prSet custT="1"/>
      <dgm:spPr/>
      <dgm:t>
        <a:bodyPr/>
        <a:lstStyle/>
        <a:p>
          <a:endParaRPr lang="pt-BR" sz="1800"/>
        </a:p>
      </dgm:t>
    </dgm:pt>
    <dgm:pt modelId="{57F8E972-038B-4C10-B3AE-B9B12CC23A0B}">
      <dgm:prSet custT="1"/>
      <dgm:spPr/>
      <dgm:t>
        <a:bodyPr/>
        <a:lstStyle/>
        <a:p>
          <a:r>
            <a:rPr lang="pt-BR" sz="2000"/>
            <a:t>Receptores sensoriais</a:t>
          </a:r>
          <a:endParaRPr lang="pt-BR" sz="2000" dirty="0"/>
        </a:p>
      </dgm:t>
    </dgm:pt>
    <dgm:pt modelId="{8494D71A-D0A0-4B2E-99AC-D90C804EDD78}" type="parTrans" cxnId="{2FD6544E-E7C8-41AE-9A21-896FE221DB24}">
      <dgm:prSet/>
      <dgm:spPr/>
      <dgm:t>
        <a:bodyPr/>
        <a:lstStyle/>
        <a:p>
          <a:endParaRPr lang="pt-BR" sz="2400"/>
        </a:p>
      </dgm:t>
    </dgm:pt>
    <dgm:pt modelId="{E39D4F02-AFD7-43C7-8218-B5AD0F4EA961}" type="sibTrans" cxnId="{2FD6544E-E7C8-41AE-9A21-896FE221DB24}">
      <dgm:prSet custT="1"/>
      <dgm:spPr/>
      <dgm:t>
        <a:bodyPr/>
        <a:lstStyle/>
        <a:p>
          <a:endParaRPr lang="pt-BR" sz="1800"/>
        </a:p>
      </dgm:t>
    </dgm:pt>
    <dgm:pt modelId="{747A1228-81F4-4BA9-BE88-5BC5CDE406F2}">
      <dgm:prSet custT="1"/>
      <dgm:spPr/>
      <dgm:t>
        <a:bodyPr/>
        <a:lstStyle/>
        <a:p>
          <a:r>
            <a:rPr lang="pt-BR" sz="2000"/>
            <a:t>Exposição</a:t>
          </a:r>
          <a:endParaRPr lang="pt-BR" sz="2000" dirty="0"/>
        </a:p>
      </dgm:t>
    </dgm:pt>
    <dgm:pt modelId="{23DDC295-0A65-40A5-8B24-FC60C0FD5256}" type="parTrans" cxnId="{9D540134-4BA4-482E-83E9-D4F19D401370}">
      <dgm:prSet/>
      <dgm:spPr/>
      <dgm:t>
        <a:bodyPr/>
        <a:lstStyle/>
        <a:p>
          <a:endParaRPr lang="pt-BR" sz="2400"/>
        </a:p>
      </dgm:t>
    </dgm:pt>
    <dgm:pt modelId="{1E79477C-1A7E-438A-BFBD-0F86FD56E3E0}" type="sibTrans" cxnId="{9D540134-4BA4-482E-83E9-D4F19D401370}">
      <dgm:prSet custT="1"/>
      <dgm:spPr/>
      <dgm:t>
        <a:bodyPr/>
        <a:lstStyle/>
        <a:p>
          <a:endParaRPr lang="pt-BR" sz="1800"/>
        </a:p>
      </dgm:t>
    </dgm:pt>
    <dgm:pt modelId="{2653E344-FDBD-45E3-AFCC-5ED1D9DE4EE0}">
      <dgm:prSet custT="1"/>
      <dgm:spPr/>
      <dgm:t>
        <a:bodyPr/>
        <a:lstStyle/>
        <a:p>
          <a:r>
            <a:rPr lang="pt-BR" sz="2000"/>
            <a:t>Atenção</a:t>
          </a:r>
          <a:endParaRPr lang="pt-BR" sz="2000" dirty="0"/>
        </a:p>
      </dgm:t>
    </dgm:pt>
    <dgm:pt modelId="{F2C0A604-25F2-4456-9000-7EE53A4AB1CF}" type="parTrans" cxnId="{AF947B36-4535-474D-9EC2-B1707192493B}">
      <dgm:prSet/>
      <dgm:spPr/>
      <dgm:t>
        <a:bodyPr/>
        <a:lstStyle/>
        <a:p>
          <a:endParaRPr lang="pt-BR" sz="2400"/>
        </a:p>
      </dgm:t>
    </dgm:pt>
    <dgm:pt modelId="{4B10F168-E20D-428E-87CB-5C0061D489BE}" type="sibTrans" cxnId="{AF947B36-4535-474D-9EC2-B1707192493B}">
      <dgm:prSet custT="1"/>
      <dgm:spPr/>
      <dgm:t>
        <a:bodyPr/>
        <a:lstStyle/>
        <a:p>
          <a:endParaRPr lang="pt-BR" sz="1800"/>
        </a:p>
      </dgm:t>
    </dgm:pt>
    <dgm:pt modelId="{52089E0F-BD32-4CE5-B3B0-8F2F0DDB11D4}">
      <dgm:prSet custT="1"/>
      <dgm:spPr/>
      <dgm:t>
        <a:bodyPr/>
        <a:lstStyle/>
        <a:p>
          <a:r>
            <a:rPr lang="pt-BR" sz="2000" dirty="0"/>
            <a:t>Interpretação</a:t>
          </a:r>
        </a:p>
      </dgm:t>
    </dgm:pt>
    <dgm:pt modelId="{93153FAA-900F-4FCF-B1A3-D1498E781729}" type="parTrans" cxnId="{A356498D-FA2A-46D9-B378-0E18C7E9407F}">
      <dgm:prSet/>
      <dgm:spPr/>
      <dgm:t>
        <a:bodyPr/>
        <a:lstStyle/>
        <a:p>
          <a:endParaRPr lang="pt-BR" sz="2400"/>
        </a:p>
      </dgm:t>
    </dgm:pt>
    <dgm:pt modelId="{C574120B-E0C1-4DEF-87BC-C8890E4121EF}" type="sibTrans" cxnId="{A356498D-FA2A-46D9-B378-0E18C7E9407F}">
      <dgm:prSet/>
      <dgm:spPr/>
      <dgm:t>
        <a:bodyPr/>
        <a:lstStyle/>
        <a:p>
          <a:endParaRPr lang="pt-BR" sz="2400"/>
        </a:p>
      </dgm:t>
    </dgm:pt>
    <dgm:pt modelId="{F9CE1F99-F679-4927-AB9D-5E970845A607}" type="pres">
      <dgm:prSet presAssocID="{25D369B1-D8CA-49B6-B083-F3CDAE270D9D}" presName="Name0" presStyleCnt="0">
        <dgm:presLayoutVars>
          <dgm:dir/>
          <dgm:resizeHandles val="exact"/>
        </dgm:presLayoutVars>
      </dgm:prSet>
      <dgm:spPr/>
    </dgm:pt>
    <dgm:pt modelId="{24CBF847-279E-4CF4-9E42-DE0955BB408A}" type="pres">
      <dgm:prSet presAssocID="{A5040ED2-1AE3-4A6C-8231-81C661928E4F}" presName="node" presStyleLbl="node1" presStyleIdx="0" presStyleCnt="5">
        <dgm:presLayoutVars>
          <dgm:bulletEnabled val="1"/>
        </dgm:presLayoutVars>
      </dgm:prSet>
      <dgm:spPr/>
    </dgm:pt>
    <dgm:pt modelId="{4802B536-C14C-42A0-B9DF-1713EC75792D}" type="pres">
      <dgm:prSet presAssocID="{72E1D28A-EE81-48BD-A666-113EEDAFB3D8}" presName="sibTrans" presStyleLbl="sibTrans2D1" presStyleIdx="0" presStyleCnt="4"/>
      <dgm:spPr/>
    </dgm:pt>
    <dgm:pt modelId="{6EB89080-6853-4D60-BCBB-D8B0602805CD}" type="pres">
      <dgm:prSet presAssocID="{72E1D28A-EE81-48BD-A666-113EEDAFB3D8}" presName="connectorText" presStyleLbl="sibTrans2D1" presStyleIdx="0" presStyleCnt="4"/>
      <dgm:spPr/>
    </dgm:pt>
    <dgm:pt modelId="{87C8D98C-29D6-402F-8C0C-7C9ED122185F}" type="pres">
      <dgm:prSet presAssocID="{57F8E972-038B-4C10-B3AE-B9B12CC23A0B}" presName="node" presStyleLbl="node1" presStyleIdx="1" presStyleCnt="5">
        <dgm:presLayoutVars>
          <dgm:bulletEnabled val="1"/>
        </dgm:presLayoutVars>
      </dgm:prSet>
      <dgm:spPr/>
    </dgm:pt>
    <dgm:pt modelId="{D15CA814-9B0E-4F07-B6CF-6C04A54D282B}" type="pres">
      <dgm:prSet presAssocID="{E39D4F02-AFD7-43C7-8218-B5AD0F4EA961}" presName="sibTrans" presStyleLbl="sibTrans2D1" presStyleIdx="1" presStyleCnt="4"/>
      <dgm:spPr/>
    </dgm:pt>
    <dgm:pt modelId="{228BB390-5173-4E20-BFFE-6FC5166F5C3B}" type="pres">
      <dgm:prSet presAssocID="{E39D4F02-AFD7-43C7-8218-B5AD0F4EA961}" presName="connectorText" presStyleLbl="sibTrans2D1" presStyleIdx="1" presStyleCnt="4"/>
      <dgm:spPr/>
    </dgm:pt>
    <dgm:pt modelId="{CE3F6BBD-5AFC-4855-844B-6E5495CFF4C7}" type="pres">
      <dgm:prSet presAssocID="{747A1228-81F4-4BA9-BE88-5BC5CDE406F2}" presName="node" presStyleLbl="node1" presStyleIdx="2" presStyleCnt="5">
        <dgm:presLayoutVars>
          <dgm:bulletEnabled val="1"/>
        </dgm:presLayoutVars>
      </dgm:prSet>
      <dgm:spPr/>
    </dgm:pt>
    <dgm:pt modelId="{A93D5374-D54B-44FA-9A4B-C48AFC6CDB81}" type="pres">
      <dgm:prSet presAssocID="{1E79477C-1A7E-438A-BFBD-0F86FD56E3E0}" presName="sibTrans" presStyleLbl="sibTrans2D1" presStyleIdx="2" presStyleCnt="4"/>
      <dgm:spPr/>
    </dgm:pt>
    <dgm:pt modelId="{A1801DAF-D903-4751-B182-9A1658387497}" type="pres">
      <dgm:prSet presAssocID="{1E79477C-1A7E-438A-BFBD-0F86FD56E3E0}" presName="connectorText" presStyleLbl="sibTrans2D1" presStyleIdx="2" presStyleCnt="4"/>
      <dgm:spPr/>
    </dgm:pt>
    <dgm:pt modelId="{0FEF9D9D-1412-4951-8ED3-3159B1929018}" type="pres">
      <dgm:prSet presAssocID="{2653E344-FDBD-45E3-AFCC-5ED1D9DE4EE0}" presName="node" presStyleLbl="node1" presStyleIdx="3" presStyleCnt="5">
        <dgm:presLayoutVars>
          <dgm:bulletEnabled val="1"/>
        </dgm:presLayoutVars>
      </dgm:prSet>
      <dgm:spPr/>
    </dgm:pt>
    <dgm:pt modelId="{5FB912E4-401B-4FC8-9D49-2A8519B6C46E}" type="pres">
      <dgm:prSet presAssocID="{4B10F168-E20D-428E-87CB-5C0061D489BE}" presName="sibTrans" presStyleLbl="sibTrans2D1" presStyleIdx="3" presStyleCnt="4"/>
      <dgm:spPr/>
    </dgm:pt>
    <dgm:pt modelId="{99A1F3DE-C4D9-44B4-9329-6BFBA51A9F58}" type="pres">
      <dgm:prSet presAssocID="{4B10F168-E20D-428E-87CB-5C0061D489BE}" presName="connectorText" presStyleLbl="sibTrans2D1" presStyleIdx="3" presStyleCnt="4"/>
      <dgm:spPr/>
    </dgm:pt>
    <dgm:pt modelId="{827FE5B5-09AD-4046-97D2-7B74EF3B7BB6}" type="pres">
      <dgm:prSet presAssocID="{52089E0F-BD32-4CE5-B3B0-8F2F0DDB11D4}" presName="node" presStyleLbl="node1" presStyleIdx="4" presStyleCnt="5">
        <dgm:presLayoutVars>
          <dgm:bulletEnabled val="1"/>
        </dgm:presLayoutVars>
      </dgm:prSet>
      <dgm:spPr/>
    </dgm:pt>
  </dgm:ptLst>
  <dgm:cxnLst>
    <dgm:cxn modelId="{76B14305-7122-44D0-9970-C0066070F9EF}" type="presOf" srcId="{1E79477C-1A7E-438A-BFBD-0F86FD56E3E0}" destId="{A1801DAF-D903-4751-B182-9A1658387497}" srcOrd="1" destOrd="0" presId="urn:microsoft.com/office/officeart/2005/8/layout/process1"/>
    <dgm:cxn modelId="{957A6614-79EC-46FD-A269-0A7270EFA0E0}" type="presOf" srcId="{A5040ED2-1AE3-4A6C-8231-81C661928E4F}" destId="{24CBF847-279E-4CF4-9E42-DE0955BB408A}" srcOrd="0" destOrd="0" presId="urn:microsoft.com/office/officeart/2005/8/layout/process1"/>
    <dgm:cxn modelId="{A4FFD716-5CB7-44B3-9B3B-46F42CCD946C}" type="presOf" srcId="{57F8E972-038B-4C10-B3AE-B9B12CC23A0B}" destId="{87C8D98C-29D6-402F-8C0C-7C9ED122185F}" srcOrd="0" destOrd="0" presId="urn:microsoft.com/office/officeart/2005/8/layout/process1"/>
    <dgm:cxn modelId="{FD48D520-80B8-4583-B7D7-C40232F6DB50}" type="presOf" srcId="{52089E0F-BD32-4CE5-B3B0-8F2F0DDB11D4}" destId="{827FE5B5-09AD-4046-97D2-7B74EF3B7BB6}" srcOrd="0" destOrd="0" presId="urn:microsoft.com/office/officeart/2005/8/layout/process1"/>
    <dgm:cxn modelId="{7DE03D2B-D38F-42D5-B3BE-1D94B8D14D7D}" type="presOf" srcId="{72E1D28A-EE81-48BD-A666-113EEDAFB3D8}" destId="{4802B536-C14C-42A0-B9DF-1713EC75792D}" srcOrd="0" destOrd="0" presId="urn:microsoft.com/office/officeart/2005/8/layout/process1"/>
    <dgm:cxn modelId="{9D540134-4BA4-482E-83E9-D4F19D401370}" srcId="{25D369B1-D8CA-49B6-B083-F3CDAE270D9D}" destId="{747A1228-81F4-4BA9-BE88-5BC5CDE406F2}" srcOrd="2" destOrd="0" parTransId="{23DDC295-0A65-40A5-8B24-FC60C0FD5256}" sibTransId="{1E79477C-1A7E-438A-BFBD-0F86FD56E3E0}"/>
    <dgm:cxn modelId="{AF947B36-4535-474D-9EC2-B1707192493B}" srcId="{25D369B1-D8CA-49B6-B083-F3CDAE270D9D}" destId="{2653E344-FDBD-45E3-AFCC-5ED1D9DE4EE0}" srcOrd="3" destOrd="0" parTransId="{F2C0A604-25F2-4456-9000-7EE53A4AB1CF}" sibTransId="{4B10F168-E20D-428E-87CB-5C0061D489BE}"/>
    <dgm:cxn modelId="{BAA0195C-02CA-4FDA-A68C-4C3200FC38EF}" type="presOf" srcId="{25D369B1-D8CA-49B6-B083-F3CDAE270D9D}" destId="{F9CE1F99-F679-4927-AB9D-5E970845A607}" srcOrd="0" destOrd="0" presId="urn:microsoft.com/office/officeart/2005/8/layout/process1"/>
    <dgm:cxn modelId="{413C1E60-078A-41BE-B4EE-9534DCBA86AE}" type="presOf" srcId="{4B10F168-E20D-428E-87CB-5C0061D489BE}" destId="{99A1F3DE-C4D9-44B4-9329-6BFBA51A9F58}" srcOrd="1" destOrd="0" presId="urn:microsoft.com/office/officeart/2005/8/layout/process1"/>
    <dgm:cxn modelId="{96A4DA44-879A-4081-8363-133A55A66D9B}" type="presOf" srcId="{E39D4F02-AFD7-43C7-8218-B5AD0F4EA961}" destId="{D15CA814-9B0E-4F07-B6CF-6C04A54D282B}" srcOrd="0" destOrd="0" presId="urn:microsoft.com/office/officeart/2005/8/layout/process1"/>
    <dgm:cxn modelId="{7D940968-9F08-440B-8220-CD602E9970ED}" type="presOf" srcId="{1E79477C-1A7E-438A-BFBD-0F86FD56E3E0}" destId="{A93D5374-D54B-44FA-9A4B-C48AFC6CDB81}" srcOrd="0" destOrd="0" presId="urn:microsoft.com/office/officeart/2005/8/layout/process1"/>
    <dgm:cxn modelId="{B133BB4A-3E49-47AB-BEC2-E1F45C9FE594}" type="presOf" srcId="{72E1D28A-EE81-48BD-A666-113EEDAFB3D8}" destId="{6EB89080-6853-4D60-BCBB-D8B0602805CD}" srcOrd="1" destOrd="0" presId="urn:microsoft.com/office/officeart/2005/8/layout/process1"/>
    <dgm:cxn modelId="{2FD6544E-E7C8-41AE-9A21-896FE221DB24}" srcId="{25D369B1-D8CA-49B6-B083-F3CDAE270D9D}" destId="{57F8E972-038B-4C10-B3AE-B9B12CC23A0B}" srcOrd="1" destOrd="0" parTransId="{8494D71A-D0A0-4B2E-99AC-D90C804EDD78}" sibTransId="{E39D4F02-AFD7-43C7-8218-B5AD0F4EA961}"/>
    <dgm:cxn modelId="{6A414C56-D066-4B56-BF04-DCF37234D9C4}" type="presOf" srcId="{747A1228-81F4-4BA9-BE88-5BC5CDE406F2}" destId="{CE3F6BBD-5AFC-4855-844B-6E5495CFF4C7}" srcOrd="0" destOrd="0" presId="urn:microsoft.com/office/officeart/2005/8/layout/process1"/>
    <dgm:cxn modelId="{A356498D-FA2A-46D9-B378-0E18C7E9407F}" srcId="{25D369B1-D8CA-49B6-B083-F3CDAE270D9D}" destId="{52089E0F-BD32-4CE5-B3B0-8F2F0DDB11D4}" srcOrd="4" destOrd="0" parTransId="{93153FAA-900F-4FCF-B1A3-D1498E781729}" sibTransId="{C574120B-E0C1-4DEF-87BC-C8890E4121EF}"/>
    <dgm:cxn modelId="{0B142690-3260-4E6C-ABA4-EB209F64D486}" type="presOf" srcId="{4B10F168-E20D-428E-87CB-5C0061D489BE}" destId="{5FB912E4-401B-4FC8-9D49-2A8519B6C46E}" srcOrd="0" destOrd="0" presId="urn:microsoft.com/office/officeart/2005/8/layout/process1"/>
    <dgm:cxn modelId="{58DC6ED0-EBAB-4154-A2E1-F89D20BA382B}" type="presOf" srcId="{2653E344-FDBD-45E3-AFCC-5ED1D9DE4EE0}" destId="{0FEF9D9D-1412-4951-8ED3-3159B1929018}" srcOrd="0" destOrd="0" presId="urn:microsoft.com/office/officeart/2005/8/layout/process1"/>
    <dgm:cxn modelId="{830F93DD-A30F-409A-8EF0-686BFD21C360}" srcId="{25D369B1-D8CA-49B6-B083-F3CDAE270D9D}" destId="{A5040ED2-1AE3-4A6C-8231-81C661928E4F}" srcOrd="0" destOrd="0" parTransId="{6D1DD9E7-0AA6-4B5A-9547-DA0E657C3E6B}" sibTransId="{72E1D28A-EE81-48BD-A666-113EEDAFB3D8}"/>
    <dgm:cxn modelId="{170559E2-3679-4FDF-99BD-F2F78BC076C0}" type="presOf" srcId="{E39D4F02-AFD7-43C7-8218-B5AD0F4EA961}" destId="{228BB390-5173-4E20-BFFE-6FC5166F5C3B}" srcOrd="1" destOrd="0" presId="urn:microsoft.com/office/officeart/2005/8/layout/process1"/>
    <dgm:cxn modelId="{A8B722DF-EE06-424E-B15E-873785223721}" type="presParOf" srcId="{F9CE1F99-F679-4927-AB9D-5E970845A607}" destId="{24CBF847-279E-4CF4-9E42-DE0955BB408A}" srcOrd="0" destOrd="0" presId="urn:microsoft.com/office/officeart/2005/8/layout/process1"/>
    <dgm:cxn modelId="{111325C1-E622-4148-8AC0-58D92EFE0D7C}" type="presParOf" srcId="{F9CE1F99-F679-4927-AB9D-5E970845A607}" destId="{4802B536-C14C-42A0-B9DF-1713EC75792D}" srcOrd="1" destOrd="0" presId="urn:microsoft.com/office/officeart/2005/8/layout/process1"/>
    <dgm:cxn modelId="{2328EE87-F5F2-418D-B010-61D70C3B7D67}" type="presParOf" srcId="{4802B536-C14C-42A0-B9DF-1713EC75792D}" destId="{6EB89080-6853-4D60-BCBB-D8B0602805CD}" srcOrd="0" destOrd="0" presId="urn:microsoft.com/office/officeart/2005/8/layout/process1"/>
    <dgm:cxn modelId="{3B7453D9-A2C9-4DC8-B59F-BB2C251C4A04}" type="presParOf" srcId="{F9CE1F99-F679-4927-AB9D-5E970845A607}" destId="{87C8D98C-29D6-402F-8C0C-7C9ED122185F}" srcOrd="2" destOrd="0" presId="urn:microsoft.com/office/officeart/2005/8/layout/process1"/>
    <dgm:cxn modelId="{14A2089F-F351-4CD9-A181-09798E0FF472}" type="presParOf" srcId="{F9CE1F99-F679-4927-AB9D-5E970845A607}" destId="{D15CA814-9B0E-4F07-B6CF-6C04A54D282B}" srcOrd="3" destOrd="0" presId="urn:microsoft.com/office/officeart/2005/8/layout/process1"/>
    <dgm:cxn modelId="{6581C9A3-61C0-42DC-96F5-995EA40CA4AF}" type="presParOf" srcId="{D15CA814-9B0E-4F07-B6CF-6C04A54D282B}" destId="{228BB390-5173-4E20-BFFE-6FC5166F5C3B}" srcOrd="0" destOrd="0" presId="urn:microsoft.com/office/officeart/2005/8/layout/process1"/>
    <dgm:cxn modelId="{5AAA8DA0-6A53-472A-8885-B73E88624392}" type="presParOf" srcId="{F9CE1F99-F679-4927-AB9D-5E970845A607}" destId="{CE3F6BBD-5AFC-4855-844B-6E5495CFF4C7}" srcOrd="4" destOrd="0" presId="urn:microsoft.com/office/officeart/2005/8/layout/process1"/>
    <dgm:cxn modelId="{73B2BDB2-F3C6-4EF9-9A1D-5465DB4F97DC}" type="presParOf" srcId="{F9CE1F99-F679-4927-AB9D-5E970845A607}" destId="{A93D5374-D54B-44FA-9A4B-C48AFC6CDB81}" srcOrd="5" destOrd="0" presId="urn:microsoft.com/office/officeart/2005/8/layout/process1"/>
    <dgm:cxn modelId="{AAA0C2B9-F3E9-49A2-BFB9-0A283304576C}" type="presParOf" srcId="{A93D5374-D54B-44FA-9A4B-C48AFC6CDB81}" destId="{A1801DAF-D903-4751-B182-9A1658387497}" srcOrd="0" destOrd="0" presId="urn:microsoft.com/office/officeart/2005/8/layout/process1"/>
    <dgm:cxn modelId="{6B1ABD25-9F2D-47C1-AB31-FB9ADB22179B}" type="presParOf" srcId="{F9CE1F99-F679-4927-AB9D-5E970845A607}" destId="{0FEF9D9D-1412-4951-8ED3-3159B1929018}" srcOrd="6" destOrd="0" presId="urn:microsoft.com/office/officeart/2005/8/layout/process1"/>
    <dgm:cxn modelId="{5F97098B-D58A-4C22-9ED5-3D401E49D2BB}" type="presParOf" srcId="{F9CE1F99-F679-4927-AB9D-5E970845A607}" destId="{5FB912E4-401B-4FC8-9D49-2A8519B6C46E}" srcOrd="7" destOrd="0" presId="urn:microsoft.com/office/officeart/2005/8/layout/process1"/>
    <dgm:cxn modelId="{261ABBD1-9BD6-4A06-8483-807CF3402B97}" type="presParOf" srcId="{5FB912E4-401B-4FC8-9D49-2A8519B6C46E}" destId="{99A1F3DE-C4D9-44B4-9329-6BFBA51A9F58}" srcOrd="0" destOrd="0" presId="urn:microsoft.com/office/officeart/2005/8/layout/process1"/>
    <dgm:cxn modelId="{C3CF8FA5-0C76-42B1-9460-27D4368BAEF3}" type="presParOf" srcId="{F9CE1F99-F679-4927-AB9D-5E970845A607}" destId="{827FE5B5-09AD-4046-97D2-7B74EF3B7BB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211F1-139A-4A01-B3A1-47E57F8EA9F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27F44-C7ED-46D8-8D84-FECB9B3BC5C4}">
      <dgm:prSet phldrT="[Texto]" phldr="0"/>
      <dgm:spPr>
        <a:ln>
          <a:noFill/>
        </a:ln>
      </dgm:spPr>
      <dgm:t>
        <a:bodyPr/>
        <a:lstStyle/>
        <a:p>
          <a:r>
            <a:rPr lang="pt-BR" noProof="0" dirty="0"/>
            <a:t>	Ambiente</a:t>
          </a:r>
        </a:p>
      </dgm:t>
    </dgm:pt>
    <dgm:pt modelId="{3DD2B039-B441-4052-94FC-5A0455EFB798}" type="parTrans" cxnId="{B9E6661E-465F-4171-A559-47F59D93E88A}">
      <dgm:prSet/>
      <dgm:spPr/>
      <dgm:t>
        <a:bodyPr/>
        <a:lstStyle/>
        <a:p>
          <a:endParaRPr lang="pt-BR" noProof="0" dirty="0"/>
        </a:p>
      </dgm:t>
    </dgm:pt>
    <dgm:pt modelId="{685DAE6F-125D-478A-8E59-99DE89168ADC}" type="sibTrans" cxnId="{B9E6661E-465F-4171-A559-47F59D93E88A}">
      <dgm:prSet/>
      <dgm:spPr/>
      <dgm:t>
        <a:bodyPr/>
        <a:lstStyle/>
        <a:p>
          <a:endParaRPr lang="pt-BR" noProof="0" dirty="0"/>
        </a:p>
      </dgm:t>
    </dgm:pt>
    <dgm:pt modelId="{F1E73EF7-F33B-4ADE-8108-21B0E0E25B66}">
      <dgm:prSet phldrT="[Texto]" phldr="0"/>
      <dgm:spPr>
        <a:ln>
          <a:noFill/>
        </a:ln>
      </dgm:spPr>
      <dgm:t>
        <a:bodyPr/>
        <a:lstStyle/>
        <a:p>
          <a:r>
            <a:rPr lang="pt-BR" noProof="0" dirty="0"/>
            <a:t>	Organização</a:t>
          </a:r>
        </a:p>
      </dgm:t>
    </dgm:pt>
    <dgm:pt modelId="{C9624F93-AC46-475F-ABD7-4153AEE8F8E6}" type="parTrans" cxnId="{AA5EF48E-94F0-46C8-B30C-80700E9FBF45}">
      <dgm:prSet/>
      <dgm:spPr/>
      <dgm:t>
        <a:bodyPr/>
        <a:lstStyle/>
        <a:p>
          <a:endParaRPr lang="pt-BR" noProof="0" dirty="0"/>
        </a:p>
      </dgm:t>
    </dgm:pt>
    <dgm:pt modelId="{44E37B87-9A6D-4845-9A49-E348F6BCA7E7}" type="sibTrans" cxnId="{AA5EF48E-94F0-46C8-B30C-80700E9FBF45}">
      <dgm:prSet/>
      <dgm:spPr/>
      <dgm:t>
        <a:bodyPr/>
        <a:lstStyle/>
        <a:p>
          <a:endParaRPr lang="pt-BR" noProof="0" dirty="0"/>
        </a:p>
      </dgm:t>
    </dgm:pt>
    <dgm:pt modelId="{B767BC58-1E44-48AD-B086-F262A13481F6}">
      <dgm:prSet phldrT="[Texto]" phldr="0"/>
      <dgm:spPr>
        <a:ln>
          <a:noFill/>
        </a:ln>
      </dgm:spPr>
      <dgm:t>
        <a:bodyPr/>
        <a:lstStyle/>
        <a:p>
          <a:r>
            <a:rPr lang="pt-BR" noProof="0" dirty="0"/>
            <a:t>	Interpessoal</a:t>
          </a:r>
        </a:p>
      </dgm:t>
    </dgm:pt>
    <dgm:pt modelId="{DEAA4EEA-3B94-4883-A599-0C621F9A2A48}" type="parTrans" cxnId="{C44D95A7-A266-4D29-8135-4B9AE8C30698}">
      <dgm:prSet/>
      <dgm:spPr/>
      <dgm:t>
        <a:bodyPr/>
        <a:lstStyle/>
        <a:p>
          <a:endParaRPr lang="pt-BR" noProof="0" dirty="0"/>
        </a:p>
      </dgm:t>
    </dgm:pt>
    <dgm:pt modelId="{523A66BD-F06C-4836-B141-FBB11AFA6C3A}" type="sibTrans" cxnId="{C44D95A7-A266-4D29-8135-4B9AE8C30698}">
      <dgm:prSet/>
      <dgm:spPr/>
      <dgm:t>
        <a:bodyPr/>
        <a:lstStyle/>
        <a:p>
          <a:endParaRPr lang="pt-BR" noProof="0" dirty="0"/>
        </a:p>
      </dgm:t>
    </dgm:pt>
    <dgm:pt modelId="{5BBC722B-3F85-4D14-B367-6E9039BD451B}">
      <dgm:prSet phldrT="[Texto]" phldr="0"/>
      <dgm:spPr>
        <a:ln>
          <a:noFill/>
        </a:ln>
      </dgm:spPr>
      <dgm:t>
        <a:bodyPr/>
        <a:lstStyle/>
        <a:p>
          <a:r>
            <a:rPr lang="pt-BR" noProof="0" dirty="0"/>
            <a:t>	Individual</a:t>
          </a:r>
        </a:p>
      </dgm:t>
    </dgm:pt>
    <dgm:pt modelId="{DD110491-893B-4CBB-B48F-CD65F19AA102}" type="parTrans" cxnId="{018F2D44-30A0-416C-B71B-67CB499FA910}">
      <dgm:prSet/>
      <dgm:spPr/>
      <dgm:t>
        <a:bodyPr/>
        <a:lstStyle/>
        <a:p>
          <a:endParaRPr lang="pt-BR" noProof="0" dirty="0"/>
        </a:p>
      </dgm:t>
    </dgm:pt>
    <dgm:pt modelId="{707DD637-E7EE-4042-85BC-CB4F2466CBC4}" type="sibTrans" cxnId="{018F2D44-30A0-416C-B71B-67CB499FA910}">
      <dgm:prSet/>
      <dgm:spPr/>
      <dgm:t>
        <a:bodyPr/>
        <a:lstStyle/>
        <a:p>
          <a:endParaRPr lang="pt-BR" noProof="0" dirty="0"/>
        </a:p>
      </dgm:t>
    </dgm:pt>
    <dgm:pt modelId="{A1341487-C438-4DF6-B103-75A1F1BFB8DC}" type="pres">
      <dgm:prSet presAssocID="{8D5211F1-139A-4A01-B3A1-47E57F8EA9FA}" presName="Name0" presStyleCnt="0">
        <dgm:presLayoutVars>
          <dgm:dir/>
          <dgm:resizeHandles val="exact"/>
        </dgm:presLayoutVars>
      </dgm:prSet>
      <dgm:spPr/>
    </dgm:pt>
    <dgm:pt modelId="{319CAC14-156B-4BC2-947A-58A9D630EBA2}" type="pres">
      <dgm:prSet presAssocID="{A9627F44-C7ED-46D8-8D84-FECB9B3BC5C4}" presName="composite" presStyleCnt="0"/>
      <dgm:spPr/>
    </dgm:pt>
    <dgm:pt modelId="{1CCD7963-8AE1-4F4A-860D-D1CA48135312}" type="pres">
      <dgm:prSet presAssocID="{A9627F44-C7ED-46D8-8D84-FECB9B3BC5C4}" presName="rect1" presStyleLbl="trAlignAcc1" presStyleIdx="0" presStyleCnt="4">
        <dgm:presLayoutVars>
          <dgm:bulletEnabled val="1"/>
        </dgm:presLayoutVars>
      </dgm:prSet>
      <dgm:spPr/>
    </dgm:pt>
    <dgm:pt modelId="{034A55AA-EA58-425F-BC9C-95536EA50B54}" type="pres">
      <dgm:prSet presAssocID="{A9627F44-C7ED-46D8-8D84-FECB9B3BC5C4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gricultura"/>
        </a:ext>
      </dgm:extLst>
    </dgm:pt>
    <dgm:pt modelId="{C951DE8F-8370-4DE3-A86D-82DADB22C68D}" type="pres">
      <dgm:prSet presAssocID="{685DAE6F-125D-478A-8E59-99DE89168ADC}" presName="sibTrans" presStyleCnt="0"/>
      <dgm:spPr/>
    </dgm:pt>
    <dgm:pt modelId="{598B8C01-CD3C-480A-95E8-4DB3B935B185}" type="pres">
      <dgm:prSet presAssocID="{F1E73EF7-F33B-4ADE-8108-21B0E0E25B66}" presName="composite" presStyleCnt="0"/>
      <dgm:spPr/>
    </dgm:pt>
    <dgm:pt modelId="{7459B0D3-58F2-49FB-B6DA-A3B0EFD3CB31}" type="pres">
      <dgm:prSet presAssocID="{F1E73EF7-F33B-4ADE-8108-21B0E0E25B66}" presName="rect1" presStyleLbl="trAlignAcc1" presStyleIdx="1" presStyleCnt="4">
        <dgm:presLayoutVars>
          <dgm:bulletEnabled val="1"/>
        </dgm:presLayoutVars>
      </dgm:prSet>
      <dgm:spPr/>
    </dgm:pt>
    <dgm:pt modelId="{501AD2BB-86F7-4D9F-B2BB-5192E8923DEB}" type="pres">
      <dgm:prSet presAssocID="{F1E73EF7-F33B-4ADE-8108-21B0E0E25B66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Quiosque"/>
        </a:ext>
      </dgm:extLst>
    </dgm:pt>
    <dgm:pt modelId="{051D086D-1182-4194-9137-656EA794C254}" type="pres">
      <dgm:prSet presAssocID="{44E37B87-9A6D-4845-9A49-E348F6BCA7E7}" presName="sibTrans" presStyleCnt="0"/>
      <dgm:spPr/>
    </dgm:pt>
    <dgm:pt modelId="{981073AA-C14D-4865-AE17-C2891412A8A8}" type="pres">
      <dgm:prSet presAssocID="{B767BC58-1E44-48AD-B086-F262A13481F6}" presName="composite" presStyleCnt="0"/>
      <dgm:spPr/>
    </dgm:pt>
    <dgm:pt modelId="{8B17183F-962B-4FBF-8E74-70C02BAFD511}" type="pres">
      <dgm:prSet presAssocID="{B767BC58-1E44-48AD-B086-F262A13481F6}" presName="rect1" presStyleLbl="trAlignAcc1" presStyleIdx="2" presStyleCnt="4">
        <dgm:presLayoutVars>
          <dgm:bulletEnabled val="1"/>
        </dgm:presLayoutVars>
      </dgm:prSet>
      <dgm:spPr/>
    </dgm:pt>
    <dgm:pt modelId="{3D4B9031-274F-4996-8C1C-39E1866B936B}" type="pres">
      <dgm:prSet presAssocID="{B767BC58-1E44-48AD-B086-F262A13481F6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união on-line"/>
        </a:ext>
      </dgm:extLst>
    </dgm:pt>
    <dgm:pt modelId="{9EB9DBB8-CD4B-4C59-8E5C-20CA2C9C5459}" type="pres">
      <dgm:prSet presAssocID="{523A66BD-F06C-4836-B141-FBB11AFA6C3A}" presName="sibTrans" presStyleCnt="0"/>
      <dgm:spPr/>
    </dgm:pt>
    <dgm:pt modelId="{A38EA2CA-87E7-43C9-A380-4C1B9ACB7DC3}" type="pres">
      <dgm:prSet presAssocID="{5BBC722B-3F85-4D14-B367-6E9039BD451B}" presName="composite" presStyleCnt="0"/>
      <dgm:spPr/>
    </dgm:pt>
    <dgm:pt modelId="{582B993F-32B4-4C4D-A26A-F0565EBF1847}" type="pres">
      <dgm:prSet presAssocID="{5BBC722B-3F85-4D14-B367-6E9039BD451B}" presName="rect1" presStyleLbl="trAlignAcc1" presStyleIdx="3" presStyleCnt="4">
        <dgm:presLayoutVars>
          <dgm:bulletEnabled val="1"/>
        </dgm:presLayoutVars>
      </dgm:prSet>
      <dgm:spPr/>
    </dgm:pt>
    <dgm:pt modelId="{D3277C74-BE56-4211-9334-EED4CB6517F5}" type="pres">
      <dgm:prSet presAssocID="{5BBC722B-3F85-4D14-B367-6E9039BD451B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teligência artificial"/>
        </a:ext>
      </dgm:extLst>
    </dgm:pt>
  </dgm:ptLst>
  <dgm:cxnLst>
    <dgm:cxn modelId="{B9E6661E-465F-4171-A559-47F59D93E88A}" srcId="{8D5211F1-139A-4A01-B3A1-47E57F8EA9FA}" destId="{A9627F44-C7ED-46D8-8D84-FECB9B3BC5C4}" srcOrd="0" destOrd="0" parTransId="{3DD2B039-B441-4052-94FC-5A0455EFB798}" sibTransId="{685DAE6F-125D-478A-8E59-99DE89168ADC}"/>
    <dgm:cxn modelId="{018F2D44-30A0-416C-B71B-67CB499FA910}" srcId="{8D5211F1-139A-4A01-B3A1-47E57F8EA9FA}" destId="{5BBC722B-3F85-4D14-B367-6E9039BD451B}" srcOrd="3" destOrd="0" parTransId="{DD110491-893B-4CBB-B48F-CD65F19AA102}" sibTransId="{707DD637-E7EE-4042-85BC-CB4F2466CBC4}"/>
    <dgm:cxn modelId="{4EE9CF4C-C637-41DA-9996-A92880E811F7}" type="presOf" srcId="{5BBC722B-3F85-4D14-B367-6E9039BD451B}" destId="{582B993F-32B4-4C4D-A26A-F0565EBF1847}" srcOrd="0" destOrd="0" presId="urn:microsoft.com/office/officeart/2008/layout/PictureStrips"/>
    <dgm:cxn modelId="{FA741674-05F4-4AF8-B2E3-DBA6DE17C638}" type="presOf" srcId="{B767BC58-1E44-48AD-B086-F262A13481F6}" destId="{8B17183F-962B-4FBF-8E74-70C02BAFD511}" srcOrd="0" destOrd="0" presId="urn:microsoft.com/office/officeart/2008/layout/PictureStrips"/>
    <dgm:cxn modelId="{B47AD67C-D78E-400E-A34E-4B8EAB7C93A2}" type="presOf" srcId="{8D5211F1-139A-4A01-B3A1-47E57F8EA9FA}" destId="{A1341487-C438-4DF6-B103-75A1F1BFB8DC}" srcOrd="0" destOrd="0" presId="urn:microsoft.com/office/officeart/2008/layout/PictureStrips"/>
    <dgm:cxn modelId="{6C91987E-C8D4-4C13-B151-67FC2B3ECFA3}" type="presOf" srcId="{A9627F44-C7ED-46D8-8D84-FECB9B3BC5C4}" destId="{1CCD7963-8AE1-4F4A-860D-D1CA48135312}" srcOrd="0" destOrd="0" presId="urn:microsoft.com/office/officeart/2008/layout/PictureStrips"/>
    <dgm:cxn modelId="{6DD06A88-7FA7-4FB7-A485-C39354F94D76}" type="presOf" srcId="{F1E73EF7-F33B-4ADE-8108-21B0E0E25B66}" destId="{7459B0D3-58F2-49FB-B6DA-A3B0EFD3CB31}" srcOrd="0" destOrd="0" presId="urn:microsoft.com/office/officeart/2008/layout/PictureStrips"/>
    <dgm:cxn modelId="{AA5EF48E-94F0-46C8-B30C-80700E9FBF45}" srcId="{8D5211F1-139A-4A01-B3A1-47E57F8EA9FA}" destId="{F1E73EF7-F33B-4ADE-8108-21B0E0E25B66}" srcOrd="1" destOrd="0" parTransId="{C9624F93-AC46-475F-ABD7-4153AEE8F8E6}" sibTransId="{44E37B87-9A6D-4845-9A49-E348F6BCA7E7}"/>
    <dgm:cxn modelId="{C44D95A7-A266-4D29-8135-4B9AE8C30698}" srcId="{8D5211F1-139A-4A01-B3A1-47E57F8EA9FA}" destId="{B767BC58-1E44-48AD-B086-F262A13481F6}" srcOrd="2" destOrd="0" parTransId="{DEAA4EEA-3B94-4883-A599-0C621F9A2A48}" sibTransId="{523A66BD-F06C-4836-B141-FBB11AFA6C3A}"/>
    <dgm:cxn modelId="{0C0561FF-FF22-4700-A1C6-F8758BD66457}" type="presParOf" srcId="{A1341487-C438-4DF6-B103-75A1F1BFB8DC}" destId="{319CAC14-156B-4BC2-947A-58A9D630EBA2}" srcOrd="0" destOrd="0" presId="urn:microsoft.com/office/officeart/2008/layout/PictureStrips"/>
    <dgm:cxn modelId="{92C42848-95FD-4C85-AA39-8C074174A45C}" type="presParOf" srcId="{319CAC14-156B-4BC2-947A-58A9D630EBA2}" destId="{1CCD7963-8AE1-4F4A-860D-D1CA48135312}" srcOrd="0" destOrd="0" presId="urn:microsoft.com/office/officeart/2008/layout/PictureStrips"/>
    <dgm:cxn modelId="{4DA341BF-3A80-41FB-9E11-630243FAEF4A}" type="presParOf" srcId="{319CAC14-156B-4BC2-947A-58A9D630EBA2}" destId="{034A55AA-EA58-425F-BC9C-95536EA50B54}" srcOrd="1" destOrd="0" presId="urn:microsoft.com/office/officeart/2008/layout/PictureStrips"/>
    <dgm:cxn modelId="{B8A3B037-208C-4C15-A2AF-051CB1345B12}" type="presParOf" srcId="{A1341487-C438-4DF6-B103-75A1F1BFB8DC}" destId="{C951DE8F-8370-4DE3-A86D-82DADB22C68D}" srcOrd="1" destOrd="0" presId="urn:microsoft.com/office/officeart/2008/layout/PictureStrips"/>
    <dgm:cxn modelId="{885B80FE-9DA6-4991-A6DC-C082C4A22CE1}" type="presParOf" srcId="{A1341487-C438-4DF6-B103-75A1F1BFB8DC}" destId="{598B8C01-CD3C-480A-95E8-4DB3B935B185}" srcOrd="2" destOrd="0" presId="urn:microsoft.com/office/officeart/2008/layout/PictureStrips"/>
    <dgm:cxn modelId="{3ED6C064-AFE6-41D6-8B38-0F138577AA59}" type="presParOf" srcId="{598B8C01-CD3C-480A-95E8-4DB3B935B185}" destId="{7459B0D3-58F2-49FB-B6DA-A3B0EFD3CB31}" srcOrd="0" destOrd="0" presId="urn:microsoft.com/office/officeart/2008/layout/PictureStrips"/>
    <dgm:cxn modelId="{FECDFC19-75B8-4BD5-A454-FB3556EDC252}" type="presParOf" srcId="{598B8C01-CD3C-480A-95E8-4DB3B935B185}" destId="{501AD2BB-86F7-4D9F-B2BB-5192E8923DEB}" srcOrd="1" destOrd="0" presId="urn:microsoft.com/office/officeart/2008/layout/PictureStrips"/>
    <dgm:cxn modelId="{552E2F1D-B451-4ED5-A544-7082784177CD}" type="presParOf" srcId="{A1341487-C438-4DF6-B103-75A1F1BFB8DC}" destId="{051D086D-1182-4194-9137-656EA794C254}" srcOrd="3" destOrd="0" presId="urn:microsoft.com/office/officeart/2008/layout/PictureStrips"/>
    <dgm:cxn modelId="{96EE661B-0642-4061-B9A8-3F761AA3B94D}" type="presParOf" srcId="{A1341487-C438-4DF6-B103-75A1F1BFB8DC}" destId="{981073AA-C14D-4865-AE17-C2891412A8A8}" srcOrd="4" destOrd="0" presId="urn:microsoft.com/office/officeart/2008/layout/PictureStrips"/>
    <dgm:cxn modelId="{BB9EC3B5-9B47-439F-A450-E59A0818628F}" type="presParOf" srcId="{981073AA-C14D-4865-AE17-C2891412A8A8}" destId="{8B17183F-962B-4FBF-8E74-70C02BAFD511}" srcOrd="0" destOrd="0" presId="urn:microsoft.com/office/officeart/2008/layout/PictureStrips"/>
    <dgm:cxn modelId="{8E600574-57D2-41DD-AA66-CCB3BEBCDA07}" type="presParOf" srcId="{981073AA-C14D-4865-AE17-C2891412A8A8}" destId="{3D4B9031-274F-4996-8C1C-39E1866B936B}" srcOrd="1" destOrd="0" presId="urn:microsoft.com/office/officeart/2008/layout/PictureStrips"/>
    <dgm:cxn modelId="{D710CC37-3CA8-4006-88EE-E97918D2371A}" type="presParOf" srcId="{A1341487-C438-4DF6-B103-75A1F1BFB8DC}" destId="{9EB9DBB8-CD4B-4C59-8E5C-20CA2C9C5459}" srcOrd="5" destOrd="0" presId="urn:microsoft.com/office/officeart/2008/layout/PictureStrips"/>
    <dgm:cxn modelId="{A5170029-348C-443B-8A60-B493BC1FEFA0}" type="presParOf" srcId="{A1341487-C438-4DF6-B103-75A1F1BFB8DC}" destId="{A38EA2CA-87E7-43C9-A380-4C1B9ACB7DC3}" srcOrd="6" destOrd="0" presId="urn:microsoft.com/office/officeart/2008/layout/PictureStrips"/>
    <dgm:cxn modelId="{A219D051-AEA9-4CA6-8B7C-F9FC1F6A96F1}" type="presParOf" srcId="{A38EA2CA-87E7-43C9-A380-4C1B9ACB7DC3}" destId="{582B993F-32B4-4C4D-A26A-F0565EBF1847}" srcOrd="0" destOrd="0" presId="urn:microsoft.com/office/officeart/2008/layout/PictureStrips"/>
    <dgm:cxn modelId="{2A397696-2F21-4D53-AA52-753E9D0148F3}" type="presParOf" srcId="{A38EA2CA-87E7-43C9-A380-4C1B9ACB7DC3}" destId="{D3277C74-BE56-4211-9334-EED4CB6517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8CCA2-BF53-4E57-AFB7-F23771C2C2A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2DDC988-D51E-48B4-AB62-553DE0CF3873}">
      <dgm:prSet phldrT="[Texto]" custT="1"/>
      <dgm:spPr/>
      <dgm:t>
        <a:bodyPr/>
        <a:lstStyle/>
        <a:p>
          <a:r>
            <a:rPr lang="en-US" sz="1600" b="1" noProof="1"/>
            <a:t>Contextual analytics and automation</a:t>
          </a:r>
        </a:p>
      </dgm:t>
    </dgm:pt>
    <dgm:pt modelId="{C0E5C714-B438-450C-98C1-1A1639778C18}" type="parTrans" cxnId="{C30F8DC6-25C4-44D7-A94D-EB3A8B04324E}">
      <dgm:prSet/>
      <dgm:spPr/>
      <dgm:t>
        <a:bodyPr/>
        <a:lstStyle/>
        <a:p>
          <a:endParaRPr lang="en-US" noProof="1"/>
        </a:p>
      </dgm:t>
    </dgm:pt>
    <dgm:pt modelId="{E3EF9BAA-E623-4F81-AE93-E6272E040772}" type="sibTrans" cxnId="{C30F8DC6-25C4-44D7-A94D-EB3A8B04324E}">
      <dgm:prSet/>
      <dgm:spPr/>
      <dgm:t>
        <a:bodyPr/>
        <a:lstStyle/>
        <a:p>
          <a:endParaRPr lang="en-US" noProof="1"/>
        </a:p>
      </dgm:t>
    </dgm:pt>
    <dgm:pt modelId="{572DDC71-49C4-458B-AE57-6D17F7E7AE31}">
      <dgm:prSet phldrT="[Texto]" custT="1"/>
      <dgm:spPr/>
      <dgm:t>
        <a:bodyPr/>
        <a:lstStyle/>
        <a:p>
          <a:r>
            <a:rPr lang="en-US" sz="1600" b="1" noProof="1"/>
            <a:t>Digital service creation and management</a:t>
          </a:r>
        </a:p>
      </dgm:t>
    </dgm:pt>
    <dgm:pt modelId="{A16B6798-367B-4F5A-85AD-4C2F7771A82C}" type="parTrans" cxnId="{1C125BC0-3A67-4B3C-99C7-0F9658B3C3B0}">
      <dgm:prSet/>
      <dgm:spPr/>
      <dgm:t>
        <a:bodyPr/>
        <a:lstStyle/>
        <a:p>
          <a:endParaRPr lang="en-US" noProof="1"/>
        </a:p>
      </dgm:t>
    </dgm:pt>
    <dgm:pt modelId="{C1AD7964-71C6-4EDB-8261-1C564761C3A0}" type="sibTrans" cxnId="{1C125BC0-3A67-4B3C-99C7-0F9658B3C3B0}">
      <dgm:prSet/>
      <dgm:spPr/>
      <dgm:t>
        <a:bodyPr/>
        <a:lstStyle/>
        <a:p>
          <a:endParaRPr lang="en-US" noProof="1"/>
        </a:p>
      </dgm:t>
    </dgm:pt>
    <dgm:pt modelId="{76402990-A830-4951-BDD9-C2B55B479511}">
      <dgm:prSet phldrT="[Texto]" custT="1"/>
      <dgm:spPr/>
      <dgm:t>
        <a:bodyPr/>
        <a:lstStyle/>
        <a:p>
          <a:r>
            <a:rPr lang="en-US" sz="1600" b="1" noProof="1"/>
            <a:t>Digital data stream processing and storage</a:t>
          </a:r>
        </a:p>
      </dgm:t>
    </dgm:pt>
    <dgm:pt modelId="{5F63FFF6-6383-4AC3-AFCB-317533B93644}" type="parTrans" cxnId="{1864882B-C649-45E0-A659-9E2D890671CD}">
      <dgm:prSet/>
      <dgm:spPr/>
      <dgm:t>
        <a:bodyPr/>
        <a:lstStyle/>
        <a:p>
          <a:endParaRPr lang="en-US" noProof="1"/>
        </a:p>
      </dgm:t>
    </dgm:pt>
    <dgm:pt modelId="{1854BEF7-B721-40EA-AFCC-68F91B443D89}" type="sibTrans" cxnId="{1864882B-C649-45E0-A659-9E2D890671CD}">
      <dgm:prSet/>
      <dgm:spPr/>
      <dgm:t>
        <a:bodyPr/>
        <a:lstStyle/>
        <a:p>
          <a:endParaRPr lang="en-US" noProof="1"/>
        </a:p>
      </dgm:t>
    </dgm:pt>
    <dgm:pt modelId="{9420B56E-1EC2-4B31-958B-EC23153D4537}">
      <dgm:prSet phldrT="[Texto]" custT="1"/>
      <dgm:spPr/>
      <dgm:t>
        <a:bodyPr/>
        <a:lstStyle/>
        <a:p>
          <a:r>
            <a:rPr lang="en-US" sz="1600" b="1" noProof="1"/>
            <a:t>Ubiquitous secure digital connectivity</a:t>
          </a:r>
        </a:p>
      </dgm:t>
    </dgm:pt>
    <dgm:pt modelId="{1586D64E-965A-47B2-A2B0-85F3B4AE6F5E}" type="parTrans" cxnId="{DD9FC6D1-9309-4213-B0AA-FAC001224E6E}">
      <dgm:prSet/>
      <dgm:spPr/>
      <dgm:t>
        <a:bodyPr/>
        <a:lstStyle/>
        <a:p>
          <a:endParaRPr lang="en-US" noProof="1"/>
        </a:p>
      </dgm:t>
    </dgm:pt>
    <dgm:pt modelId="{17DB969C-84D3-41C7-8FCC-37E348B56860}" type="sibTrans" cxnId="{DD9FC6D1-9309-4213-B0AA-FAC001224E6E}">
      <dgm:prSet/>
      <dgm:spPr/>
      <dgm:t>
        <a:bodyPr/>
        <a:lstStyle/>
        <a:p>
          <a:endParaRPr lang="en-US" noProof="1"/>
        </a:p>
      </dgm:t>
    </dgm:pt>
    <dgm:pt modelId="{F37389DD-1A08-44C7-BCE1-B75944F25152}">
      <dgm:prSet phldrT="[Texto]" custT="1"/>
      <dgm:spPr/>
      <dgm:t>
        <a:bodyPr/>
        <a:lstStyle/>
        <a:p>
          <a:r>
            <a:rPr lang="en-US" sz="1600" b="1" noProof="1"/>
            <a:t>Digitaly enable animate and inanimate things</a:t>
          </a:r>
        </a:p>
      </dgm:t>
    </dgm:pt>
    <dgm:pt modelId="{CBDDCA77-EBAD-4D07-9F9B-304712ABBCB7}" type="parTrans" cxnId="{B0E1CBF5-1F2F-4198-AC7F-B77311BEFD98}">
      <dgm:prSet/>
      <dgm:spPr/>
      <dgm:t>
        <a:bodyPr/>
        <a:lstStyle/>
        <a:p>
          <a:endParaRPr lang="en-US" noProof="1"/>
        </a:p>
      </dgm:t>
    </dgm:pt>
    <dgm:pt modelId="{2FBEC0EC-57F4-47E5-AF68-391CA24AE952}" type="sibTrans" cxnId="{B0E1CBF5-1F2F-4198-AC7F-B77311BEFD98}">
      <dgm:prSet/>
      <dgm:spPr/>
      <dgm:t>
        <a:bodyPr/>
        <a:lstStyle/>
        <a:p>
          <a:endParaRPr lang="en-US" noProof="1"/>
        </a:p>
      </dgm:t>
    </dgm:pt>
    <dgm:pt modelId="{D0B77266-1428-4EBE-BAC1-915402625BBA}" type="pres">
      <dgm:prSet presAssocID="{2018CCA2-BF53-4E57-AFB7-F23771C2C2A8}" presName="compositeShape" presStyleCnt="0">
        <dgm:presLayoutVars>
          <dgm:dir/>
          <dgm:resizeHandles/>
        </dgm:presLayoutVars>
      </dgm:prSet>
      <dgm:spPr/>
    </dgm:pt>
    <dgm:pt modelId="{FC2E99F1-B82E-4890-AF43-015C2E42C0BD}" type="pres">
      <dgm:prSet presAssocID="{2018CCA2-BF53-4E57-AFB7-F23771C2C2A8}" presName="pyramid" presStyleLbl="node1" presStyleIdx="0" presStyleCnt="1"/>
      <dgm:spPr/>
    </dgm:pt>
    <dgm:pt modelId="{93332909-50FD-47FB-A272-A8BB93EACEE0}" type="pres">
      <dgm:prSet presAssocID="{2018CCA2-BF53-4E57-AFB7-F23771C2C2A8}" presName="theList" presStyleCnt="0"/>
      <dgm:spPr/>
    </dgm:pt>
    <dgm:pt modelId="{76E38A8C-28EE-41BD-9B4F-E390392CE3D9}" type="pres">
      <dgm:prSet presAssocID="{52DDC988-D51E-48B4-AB62-553DE0CF3873}" presName="aNode" presStyleLbl="fgAcc1" presStyleIdx="0" presStyleCnt="5" custScaleX="155705">
        <dgm:presLayoutVars>
          <dgm:bulletEnabled val="1"/>
        </dgm:presLayoutVars>
      </dgm:prSet>
      <dgm:spPr/>
    </dgm:pt>
    <dgm:pt modelId="{A96CDBBA-1BC8-428D-9338-13F72082B928}" type="pres">
      <dgm:prSet presAssocID="{52DDC988-D51E-48B4-AB62-553DE0CF3873}" presName="aSpace" presStyleCnt="0"/>
      <dgm:spPr/>
    </dgm:pt>
    <dgm:pt modelId="{27E7DE8C-B993-4E65-AB09-1F431B917330}" type="pres">
      <dgm:prSet presAssocID="{572DDC71-49C4-458B-AE57-6D17F7E7AE31}" presName="aNode" presStyleLbl="fgAcc1" presStyleIdx="1" presStyleCnt="5" custScaleX="155705">
        <dgm:presLayoutVars>
          <dgm:bulletEnabled val="1"/>
        </dgm:presLayoutVars>
      </dgm:prSet>
      <dgm:spPr/>
    </dgm:pt>
    <dgm:pt modelId="{A75F2B29-FA25-4FF1-B191-4DFE7889BDB2}" type="pres">
      <dgm:prSet presAssocID="{572DDC71-49C4-458B-AE57-6D17F7E7AE31}" presName="aSpace" presStyleCnt="0"/>
      <dgm:spPr/>
    </dgm:pt>
    <dgm:pt modelId="{936C5824-5CD7-4235-96B9-FA94FFEE1DD0}" type="pres">
      <dgm:prSet presAssocID="{76402990-A830-4951-BDD9-C2B55B479511}" presName="aNode" presStyleLbl="fgAcc1" presStyleIdx="2" presStyleCnt="5" custScaleX="155705">
        <dgm:presLayoutVars>
          <dgm:bulletEnabled val="1"/>
        </dgm:presLayoutVars>
      </dgm:prSet>
      <dgm:spPr/>
    </dgm:pt>
    <dgm:pt modelId="{DC28F1B7-06FC-4854-AC85-C87524D8782E}" type="pres">
      <dgm:prSet presAssocID="{76402990-A830-4951-BDD9-C2B55B479511}" presName="aSpace" presStyleCnt="0"/>
      <dgm:spPr/>
    </dgm:pt>
    <dgm:pt modelId="{6052BC97-4E0F-4639-A61E-639C7C1667FE}" type="pres">
      <dgm:prSet presAssocID="{9420B56E-1EC2-4B31-958B-EC23153D4537}" presName="aNode" presStyleLbl="fgAcc1" presStyleIdx="3" presStyleCnt="5" custScaleX="155705">
        <dgm:presLayoutVars>
          <dgm:bulletEnabled val="1"/>
        </dgm:presLayoutVars>
      </dgm:prSet>
      <dgm:spPr/>
    </dgm:pt>
    <dgm:pt modelId="{5AA9D8C7-2653-45B8-9CB6-EA2E4EA7320C}" type="pres">
      <dgm:prSet presAssocID="{9420B56E-1EC2-4B31-958B-EC23153D4537}" presName="aSpace" presStyleCnt="0"/>
      <dgm:spPr/>
    </dgm:pt>
    <dgm:pt modelId="{307FF6C4-6AAB-49B4-9B36-E44FEC18E71F}" type="pres">
      <dgm:prSet presAssocID="{F37389DD-1A08-44C7-BCE1-B75944F25152}" presName="aNode" presStyleLbl="fgAcc1" presStyleIdx="4" presStyleCnt="5" custScaleX="155705">
        <dgm:presLayoutVars>
          <dgm:bulletEnabled val="1"/>
        </dgm:presLayoutVars>
      </dgm:prSet>
      <dgm:spPr/>
    </dgm:pt>
    <dgm:pt modelId="{D8445927-DB5D-4A66-8B90-B98C964161FD}" type="pres">
      <dgm:prSet presAssocID="{F37389DD-1A08-44C7-BCE1-B75944F25152}" presName="aSpace" presStyleCnt="0"/>
      <dgm:spPr/>
    </dgm:pt>
  </dgm:ptLst>
  <dgm:cxnLst>
    <dgm:cxn modelId="{96BFA605-66AD-499A-A479-F02617C4964D}" type="presOf" srcId="{76402990-A830-4951-BDD9-C2B55B479511}" destId="{936C5824-5CD7-4235-96B9-FA94FFEE1DD0}" srcOrd="0" destOrd="0" presId="urn:microsoft.com/office/officeart/2005/8/layout/pyramid2"/>
    <dgm:cxn modelId="{D1EFFE1E-5DB8-41F2-8EDD-1650A355B523}" type="presOf" srcId="{9420B56E-1EC2-4B31-958B-EC23153D4537}" destId="{6052BC97-4E0F-4639-A61E-639C7C1667FE}" srcOrd="0" destOrd="0" presId="urn:microsoft.com/office/officeart/2005/8/layout/pyramid2"/>
    <dgm:cxn modelId="{1864882B-C649-45E0-A659-9E2D890671CD}" srcId="{2018CCA2-BF53-4E57-AFB7-F23771C2C2A8}" destId="{76402990-A830-4951-BDD9-C2B55B479511}" srcOrd="2" destOrd="0" parTransId="{5F63FFF6-6383-4AC3-AFCB-317533B93644}" sibTransId="{1854BEF7-B721-40EA-AFCC-68F91B443D89}"/>
    <dgm:cxn modelId="{3145A26B-A9D1-448A-9087-32CAC2E9E15A}" type="presOf" srcId="{572DDC71-49C4-458B-AE57-6D17F7E7AE31}" destId="{27E7DE8C-B993-4E65-AB09-1F431B917330}" srcOrd="0" destOrd="0" presId="urn:microsoft.com/office/officeart/2005/8/layout/pyramid2"/>
    <dgm:cxn modelId="{24AF4E8C-D268-4323-932D-396FCE6DB3A2}" type="presOf" srcId="{F37389DD-1A08-44C7-BCE1-B75944F25152}" destId="{307FF6C4-6AAB-49B4-9B36-E44FEC18E71F}" srcOrd="0" destOrd="0" presId="urn:microsoft.com/office/officeart/2005/8/layout/pyramid2"/>
    <dgm:cxn modelId="{1C125BC0-3A67-4B3C-99C7-0F9658B3C3B0}" srcId="{2018CCA2-BF53-4E57-AFB7-F23771C2C2A8}" destId="{572DDC71-49C4-458B-AE57-6D17F7E7AE31}" srcOrd="1" destOrd="0" parTransId="{A16B6798-367B-4F5A-85AD-4C2F7771A82C}" sibTransId="{C1AD7964-71C6-4EDB-8261-1C564761C3A0}"/>
    <dgm:cxn modelId="{0F6884C2-19DD-45BF-A0C2-22174A1C3D35}" type="presOf" srcId="{2018CCA2-BF53-4E57-AFB7-F23771C2C2A8}" destId="{D0B77266-1428-4EBE-BAC1-915402625BBA}" srcOrd="0" destOrd="0" presId="urn:microsoft.com/office/officeart/2005/8/layout/pyramid2"/>
    <dgm:cxn modelId="{C30F8DC6-25C4-44D7-A94D-EB3A8B04324E}" srcId="{2018CCA2-BF53-4E57-AFB7-F23771C2C2A8}" destId="{52DDC988-D51E-48B4-AB62-553DE0CF3873}" srcOrd="0" destOrd="0" parTransId="{C0E5C714-B438-450C-98C1-1A1639778C18}" sibTransId="{E3EF9BAA-E623-4F81-AE93-E6272E040772}"/>
    <dgm:cxn modelId="{DD9FC6D1-9309-4213-B0AA-FAC001224E6E}" srcId="{2018CCA2-BF53-4E57-AFB7-F23771C2C2A8}" destId="{9420B56E-1EC2-4B31-958B-EC23153D4537}" srcOrd="3" destOrd="0" parTransId="{1586D64E-965A-47B2-A2B0-85F3B4AE6F5E}" sibTransId="{17DB969C-84D3-41C7-8FCC-37E348B56860}"/>
    <dgm:cxn modelId="{888954F3-A090-4353-B143-A70F3E0F2789}" type="presOf" srcId="{52DDC988-D51E-48B4-AB62-553DE0CF3873}" destId="{76E38A8C-28EE-41BD-9B4F-E390392CE3D9}" srcOrd="0" destOrd="0" presId="urn:microsoft.com/office/officeart/2005/8/layout/pyramid2"/>
    <dgm:cxn modelId="{B0E1CBF5-1F2F-4198-AC7F-B77311BEFD98}" srcId="{2018CCA2-BF53-4E57-AFB7-F23771C2C2A8}" destId="{F37389DD-1A08-44C7-BCE1-B75944F25152}" srcOrd="4" destOrd="0" parTransId="{CBDDCA77-EBAD-4D07-9F9B-304712ABBCB7}" sibTransId="{2FBEC0EC-57F4-47E5-AF68-391CA24AE952}"/>
    <dgm:cxn modelId="{35B183E9-4FB8-49F0-97FF-9CA0C23C4A8E}" type="presParOf" srcId="{D0B77266-1428-4EBE-BAC1-915402625BBA}" destId="{FC2E99F1-B82E-4890-AF43-015C2E42C0BD}" srcOrd="0" destOrd="0" presId="urn:microsoft.com/office/officeart/2005/8/layout/pyramid2"/>
    <dgm:cxn modelId="{24525CAB-F514-43C4-B13B-EB60CF21F16E}" type="presParOf" srcId="{D0B77266-1428-4EBE-BAC1-915402625BBA}" destId="{93332909-50FD-47FB-A272-A8BB93EACEE0}" srcOrd="1" destOrd="0" presId="urn:microsoft.com/office/officeart/2005/8/layout/pyramid2"/>
    <dgm:cxn modelId="{F4824EC5-9167-4532-AB11-60859DE18F31}" type="presParOf" srcId="{93332909-50FD-47FB-A272-A8BB93EACEE0}" destId="{76E38A8C-28EE-41BD-9B4F-E390392CE3D9}" srcOrd="0" destOrd="0" presId="urn:microsoft.com/office/officeart/2005/8/layout/pyramid2"/>
    <dgm:cxn modelId="{7754F82C-DED8-41CB-9A21-244DFE1259C1}" type="presParOf" srcId="{93332909-50FD-47FB-A272-A8BB93EACEE0}" destId="{A96CDBBA-1BC8-428D-9338-13F72082B928}" srcOrd="1" destOrd="0" presId="urn:microsoft.com/office/officeart/2005/8/layout/pyramid2"/>
    <dgm:cxn modelId="{454029B6-C77C-4790-9570-CEEEAD612096}" type="presParOf" srcId="{93332909-50FD-47FB-A272-A8BB93EACEE0}" destId="{27E7DE8C-B993-4E65-AB09-1F431B917330}" srcOrd="2" destOrd="0" presId="urn:microsoft.com/office/officeart/2005/8/layout/pyramid2"/>
    <dgm:cxn modelId="{0F38EA93-61C1-4E5A-9883-F09F686E9977}" type="presParOf" srcId="{93332909-50FD-47FB-A272-A8BB93EACEE0}" destId="{A75F2B29-FA25-4FF1-B191-4DFE7889BDB2}" srcOrd="3" destOrd="0" presId="urn:microsoft.com/office/officeart/2005/8/layout/pyramid2"/>
    <dgm:cxn modelId="{8D1E442D-A4E0-4A32-AF6B-C17A7A799437}" type="presParOf" srcId="{93332909-50FD-47FB-A272-A8BB93EACEE0}" destId="{936C5824-5CD7-4235-96B9-FA94FFEE1DD0}" srcOrd="4" destOrd="0" presId="urn:microsoft.com/office/officeart/2005/8/layout/pyramid2"/>
    <dgm:cxn modelId="{0C1BCBB3-8EBE-4A96-9F23-E6526C8B2E98}" type="presParOf" srcId="{93332909-50FD-47FB-A272-A8BB93EACEE0}" destId="{DC28F1B7-06FC-4854-AC85-C87524D8782E}" srcOrd="5" destOrd="0" presId="urn:microsoft.com/office/officeart/2005/8/layout/pyramid2"/>
    <dgm:cxn modelId="{581B3E5C-D42D-4518-B683-363A8EA7E75D}" type="presParOf" srcId="{93332909-50FD-47FB-A272-A8BB93EACEE0}" destId="{6052BC97-4E0F-4639-A61E-639C7C1667FE}" srcOrd="6" destOrd="0" presId="urn:microsoft.com/office/officeart/2005/8/layout/pyramid2"/>
    <dgm:cxn modelId="{521A670A-8D45-4CCC-BB3E-6B536D5E6283}" type="presParOf" srcId="{93332909-50FD-47FB-A272-A8BB93EACEE0}" destId="{5AA9D8C7-2653-45B8-9CB6-EA2E4EA7320C}" srcOrd="7" destOrd="0" presId="urn:microsoft.com/office/officeart/2005/8/layout/pyramid2"/>
    <dgm:cxn modelId="{12F73F03-4DD6-4D25-9469-187590BC00F9}" type="presParOf" srcId="{93332909-50FD-47FB-A272-A8BB93EACEE0}" destId="{307FF6C4-6AAB-49B4-9B36-E44FEC18E71F}" srcOrd="8" destOrd="0" presId="urn:microsoft.com/office/officeart/2005/8/layout/pyramid2"/>
    <dgm:cxn modelId="{302F120A-5C36-470B-9789-58BE42AB0555}" type="presParOf" srcId="{93332909-50FD-47FB-A272-A8BB93EACEE0}" destId="{D8445927-DB5D-4A66-8B90-B98C964161F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F57686-13A2-420F-A3BB-F21BD39265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16F1C06-F8D1-4E0C-AB6D-EE6ED1AF3F37}">
      <dgm:prSet phldrT="[Texto]" custT="1"/>
      <dgm:spPr/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User-specific multi-event analysis, knowledge and creation</a:t>
          </a:r>
        </a:p>
      </dgm:t>
    </dgm:pt>
    <dgm:pt modelId="{05649E9C-68D0-437E-8660-65CEB768E328}" type="parTrans" cxnId="{23D53D13-C135-4492-ADEA-9464C3326EA9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1A0BFF7F-026A-4C4F-A95C-7662CF8E74F5}" type="sibTrans" cxnId="{23D53D13-C135-4492-ADEA-9464C3326EA9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8858CC3B-CF9B-4E6C-990A-3F5499113841}">
      <dgm:prSet phldrT="[Texto]" custT="1"/>
      <dgm:spPr/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Application-specific event analysis, response and learning</a:t>
          </a:r>
        </a:p>
      </dgm:t>
    </dgm:pt>
    <dgm:pt modelId="{6002E114-EC2A-45AC-8A11-DC17B0A6A79B}" type="parTrans" cxnId="{7F397633-216C-465C-B421-8CCF811CF714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0887F441-CADE-4295-AD5D-88F0048B4336}" type="sibTrans" cxnId="{7F397633-216C-465C-B421-8CCF811CF714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6AEB609E-5075-4C2C-A0C8-F77EF5CA42D1}">
      <dgm:prSet phldrT="[Texto]" custT="1"/>
      <dgm:spPr/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Communication, control, authentication and resource optimization</a:t>
          </a:r>
        </a:p>
      </dgm:t>
    </dgm:pt>
    <dgm:pt modelId="{F89093C0-C882-4771-A4F1-EB315A8F1D48}" type="parTrans" cxnId="{22563D46-88D1-4D7D-B755-1503EEE4B012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AA3E5590-5356-4AD4-B576-34DC4686E511}" type="sibTrans" cxnId="{22563D46-88D1-4D7D-B755-1503EEE4B012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4066CE43-EA3D-401B-BD01-63B71A1114DC}">
      <dgm:prSet phldrT="[Texto]" custT="1"/>
      <dgm:spPr/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Device powering, data sensing and network interface</a:t>
          </a:r>
        </a:p>
      </dgm:t>
    </dgm:pt>
    <dgm:pt modelId="{54F4B1A5-040A-484A-BD0F-621C2F6D9CAE}" type="parTrans" cxnId="{F6D5121A-5EFC-4C8E-A01E-3728B0FFDD34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42603A83-5F8F-4C01-80C5-D631D2A7C427}" type="sibTrans" cxnId="{F6D5121A-5EFC-4C8E-A01E-3728B0FFDD34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6723CC65-D3C2-448A-B76B-2DC16E57E110}">
      <dgm:prSet phldrT="[Texto]" custT="1"/>
      <dgm:spPr/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Real-time event detection and summarization</a:t>
          </a:r>
        </a:p>
      </dgm:t>
    </dgm:pt>
    <dgm:pt modelId="{79586484-32DB-48B7-8F23-6ABCA6328977}" type="parTrans" cxnId="{3165DD45-D428-407E-88E8-58572460CCA6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F5D89EFE-DB8B-4458-B74D-0A61C6F0AC42}" type="sibTrans" cxnId="{3165DD45-D428-407E-88E8-58572460CCA6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C90E1DBC-12AC-46BE-A117-1542290F6022}" type="pres">
      <dgm:prSet presAssocID="{69F57686-13A2-420F-A3BB-F21BD39265B3}" presName="linearFlow" presStyleCnt="0">
        <dgm:presLayoutVars>
          <dgm:dir/>
          <dgm:resizeHandles val="exact"/>
        </dgm:presLayoutVars>
      </dgm:prSet>
      <dgm:spPr/>
    </dgm:pt>
    <dgm:pt modelId="{764A0AEA-2FA0-4FBC-8178-108837042ED0}" type="pres">
      <dgm:prSet presAssocID="{816F1C06-F8D1-4E0C-AB6D-EE6ED1AF3F37}" presName="composite" presStyleCnt="0"/>
      <dgm:spPr/>
    </dgm:pt>
    <dgm:pt modelId="{2A288024-429E-4D7B-B715-E35665A6ED0A}" type="pres">
      <dgm:prSet presAssocID="{816F1C06-F8D1-4E0C-AB6D-EE6ED1AF3F37}" presName="imgShp" presStyleLbl="fgImgPlace1" presStyleIdx="0" presStyleCnt="5"/>
      <dgm:spPr/>
    </dgm:pt>
    <dgm:pt modelId="{EA870E9F-ED22-40A4-A671-FC3F86313D3F}" type="pres">
      <dgm:prSet presAssocID="{816F1C06-F8D1-4E0C-AB6D-EE6ED1AF3F37}" presName="txShp" presStyleLbl="node1" presStyleIdx="0" presStyleCnt="5">
        <dgm:presLayoutVars>
          <dgm:bulletEnabled val="1"/>
        </dgm:presLayoutVars>
      </dgm:prSet>
      <dgm:spPr/>
    </dgm:pt>
    <dgm:pt modelId="{87557A44-49A0-4470-B30B-B7E888209759}" type="pres">
      <dgm:prSet presAssocID="{1A0BFF7F-026A-4C4F-A95C-7662CF8E74F5}" presName="spacing" presStyleCnt="0"/>
      <dgm:spPr/>
    </dgm:pt>
    <dgm:pt modelId="{EC9D2ECD-655F-4CDB-BBAC-09386CB1DA44}" type="pres">
      <dgm:prSet presAssocID="{8858CC3B-CF9B-4E6C-990A-3F5499113841}" presName="composite" presStyleCnt="0"/>
      <dgm:spPr/>
    </dgm:pt>
    <dgm:pt modelId="{6906C86C-E340-4283-9F06-5EDD06715587}" type="pres">
      <dgm:prSet presAssocID="{8858CC3B-CF9B-4E6C-990A-3F5499113841}" presName="imgShp" presStyleLbl="fgImgPlace1" presStyleIdx="1" presStyleCnt="5"/>
      <dgm:spPr/>
    </dgm:pt>
    <dgm:pt modelId="{D5B7F323-6AB8-470F-9D87-0FD5B33C57A9}" type="pres">
      <dgm:prSet presAssocID="{8858CC3B-CF9B-4E6C-990A-3F5499113841}" presName="txShp" presStyleLbl="node1" presStyleIdx="1" presStyleCnt="5">
        <dgm:presLayoutVars>
          <dgm:bulletEnabled val="1"/>
        </dgm:presLayoutVars>
      </dgm:prSet>
      <dgm:spPr/>
    </dgm:pt>
    <dgm:pt modelId="{9A7302D9-F1D3-4066-859C-44410EB31B68}" type="pres">
      <dgm:prSet presAssocID="{0887F441-CADE-4295-AD5D-88F0048B4336}" presName="spacing" presStyleCnt="0"/>
      <dgm:spPr/>
    </dgm:pt>
    <dgm:pt modelId="{9FB7C26A-F68D-463C-9CD0-797681859C0E}" type="pres">
      <dgm:prSet presAssocID="{6723CC65-D3C2-448A-B76B-2DC16E57E110}" presName="composite" presStyleCnt="0"/>
      <dgm:spPr/>
    </dgm:pt>
    <dgm:pt modelId="{90093B77-C4D1-4E5E-B774-23003AB8C9E7}" type="pres">
      <dgm:prSet presAssocID="{6723CC65-D3C2-448A-B76B-2DC16E57E110}" presName="imgShp" presStyleLbl="fgImgPlace1" presStyleIdx="2" presStyleCnt="5"/>
      <dgm:spPr/>
    </dgm:pt>
    <dgm:pt modelId="{70C6DC57-C093-40C2-B5DA-359A148AA718}" type="pres">
      <dgm:prSet presAssocID="{6723CC65-D3C2-448A-B76B-2DC16E57E110}" presName="txShp" presStyleLbl="node1" presStyleIdx="2" presStyleCnt="5">
        <dgm:presLayoutVars>
          <dgm:bulletEnabled val="1"/>
        </dgm:presLayoutVars>
      </dgm:prSet>
      <dgm:spPr/>
    </dgm:pt>
    <dgm:pt modelId="{E3856AA2-9193-4454-BE37-E968D245238D}" type="pres">
      <dgm:prSet presAssocID="{F5D89EFE-DB8B-4458-B74D-0A61C6F0AC42}" presName="spacing" presStyleCnt="0"/>
      <dgm:spPr/>
    </dgm:pt>
    <dgm:pt modelId="{43CD2400-100F-475D-9512-5BE7960FAB03}" type="pres">
      <dgm:prSet presAssocID="{6AEB609E-5075-4C2C-A0C8-F77EF5CA42D1}" presName="composite" presStyleCnt="0"/>
      <dgm:spPr/>
    </dgm:pt>
    <dgm:pt modelId="{A07D8527-E709-48F4-9EDC-462FC1C2661F}" type="pres">
      <dgm:prSet presAssocID="{6AEB609E-5075-4C2C-A0C8-F77EF5CA42D1}" presName="imgShp" presStyleLbl="fgImgPlace1" presStyleIdx="3" presStyleCnt="5"/>
      <dgm:spPr/>
    </dgm:pt>
    <dgm:pt modelId="{43000073-4C05-4CE6-89D1-A26042BCA7EA}" type="pres">
      <dgm:prSet presAssocID="{6AEB609E-5075-4C2C-A0C8-F77EF5CA42D1}" presName="txShp" presStyleLbl="node1" presStyleIdx="3" presStyleCnt="5">
        <dgm:presLayoutVars>
          <dgm:bulletEnabled val="1"/>
        </dgm:presLayoutVars>
      </dgm:prSet>
      <dgm:spPr/>
    </dgm:pt>
    <dgm:pt modelId="{603EF871-189F-4F44-9811-F51FC0D7D33F}" type="pres">
      <dgm:prSet presAssocID="{AA3E5590-5356-4AD4-B576-34DC4686E511}" presName="spacing" presStyleCnt="0"/>
      <dgm:spPr/>
    </dgm:pt>
    <dgm:pt modelId="{3A80A87C-0563-4A17-872F-F008716E260E}" type="pres">
      <dgm:prSet presAssocID="{4066CE43-EA3D-401B-BD01-63B71A1114DC}" presName="composite" presStyleCnt="0"/>
      <dgm:spPr/>
    </dgm:pt>
    <dgm:pt modelId="{CAE6ADC3-6E9E-4E83-9C0D-4AC774A585AB}" type="pres">
      <dgm:prSet presAssocID="{4066CE43-EA3D-401B-BD01-63B71A1114DC}" presName="imgShp" presStyleLbl="fgImgPlace1" presStyleIdx="4" presStyleCnt="5"/>
      <dgm:spPr/>
    </dgm:pt>
    <dgm:pt modelId="{F1DB5565-CCA0-4CE1-A859-A19B4D5F76B5}" type="pres">
      <dgm:prSet presAssocID="{4066CE43-EA3D-401B-BD01-63B71A1114DC}" presName="txShp" presStyleLbl="node1" presStyleIdx="4" presStyleCnt="5">
        <dgm:presLayoutVars>
          <dgm:bulletEnabled val="1"/>
        </dgm:presLayoutVars>
      </dgm:prSet>
      <dgm:spPr/>
    </dgm:pt>
  </dgm:ptLst>
  <dgm:cxnLst>
    <dgm:cxn modelId="{23D53D13-C135-4492-ADEA-9464C3326EA9}" srcId="{69F57686-13A2-420F-A3BB-F21BD39265B3}" destId="{816F1C06-F8D1-4E0C-AB6D-EE6ED1AF3F37}" srcOrd="0" destOrd="0" parTransId="{05649E9C-68D0-437E-8660-65CEB768E328}" sibTransId="{1A0BFF7F-026A-4C4F-A95C-7662CF8E74F5}"/>
    <dgm:cxn modelId="{F6D5121A-5EFC-4C8E-A01E-3728B0FFDD34}" srcId="{69F57686-13A2-420F-A3BB-F21BD39265B3}" destId="{4066CE43-EA3D-401B-BD01-63B71A1114DC}" srcOrd="4" destOrd="0" parTransId="{54F4B1A5-040A-484A-BD0F-621C2F6D9CAE}" sibTransId="{42603A83-5F8F-4C01-80C5-D631D2A7C427}"/>
    <dgm:cxn modelId="{07F8262F-0B92-4065-94C5-39C74AB45403}" type="presOf" srcId="{8858CC3B-CF9B-4E6C-990A-3F5499113841}" destId="{D5B7F323-6AB8-470F-9D87-0FD5B33C57A9}" srcOrd="0" destOrd="0" presId="urn:microsoft.com/office/officeart/2005/8/layout/vList3"/>
    <dgm:cxn modelId="{7F397633-216C-465C-B421-8CCF811CF714}" srcId="{69F57686-13A2-420F-A3BB-F21BD39265B3}" destId="{8858CC3B-CF9B-4E6C-990A-3F5499113841}" srcOrd="1" destOrd="0" parTransId="{6002E114-EC2A-45AC-8A11-DC17B0A6A79B}" sibTransId="{0887F441-CADE-4295-AD5D-88F0048B4336}"/>
    <dgm:cxn modelId="{6103C15B-5E66-4F37-B08C-993704647EB2}" type="presOf" srcId="{69F57686-13A2-420F-A3BB-F21BD39265B3}" destId="{C90E1DBC-12AC-46BE-A117-1542290F6022}" srcOrd="0" destOrd="0" presId="urn:microsoft.com/office/officeart/2005/8/layout/vList3"/>
    <dgm:cxn modelId="{3165DD45-D428-407E-88E8-58572460CCA6}" srcId="{69F57686-13A2-420F-A3BB-F21BD39265B3}" destId="{6723CC65-D3C2-448A-B76B-2DC16E57E110}" srcOrd="2" destOrd="0" parTransId="{79586484-32DB-48B7-8F23-6ABCA6328977}" sibTransId="{F5D89EFE-DB8B-4458-B74D-0A61C6F0AC42}"/>
    <dgm:cxn modelId="{22563D46-88D1-4D7D-B755-1503EEE4B012}" srcId="{69F57686-13A2-420F-A3BB-F21BD39265B3}" destId="{6AEB609E-5075-4C2C-A0C8-F77EF5CA42D1}" srcOrd="3" destOrd="0" parTransId="{F89093C0-C882-4771-A4F1-EB315A8F1D48}" sibTransId="{AA3E5590-5356-4AD4-B576-34DC4686E511}"/>
    <dgm:cxn modelId="{2DDD6E79-E3B9-4015-959D-77BDD50CA204}" type="presOf" srcId="{4066CE43-EA3D-401B-BD01-63B71A1114DC}" destId="{F1DB5565-CCA0-4CE1-A859-A19B4D5F76B5}" srcOrd="0" destOrd="0" presId="urn:microsoft.com/office/officeart/2005/8/layout/vList3"/>
    <dgm:cxn modelId="{8C890796-BD4B-4887-A5DE-604050E49741}" type="presOf" srcId="{6AEB609E-5075-4C2C-A0C8-F77EF5CA42D1}" destId="{43000073-4C05-4CE6-89D1-A26042BCA7EA}" srcOrd="0" destOrd="0" presId="urn:microsoft.com/office/officeart/2005/8/layout/vList3"/>
    <dgm:cxn modelId="{1F24BDD2-FFDC-411F-8CCA-3F5D3B2F7DCD}" type="presOf" srcId="{6723CC65-D3C2-448A-B76B-2DC16E57E110}" destId="{70C6DC57-C093-40C2-B5DA-359A148AA718}" srcOrd="0" destOrd="0" presId="urn:microsoft.com/office/officeart/2005/8/layout/vList3"/>
    <dgm:cxn modelId="{311B33DE-9AD8-49CE-A6A1-DB19315F2E2D}" type="presOf" srcId="{816F1C06-F8D1-4E0C-AB6D-EE6ED1AF3F37}" destId="{EA870E9F-ED22-40A4-A671-FC3F86313D3F}" srcOrd="0" destOrd="0" presId="urn:microsoft.com/office/officeart/2005/8/layout/vList3"/>
    <dgm:cxn modelId="{9F073C31-045D-4338-A372-FC801AC12EB1}" type="presParOf" srcId="{C90E1DBC-12AC-46BE-A117-1542290F6022}" destId="{764A0AEA-2FA0-4FBC-8178-108837042ED0}" srcOrd="0" destOrd="0" presId="urn:microsoft.com/office/officeart/2005/8/layout/vList3"/>
    <dgm:cxn modelId="{321A03F8-B65B-405C-8316-8AEC31180F06}" type="presParOf" srcId="{764A0AEA-2FA0-4FBC-8178-108837042ED0}" destId="{2A288024-429E-4D7B-B715-E35665A6ED0A}" srcOrd="0" destOrd="0" presId="urn:microsoft.com/office/officeart/2005/8/layout/vList3"/>
    <dgm:cxn modelId="{58965BD0-0C8F-49F8-BF52-18D04172739A}" type="presParOf" srcId="{764A0AEA-2FA0-4FBC-8178-108837042ED0}" destId="{EA870E9F-ED22-40A4-A671-FC3F86313D3F}" srcOrd="1" destOrd="0" presId="urn:microsoft.com/office/officeart/2005/8/layout/vList3"/>
    <dgm:cxn modelId="{A94B978D-3483-4573-B29A-0DD2160E237B}" type="presParOf" srcId="{C90E1DBC-12AC-46BE-A117-1542290F6022}" destId="{87557A44-49A0-4470-B30B-B7E888209759}" srcOrd="1" destOrd="0" presId="urn:microsoft.com/office/officeart/2005/8/layout/vList3"/>
    <dgm:cxn modelId="{A9514150-41B8-4011-9A80-23BE4DE204CB}" type="presParOf" srcId="{C90E1DBC-12AC-46BE-A117-1542290F6022}" destId="{EC9D2ECD-655F-4CDB-BBAC-09386CB1DA44}" srcOrd="2" destOrd="0" presId="urn:microsoft.com/office/officeart/2005/8/layout/vList3"/>
    <dgm:cxn modelId="{22EC25C5-A7B8-49BD-94E0-7A59F2E65397}" type="presParOf" srcId="{EC9D2ECD-655F-4CDB-BBAC-09386CB1DA44}" destId="{6906C86C-E340-4283-9F06-5EDD06715587}" srcOrd="0" destOrd="0" presId="urn:microsoft.com/office/officeart/2005/8/layout/vList3"/>
    <dgm:cxn modelId="{DBA9726B-1DD0-43A0-9399-9526899BFA2C}" type="presParOf" srcId="{EC9D2ECD-655F-4CDB-BBAC-09386CB1DA44}" destId="{D5B7F323-6AB8-470F-9D87-0FD5B33C57A9}" srcOrd="1" destOrd="0" presId="urn:microsoft.com/office/officeart/2005/8/layout/vList3"/>
    <dgm:cxn modelId="{0A46943D-7608-431F-A2C6-15CBCC354D36}" type="presParOf" srcId="{C90E1DBC-12AC-46BE-A117-1542290F6022}" destId="{9A7302D9-F1D3-4066-859C-44410EB31B68}" srcOrd="3" destOrd="0" presId="urn:microsoft.com/office/officeart/2005/8/layout/vList3"/>
    <dgm:cxn modelId="{FBA5697E-99D0-4AB2-88CB-9B6FB3302BC3}" type="presParOf" srcId="{C90E1DBC-12AC-46BE-A117-1542290F6022}" destId="{9FB7C26A-F68D-463C-9CD0-797681859C0E}" srcOrd="4" destOrd="0" presId="urn:microsoft.com/office/officeart/2005/8/layout/vList3"/>
    <dgm:cxn modelId="{B057D8CD-C9EE-494F-9826-67D3C0B6E20F}" type="presParOf" srcId="{9FB7C26A-F68D-463C-9CD0-797681859C0E}" destId="{90093B77-C4D1-4E5E-B774-23003AB8C9E7}" srcOrd="0" destOrd="0" presId="urn:microsoft.com/office/officeart/2005/8/layout/vList3"/>
    <dgm:cxn modelId="{BCD4D1C3-3B85-456E-AEE8-CAD1AF725A15}" type="presParOf" srcId="{9FB7C26A-F68D-463C-9CD0-797681859C0E}" destId="{70C6DC57-C093-40C2-B5DA-359A148AA718}" srcOrd="1" destOrd="0" presId="urn:microsoft.com/office/officeart/2005/8/layout/vList3"/>
    <dgm:cxn modelId="{EB437564-FE95-4597-B54D-9D923DBA5E73}" type="presParOf" srcId="{C90E1DBC-12AC-46BE-A117-1542290F6022}" destId="{E3856AA2-9193-4454-BE37-E968D245238D}" srcOrd="5" destOrd="0" presId="urn:microsoft.com/office/officeart/2005/8/layout/vList3"/>
    <dgm:cxn modelId="{B20F6634-5DBE-46D5-9B13-67EFB4656A43}" type="presParOf" srcId="{C90E1DBC-12AC-46BE-A117-1542290F6022}" destId="{43CD2400-100F-475D-9512-5BE7960FAB03}" srcOrd="6" destOrd="0" presId="urn:microsoft.com/office/officeart/2005/8/layout/vList3"/>
    <dgm:cxn modelId="{6C57253E-4059-448B-AB6B-CD7CCA971296}" type="presParOf" srcId="{43CD2400-100F-475D-9512-5BE7960FAB03}" destId="{A07D8527-E709-48F4-9EDC-462FC1C2661F}" srcOrd="0" destOrd="0" presId="urn:microsoft.com/office/officeart/2005/8/layout/vList3"/>
    <dgm:cxn modelId="{F446404D-787E-4C40-A40C-395E3E554B61}" type="presParOf" srcId="{43CD2400-100F-475D-9512-5BE7960FAB03}" destId="{43000073-4C05-4CE6-89D1-A26042BCA7EA}" srcOrd="1" destOrd="0" presId="urn:microsoft.com/office/officeart/2005/8/layout/vList3"/>
    <dgm:cxn modelId="{592D7194-4042-4DE4-B605-A661B2C89D76}" type="presParOf" srcId="{C90E1DBC-12AC-46BE-A117-1542290F6022}" destId="{603EF871-189F-4F44-9811-F51FC0D7D33F}" srcOrd="7" destOrd="0" presId="urn:microsoft.com/office/officeart/2005/8/layout/vList3"/>
    <dgm:cxn modelId="{78679AB2-AA0E-4726-A3C2-EA317FF3E587}" type="presParOf" srcId="{C90E1DBC-12AC-46BE-A117-1542290F6022}" destId="{3A80A87C-0563-4A17-872F-F008716E260E}" srcOrd="8" destOrd="0" presId="urn:microsoft.com/office/officeart/2005/8/layout/vList3"/>
    <dgm:cxn modelId="{9409E42A-D2DC-4769-AB2B-39FAF99A934F}" type="presParOf" srcId="{3A80A87C-0563-4A17-872F-F008716E260E}" destId="{CAE6ADC3-6E9E-4E83-9C0D-4AC774A585AB}" srcOrd="0" destOrd="0" presId="urn:microsoft.com/office/officeart/2005/8/layout/vList3"/>
    <dgm:cxn modelId="{313123C5-E5D7-47E3-8E08-E4411DD4AE8F}" type="presParOf" srcId="{3A80A87C-0563-4A17-872F-F008716E260E}" destId="{F1DB5565-CCA0-4CE1-A859-A19B4D5F76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DA1A-EF78-4C8F-B163-BBBDD26863CC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Elaboração de questões para coleta quantitativa</a:t>
          </a:r>
        </a:p>
      </dsp:txBody>
      <dsp:txXfrm>
        <a:off x="0" y="3275482"/>
        <a:ext cx="10515600" cy="580546"/>
      </dsp:txXfrm>
    </dsp:sp>
    <dsp:sp modelId="{6C2BDF56-4EB8-47EB-A8AD-6015DC2251C6}">
      <dsp:nvSpPr>
        <dsp:cNvPr id="0" name=""/>
        <dsp:cNvSpPr/>
      </dsp:nvSpPr>
      <dsp:spPr>
        <a:xfrm>
          <a:off x="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Questionário estruturado</a:t>
          </a:r>
        </a:p>
      </dsp:txBody>
      <dsp:txXfrm>
        <a:off x="0" y="3834527"/>
        <a:ext cx="5257799" cy="494539"/>
      </dsp:txXfrm>
    </dsp:sp>
    <dsp:sp modelId="{F38BF4F7-A419-407B-BD89-04481C82280F}">
      <dsp:nvSpPr>
        <dsp:cNvPr id="0" name=""/>
        <dsp:cNvSpPr/>
      </dsp:nvSpPr>
      <dsp:spPr>
        <a:xfrm>
          <a:off x="525780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Grupo de validação (100 pessoas)</a:t>
          </a:r>
        </a:p>
      </dsp:txBody>
      <dsp:txXfrm>
        <a:off x="5257800" y="3834527"/>
        <a:ext cx="5257799" cy="494539"/>
      </dsp:txXfrm>
    </dsp:sp>
    <dsp:sp modelId="{57975CFF-76C3-409E-B6B9-552C0A4EBF9F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Elaboração das questões iniciais da pesquisa</a:t>
          </a:r>
        </a:p>
      </dsp:txBody>
      <dsp:txXfrm rot="-10800000">
        <a:off x="0" y="1638125"/>
        <a:ext cx="10515600" cy="580372"/>
      </dsp:txXfrm>
    </dsp:sp>
    <dsp:sp modelId="{71BDAF92-4ACC-4E87-8FFA-50F16FE4671C}">
      <dsp:nvSpPr>
        <dsp:cNvPr id="0" name=""/>
        <dsp:cNvSpPr/>
      </dsp:nvSpPr>
      <dsp:spPr>
        <a:xfrm>
          <a:off x="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Roteiro de Pesquisa não estruturado</a:t>
          </a:r>
        </a:p>
      </dsp:txBody>
      <dsp:txXfrm>
        <a:off x="0" y="2218498"/>
        <a:ext cx="5257799" cy="494391"/>
      </dsp:txXfrm>
    </dsp:sp>
    <dsp:sp modelId="{0E62226F-D703-4725-A3CF-38993B19895F}">
      <dsp:nvSpPr>
        <dsp:cNvPr id="0" name=""/>
        <dsp:cNvSpPr/>
      </dsp:nvSpPr>
      <dsp:spPr>
        <a:xfrm>
          <a:off x="525780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Grupo restrito (7 a 14 pessoas)</a:t>
          </a:r>
        </a:p>
      </dsp:txBody>
      <dsp:txXfrm>
        <a:off x="5257800" y="2218498"/>
        <a:ext cx="5257799" cy="494391"/>
      </dsp:txXfrm>
    </dsp:sp>
    <dsp:sp modelId="{D120656B-914F-4DCF-BBCE-A811622C6198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Identificação do proposito da pesquisa</a:t>
          </a:r>
        </a:p>
      </dsp:txBody>
      <dsp:txXfrm rot="-10800000">
        <a:off x="0" y="769"/>
        <a:ext cx="10515600" cy="580372"/>
      </dsp:txXfrm>
    </dsp:sp>
    <dsp:sp modelId="{F36B29C1-952D-4CB5-8FAF-351A3D747217}">
      <dsp:nvSpPr>
        <dsp:cNvPr id="0" name=""/>
        <dsp:cNvSpPr/>
      </dsp:nvSpPr>
      <dsp:spPr>
        <a:xfrm>
          <a:off x="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Mercado ou Proposta de Valor</a:t>
          </a:r>
        </a:p>
      </dsp:txBody>
      <dsp:txXfrm>
        <a:off x="0" y="581141"/>
        <a:ext cx="5257799" cy="494391"/>
      </dsp:txXfrm>
    </dsp:sp>
    <dsp:sp modelId="{74CDB162-76A6-4004-BA1A-4CC1F93DAF5D}">
      <dsp:nvSpPr>
        <dsp:cNvPr id="0" name=""/>
        <dsp:cNvSpPr/>
      </dsp:nvSpPr>
      <dsp:spPr>
        <a:xfrm>
          <a:off x="525780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Verificar os gaps de informações</a:t>
          </a:r>
        </a:p>
      </dsp:txBody>
      <dsp:txXfrm>
        <a:off x="5257800" y="581141"/>
        <a:ext cx="5257799" cy="494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BF847-279E-4CF4-9E42-DE0955BB408A}">
      <dsp:nvSpPr>
        <dsp:cNvPr id="0" name=""/>
        <dsp:cNvSpPr/>
      </dsp:nvSpPr>
      <dsp:spPr>
        <a:xfrm>
          <a:off x="5680" y="1255290"/>
          <a:ext cx="1760884" cy="105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Estímulos sensoriais</a:t>
          </a:r>
        </a:p>
      </dsp:txBody>
      <dsp:txXfrm>
        <a:off x="36625" y="1286235"/>
        <a:ext cx="1698994" cy="994640"/>
      </dsp:txXfrm>
    </dsp:sp>
    <dsp:sp modelId="{4802B536-C14C-42A0-B9DF-1713EC75792D}">
      <dsp:nvSpPr>
        <dsp:cNvPr id="0" name=""/>
        <dsp:cNvSpPr/>
      </dsp:nvSpPr>
      <dsp:spPr>
        <a:xfrm>
          <a:off x="1942653" y="1565206"/>
          <a:ext cx="373307" cy="436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942653" y="1652546"/>
        <a:ext cx="261315" cy="262019"/>
      </dsp:txXfrm>
    </dsp:sp>
    <dsp:sp modelId="{87C8D98C-29D6-402F-8C0C-7C9ED122185F}">
      <dsp:nvSpPr>
        <dsp:cNvPr id="0" name=""/>
        <dsp:cNvSpPr/>
      </dsp:nvSpPr>
      <dsp:spPr>
        <a:xfrm>
          <a:off x="2470919" y="1255290"/>
          <a:ext cx="1760884" cy="105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Receptores sensoriais</a:t>
          </a:r>
          <a:endParaRPr lang="pt-BR" sz="2000" kern="1200" dirty="0"/>
        </a:p>
      </dsp:txBody>
      <dsp:txXfrm>
        <a:off x="2501864" y="1286235"/>
        <a:ext cx="1698994" cy="994640"/>
      </dsp:txXfrm>
    </dsp:sp>
    <dsp:sp modelId="{D15CA814-9B0E-4F07-B6CF-6C04A54D282B}">
      <dsp:nvSpPr>
        <dsp:cNvPr id="0" name=""/>
        <dsp:cNvSpPr/>
      </dsp:nvSpPr>
      <dsp:spPr>
        <a:xfrm>
          <a:off x="4407892" y="1565206"/>
          <a:ext cx="373307" cy="436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407892" y="1652546"/>
        <a:ext cx="261315" cy="262019"/>
      </dsp:txXfrm>
    </dsp:sp>
    <dsp:sp modelId="{CE3F6BBD-5AFC-4855-844B-6E5495CFF4C7}">
      <dsp:nvSpPr>
        <dsp:cNvPr id="0" name=""/>
        <dsp:cNvSpPr/>
      </dsp:nvSpPr>
      <dsp:spPr>
        <a:xfrm>
          <a:off x="4936158" y="1255290"/>
          <a:ext cx="1760884" cy="105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Exposição</a:t>
          </a:r>
          <a:endParaRPr lang="pt-BR" sz="2000" kern="1200" dirty="0"/>
        </a:p>
      </dsp:txBody>
      <dsp:txXfrm>
        <a:off x="4967103" y="1286235"/>
        <a:ext cx="1698994" cy="994640"/>
      </dsp:txXfrm>
    </dsp:sp>
    <dsp:sp modelId="{A93D5374-D54B-44FA-9A4B-C48AFC6CDB81}">
      <dsp:nvSpPr>
        <dsp:cNvPr id="0" name=""/>
        <dsp:cNvSpPr/>
      </dsp:nvSpPr>
      <dsp:spPr>
        <a:xfrm>
          <a:off x="6873131" y="1565206"/>
          <a:ext cx="373307" cy="436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6873131" y="1652546"/>
        <a:ext cx="261315" cy="262019"/>
      </dsp:txXfrm>
    </dsp:sp>
    <dsp:sp modelId="{0FEF9D9D-1412-4951-8ED3-3159B1929018}">
      <dsp:nvSpPr>
        <dsp:cNvPr id="0" name=""/>
        <dsp:cNvSpPr/>
      </dsp:nvSpPr>
      <dsp:spPr>
        <a:xfrm>
          <a:off x="7401396" y="1255290"/>
          <a:ext cx="1760884" cy="105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Atenção</a:t>
          </a:r>
          <a:endParaRPr lang="pt-BR" sz="2000" kern="1200" dirty="0"/>
        </a:p>
      </dsp:txBody>
      <dsp:txXfrm>
        <a:off x="7432341" y="1286235"/>
        <a:ext cx="1698994" cy="994640"/>
      </dsp:txXfrm>
    </dsp:sp>
    <dsp:sp modelId="{5FB912E4-401B-4FC8-9D49-2A8519B6C46E}">
      <dsp:nvSpPr>
        <dsp:cNvPr id="0" name=""/>
        <dsp:cNvSpPr/>
      </dsp:nvSpPr>
      <dsp:spPr>
        <a:xfrm>
          <a:off x="9338370" y="1565206"/>
          <a:ext cx="373307" cy="436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9338370" y="1652546"/>
        <a:ext cx="261315" cy="262019"/>
      </dsp:txXfrm>
    </dsp:sp>
    <dsp:sp modelId="{827FE5B5-09AD-4046-97D2-7B74EF3B7BB6}">
      <dsp:nvSpPr>
        <dsp:cNvPr id="0" name=""/>
        <dsp:cNvSpPr/>
      </dsp:nvSpPr>
      <dsp:spPr>
        <a:xfrm>
          <a:off x="9866635" y="1255290"/>
          <a:ext cx="1760884" cy="105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Interpretação</a:t>
          </a:r>
        </a:p>
      </dsp:txBody>
      <dsp:txXfrm>
        <a:off x="9897580" y="1286235"/>
        <a:ext cx="1698994" cy="99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7963-8AE1-4F4A-860D-D1CA48135312}">
      <dsp:nvSpPr>
        <dsp:cNvPr id="0" name=""/>
        <dsp:cNvSpPr/>
      </dsp:nvSpPr>
      <dsp:spPr>
        <a:xfrm>
          <a:off x="872693" y="307000"/>
          <a:ext cx="2114621" cy="660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59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/>
            <a:t>	Ambiente</a:t>
          </a:r>
        </a:p>
      </dsp:txBody>
      <dsp:txXfrm>
        <a:off x="872693" y="307000"/>
        <a:ext cx="2114621" cy="660819"/>
      </dsp:txXfrm>
    </dsp:sp>
    <dsp:sp modelId="{034A55AA-EA58-425F-BC9C-95536EA50B54}">
      <dsp:nvSpPr>
        <dsp:cNvPr id="0" name=""/>
        <dsp:cNvSpPr/>
      </dsp:nvSpPr>
      <dsp:spPr>
        <a:xfrm>
          <a:off x="784584" y="211549"/>
          <a:ext cx="462573" cy="693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9B0D3-58F2-49FB-B6DA-A3B0EFD3CB31}">
      <dsp:nvSpPr>
        <dsp:cNvPr id="0" name=""/>
        <dsp:cNvSpPr/>
      </dsp:nvSpPr>
      <dsp:spPr>
        <a:xfrm>
          <a:off x="872693" y="1138898"/>
          <a:ext cx="2114621" cy="660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59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/>
            <a:t>	Organização</a:t>
          </a:r>
        </a:p>
      </dsp:txBody>
      <dsp:txXfrm>
        <a:off x="872693" y="1138898"/>
        <a:ext cx="2114621" cy="660819"/>
      </dsp:txXfrm>
    </dsp:sp>
    <dsp:sp modelId="{501AD2BB-86F7-4D9F-B2BB-5192E8923DEB}">
      <dsp:nvSpPr>
        <dsp:cNvPr id="0" name=""/>
        <dsp:cNvSpPr/>
      </dsp:nvSpPr>
      <dsp:spPr>
        <a:xfrm>
          <a:off x="784584" y="1043447"/>
          <a:ext cx="462573" cy="693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183F-962B-4FBF-8E74-70C02BAFD511}">
      <dsp:nvSpPr>
        <dsp:cNvPr id="0" name=""/>
        <dsp:cNvSpPr/>
      </dsp:nvSpPr>
      <dsp:spPr>
        <a:xfrm>
          <a:off x="872693" y="1970796"/>
          <a:ext cx="2114621" cy="660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59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/>
            <a:t>	Interpessoal</a:t>
          </a:r>
        </a:p>
      </dsp:txBody>
      <dsp:txXfrm>
        <a:off x="872693" y="1970796"/>
        <a:ext cx="2114621" cy="660819"/>
      </dsp:txXfrm>
    </dsp:sp>
    <dsp:sp modelId="{3D4B9031-274F-4996-8C1C-39E1866B936B}">
      <dsp:nvSpPr>
        <dsp:cNvPr id="0" name=""/>
        <dsp:cNvSpPr/>
      </dsp:nvSpPr>
      <dsp:spPr>
        <a:xfrm>
          <a:off x="784584" y="1875345"/>
          <a:ext cx="462573" cy="693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993F-32B4-4C4D-A26A-F0565EBF1847}">
      <dsp:nvSpPr>
        <dsp:cNvPr id="0" name=""/>
        <dsp:cNvSpPr/>
      </dsp:nvSpPr>
      <dsp:spPr>
        <a:xfrm>
          <a:off x="872693" y="2802694"/>
          <a:ext cx="2114621" cy="660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59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/>
            <a:t>	Individual</a:t>
          </a:r>
        </a:p>
      </dsp:txBody>
      <dsp:txXfrm>
        <a:off x="872693" y="2802694"/>
        <a:ext cx="2114621" cy="660819"/>
      </dsp:txXfrm>
    </dsp:sp>
    <dsp:sp modelId="{D3277C74-BE56-4211-9334-EED4CB6517F5}">
      <dsp:nvSpPr>
        <dsp:cNvPr id="0" name=""/>
        <dsp:cNvSpPr/>
      </dsp:nvSpPr>
      <dsp:spPr>
        <a:xfrm>
          <a:off x="784584" y="2707242"/>
          <a:ext cx="462573" cy="6938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E99F1-B82E-4890-AF43-015C2E42C0BD}">
      <dsp:nvSpPr>
        <dsp:cNvPr id="0" name=""/>
        <dsp:cNvSpPr/>
      </dsp:nvSpPr>
      <dsp:spPr>
        <a:xfrm>
          <a:off x="2758313" y="0"/>
          <a:ext cx="3691071" cy="36910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38A8C-28EE-41BD-9B4F-E390392CE3D9}">
      <dsp:nvSpPr>
        <dsp:cNvPr id="0" name=""/>
        <dsp:cNvSpPr/>
      </dsp:nvSpPr>
      <dsp:spPr>
        <a:xfrm>
          <a:off x="3935612" y="369467"/>
          <a:ext cx="3735668" cy="524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1"/>
            <a:t>Contextual analytics and automation</a:t>
          </a:r>
        </a:p>
      </dsp:txBody>
      <dsp:txXfrm>
        <a:off x="3961232" y="395087"/>
        <a:ext cx="3684428" cy="473584"/>
      </dsp:txXfrm>
    </dsp:sp>
    <dsp:sp modelId="{27E7DE8C-B993-4E65-AB09-1F431B917330}">
      <dsp:nvSpPr>
        <dsp:cNvPr id="0" name=""/>
        <dsp:cNvSpPr/>
      </dsp:nvSpPr>
      <dsp:spPr>
        <a:xfrm>
          <a:off x="3935612" y="959894"/>
          <a:ext cx="3735668" cy="524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1"/>
            <a:t>Digital service creation and management</a:t>
          </a:r>
        </a:p>
      </dsp:txBody>
      <dsp:txXfrm>
        <a:off x="3961232" y="985514"/>
        <a:ext cx="3684428" cy="473584"/>
      </dsp:txXfrm>
    </dsp:sp>
    <dsp:sp modelId="{936C5824-5CD7-4235-96B9-FA94FFEE1DD0}">
      <dsp:nvSpPr>
        <dsp:cNvPr id="0" name=""/>
        <dsp:cNvSpPr/>
      </dsp:nvSpPr>
      <dsp:spPr>
        <a:xfrm>
          <a:off x="3935612" y="1550321"/>
          <a:ext cx="3735668" cy="524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1"/>
            <a:t>Digital data stream processing and storage</a:t>
          </a:r>
        </a:p>
      </dsp:txBody>
      <dsp:txXfrm>
        <a:off x="3961232" y="1575941"/>
        <a:ext cx="3684428" cy="473584"/>
      </dsp:txXfrm>
    </dsp:sp>
    <dsp:sp modelId="{6052BC97-4E0F-4639-A61E-639C7C1667FE}">
      <dsp:nvSpPr>
        <dsp:cNvPr id="0" name=""/>
        <dsp:cNvSpPr/>
      </dsp:nvSpPr>
      <dsp:spPr>
        <a:xfrm>
          <a:off x="3935612" y="2140749"/>
          <a:ext cx="3735668" cy="524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1"/>
            <a:t>Ubiquitous secure digital connectivity</a:t>
          </a:r>
        </a:p>
      </dsp:txBody>
      <dsp:txXfrm>
        <a:off x="3961232" y="2166369"/>
        <a:ext cx="3684428" cy="473584"/>
      </dsp:txXfrm>
    </dsp:sp>
    <dsp:sp modelId="{307FF6C4-6AAB-49B4-9B36-E44FEC18E71F}">
      <dsp:nvSpPr>
        <dsp:cNvPr id="0" name=""/>
        <dsp:cNvSpPr/>
      </dsp:nvSpPr>
      <dsp:spPr>
        <a:xfrm>
          <a:off x="3935612" y="2731176"/>
          <a:ext cx="3735668" cy="524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1"/>
            <a:t>Digitaly enable animate and inanimate things</a:t>
          </a:r>
        </a:p>
      </dsp:txBody>
      <dsp:txXfrm>
        <a:off x="3961232" y="2756796"/>
        <a:ext cx="3684428" cy="473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70E9F-ED22-40A4-A671-FC3F86313D3F}">
      <dsp:nvSpPr>
        <dsp:cNvPr id="0" name=""/>
        <dsp:cNvSpPr/>
      </dsp:nvSpPr>
      <dsp:spPr>
        <a:xfrm rot="10800000">
          <a:off x="1569726" y="446"/>
          <a:ext cx="5751149" cy="48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User-specific multi-event analysis, knowledge and creation</a:t>
          </a:r>
        </a:p>
      </dsp:txBody>
      <dsp:txXfrm rot="10800000">
        <a:off x="1690855" y="446"/>
        <a:ext cx="5630020" cy="484516"/>
      </dsp:txXfrm>
    </dsp:sp>
    <dsp:sp modelId="{2A288024-429E-4D7B-B715-E35665A6ED0A}">
      <dsp:nvSpPr>
        <dsp:cNvPr id="0" name=""/>
        <dsp:cNvSpPr/>
      </dsp:nvSpPr>
      <dsp:spPr>
        <a:xfrm>
          <a:off x="1327468" y="446"/>
          <a:ext cx="484516" cy="48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7F323-6AB8-470F-9D87-0FD5B33C57A9}">
      <dsp:nvSpPr>
        <dsp:cNvPr id="0" name=""/>
        <dsp:cNvSpPr/>
      </dsp:nvSpPr>
      <dsp:spPr>
        <a:xfrm rot="10800000">
          <a:off x="1569726" y="606633"/>
          <a:ext cx="5751149" cy="48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Application-specific event analysis, response and learning</a:t>
          </a:r>
        </a:p>
      </dsp:txBody>
      <dsp:txXfrm rot="10800000">
        <a:off x="1690855" y="606633"/>
        <a:ext cx="5630020" cy="484516"/>
      </dsp:txXfrm>
    </dsp:sp>
    <dsp:sp modelId="{6906C86C-E340-4283-9F06-5EDD06715587}">
      <dsp:nvSpPr>
        <dsp:cNvPr id="0" name=""/>
        <dsp:cNvSpPr/>
      </dsp:nvSpPr>
      <dsp:spPr>
        <a:xfrm>
          <a:off x="1327468" y="606633"/>
          <a:ext cx="484516" cy="48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6DC57-C093-40C2-B5DA-359A148AA718}">
      <dsp:nvSpPr>
        <dsp:cNvPr id="0" name=""/>
        <dsp:cNvSpPr/>
      </dsp:nvSpPr>
      <dsp:spPr>
        <a:xfrm rot="10800000">
          <a:off x="1569726" y="1212821"/>
          <a:ext cx="5751149" cy="48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Real-time event detection and summarization</a:t>
          </a:r>
        </a:p>
      </dsp:txBody>
      <dsp:txXfrm rot="10800000">
        <a:off x="1690855" y="1212821"/>
        <a:ext cx="5630020" cy="484516"/>
      </dsp:txXfrm>
    </dsp:sp>
    <dsp:sp modelId="{90093B77-C4D1-4E5E-B774-23003AB8C9E7}">
      <dsp:nvSpPr>
        <dsp:cNvPr id="0" name=""/>
        <dsp:cNvSpPr/>
      </dsp:nvSpPr>
      <dsp:spPr>
        <a:xfrm>
          <a:off x="1327468" y="1212821"/>
          <a:ext cx="484516" cy="48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00073-4C05-4CE6-89D1-A26042BCA7EA}">
      <dsp:nvSpPr>
        <dsp:cNvPr id="0" name=""/>
        <dsp:cNvSpPr/>
      </dsp:nvSpPr>
      <dsp:spPr>
        <a:xfrm rot="10800000">
          <a:off x="1569726" y="1819008"/>
          <a:ext cx="5751149" cy="48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Communication, control, authentication and resource optimization</a:t>
          </a:r>
        </a:p>
      </dsp:txBody>
      <dsp:txXfrm rot="10800000">
        <a:off x="1690855" y="1819008"/>
        <a:ext cx="5630020" cy="484516"/>
      </dsp:txXfrm>
    </dsp:sp>
    <dsp:sp modelId="{A07D8527-E709-48F4-9EDC-462FC1C2661F}">
      <dsp:nvSpPr>
        <dsp:cNvPr id="0" name=""/>
        <dsp:cNvSpPr/>
      </dsp:nvSpPr>
      <dsp:spPr>
        <a:xfrm>
          <a:off x="1327468" y="1819008"/>
          <a:ext cx="484516" cy="48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B5565-CCA0-4CE1-A859-A19B4D5F76B5}">
      <dsp:nvSpPr>
        <dsp:cNvPr id="0" name=""/>
        <dsp:cNvSpPr/>
      </dsp:nvSpPr>
      <dsp:spPr>
        <a:xfrm rot="10800000">
          <a:off x="1569726" y="2425196"/>
          <a:ext cx="5751149" cy="48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Device powering, data sensing and network interface</a:t>
          </a:r>
        </a:p>
      </dsp:txBody>
      <dsp:txXfrm rot="10800000">
        <a:off x="1690855" y="2425196"/>
        <a:ext cx="5630020" cy="484516"/>
      </dsp:txXfrm>
    </dsp:sp>
    <dsp:sp modelId="{CAE6ADC3-6E9E-4E83-9C0D-4AC774A585AB}">
      <dsp:nvSpPr>
        <dsp:cNvPr id="0" name=""/>
        <dsp:cNvSpPr/>
      </dsp:nvSpPr>
      <dsp:spPr>
        <a:xfrm>
          <a:off x="1327468" y="2425196"/>
          <a:ext cx="484516" cy="48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9T17:06:05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5B2D90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004F8B"/>
      <inkml:brushProperty name="ignorePressure" value="1"/>
    </inkml:brush>
    <inkml:brush xml:id="br4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9066 4865,'1'-18,"-1"-3,-2-6,1 20,-1-1,0 1,-1 0,0 0,-3-4,-4-4,-2 1,0 0,-2 0,-46-41,54 50,-36-31,-3 1,-3 1,-2 1,-3 2,-1 1,-5 0,-61-22,-4 2,-66-17,99 38,-2 3,-2 2,-12 1,-297-50,346 63,-115-16,-2 4,-122-4,-10 8,0 8,-160 11,137 13,202-5,-74 14,-182 38,5 13,329-63,-44 8,1 3,-72 23,105-25,1 1,2 2,-15 9,41-17,1 1,1 2,1-1,2 1,1 1,-5 8,-9 10,2 2,4 0,2 2,2 4,8-9,3 0,2 1,3 0,-4 38,8 3,6 1,12 59,10-40,-12-75,1 1,2-2,5 5,-2-8,1-1,2 0,1 0,1-1,1 0,11 6,39 24,34 17,-95-59,46 27,2-2,2-1,2-2,24 7,5-2,3-3,70 15,-21-10,82 10,-132-29,1-2,93 5,-104-14,0-1,0-2,51-6,296-19,-102-1,-212 12,95-18,186-35,-55 11,-175 25,1-6,-77 13,-3-1,-1-3,42-20,208-86,-236 88,-2-2,14-13,69-50,-6-8,-68 44,62-61,-124 96</inkml:trace>
  <inkml:trace contextRef="#ctx0" brushRef="#br1" timeOffset="7262.27">6912 6666,'2'0,"-1"1,1-1,-1 1,1-1,-1 1,1-1,-1 1,1-1,-1 0,0 1,1 0,-1 0,0 0,0 0,0-1,0 1,0 0,4 2,14 9,1 0,1-2,0 0,1-1,1 0,14 4,-3-3,1-1,1-1,0 0,14 0,17 2,2-2,0-3,138 8,-136-9,46 3,211 8,-234-13,0-3,51-4,229-25,95-4,-444 32,735-47,-317 7,170-12,-307 25,-171 13,32-10,44-15,27-13,82-18,-131 36,125-27,-286 57,-1-2,-1 1,0-2,0 0,-2-1,0 0,-1-2,8-4,23-19,-2-2,11-12,-17 13,15-12,23-26,-62 53,-1-2,-2 0,-2-1,10-21,-13 15,-2-1,-2 0,-3 0,-2-4,-1-9,-4 0,-7-31,-10-12,-7 1,-18-30,-96-166,89 198,-9-1,18 32,-4 2,-10-6,-27-17,-6 1,-70-45,22 28,-118-58,-41-9,268 143,-125-63,-6 4,-51-14,-140-42,109 41,133 48,-253-93,-9 9,-215-39,293 84,53 12,-342-89,232 80,-5 9,-115-25,216 38,-89-19,179 43,-25 0,15 9,-116-3,135 15,0 4,-60 4,105 4,1 3,0 3,-85 13,99-7,2 2,-23 9,-168 48,231-60,-576 158,518-141,2 3,-74 33,27-4,-98 38,32-26,22-9,138-43,1 0,-9 8,8-1,2 2,-43 33,-91 76,172-127,-23 19,2 1,2 1,-9 16,1 3,5 4,4-1,4 2,4 0,5 1,-5 34,-70 522,87-417,24 135,-6-283,4-1,4 1,4-1,3-1,10 11,-1-11,4-1,13 11,-19-28,2-1,2-1,34 23,34 16,-33-24,65 42,86 41,-100-67,3-1,37 8,-120-51,575 242,-558-233,94 43,-87-43,32 10,-23-13,51 12,83 14,-78-19,442 115,-163-41,5-8,-214-56,2-5,3-5,2-6,46-1,-138-17,0-3,51-4,-74 0</inkml:trace>
  <inkml:trace contextRef="#ctx0" brushRef="#br2" timeOffset="14535.09">9682 7972,'4'0,"0"1,0-1,0 1,0-1,0 1,0 0,0 0,2 1,9 2,54 12,108 22,-103-24,35 3,551 62,-518-66,2-3,0-4,0-4,51-5,-5-4,110-3,557-24,-365 16,398 20,-289 19,-102-4,0-8,35-14,-438 4,224-7,1-8,-202 5,77-13,-111 11,0-4,50-14,154-48,-184 49,-68 20,681-203,-567 162,-3-4,56-31,-116 47,60-27,-1-6,-111 51,-2 0,-1 0,-1-3,19-18,-12 6,-2-3,22-33,-42 49,-1 0,-3-1,1-5,-8 15,-1-2,-2 0,0 0,-2 0,-1-10,-4-8,-3 1,-3-1,-2 2,-4-5,-78-129,-108-135,152 240,-4 1,-5 2,-19-11,-214-157,-90-29,-24 16,-166-66,406 218,-319-151,-14 10,-260-101,433 191,-313-124,-220-66,617 233,-691-269,661 266,-124-30,108 43,-210-64,401 118,-354-107,229 79,-219-37,287 67,-327-66,376 73,-400-89,292 65,-200-26,-146 5,-7 23,13 17,303 17,193 7,-542-22,1 15,332 16,0 6,-113 18,-387 48,684-68,-9 3,48-4,1-1,-38 13,-22 11,-85 38,139-52,-396 148,318-117,88-33,2 1,-7 6,-30 21,4 3,-4 7,53-40,-163 129,137-103,3 2,-22 31,-8 27,0 14,49-75,-15 18,-16 15,-52 51,15-18,11-6,8 2,-19 46,-19 71,76-133,-9 54,26-54,7 0,5 32,9-46,5 0,5-1,6 4,14 20,47 79,78 83,-90-160,106 165,-100-126,57 90,-55-121,6-2,11 0,-17-20,135 136,-148-159,44 30,87 50,-187-134,301 200,14-7,113 49,-373-213,111 59,151 60,429 173,-526-235,124 34,222 68,-279-96,-154-55,28 2,149 24,7-7,106 21,68 31,45 9,-384-92,3-3,1-5,67 3,-32-12,34-3,-141-9,-1-2,84-9,172-26,-304 30,20-4,-43 7,-2-1,1-1,-1 0,10-4,15-8,-1-1,14-11,-6 5,12-4,-20 12,1 2,43-11,92-20,-33 10,-19 2,75-10,34 3,131-27,-152 17,255-86,-269 72</inkml:trace>
  <inkml:trace contextRef="#ctx0" brushRef="#br3" timeOffset="23587.65">16761 10000,'3'0,"-1"1,1-1,-1 0,1 0,0 1,-1-1,0 1,2 0,7 2,51 8,1-2,1-1,0-2,0-2,27 0,-16-3,-1-3,29-3,146-15,-204 16,100-9,284-21,-268 27,200-10,-136-1,-2-4,35-12,747-145,-537 87,-274 59,90-5,114-2,102-12,76-34,-103 13,-123 23,-3-9,48-17,-311 58,-3-2,0-3,-3-1,-1-2,23-13,52-24,130-73,-237 111,-1 0,-2-2,-3 0,-1-2,-2-1,-3 0,13-18,-10 3,-2-1,-5 0,18-43,-21 26,-4-2,4-45,-20 71,-3-1,-2 0,-4 0,-2 1,-4-1,-2 1,-3 0,-3 1,-6-4,-19-25,-5 3,-10-7,-122-122,70 85,-100-76,39 56,-8 6,-32-10,-49-15,-21 2,-252-103,234 112,-530-243,556 257,-574-253,639 286,-135-56,-4 7,-1 9,22 8,151 55,-174-66,-6 8,-279-91,-220-66,413 137,7-8,12 3,-41-12,-238-81,-29-21,636 227,-290-109,-143-31,284 96,97 32,-353-117,-9 12,-141-40,611 182,-366-113,211 70,-30-1,-92-12,-68-16,-151-52,134 31,-8 14,-139 2,84 16,-5-20,-131-23,263 67,226 37,-2 2,-12 4,-149 1,195 6,0 2,-41 6,65-3,0 1,2 1,-50 14,-142 46,194-54,-155 47,-202 58,243-70,113-33,2 2,-9 5,-35 22,-69 45,17-8,89-56,-2-1,-2-1,-1-1,-48 12,36-13,-13 3,2 2,-15 10,39-13,-39 25,-48 34,71-41,11-6,-47 26,-48 38,72-37,12-9,-61 34,77-57,-61 26,-73 24,179-76,-34 15,-32 17,54-24,1 1,1 1,-11 9,8-2,1 1,2 0,2 2,-3 6,-66 109,70-105,-6 11,4 2,3 0,1 10,-3 38,8 0,5 81,26 313,29 10,24 26,-44-375,27 50,-17-102,7 1,32 41,-3-33,90 99,-38-59,68 126,-71-62,9 15,153 175,-123-186,-132-176,89 119,-67-97,34 27,144 109,-34-32,-91-66,75 66,60 26,-141-117,100 78,15-7,161 77,-255-161,5-3,73 27,171 72,-215-92,296 116,-133-56,27 20,-99-42,-120-55,4-3,3-3,18 0,319 76,-69-20,-268-64,282 71,-227-66,3-6,57 4,175 14,173 26,-104 8,-11 13,-36-9,12-18,-64-27,3-8,-130-12,156 17,512 47,-592-63,181-3,-340-22,-1-4,0-6,145-16,16-20,-5-9,135-19,-320 52,352-52,-106 5,-213 30,22-11,387-117,-461 121,-4-3,62-31,-10-2,31-8,48-12,46-10,-6 6</inkml:trace>
  <inkml:trace contextRef="#ctx0" brushRef="#br4" timeOffset="35217.91">32927 10436,'0'-2,"0"0,-1 1,1 0,-1 0,1-1,-1 1,0 0,0 0,0-1,0 1,-4-4,-27-47,7 12,-16-19,-5-1,-28-25,-205-172,249 229,-738-593,522 442,-236-127,-146-43,155 88,-195-130,505 294,-231-128,-28 4,-414-182,243 118,120 54,-182-88,-11 5,-51-12,-579-268,281 120,297 138,-153-61,-7 8,713 317,-569-244,215 94,-117-40,22 30,-168-55,211 80,570 207,-447-168,-12 11,147 62,139 43,-23-6,-83-12,-1 5,-339-79,26-16,73 24,321 93,-140-18,41 17,-4 10,18 11,31 4,-343-27,-3 17,-378-10,321-8,578 40,-147-9,146 12,-66 2,95 4,-1 1,1 2,1 1,-46 9,-188 44,186-36,-20 2,-2-3,-1-3,-25 0,20-6,-139 16,26 0,-231 9,437-36,-280 17,217-10,0 2,-19 5,62-6,-50 14,-47 17,7-1,-187 40,179-44,-12 6,-85 31,185-52,1 3,2 1,-35 20,5 2,-66 47,111-66,-1-3,-7 2,-100 43,87-41,13-3,1 2,2 0,-20 17,12-4,3 1,-18 22,37-28,2 2,-18 30,31-37,2 1,0 5,-24 67,20-45,-36 56,29-71,-18 17,24-32</inkml:trace>
  <inkml:trace contextRef="#ctx0" brushRef="#br4" timeOffset="35893.88">199 2436,'-4'2,"1"0,-1-1,1 2,-1-2,1 2,0-1,0 0,1 1,-1-2,-1 4,-4 3,-3 2,0 1,1 1,1-1,1 2,-2 4,-6 17,-2 13,-3 18,5-1,4 2,4 44,7-33,-2 107,2-84,4-66,9 33,98 281,-62-189,-47-153,14 49,28 106,-15 2,-25-106,-2-29,20 378,-26-266,5-135,-19 176,6-57,11-86,5 36,-2-52,14 125,19 36,-13-114,7 9,-20-59,64 156,2 7,-38-77,-3 23,10 108,-10-53,19 59,-38-175</inkml:trace>
  <inkml:trace contextRef="#ctx0" brushRef="#br4" timeOffset="36153.18">1430 7929,'3'1,"-1"1,0 0,-1-1,1 1,0 0,-1-1,0 1,1 2,3 3,28 43,-18-25</inkml:trace>
  <inkml:trace contextRef="#ctx0" brushRef="#br4" timeOffset="36154.18">1987 8616,'1'0,"-1"0,1 0,-1 0,1 0,-1 1,1-1,-1 0,0 0,1 0,-1 0,1 1,-1-1,0 0,1 0,-1 0,0 1,1-1,-1 0,0 0,0 0,1 0,-1 0,0 1,0-1,0 0,1 1,9 9,0 0,5 8,-7-8,80 104,-75-98,1-1,1 1,16 12,35 21,26 14,104 60,-13-9,-37-18,-38-20,-77-51,-1 1,-2 0,2 6,-1 3</inkml:trace>
  <inkml:trace contextRef="#ctx0" brushRef="#br4" timeOffset="37437.71">3819 10009,'10'11,"1"0,0 0,9 5,46 34,150 90,19-3,241 122,-233-139,-140-74,52 15,171 49,-113-40,-7 2,149 50,-178-66,16-3,256 55,-85-23,-179-38,347 82,-211-62,3-9,23-5,105 3,257 39,-268-20,72 12,-315-59,130 7,-97-20,15-5,234-2,-298-6,750 19,-2 14,-474-18,251 12,484 16,-573-24,377 6,-76-37,-658 2,553-17,-287-1,398-14,-505 34,-32 0,1171-39,-566 16,-110 29,-77 0,447-19,-727 13,-254 3,60-4,-176-2,15-5,-92 6,0-3,-1-2,-1-2,-1-2,49-16,237-76,-242 72,-44 13,-2-3,-2 0,-2-3,18-11,29-22,-5-1,10-14,-56 31,-2-2,-5-1,-3-3,-5-1,-3-1,-4 0,-3-4,-9 6,-4-1,2-14,31-116,-17 30,-2-2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38.380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249 218 3224 324633 49296,'0'0'288'-1010'-509,"0"0"-288"-2189"-1102,0 0 0 1613 812,0 0 688 196 92,0 0 80 119 16,2-1 24 105 14,1 0 0 130 98,-1 1-280 106 574,0-1-48 83 12,0 1-16 54-14,-1 0 0 126 10,0 0-128 115-4,1 1-24 28-505,1 1-8 520-10,1 0 0 4 516,-2-1 0 0 0,0-1 288 4-507,-1 0-288-4 507,-1-3 384 0 0,-1-2 80 0 0,-3-3 16 0 0,-2-3 0 0 0,-1-2-416 0 0,-2-2-72 0 0,-2-3-24 0 0,-2-2 0 0 0,-1-1 0 0 0,-1 0 0-512-2,-1 1 0 512 2,1 0 0-510 3,0 3-152 10-7,-2 3 32 500 4,-2 3-72 0 0,-2 7-64 0 0,1 7-88 0 0,2 5 88 0 0,-1 8-64 0 0,0 4-6376 0 0,2-2-3168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39.071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736 503 7920 303913 41091,'0'0'816'1709'-2,"0"-2"-816"-1709"2,-1-2 408 0 0,-1-1 32 0 0,-2-1 8 0 0,-2 0 0 0 0,-2 0-104 530-1,-2-1-24-530 1,-1 1 0 0 0,-3 0 0 0 0,-1 0-48 0 0,-4-1 240 0 0,-2-1-256 0 0,-1 0 128 0 0,-4-2 424 0 0,-5-4-240 0 0,0 0-448 0 0,1-1-16 0 0,0-1 0 0 0,2 1 120 0 0,-3-4 288 0 0,-2-1-256 0 0,1-3-256 0 0,-2-4 0 0 0,-4-6 0 0 0,-5-5 0 0 0,1 1 0 0 0,3 4 0 0 0,4 3 0 0 0,5 4 0 0 0,3 4-4208 0 0,3 3-888 0 0,5 5-1504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39.597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1031 914 8496 315010 43600,'0'-4'880'0'0,"-1"-3"-880"0"0,-2-3 512 0 0,-1-1 48 0 0,-1 1 16 0 0,-2 1 0 0 0,0 1-288 0 0,-2 0 176 0 0,-3-2-144 0 0,0 1-248 0 0,-1 0-8 0 0,1 1 0 0 0,0 1 232 0 0,-1-1 48 0 0,1 1 8 0 0,0-1 0 0 0,-2 0 96 0 0,-1-2 32 0 0,-2-3 0 0 0,-2-2 0 0 0,0-4 7 0 0,-3-3 9 0 0,-1-3 0 0 0,-3-4 0 0 0,-2-3-24 0 0,-10-11 456 0 0,-5-5-464 0 0,-4-2-296 0 0,-1 1-56 0 0,0 2-16 0 0,-6-4 0 0 0,0 2-96 0 0,3 3 0 0 0,4 5 0 0 0,4 5 72 0 0,4 4-8 0 0,3 5 0 0 0,-4 1-648-1013-2,-4 1-1040 491 3,-1 3-5823 522-1,8 6-3513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40.273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942 724 6992 316542 44617,'0'0'312'0'0,"0"0"136"0"0,0 0-448 0 0,1 1 0 0 0,1 1 0 0 0,0 0 224 0 0,1 2 280 0 0,0 0-248 0 0,-2 0 0 0 0,-1 1 0 0 0,-2 0 0 0 0,-2-1 0 0 0,-2-1 280 0 0,-5-4 664 0 0,-4-4-592 0 0,-1-2 256 0 0,-3-4 48 0 0,-2-4 16 0 0,-2-1 0 0 0,-1-4-209 0 0,-7-7 633 0 0,-2-5-680 0 0,-2-2-176 0 0,1-1-40 0 0,1 1-8 0 0,2 0 0 0 0,0 0-224 0 0,1 1-56 0 0,0 1-8 0 0,1 0 0 0 0,1 1-160 0 0,-6-3 0 0 0,-1-1 0 0 0,0 3 0 0 0,-4-2 0 0 0,-1 3 0 0 0,2 2 0 0 0,2 4 0 0 0,2 4 0 0 0,-1 0-120 0 0,1 3-56 0 0,2 2-16 0 0,3 4-5311 0 0,3 2-1073 0 0,6 4-1896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41.93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754 721 7688 317481 43424,'0'0'832'0'0,"0"0"-832"0"0,0 0 400 0 0,0 0 64 0 0,0 0 16 0 0,-1 1 0 0 0,-1 2-312 0 0,-3 2 40 0 0,-1 0-112 0 0,0 0 128 0 0,-1 2 288 0 0,0-1-256 0 0,2-2 200 0 0,1-1 48 0 0,2-1 8 0 0,0-1 640 0 0,2 0 184 0 0,0-1-665 0 0,0-1 153 0 0,0 1 896 0 0,1 0-856 0 0,-1 0-488 0 0,0-1-96 0 0,0 1-24 0 0,0 0 0 0 0,0 0 0 0 0,0 0 256 0 0,0 0-128 0 0,0 0-184 0 0,0 0-8 0 0,0 0 0 0 0,0 0-96 0 0,0 0-24 0 0,3 0 56 0 0,0-1 160 0 0,2-1 216 0 0,1 0-248 0 0,0-2-80 0 0,-1 1-16 0 0,0-1 0 0 0,-1 1 0 0 0,0 1-48 0 0,0-1-16 0 0,-2 0 0 0 0,1 1 224 0 0,0-2 192 0 0,0 1-256 0 0,0 1-256 0 0,-1 0 0 0 0,-1 1 0 0 0,-1 0 0 0 0,0 1 0 0 0,0 0 0 0 0,0 0 0 0 0,0 0 0 0 0,0 1 0 0 0,0-1 0 0 0,0 0 0 0 0,0 0 0 0 0,0 0 0 0 0,0 0 0 0 0,0 0 0 0 0,0 0 0 0 0,0 0 0 0 0,0 0 0 0 0,0 0 0 0 0,0 0 96 0 0,0 0-24 0 0,0 0-8 0 0,0 0 0 0 0,0 0-64 0 0,0 0 0 0 0,1-1 0 0 0,0 0 64 0 0,1-1-64 0 0,1 0 64 0 0,0-1-64 0 0,2 1 0 0 0,0-1 0 0 0,0 1 64 0 0,1 0 0 0 0,-3 1 0 0 0,1-1 0 0 0,-1 0-64 0 0,1 1 0 0 0,-1-1 0 0 0,1 1 0 0 0,-1-1 0 0 0,0 1 0 0 0,-1 0 0 0 0,-1 0 0 0 0,0 1 0 0 0,-1 0 0 0 0,0 0 0 0 0,0-1 0 0 0,0 0 0 0 0,0 1 0 0 0,0-2 0 0 0,1 0 0 0 0,0-1 0 0 0,0 2 0 0 0,0-1 0 0 0,0 0 0 0 0,0 1 0 0 0,0 0 0 0 0,0 0 0 0 0,-1 1 0 0 0,0 0 0 0 0,0 0 0 0 0,0 0 0 0 0,1 0 0 0 0,-1-1 0 0 0,1 0 0 0 0,-1 1 0 0 0,0 0 0 0 0,1-1 0 0 0,-1 1 0 0 0,0 0 0 0 0,0 0 0 0 0,0 0 0 0 0,0 0 0 0 0,0 0 0 0 0,0 0 0 0 0,0 0 0 0 0,0 0 0 0 0,1 1 0 0 0,1 0 0 0 0,0-1 0 0 0,-1 1 0 0 0,1-1 0 0 0,-2 0 0 0 0,1 0 0 0 0,-1 0 0 0 0,0 0 0 0 0,0 0 0 0 0,0 0 0 0 0,-1 0 0 0 0,1 0 0 0 0,0 0 0 0 0,0 0 0 0 0,0 0 0 0 0,-1 0 0 0 0,-1 0 0 0 0,0 0 0 0 0,1 0 0 0 0,-2 0 0 0 0,1 0 0 0 0,0 0 0 0 0,0 0 0 0 0,-1 0 0 0 0,1 0 0 0 0,1 0 0 0 0,0 0 0 0 0,0 0 0 0 0,1 0 0 0 0,0 0 0 0 0,-1 0 0 0 0,-1-1 0 0 0,0 0 0 0 0,1 1 0 0 0,0-2 0 0 0,0 1 0 0 0,1-1 0 0 0,-1 1 0 0 0,1 0 0 0 0,1 0 0 0 0,-1 1 0 0 0,-1-1 0 0 0,0 1 0 0 0,0-1 0 0 0,0 1 0 0 0,1 0 0 0 0,0-1 0 0 0,-1 1 0 0 0,1 0 0 0 0,0 0 0 0 0,0 0 0 0 0,0 0 0 0 0,0 0 0 0 0,1 0 0 0 0,-1 0 0 0 0,0 0 0 0 0,0 0 0 0 0,0 0 0 0 0,0-1 0 0 0,0 0 0 0 0,0-1 0 0 0,-1 0 0 0 0,0-1 0 0 0,1 1 0 0 0,-1 0 0 0 0,-1 0 0 0 0,1 1 0 0 0,-1 0 0 0 0,0-1 0 0 0,-2 1 0 0 0,1-1 0 0 0,-1 1 0 0 0,0-1 0 0 0,0 0 0 0 0,1 0 0 0 0,1 1 0 0 0,1 0 0 0 0,1 1 0 0 0,-2 0 0 0 0,0-1 0 0 0,-1-1 0 0 0,-1-1 0 0 0,1 0 0 0 0,-1-1 0 0 0,-1-2 0 0 0,0-1 0 0 0,-4-3 0 0 0,-1-4 0 0 0,-2-2 0 0 0,-7-6 0 0 0,-4-5 0 0 0,-3-2 0 0 0,-4-2 0 0 0,-2-1 0 0 0,-3-1 0 0 0,-2 1 0 0 0,-9-4 0 0 0,-13-7 0 0 0,-11-5-152 0 0,-1-2 88 0 0,-23-12-2776 0 0,-3-1 1816 0 0,15 9-21719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46.909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1154 93 3224 302711 38743,'0'0'288'0'0,"0"0"-288"0"0,0 0 0 0 0,0 0 200 0 0,0 0 176 0 0,-2-1-80 0 0,-4 0-104 0 0,-4-1-96 0 0,-3 1 128 0 0,-4 0 288 0 0,-7 0-160 0 0,-4 0-280 0 0,-1 0-8 0 0,0-1 0 0 0,0-1-64 0 0,-1 0 64 0 0,1-1-64 0 0,-1-1 64 0 0,-1-1 32 0 0,1-1 0 0 0,0-1 0 0 0,-1 1 0 0 0,2-1-96 0 0,-4 0 0 0 0,0 0 0 0 0,3 1 0 0 0,1 2 0 0 0,3 2 0 0 0,2 3 0 0 0,3 3 0 0 0,3 1 0 0 0,-2 4 64 0 0,-3 7 64 0 0,0 3-64 0 0,2 2 160 0 0,0 5 280 0 0,0 9-72 0 0,0 7-112 0 0,0 9-48 0 0,3 1-176 0 0,4-1 0 0 0,3-2 0 0 0,5-5 184 0 0,2 3 352 0 0,3 1-312 0 0,1-3-160 0 0,2 6 104 0 0,2 8 48 0 0,1 12 72 0 0,-1 1-192 0 0,-1-1-56 0 0,-1-5-8 0 0,0-4 0 0 0,-2-4 0 0 0,-1-1-48 0 0,-1 9 48 0 0,-1 15-64 0 0,-3 17 0 0 0,-2 2 0 0 0,0-4 0 0 0,-1 3 64 0 0,0-3-64 0 0,1-5 0 0 0,1 5 64 0 0,1 0-64 0 0,0-5 184 0 0,1 7 320 0 0,-1 13-152 0 0,0 12-216 0 0,-2 9-104 0 0,1-5-96 0 0,0-13 0 0 0,0 0 0 0 0,0 4 0 0 0,0 6 96 0 0,0-7 0 0 0,2-11 0 0 0,0-12 0 0 0,1-10 160 0 0,0-8 24 0 0,-1-6 8-3 549,2 6 208 3-549,-1 1-304 0 0,-1-4 0 0 0,-1 4 119 0 0,-2 9-119 0 0,0-2-96 0 0,0-6-96 0 0,0-3 0 0 0,-1-6 0 3 549,2-7 96 0 71,-1-9 0-3-620,1-7 0 498-1,-1-6 0-498 1,1-5 32 11 521,1-6 0-11-521,1-2 0 0 0,0-4 0 0 0,1-3 0 0 0,0-3 0 0 0,1-1 0 0 0,0-3 152 0 0,1-4-120 0 0,0-2 0 0 0,2-3 0 0 0,-1-1 200 542 0,1-2 48-542 0,0-1 8 0 0,-1-7 160 523 4,0-5-472-523-4,0-3-8 0 0,-1-4 0 0 0,-1-2-96 0 0,0-7 0 0 0,1-9 0 0 0,1-3 0 0 0,0 0 0 556-1,0 1 0-556 1,2 3 0 0 0,1-2 0 0 0,1 2 0 0 0,2 2 0 0 0,4 1 0 0 0,4 2 0 0 0,1 5 0 0 0,5 3 0 0 0,5 4 0 0 0,6 5 0 0 0,0 5 0 0 0,-2 6 0 0 0,2 7 0 0 0,1 9 0 0 0,0 5 0 0 0,-4 3 0 0 0,-3 2 0 0 0,-4 1 0 0 0,-3 2 0 0 0,-2 2 0 0 0,-2 1 0 0 0,0 3 0 0 0,-2 1 0 0 0,-1 3 0 0 0,0 3 0 527-5,-1 2 0 41 11,0 2 0-58-12,-1 3 0-510 6,0 3 0 0 0,-1 2 0 0 0,-2 1 0 0 0,0 3 0 531 3,-1 1 0-531-3,0 2 0 0 0,-1 0 0 0 0,0 2 0 603 1,-1 0 0-603-1,-1 0 224 0 0,-1 1 32 504-4,-1 0 0 0 5,-1 0 0-504-1,-2 1-160 0 0,-1 1-24 0 0,-1 0-8 0 0,-1 2 0 0 0,1 0-64 0 0,-1 1 64 0 0,-1 0-64 0 0,0 2 64 0 0,-1 2-64 0 0,0 0 0 0 0,0 1 0 0 0,-1 13 0 0 0,-2 16 0 0 0,1 4 0 0 0,0-5 64 0 0,1-6 0 0 0,2-8 0 0 0,2 4 0 2 1130,2-2-64-2-1130,3-4 0 0 0,4 9 0 0 0,3-1 0 0 0,3-4 0 4 634,3-6 0-4-634,2-5 96 0 0,4-5 0 617-6,2-2 0 41 9,1-1 0-81-2,2 1 128-577-1,0 0 24 619-2,1 1 8 32 2,5 13 128 476 0,2 4-288-1127 0,1 0 0 0 0,-2-2 0 0 0,-1-5-24 7 643,-2-3-8-7-643,-2-4 0 0 0,-1-4 0 0 0,-3-3-64-3 643,-1 5 0 3-643,1 6 0 503 4,-3-3 0-503-4,-3-6 0 0 0,-3-10 0 0 0,-1 1-1832 0 0,-3-7-4376 0 0,-2-9-1103 0 0,-1-12-2113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22:12:48.545"/>
    </inkml:context>
    <inkml:brush xml:id="br0">
      <inkml:brushProperty name="width" value="0.35" units="cm"/>
      <inkml:brushProperty name="height" value="2.1" units="cm"/>
      <inkml:brushProperty name="color" value="#AB008B"/>
      <inkml:brushProperty name="inkEffects" value="pencil"/>
    </inkml:brush>
  </inkml:definitions>
  <inkml:trace contextRef="#ctx0" brushRef="#br0">0 65 3224 307476 36772,'3'-2'288'0'0,"5"-1"-288"0"0,5-1 280 0 0,8-4 280 0 0,3 0-280 0 0,1 0 184 0 0,2 0 40 0 0,0 1 8 0 0,0 2 0 0 0,1 0-56 0 0,0 1-8 0 0,1 1 0 0 0,6 4 144 0 0,3 4-512 0 0,0 2-16 0 0,-1 3 0 0 0,-2 3 160-11-533,3 6 280 11 533,-2 4-248 0 0,7 12-904 0 0,-2 7 392 0 0,-4 1 256 0 0,-3 0 0 0 0,-6-2 0 0 0,-2-1 0 0 0,-2-3 0 0 0,-3 0 0 0 0,-1-1 0 0 0,0 4 0 0 0,-1 3 0 0 0,-2-1 0 0 0,-1 6 0 0 0,-1 8 0 0 0,-1 3 0 0 0,-3-3 80 0 0,-2-2 64 0 0,-2-3 16 0 0,-3 11 232 0 0,-2 4-136 0 0,-1 0 0 0 0,-5 12 256 0 0,-3 16 0 0 0,-4 3-256 0 0,-1-2-80 558 5,-2-3-16-558-5,0-6 0 0 0,-3 9 112 0 0,1 0-176 0 0,-1-4 0 0 0,-2 7 128 0 0,-1 8 32 0 0,-3 7-128 0 0,0-7-128 0 0,3-10 0 0 0,1-12-80 0 0,3-11 192 0 0,1 1 200 0 0,0 6-72 0 0,1-2-176 0 0,2-5 0 560-1,3-7 0-560 1,2-6 32 0 0,4-4 0 0 0,1-2 0 0 0,3-1 0 0 0,1-1 48 0 0,1-1 16 0 0,0 0 0 0 0,0 7 0 1154 1,0 1-80-1154-1,1-1-80 0 0,2 5 64 0 0,1 7-64 0 0,3-2 0 0 0,0-7 224 0 0,0-7 24 0 0,0-7 8 0 0,4-2 176 0 0,7 0-112 515-6,3-4-161-515 6,3-5 33 0 0,5-4 192 526 5,3-6-192-526-5,1-4 0 0 0,2-2 192 0 0,6-2-32 0 0,0-3-192 0 0,-4-2 0 0 0,-4-3 0 0 0,-6-3-72 0 0,-4-1-24 0 0,-4-3 0 0 0,-3-2 0 0 0,-2-2-64 0 0,-2 0 0 0 0,-2-2 0 0 0,1-2 96 0 0,-2 0 0 0 0,0-2 0 0 0,-2-2 0 0 0,0-1-336 507 0,0-3 144-507 0,-3 3 96 0 0,-2 1 0 508-5,-2 4 0-508 5,-2 0 0 0 0,0 2 0 0 0,-1 1 0 0 0,-2 0 0 0 0,-1 0 0 0 0,-2 0 0 0 0,-2 2 0 0 0,-1 2 0 0 0,-1 2 0 0 0,-1 2 0 0 0,-2 2 0 0 0,-1 6 0 0 0,-4 5 0 0 0,-2 6 0 0 0,1 3 0 0 0,-1 8 0 0 0,-3 10 0 0 0,0 12 0 0 0,1 2 0 0 0,3-1 0 0 0,4-3 0 0 0,3-4 0 0 0,3 5 0 518 6,1 0 0-518-6,2-2 0 0 0,1-1 0 0 0,1-2 0 0 0,1-3 0 0 0,3-1 0 0 0,1 8 184 0 0,0 4 56 0 0,1-1 16 519-8,0 0 0-9 10,0-3-256-510-2,2 0 0 0 0,-1-2 0 0 0,2-1 0 0 0,0 2 0 0 0,1 0 0 0 0,0 1 0 0 0,1 2 0 0 0,0 2 72 0 0,0 0-72 0 0,1 2 64 570-2,2 13 0-570 2,2 18 0 0 0,1 16-64 0 0,3 10 0 570 3,-2-5 0-30-1,0-11 64-30 1,-1-13-64 11-10,-2-13 64 8 10,0-9-64-529-3,0-8 0 0 0,2 5 0 0 0,2-2 0 0 0,0-4 0 0 0,3 6 0 520 3,2 1 0-520-3,0-2 96 0 0,3 9 32 0 0,2 4-64 0 0,0-2 32 519 0,-1-2 0 69-5,0-4 0 69 6,4 12 0-100-1,1 2-96-557 0,-2 0 0 545 1,-3-4 0-545-1,-5-6 0 0 0,-2 5 0 0 0,-5 4 0 0 0,-5 5 0 524-2,-5 3 0-524 2,-7-3 0 1143 1,-7-8 0-1143-1,-4-13 0 0 0,-9-5 0 0 0,-6-8 0 0 0,-2-7 0 579-4,-9-1 0-579 4,-1-1 0 0 0,-1-3 0 0 0,0-2 0 0 0,2-2 0 0 0,-1 0 0 0 0,-2-1 0 0 0,-3 0 0 0 0,-5 0 0 0 0,-18 7-136 0 0,-27 10-240 0 0,-15 2-5127 0 0,-5 0-1073 0 0,16-10-1896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D13E0-3930-4D0E-8F33-E56A18C24710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B3FE-B822-4786-A1A3-53B61CD907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81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68AA8BE-DD5B-3E9B-01D3-DE37F3F2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D711A7-6E31-4682-AA98-591231AC96B9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CEF76FD-4862-1FB1-ABBE-925FABD4F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D28AC14-56A4-ED9C-3FD3-F63B5F312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2D1393F-7B4E-386E-23FB-421D393DE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140010-6BDB-4F78-A816-32B463A96175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6265C27-3087-D606-0F99-EC8638767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6332691-0BD1-0AF2-02E6-811A3A3C6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7B19-3320-49C1-A7A8-33C646F0A3C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A79E5-014E-4806-ACB6-1211C3FCAAC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7B19-3320-49C1-A7A8-33C646F0A3C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6732-B3D4-765E-EE2B-7BDCDA3E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2A99B-323F-3240-FA88-047ACEFCE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D82A7-A9F1-77FC-FD9D-BBFCAF75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EA1C-20B0-FB83-FB51-5A191D29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F7521-E8EA-07EC-EB5A-B13B3127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8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26EA-9F80-C5CB-A83F-4FE0D7C4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FD462-42B4-8BBD-F09B-99430985D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524B-1F80-45B7-DBB6-8AFCE8F4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D4B1-A61C-0220-E79F-AA30F303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2FC90-5155-3837-AFAD-53FDF491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55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F5988-3253-8CE0-7998-EE0580EF8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61E0F-B1D5-A709-3E0B-8382ED527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92E6-F853-B112-3921-E95AA877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8D3E-F125-A864-CADB-3A673CC9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D48E3-9D06-1EF7-BDF6-254049DA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49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865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1"/>
            <a:ext cx="5384800" cy="47593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371601"/>
            <a:ext cx="53848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1CB4994-B43C-46BE-AAE1-5C300242F8A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Copyright © 2013 Pearson Education, Inc. publishing as Prentice 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384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9"/>
          <p:cNvSpPr>
            <a:spLocks noChangeShapeType="1"/>
          </p:cNvSpPr>
          <p:nvPr userDrawn="1"/>
        </p:nvSpPr>
        <p:spPr bwMode="auto">
          <a:xfrm>
            <a:off x="0" y="6309320"/>
            <a:ext cx="12192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95183" y="1"/>
            <a:ext cx="8396817" cy="521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r"/>
            <a:endParaRPr lang="pt-BR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TextBox 1"/>
          <p:cNvSpPr txBox="1"/>
          <p:nvPr userDrawn="1"/>
        </p:nvSpPr>
        <p:spPr>
          <a:xfrm>
            <a:off x="239349" y="643301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Profª Kavita M. Hamza</a:t>
            </a:r>
          </a:p>
        </p:txBody>
      </p:sp>
    </p:spTree>
    <p:extLst>
      <p:ext uri="{BB962C8B-B14F-4D97-AF65-F5344CB8AC3E}">
        <p14:creationId xmlns:p14="http://schemas.microsoft.com/office/powerpoint/2010/main" val="3115542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EF3D-697B-14B9-247F-69112E2E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BEBF-A849-68BD-1A00-96E723AB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D3909-7575-5699-B023-58C622A8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4850E-D3D9-957F-A990-60D33DB9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3962-E2A4-C296-312B-FDAC1826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83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AF33-D521-B990-3C46-5546D1B9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FD8FE-0C94-60B6-DF31-90D064448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ABA3-513E-2EE0-7B7F-D7E2F0E6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2B27-4850-2B13-730B-1724A511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A2A1-2753-38F1-84F4-D4AC6126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9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8413-AA40-C0CC-4977-03FBF419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7428-4EC1-096B-94B8-1DB3837AF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BD07-DE1B-FCB1-99A9-DA570A5A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BA659-AFDB-5791-0E4E-A24E6807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2BEF8-204E-A385-619D-BC379E72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88BD4-39CD-0733-7B3F-E0C2ADB2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556A-59A5-BB65-9308-C8CD931F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95669-A559-BFFC-0F18-8F65883B0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79DF7-7B6B-28CF-44D4-71A74CAE3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EA0C8-C3AF-77C3-A24B-198FDB964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335FD-E2F0-A109-40DC-E4ACD5F68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DB3A4-F183-5D07-2DD3-C0E55A0C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4F21-84D5-BA20-1355-38E242A9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8261D-CA22-06EC-8B9C-BC51A9F7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9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0578-C12F-D4B2-4498-30D2000D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5009A-D862-BACA-223E-CC370D59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ADF1F-1057-87C1-A6DE-FCB37268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FE606-63F8-1EBE-662D-37879B88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65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0F8D5-42E1-E574-4485-B5B74CA8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7F2AD-8735-7559-D377-4C3567ED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2FB5E-846F-CC54-A08C-038A199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91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46AC-56C7-CA9A-3E7B-20557865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6D9B-ED36-BA59-B332-FF0CF53B2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6E13-0A51-A2E0-E70A-EB74487E5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7AD92-5E80-82CE-BC8B-64C7059B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2B064-CB45-E226-4BBC-EDFAE797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B6758-ED5E-BC80-9A04-FDA34861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5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BF78-52B7-E2F3-7386-CD8B2583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A37C2-9310-00D1-A3C3-99E33458B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FCF46-5693-7CEE-99C9-1C7B0634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0B443-3454-A4BF-D461-FABDFBD8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9F8BF-CA01-F453-B7FD-60FC9663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076FF-3C23-CEC6-D267-BE4A6130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30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BB5F9-F571-CE4C-3E36-17A24E83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DEFB-BD49-9B8D-8F3D-D6358F34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EAEBC-4B5E-3A77-C4A4-35D183031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4A47F-F398-4C9A-88E5-8147637D2A53}" type="datetimeFigureOut">
              <a:rPr lang="pt-BR" smtClean="0"/>
              <a:t>23/04/2023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20E6-21B0-C1F7-8086-CE65B14F8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DEDB-1406-354E-BD07-368FB3191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AF3C-2734-4CCE-906B-8E1C410EB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1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20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1.png"/><Relationship Id="rId1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3Y6b36eMK4?feature=oembe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erasaexperian.com.br/mosaic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ibre.fgv.br/main.jsp?lumChannelId=402880811D8E34B9011D92BB7A891DEF" TargetMode="External"/><Relationship Id="rId2" Type="http://schemas.openxmlformats.org/officeDocument/2006/relationships/hyperlink" Target="http://portalibre.fgv.br/lumis/portal/file/fileDownload.jsp?fileId=8A7C82C54ADE6252014C4E26DBBF4B29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comercio.com.br/pesquisas/indice/icc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iJqzdOr4Ok" TargetMode="External"/><Relationship Id="rId2" Type="http://schemas.openxmlformats.org/officeDocument/2006/relationships/hyperlink" Target="https://youtu.be/BLTeKEPS6x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iy2ruY5L0c" TargetMode="External"/><Relationship Id="rId5" Type="http://schemas.openxmlformats.org/officeDocument/2006/relationships/hyperlink" Target="https://youtu.be/VWeKtqWc2EA" TargetMode="External"/><Relationship Id="rId4" Type="http://schemas.openxmlformats.org/officeDocument/2006/relationships/hyperlink" Target="https://youtu.be/7p_3lITiK_Q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4M-Pb1j8E" TargetMode="External"/><Relationship Id="rId2" Type="http://schemas.openxmlformats.org/officeDocument/2006/relationships/hyperlink" Target="https://youtu.be/hxxE4LlGIYU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3A2B-FC5C-6D1D-8199-CB0E2115A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Pesquisa de Mercado, Validação, Comportamento do consumidor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EC1C3-9AC2-CEE5-F718-9F5A2AA4C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Prof. Dr. Guilherme de Farias Shiraishi</a:t>
            </a:r>
          </a:p>
          <a:p>
            <a:r>
              <a:rPr lang="pt-BR" dirty="0"/>
              <a:t>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A9EA43-3E07-F345-FA30-56332B676B98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4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2260E2F-040A-8ED3-293D-89C99EEF2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i="1"/>
              <a:t>classificação pelo objetivo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3A527E1-9D7B-0918-F9F3-7726AFF0A62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58952" y="1600201"/>
            <a:ext cx="10515600" cy="48736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altLang="en-US" b="1" dirty="0"/>
              <a:t>pesquisa exploratória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dirty="0"/>
              <a:t>um estudo que objetiva encontrar padrões, ideias ou hipóteses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dirty="0"/>
              <a:t>serve par obter familiaridade e conhecimento para uma investigação mais rigorosa em estágio posterior</a:t>
            </a:r>
          </a:p>
          <a:p>
            <a:pPr lvl="2" eaLnBrk="1" hangingPunct="1">
              <a:lnSpc>
                <a:spcPct val="90000"/>
              </a:lnSpc>
            </a:pPr>
            <a:endParaRPr lang="pt-BR" altLang="en-US" dirty="0"/>
          </a:p>
          <a:p>
            <a:pPr lvl="1" eaLnBrk="1" hangingPunct="1">
              <a:lnSpc>
                <a:spcPct val="90000"/>
              </a:lnSpc>
            </a:pPr>
            <a:r>
              <a:rPr lang="pt-BR" altLang="en-US" b="1" dirty="0"/>
              <a:t>pesquisa conclusiva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dirty="0"/>
              <a:t>um estudo cujo objetivo é descrever fenômenos do modo que existem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dirty="0"/>
              <a:t>identifica e obtém informações sobre as características de um determinado problema ou questão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dirty="0"/>
              <a:t>estudo cujo objetivo é entender fenômenos descobrindo e mensurando relações causais entre eles.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A99AADA-008D-DD47-3EB7-674C3DA02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i="1"/>
              <a:t>classificação pelo processo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8E42A7-3C54-7E76-44FD-27510E67C81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271588" y="1600200"/>
            <a:ext cx="4495801" cy="49974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altLang="en-US" sz="1800" b="1"/>
              <a:t>pesquisa quantitativa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en-US" sz="1600"/>
              <a:t>Propósito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Mais úteis para checar hipóteses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Oferecem Informações resumidas sobre várias características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Úteis no mapeamento de tendências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en-US" sz="1600"/>
              <a:t>Propriedades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Técnica de coleta mais estruturadas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Classificações objetivas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Preocupação com a representatividade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Questionários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Amostras grandes e complexas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en-US" sz="1600"/>
              <a:t>Objetividade da Informação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EB06BD7-3953-74F5-742A-661895652DA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303838" y="1671638"/>
            <a:ext cx="4495800" cy="4997450"/>
          </a:xfrm>
        </p:spPr>
        <p:txBody>
          <a:bodyPr/>
          <a:lstStyle/>
          <a:p>
            <a:pPr marL="808038" lvl="1">
              <a:tabLst>
                <a:tab pos="995363" algn="l"/>
              </a:tabLst>
            </a:pPr>
            <a:r>
              <a:rPr lang="pt-BR" altLang="en-US" sz="1800" b="1"/>
              <a:t>pesquisa qualitativa</a:t>
            </a:r>
          </a:p>
          <a:p>
            <a:pPr marL="1235075" lvl="2">
              <a:buNone/>
              <a:tabLst>
                <a:tab pos="995363" algn="l"/>
              </a:tabLst>
            </a:pPr>
            <a:r>
              <a:rPr lang="pt-BR" altLang="en-US" sz="1600"/>
              <a:t>Propósito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Mais úteis para descobertas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Oferecem Informações aprofundadas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Descoberta de valores ocultos</a:t>
            </a:r>
          </a:p>
          <a:p>
            <a:pPr marL="1235075" lvl="2">
              <a:buNone/>
              <a:tabLst>
                <a:tab pos="995363" algn="l"/>
              </a:tabLst>
            </a:pPr>
            <a:r>
              <a:rPr lang="pt-BR" altLang="en-US" sz="1600"/>
              <a:t>Propriedades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Técnicas de coletas menos estruturadas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Não é voltada para a representatividade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Entrevistas longas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Amostras ou unidades de análises pequenas.</a:t>
            </a:r>
          </a:p>
          <a:p>
            <a:pPr marL="1643063" lvl="3">
              <a:tabLst>
                <a:tab pos="995363" algn="l"/>
              </a:tabLst>
            </a:pPr>
            <a:r>
              <a:rPr lang="pt-BR" altLang="en-US" sz="1600"/>
              <a:t>Subjetividade da Informação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90" y="769"/>
            <a:ext cx="9144000" cy="785819"/>
          </a:xfrm>
        </p:spPr>
        <p:txBody>
          <a:bodyPr>
            <a:noAutofit/>
          </a:bodyPr>
          <a:lstStyle/>
          <a:p>
            <a:r>
              <a:rPr lang="pt-BR" sz="2800" dirty="0"/>
              <a:t>Gerência versus Pesquisador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AFA36D-A03B-4C2C-A194-7E2BF6A2EC8B}"/>
              </a:ext>
            </a:extLst>
          </p:cNvPr>
          <p:cNvGrpSpPr/>
          <p:nvPr/>
        </p:nvGrpSpPr>
        <p:grpSpPr>
          <a:xfrm>
            <a:off x="1524000" y="605018"/>
            <a:ext cx="9144000" cy="6134110"/>
            <a:chOff x="0" y="723890"/>
            <a:chExt cx="9144000" cy="6134110"/>
          </a:xfrm>
        </p:grpSpPr>
        <p:sp>
          <p:nvSpPr>
            <p:cNvPr id="3" name="Retângulo 2"/>
            <p:cNvSpPr/>
            <p:nvPr/>
          </p:nvSpPr>
          <p:spPr>
            <a:xfrm>
              <a:off x="0" y="723890"/>
              <a:ext cx="9144000" cy="6134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Seta em curva para cima 98"/>
            <p:cNvSpPr/>
            <p:nvPr/>
          </p:nvSpPr>
          <p:spPr>
            <a:xfrm rot="21342315" flipH="1">
              <a:off x="704004" y="5159401"/>
              <a:ext cx="8138966" cy="1653907"/>
            </a:xfrm>
            <a:prstGeom prst="curvedUpArrow">
              <a:avLst>
                <a:gd name="adj1" fmla="val 25000"/>
                <a:gd name="adj2" fmla="val 39365"/>
                <a:gd name="adj3" fmla="val 314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7A55D4-A5BB-4C1C-8AB2-EF8BA618CD15}"/>
                </a:ext>
              </a:extLst>
            </p:cNvPr>
            <p:cNvGrpSpPr/>
            <p:nvPr/>
          </p:nvGrpSpPr>
          <p:grpSpPr>
            <a:xfrm>
              <a:off x="98626" y="877859"/>
              <a:ext cx="8946748" cy="5584530"/>
              <a:chOff x="142844" y="837324"/>
              <a:chExt cx="8946748" cy="5584530"/>
            </a:xfrm>
          </p:grpSpPr>
          <p:sp>
            <p:nvSpPr>
              <p:cNvPr id="58" name="CaixaDeTexto 55">
                <a:extLst>
                  <a:ext uri="{FF2B5EF4-FFF2-40B4-BE49-F238E27FC236}">
                    <a16:creationId xmlns:a16="http://schemas.microsoft.com/office/drawing/2014/main" id="{46FE6013-58A4-490A-8756-1F5A7AF57E61}"/>
                  </a:ext>
                </a:extLst>
              </p:cNvPr>
              <p:cNvSpPr txBox="1"/>
              <p:nvPr/>
            </p:nvSpPr>
            <p:spPr>
              <a:xfrm>
                <a:off x="1856707" y="2768577"/>
                <a:ext cx="1249060" cy="830997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Necessidade</a:t>
                </a:r>
              </a:p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de novas</a:t>
                </a:r>
              </a:p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informações</a:t>
                </a:r>
              </a:p>
            </p:txBody>
          </p:sp>
          <p:sp>
            <p:nvSpPr>
              <p:cNvPr id="93" name="Retângulo de cantos arredondados 92"/>
              <p:cNvSpPr/>
              <p:nvPr/>
            </p:nvSpPr>
            <p:spPr>
              <a:xfrm>
                <a:off x="4786315" y="2505061"/>
                <a:ext cx="2214579" cy="1285884"/>
              </a:xfrm>
              <a:prstGeom prst="round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 dirty="0"/>
              </a:p>
            </p:txBody>
          </p:sp>
          <p:cxnSp>
            <p:nvCxnSpPr>
              <p:cNvPr id="49" name="Conector de seta reta 48"/>
              <p:cNvCxnSpPr/>
              <p:nvPr/>
            </p:nvCxnSpPr>
            <p:spPr>
              <a:xfrm rot="5400000" flipH="1" flipV="1">
                <a:off x="392878" y="2893215"/>
                <a:ext cx="785819" cy="1588"/>
              </a:xfrm>
              <a:prstGeom prst="straightConnector1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Seta para a direita 99"/>
              <p:cNvSpPr/>
              <p:nvPr/>
            </p:nvSpPr>
            <p:spPr>
              <a:xfrm>
                <a:off x="1785919" y="4429134"/>
                <a:ext cx="1214447" cy="357191"/>
              </a:xfrm>
              <a:prstGeom prst="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42844" y="3214686"/>
                <a:ext cx="1714512" cy="2214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14282" y="3571877"/>
                <a:ext cx="1643075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3">
                        <a:lumMod val="50000"/>
                      </a:schemeClr>
                    </a:solidFill>
                  </a:rPr>
                  <a:t>Validade e confiabilidade das informações disponíveis</a:t>
                </a: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142844" y="857235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Informações disponíveis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5000628" y="857235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Objetivo gerencial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7358083" y="857235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Resultado</a:t>
                </a:r>
              </a:p>
              <a:p>
                <a:pPr algn="ctr"/>
                <a:r>
                  <a:rPr lang="pt-BR" dirty="0"/>
                  <a:t>gerencial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2571736" y="857235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Problema gerencial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42844" y="1500175"/>
                <a:ext cx="1714512" cy="92333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Preço de um produto melhorado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2571736" y="1500177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Aumentar o preço?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5000628" y="1500176"/>
                <a:ext cx="1714512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Aumentar o preço em 20%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7358083" y="1500174"/>
                <a:ext cx="1714512" cy="14773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Aumento do faturamento com o mesmo volume de vendas</a:t>
                </a:r>
              </a:p>
            </p:txBody>
          </p:sp>
          <p:sp>
            <p:nvSpPr>
              <p:cNvPr id="17" name="Seta para a direita 16"/>
              <p:cNvSpPr/>
              <p:nvPr/>
            </p:nvSpPr>
            <p:spPr>
              <a:xfrm>
                <a:off x="4286249" y="1428738"/>
                <a:ext cx="714380" cy="357191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Seta para a direita 17"/>
              <p:cNvSpPr/>
              <p:nvPr/>
            </p:nvSpPr>
            <p:spPr>
              <a:xfrm>
                <a:off x="6696648" y="1463850"/>
                <a:ext cx="642943" cy="357191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Seta para a direita 18"/>
              <p:cNvSpPr/>
              <p:nvPr/>
            </p:nvSpPr>
            <p:spPr>
              <a:xfrm>
                <a:off x="1857357" y="1428738"/>
                <a:ext cx="714380" cy="357191"/>
              </a:xfrm>
              <a:prstGeom prst="rightArrow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4767594" y="2472018"/>
                <a:ext cx="1143008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C00000"/>
                    </a:solidFill>
                  </a:rPr>
                  <a:t>Riscos da decisão</a:t>
                </a:r>
              </a:p>
            </p:txBody>
          </p:sp>
          <p:cxnSp>
            <p:nvCxnSpPr>
              <p:cNvPr id="51" name="Conector de seta reta 50"/>
              <p:cNvCxnSpPr/>
              <p:nvPr/>
            </p:nvCxnSpPr>
            <p:spPr>
              <a:xfrm rot="5400000">
                <a:off x="822300" y="2820983"/>
                <a:ext cx="785819" cy="1588"/>
              </a:xfrm>
              <a:prstGeom prst="straightConnector1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CaixaDeTexto 73"/>
              <p:cNvSpPr txBox="1"/>
              <p:nvPr/>
            </p:nvSpPr>
            <p:spPr>
              <a:xfrm>
                <a:off x="7327781" y="3991470"/>
                <a:ext cx="1714512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3">
                        <a:lumMod val="50000"/>
                      </a:schemeClr>
                    </a:solidFill>
                  </a:rPr>
                  <a:t>Resultado de pesquisa</a:t>
                </a:r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5634371" y="3152132"/>
                <a:ext cx="1313180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/>
                <a:r>
                  <a:rPr lang="pt-BR" b="1" dirty="0">
                    <a:solidFill>
                      <a:srgbClr val="C00000"/>
                    </a:solidFill>
                  </a:rPr>
                  <a:t>Custos</a:t>
                </a:r>
              </a:p>
              <a:p>
                <a:pPr algn="r"/>
                <a:r>
                  <a:rPr lang="pt-BR" b="1" dirty="0">
                    <a:solidFill>
                      <a:srgbClr val="C00000"/>
                    </a:solidFill>
                  </a:rPr>
                  <a:t>da pesquisa</a:t>
                </a:r>
              </a:p>
            </p:txBody>
          </p:sp>
          <p:sp>
            <p:nvSpPr>
              <p:cNvPr id="96" name="Retângulo 95"/>
              <p:cNvSpPr/>
              <p:nvPr/>
            </p:nvSpPr>
            <p:spPr>
              <a:xfrm>
                <a:off x="5786815" y="2744303"/>
                <a:ext cx="410689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X</a:t>
                </a:r>
              </a:p>
            </p:txBody>
          </p:sp>
          <p:cxnSp>
            <p:nvCxnSpPr>
              <p:cNvPr id="101" name="Conector de seta reta 100"/>
              <p:cNvCxnSpPr/>
              <p:nvPr/>
            </p:nvCxnSpPr>
            <p:spPr>
              <a:xfrm rot="5400000">
                <a:off x="2069155" y="4036223"/>
                <a:ext cx="785819" cy="1588"/>
              </a:xfrm>
              <a:prstGeom prst="straightConnector1">
                <a:avLst/>
              </a:prstGeom>
              <a:ln w="76200" cap="flat" cmpd="sng" algn="ctr">
                <a:solidFill>
                  <a:srgbClr val="00B05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12" name="Seta para a direita 111"/>
              <p:cNvSpPr/>
              <p:nvPr/>
            </p:nvSpPr>
            <p:spPr>
              <a:xfrm>
                <a:off x="4572001" y="4429134"/>
                <a:ext cx="428628" cy="357191"/>
              </a:xfrm>
              <a:prstGeom prst="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5" name="CaixaDeTexto 74"/>
              <p:cNvSpPr txBox="1"/>
              <p:nvPr/>
            </p:nvSpPr>
            <p:spPr>
              <a:xfrm>
                <a:off x="7327781" y="4641627"/>
                <a:ext cx="1714512" cy="1477328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O preço não altera o volume de vendas</a:t>
                </a:r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  <p:sp>
            <p:nvSpPr>
              <p:cNvPr id="119" name="Seta para a direita 118"/>
              <p:cNvSpPr/>
              <p:nvPr/>
            </p:nvSpPr>
            <p:spPr>
              <a:xfrm>
                <a:off x="6786579" y="4429134"/>
                <a:ext cx="571504" cy="357191"/>
              </a:xfrm>
              <a:prstGeom prst="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3" name="CaixaDeTexto 113">
                <a:extLst>
                  <a:ext uri="{FF2B5EF4-FFF2-40B4-BE49-F238E27FC236}">
                    <a16:creationId xmlns:a16="http://schemas.microsoft.com/office/drawing/2014/main" id="{7262792A-DCDF-4C89-B346-5DD19D617980}"/>
                  </a:ext>
                </a:extLst>
              </p:cNvPr>
              <p:cNvSpPr txBox="1"/>
              <p:nvPr/>
            </p:nvSpPr>
            <p:spPr>
              <a:xfrm>
                <a:off x="5017627" y="4015836"/>
                <a:ext cx="1785951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3">
                        <a:lumMod val="50000"/>
                      </a:schemeClr>
                    </a:solidFill>
                  </a:rPr>
                  <a:t>Objetivo de pesquisa</a:t>
                </a:r>
              </a:p>
            </p:txBody>
          </p:sp>
          <p:sp>
            <p:nvSpPr>
              <p:cNvPr id="44" name="CaixaDeTexto 5">
                <a:extLst>
                  <a:ext uri="{FF2B5EF4-FFF2-40B4-BE49-F238E27FC236}">
                    <a16:creationId xmlns:a16="http://schemas.microsoft.com/office/drawing/2014/main" id="{526252C2-F1AC-44F0-91A1-81A81BF280F9}"/>
                  </a:ext>
                </a:extLst>
              </p:cNvPr>
              <p:cNvSpPr txBox="1"/>
              <p:nvPr/>
            </p:nvSpPr>
            <p:spPr>
              <a:xfrm>
                <a:off x="159841" y="837324"/>
                <a:ext cx="1714512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Informações disponíveis</a:t>
                </a:r>
              </a:p>
            </p:txBody>
          </p:sp>
          <p:sp>
            <p:nvSpPr>
              <p:cNvPr id="45" name="CaixaDeTexto 7">
                <a:extLst>
                  <a:ext uri="{FF2B5EF4-FFF2-40B4-BE49-F238E27FC236}">
                    <a16:creationId xmlns:a16="http://schemas.microsoft.com/office/drawing/2014/main" id="{61F52342-7A2C-445A-BE22-87F27FF4CC0A}"/>
                  </a:ext>
                </a:extLst>
              </p:cNvPr>
              <p:cNvSpPr txBox="1"/>
              <p:nvPr/>
            </p:nvSpPr>
            <p:spPr>
              <a:xfrm>
                <a:off x="4999133" y="837324"/>
                <a:ext cx="1733004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Objetivo gerencial</a:t>
                </a:r>
              </a:p>
            </p:txBody>
          </p:sp>
          <p:sp>
            <p:nvSpPr>
              <p:cNvPr id="46" name="CaixaDeTexto 8">
                <a:extLst>
                  <a:ext uri="{FF2B5EF4-FFF2-40B4-BE49-F238E27FC236}">
                    <a16:creationId xmlns:a16="http://schemas.microsoft.com/office/drawing/2014/main" id="{16A1FDAD-453F-4A9F-B3D1-CEBCBA72F902}"/>
                  </a:ext>
                </a:extLst>
              </p:cNvPr>
              <p:cNvSpPr txBox="1"/>
              <p:nvPr/>
            </p:nvSpPr>
            <p:spPr>
              <a:xfrm>
                <a:off x="7356588" y="837324"/>
                <a:ext cx="1733004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Resultado</a:t>
                </a:r>
              </a:p>
              <a:p>
                <a:pPr algn="ctr"/>
                <a:r>
                  <a:rPr lang="pt-BR" b="1" dirty="0"/>
                  <a:t>gerencial</a:t>
                </a:r>
              </a:p>
            </p:txBody>
          </p:sp>
          <p:sp>
            <p:nvSpPr>
              <p:cNvPr id="47" name="CaixaDeTexto 10">
                <a:extLst>
                  <a:ext uri="{FF2B5EF4-FFF2-40B4-BE49-F238E27FC236}">
                    <a16:creationId xmlns:a16="http://schemas.microsoft.com/office/drawing/2014/main" id="{3F29320B-6BEA-4027-99C7-9E10ECEC3556}"/>
                  </a:ext>
                </a:extLst>
              </p:cNvPr>
              <p:cNvSpPr txBox="1"/>
              <p:nvPr/>
            </p:nvSpPr>
            <p:spPr>
              <a:xfrm>
                <a:off x="2588733" y="837324"/>
                <a:ext cx="1714512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Problema gerencial</a:t>
                </a:r>
              </a:p>
            </p:txBody>
          </p:sp>
          <p:sp>
            <p:nvSpPr>
              <p:cNvPr id="48" name="CaixaDeTexto 11">
                <a:extLst>
                  <a:ext uri="{FF2B5EF4-FFF2-40B4-BE49-F238E27FC236}">
                    <a16:creationId xmlns:a16="http://schemas.microsoft.com/office/drawing/2014/main" id="{7F47BDA2-9F74-48D4-80D7-860EAF1EAF1A}"/>
                  </a:ext>
                </a:extLst>
              </p:cNvPr>
              <p:cNvSpPr txBox="1"/>
              <p:nvPr/>
            </p:nvSpPr>
            <p:spPr>
              <a:xfrm>
                <a:off x="159841" y="1480264"/>
                <a:ext cx="1714512" cy="923330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Preço de um produto melhorado</a:t>
                </a:r>
              </a:p>
            </p:txBody>
          </p:sp>
          <p:sp>
            <p:nvSpPr>
              <p:cNvPr id="50" name="CaixaDeTexto 12">
                <a:extLst>
                  <a:ext uri="{FF2B5EF4-FFF2-40B4-BE49-F238E27FC236}">
                    <a16:creationId xmlns:a16="http://schemas.microsoft.com/office/drawing/2014/main" id="{BED4D8FA-C46E-412B-93AC-758C4A73325D}"/>
                  </a:ext>
                </a:extLst>
              </p:cNvPr>
              <p:cNvSpPr txBox="1"/>
              <p:nvPr/>
            </p:nvSpPr>
            <p:spPr>
              <a:xfrm>
                <a:off x="2588733" y="1480266"/>
                <a:ext cx="1714512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Aumentar o preço?</a:t>
                </a:r>
              </a:p>
            </p:txBody>
          </p:sp>
          <p:sp>
            <p:nvSpPr>
              <p:cNvPr id="52" name="CaixaDeTexto 14">
                <a:extLst>
                  <a:ext uri="{FF2B5EF4-FFF2-40B4-BE49-F238E27FC236}">
                    <a16:creationId xmlns:a16="http://schemas.microsoft.com/office/drawing/2014/main" id="{E3B54585-507A-4E59-B202-289E9A629EE5}"/>
                  </a:ext>
                </a:extLst>
              </p:cNvPr>
              <p:cNvSpPr txBox="1"/>
              <p:nvPr/>
            </p:nvSpPr>
            <p:spPr>
              <a:xfrm>
                <a:off x="5000808" y="1480264"/>
                <a:ext cx="1750001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Aumentar o preço em 20%</a:t>
                </a:r>
              </a:p>
            </p:txBody>
          </p:sp>
          <p:sp>
            <p:nvSpPr>
              <p:cNvPr id="53" name="CaixaDeTexto 15">
                <a:extLst>
                  <a:ext uri="{FF2B5EF4-FFF2-40B4-BE49-F238E27FC236}">
                    <a16:creationId xmlns:a16="http://schemas.microsoft.com/office/drawing/2014/main" id="{8F9C0FBB-7FD4-4D1A-8D73-E4DFD5A02A29}"/>
                  </a:ext>
                </a:extLst>
              </p:cNvPr>
              <p:cNvSpPr txBox="1"/>
              <p:nvPr/>
            </p:nvSpPr>
            <p:spPr>
              <a:xfrm>
                <a:off x="7356588" y="1480263"/>
                <a:ext cx="1733004" cy="1477328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Aumento do faturamento com o mesmo volume de vendas</a:t>
                </a:r>
              </a:p>
            </p:txBody>
          </p:sp>
          <p:sp>
            <p:nvSpPr>
              <p:cNvPr id="54" name="CaixaDeTexto 63">
                <a:extLst>
                  <a:ext uri="{FF2B5EF4-FFF2-40B4-BE49-F238E27FC236}">
                    <a16:creationId xmlns:a16="http://schemas.microsoft.com/office/drawing/2014/main" id="{5AB07809-422A-473C-BD6A-895ACEDD1E0F}"/>
                  </a:ext>
                </a:extLst>
              </p:cNvPr>
              <p:cNvSpPr txBox="1"/>
              <p:nvPr/>
            </p:nvSpPr>
            <p:spPr>
              <a:xfrm>
                <a:off x="3017362" y="4015836"/>
                <a:ext cx="1571636" cy="646331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3">
                        <a:lumMod val="50000"/>
                      </a:schemeClr>
                    </a:solidFill>
                  </a:rPr>
                  <a:t>Problema de pesquisa</a:t>
                </a:r>
              </a:p>
            </p:txBody>
          </p:sp>
          <p:sp>
            <p:nvSpPr>
              <p:cNvPr id="55" name="CaixaDeTexto 71">
                <a:extLst>
                  <a:ext uri="{FF2B5EF4-FFF2-40B4-BE49-F238E27FC236}">
                    <a16:creationId xmlns:a16="http://schemas.microsoft.com/office/drawing/2014/main" id="{46500F9C-289C-46CE-8486-B5EED20DF09A}"/>
                  </a:ext>
                </a:extLst>
              </p:cNvPr>
              <p:cNvSpPr txBox="1"/>
              <p:nvPr/>
            </p:nvSpPr>
            <p:spPr>
              <a:xfrm>
                <a:off x="3017362" y="4667528"/>
                <a:ext cx="1571636" cy="1754326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O preço influencia o volume de vendas de um produto melhorado?</a:t>
                </a:r>
              </a:p>
            </p:txBody>
          </p:sp>
          <p:sp>
            <p:nvSpPr>
              <p:cNvPr id="61" name="CaixaDeTexto 114">
                <a:extLst>
                  <a:ext uri="{FF2B5EF4-FFF2-40B4-BE49-F238E27FC236}">
                    <a16:creationId xmlns:a16="http://schemas.microsoft.com/office/drawing/2014/main" id="{BC3F8ABC-81C6-4719-A1FA-7480B2BCF330}"/>
                  </a:ext>
                </a:extLst>
              </p:cNvPr>
              <p:cNvSpPr txBox="1"/>
              <p:nvPr/>
            </p:nvSpPr>
            <p:spPr>
              <a:xfrm>
                <a:off x="5017627" y="4662166"/>
                <a:ext cx="1785951" cy="1477328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Relacionar preço e volume de vendas de um produto melhorado</a:t>
                </a:r>
              </a:p>
            </p:txBody>
          </p:sp>
          <p:cxnSp>
            <p:nvCxnSpPr>
              <p:cNvPr id="84" name="Conector de seta reta 83"/>
              <p:cNvCxnSpPr>
                <a:cxnSpLocks/>
              </p:cNvCxnSpPr>
              <p:nvPr/>
            </p:nvCxnSpPr>
            <p:spPr>
              <a:xfrm flipH="1">
                <a:off x="4446122" y="3457292"/>
                <a:ext cx="1084291" cy="676188"/>
              </a:xfrm>
              <a:prstGeom prst="straightConnector1">
                <a:avLst/>
              </a:prstGeom>
              <a:ln w="76200" cap="flat" cmpd="sng" algn="ctr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>
                <a:cxnSpLocks/>
              </p:cNvCxnSpPr>
              <p:nvPr/>
            </p:nvCxnSpPr>
            <p:spPr>
              <a:xfrm flipV="1">
                <a:off x="6481408" y="2153696"/>
                <a:ext cx="1078331" cy="705104"/>
              </a:xfrm>
              <a:prstGeom prst="straightConnector1">
                <a:avLst/>
              </a:prstGeom>
              <a:ln w="76200" cap="flat" cmpd="sng" algn="ctr">
                <a:solidFill>
                  <a:schemeClr val="accent3">
                    <a:lumMod val="50000"/>
                  </a:schemeClr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9824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58F7-10A9-E559-6C7E-311F07FE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Pesquisa de mercado?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11A0-B930-BE95-A3E5-C1629B77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 de mercado é a função que liga os consumidores, clientes e o público com os profissionais de marketing por meio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37395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FEBF1-85E5-7FD1-DC01-EC0129C4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clássicos de Pesquisa de Mercado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60286B-32E1-A7EA-48F2-9B6AC9AF3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Informação para Identificação de um problema gerencial (exploratória)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67901E-85DB-F6E9-D3A8-B303A0781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Potencial de mercado</a:t>
            </a:r>
          </a:p>
          <a:p>
            <a:r>
              <a:rPr lang="pt-BR" dirty="0"/>
              <a:t>Imagem</a:t>
            </a:r>
          </a:p>
          <a:p>
            <a:r>
              <a:rPr lang="pt-BR" dirty="0"/>
              <a:t>Características de Mercado</a:t>
            </a:r>
          </a:p>
          <a:p>
            <a:r>
              <a:rPr lang="pt-BR" dirty="0"/>
              <a:t>Características de Vendas</a:t>
            </a:r>
          </a:p>
          <a:p>
            <a:r>
              <a:rPr lang="pt-BR" dirty="0"/>
              <a:t>Previsão futura</a:t>
            </a:r>
          </a:p>
          <a:p>
            <a:r>
              <a:rPr lang="pt-BR" dirty="0"/>
              <a:t>Tendencias de mercado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97212F-DCAE-5D23-50DE-4681838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Informação para solução de um problema gerencial (conclusiva)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8F42D9-1EB3-F961-4079-B775E0631A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Segmentação de mercado</a:t>
            </a:r>
          </a:p>
          <a:p>
            <a:r>
              <a:rPr lang="pt-BR" dirty="0"/>
              <a:t>Atributos de produto</a:t>
            </a:r>
          </a:p>
          <a:p>
            <a:r>
              <a:rPr lang="pt-BR" dirty="0"/>
              <a:t>Elasticidade preço-demanda</a:t>
            </a:r>
          </a:p>
          <a:p>
            <a:r>
              <a:rPr lang="pt-BR" dirty="0"/>
              <a:t>Efetividade de comunicação</a:t>
            </a:r>
          </a:p>
          <a:p>
            <a:r>
              <a:rPr lang="pt-BR" dirty="0"/>
              <a:t>Eficiência da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357812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D25D6-56C4-4F2E-65A8-078E2749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Pesquisa Iniciais para Startup (Validação)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D7593D-F61C-4921-BE9E-A78776A40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Validação do participantes do mercado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2C122F-A24B-7042-4DCD-64AE99ABE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Premissa que o produto está correto</a:t>
            </a:r>
          </a:p>
          <a:p>
            <a:pPr lvl="1"/>
            <a:r>
              <a:rPr lang="pt-BR" dirty="0"/>
              <a:t>Busca-se o público-alvo da oferta</a:t>
            </a:r>
          </a:p>
          <a:p>
            <a:pPr lvl="1"/>
            <a:r>
              <a:rPr lang="pt-BR" dirty="0"/>
              <a:t>Identificação de concorrentes</a:t>
            </a:r>
          </a:p>
          <a:p>
            <a:pPr lvl="1"/>
            <a:r>
              <a:rPr lang="pt-BR" dirty="0"/>
              <a:t>Identificação das variáveis de segmentação</a:t>
            </a:r>
          </a:p>
          <a:p>
            <a:pPr lvl="2"/>
            <a:r>
              <a:rPr lang="pt-BR" dirty="0"/>
              <a:t>Geográficas</a:t>
            </a:r>
          </a:p>
          <a:p>
            <a:pPr lvl="2"/>
            <a:r>
              <a:rPr lang="pt-BR" dirty="0"/>
              <a:t>Demográficas</a:t>
            </a:r>
          </a:p>
          <a:p>
            <a:pPr lvl="2"/>
            <a:r>
              <a:rPr lang="pt-BR" dirty="0"/>
              <a:t>Comportamentais</a:t>
            </a:r>
          </a:p>
          <a:p>
            <a:pPr lvl="2"/>
            <a:r>
              <a:rPr lang="pt-BR" dirty="0"/>
              <a:t>Psicográficas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101AA5-6B9C-F378-D709-4B1046891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Validação do </a:t>
            </a:r>
            <a:r>
              <a:rPr lang="pt-BR" dirty="0" err="1"/>
              <a:t>Value</a:t>
            </a:r>
            <a:r>
              <a:rPr lang="pt-BR" dirty="0"/>
              <a:t> </a:t>
            </a:r>
            <a:r>
              <a:rPr lang="pt-BR" dirty="0" err="1"/>
              <a:t>proposition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049B85-525A-7A78-3FE8-80CCF36077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Premissa que o público-alvo está correto</a:t>
            </a:r>
          </a:p>
          <a:p>
            <a:pPr lvl="1"/>
            <a:r>
              <a:rPr lang="pt-BR" dirty="0"/>
              <a:t>Busca-se os atributos, sacrifícios e benéficos da oferta</a:t>
            </a:r>
          </a:p>
          <a:p>
            <a:pPr lvl="1"/>
            <a:r>
              <a:rPr lang="pt-BR" dirty="0"/>
              <a:t>Identificação de ofertas suplementares, complementares, substitutas etc.</a:t>
            </a:r>
          </a:p>
          <a:p>
            <a:pPr lvl="1"/>
            <a:r>
              <a:rPr lang="pt-BR" dirty="0"/>
              <a:t>Identificação das variáveis de gestão de marketing</a:t>
            </a:r>
          </a:p>
          <a:p>
            <a:pPr lvl="2"/>
            <a:r>
              <a:rPr lang="pt-BR" dirty="0"/>
              <a:t>Posicionamento da marca</a:t>
            </a:r>
          </a:p>
          <a:p>
            <a:pPr lvl="2"/>
            <a:r>
              <a:rPr lang="pt-BR" dirty="0"/>
              <a:t>Desenvolvimento da oferta</a:t>
            </a:r>
          </a:p>
          <a:p>
            <a:pPr lvl="2"/>
            <a:r>
              <a:rPr lang="pt-BR" dirty="0"/>
              <a:t>Determinação de preço</a:t>
            </a:r>
          </a:p>
          <a:p>
            <a:pPr lvl="2"/>
            <a:r>
              <a:rPr lang="pt-BR" dirty="0"/>
              <a:t>Escolha do canal de distribuição</a:t>
            </a:r>
          </a:p>
          <a:p>
            <a:pPr lvl="2"/>
            <a:r>
              <a:rPr lang="pt-BR" dirty="0"/>
              <a:t>Escolha do canal de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4281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F2CDB-11F8-EF0C-78DB-DBF332FD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Sugestão do processo de pesquisa e validação para startups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0293970-9B99-7872-CEE3-4F9F9BCB7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165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05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1F115-DF3D-757E-CC1B-4BA7CE4D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9" y="280361"/>
            <a:ext cx="10515600" cy="1325563"/>
          </a:xfrm>
        </p:spPr>
        <p:txBody>
          <a:bodyPr>
            <a:noAutofit/>
          </a:bodyPr>
          <a:lstStyle/>
          <a:p>
            <a:br>
              <a:rPr lang="pt-BR" sz="3600" dirty="0"/>
            </a:br>
            <a:r>
              <a:rPr lang="pt-BR" sz="2800" dirty="0"/>
              <a:t>Avalie a relação entre o custo de elaboração de uma pesquisa e o risco da tomada de decisão dos: (a) empreendedor e (b) investidor</a:t>
            </a:r>
            <a:endParaRPr lang="pt-BR" sz="3600" dirty="0"/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C53F1F1-310E-1409-001E-B0A59E625520}"/>
              </a:ext>
            </a:extLst>
          </p:cNvPr>
          <p:cNvGrpSpPr/>
          <p:nvPr/>
        </p:nvGrpSpPr>
        <p:grpSpPr>
          <a:xfrm>
            <a:off x="1383303" y="2182670"/>
            <a:ext cx="8946748" cy="4310205"/>
            <a:chOff x="1255287" y="1379860"/>
            <a:chExt cx="8946748" cy="4310205"/>
          </a:xfrm>
        </p:grpSpPr>
        <p:sp>
          <p:nvSpPr>
            <p:cNvPr id="49" name="Seta em curva para cima 98">
              <a:extLst>
                <a:ext uri="{FF2B5EF4-FFF2-40B4-BE49-F238E27FC236}">
                  <a16:creationId xmlns:a16="http://schemas.microsoft.com/office/drawing/2014/main" id="{8927460A-FCBF-8634-4856-A84CFC72BBAC}"/>
                </a:ext>
              </a:extLst>
            </p:cNvPr>
            <p:cNvSpPr/>
            <p:nvPr/>
          </p:nvSpPr>
          <p:spPr>
            <a:xfrm rot="21342315" flipH="1">
              <a:off x="1875790" y="4895432"/>
              <a:ext cx="8138966" cy="794633"/>
            </a:xfrm>
            <a:prstGeom prst="curvedUpArrow">
              <a:avLst>
                <a:gd name="adj1" fmla="val 25000"/>
                <a:gd name="adj2" fmla="val 39365"/>
                <a:gd name="adj3" fmla="val 314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50" name="CaixaDeTexto 55">
              <a:extLst>
                <a:ext uri="{FF2B5EF4-FFF2-40B4-BE49-F238E27FC236}">
                  <a16:creationId xmlns:a16="http://schemas.microsoft.com/office/drawing/2014/main" id="{E9C52B02-859D-BA78-4091-3B8EFAF7D55A}"/>
                </a:ext>
              </a:extLst>
            </p:cNvPr>
            <p:cNvSpPr txBox="1"/>
            <p:nvPr/>
          </p:nvSpPr>
          <p:spPr>
            <a:xfrm>
              <a:off x="3016449" y="2543936"/>
              <a:ext cx="1249060" cy="83099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C00000"/>
                  </a:solidFill>
                </a:rPr>
                <a:t>Necessidade</a:t>
              </a:r>
            </a:p>
            <a:p>
              <a:pPr algn="ctr"/>
              <a:r>
                <a:rPr lang="pt-BR" sz="1600" b="1" dirty="0">
                  <a:solidFill>
                    <a:srgbClr val="C00000"/>
                  </a:solidFill>
                </a:rPr>
                <a:t>de novas</a:t>
              </a:r>
            </a:p>
            <a:p>
              <a:pPr algn="ctr"/>
              <a:r>
                <a:rPr lang="pt-BR" sz="1600" b="1" dirty="0">
                  <a:solidFill>
                    <a:srgbClr val="C00000"/>
                  </a:solidFill>
                </a:rPr>
                <a:t>informações</a:t>
              </a:r>
            </a:p>
          </p:txBody>
        </p:sp>
        <p:sp>
          <p:nvSpPr>
            <p:cNvPr id="51" name="Retângulo de cantos arredondados 92">
              <a:extLst>
                <a:ext uri="{FF2B5EF4-FFF2-40B4-BE49-F238E27FC236}">
                  <a16:creationId xmlns:a16="http://schemas.microsoft.com/office/drawing/2014/main" id="{CB9702ED-6963-AC4A-0799-5CADE3C9F7C8}"/>
                </a:ext>
              </a:extLst>
            </p:cNvPr>
            <p:cNvSpPr/>
            <p:nvPr/>
          </p:nvSpPr>
          <p:spPr>
            <a:xfrm>
              <a:off x="5946057" y="2280420"/>
              <a:ext cx="2214579" cy="1285884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cxnSp>
          <p:nvCxnSpPr>
            <p:cNvPr id="52" name="Conector de seta reta 48">
              <a:extLst>
                <a:ext uri="{FF2B5EF4-FFF2-40B4-BE49-F238E27FC236}">
                  <a16:creationId xmlns:a16="http://schemas.microsoft.com/office/drawing/2014/main" id="{F3755F6F-93ED-E0B2-60E3-11B1E6110238}"/>
                </a:ext>
              </a:extLst>
            </p:cNvPr>
            <p:cNvCxnSpPr/>
            <p:nvPr/>
          </p:nvCxnSpPr>
          <p:spPr>
            <a:xfrm rot="5400000" flipH="1" flipV="1">
              <a:off x="1552620" y="2668574"/>
              <a:ext cx="785819" cy="1588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eta para a direita 99">
              <a:extLst>
                <a:ext uri="{FF2B5EF4-FFF2-40B4-BE49-F238E27FC236}">
                  <a16:creationId xmlns:a16="http://schemas.microsoft.com/office/drawing/2014/main" id="{DF0CB935-1E37-3C19-0077-0DB63369B3E8}"/>
                </a:ext>
              </a:extLst>
            </p:cNvPr>
            <p:cNvSpPr/>
            <p:nvPr/>
          </p:nvSpPr>
          <p:spPr>
            <a:xfrm>
              <a:off x="2945661" y="4204493"/>
              <a:ext cx="1214447" cy="357191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799FF655-98B1-E6E3-A4B0-6882C1FE5AE8}"/>
                </a:ext>
              </a:extLst>
            </p:cNvPr>
            <p:cNvSpPr/>
            <p:nvPr/>
          </p:nvSpPr>
          <p:spPr>
            <a:xfrm>
              <a:off x="1302586" y="2990045"/>
              <a:ext cx="1714512" cy="22145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3F2E58F4-0107-2314-1B76-CBE8F35D95B0}"/>
                </a:ext>
              </a:extLst>
            </p:cNvPr>
            <p:cNvSpPr txBox="1"/>
            <p:nvPr/>
          </p:nvSpPr>
          <p:spPr>
            <a:xfrm>
              <a:off x="1374024" y="3347236"/>
              <a:ext cx="1643075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3">
                      <a:lumMod val="50000"/>
                    </a:schemeClr>
                  </a:solidFill>
                </a:rPr>
                <a:t>Validade e confiabilidade das informações disponíveis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D66F167C-1346-C2AE-1958-03B8C808E07D}"/>
                </a:ext>
              </a:extLst>
            </p:cNvPr>
            <p:cNvSpPr txBox="1"/>
            <p:nvPr/>
          </p:nvSpPr>
          <p:spPr>
            <a:xfrm>
              <a:off x="1255287" y="1399771"/>
              <a:ext cx="1714512" cy="64633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Informações disponíveis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4186DB2E-5B41-A7D2-76DE-C7E89266A806}"/>
                </a:ext>
              </a:extLst>
            </p:cNvPr>
            <p:cNvSpPr txBox="1"/>
            <p:nvPr/>
          </p:nvSpPr>
          <p:spPr>
            <a:xfrm>
              <a:off x="6113071" y="1399771"/>
              <a:ext cx="1714512" cy="64633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Objetivo gerencial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2F6C6EF1-A8AC-53C8-B9FE-2A0AAFA78CA7}"/>
                </a:ext>
              </a:extLst>
            </p:cNvPr>
            <p:cNvSpPr txBox="1"/>
            <p:nvPr/>
          </p:nvSpPr>
          <p:spPr>
            <a:xfrm>
              <a:off x="8470526" y="1399771"/>
              <a:ext cx="1714512" cy="64633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Resultado</a:t>
              </a:r>
            </a:p>
            <a:p>
              <a:pPr algn="ctr"/>
              <a:r>
                <a:rPr lang="pt-BR" dirty="0"/>
                <a:t>gerencial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B3E82E5-56D1-7541-7E67-62F59E257E62}"/>
                </a:ext>
              </a:extLst>
            </p:cNvPr>
            <p:cNvSpPr txBox="1"/>
            <p:nvPr/>
          </p:nvSpPr>
          <p:spPr>
            <a:xfrm>
              <a:off x="3684179" y="1399771"/>
              <a:ext cx="1714512" cy="64633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Problema gerencial</a:t>
              </a:r>
            </a:p>
          </p:txBody>
        </p:sp>
        <p:sp>
          <p:nvSpPr>
            <p:cNvPr id="60" name="Seta para a direita 16">
              <a:extLst>
                <a:ext uri="{FF2B5EF4-FFF2-40B4-BE49-F238E27FC236}">
                  <a16:creationId xmlns:a16="http://schemas.microsoft.com/office/drawing/2014/main" id="{E99F0434-7911-14CF-22C3-943AF634AD43}"/>
                </a:ext>
              </a:extLst>
            </p:cNvPr>
            <p:cNvSpPr/>
            <p:nvPr/>
          </p:nvSpPr>
          <p:spPr>
            <a:xfrm>
              <a:off x="5445991" y="1514993"/>
              <a:ext cx="714380" cy="357191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1" name="Seta para a direita 17">
              <a:extLst>
                <a:ext uri="{FF2B5EF4-FFF2-40B4-BE49-F238E27FC236}">
                  <a16:creationId xmlns:a16="http://schemas.microsoft.com/office/drawing/2014/main" id="{13AE13F2-A9B0-4502-5DFA-B78F2D503D03}"/>
                </a:ext>
              </a:extLst>
            </p:cNvPr>
            <p:cNvSpPr/>
            <p:nvPr/>
          </p:nvSpPr>
          <p:spPr>
            <a:xfrm>
              <a:off x="7856390" y="1550105"/>
              <a:ext cx="642943" cy="357191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2" name="Seta para a direita 18">
              <a:extLst>
                <a:ext uri="{FF2B5EF4-FFF2-40B4-BE49-F238E27FC236}">
                  <a16:creationId xmlns:a16="http://schemas.microsoft.com/office/drawing/2014/main" id="{91325D83-66F8-4F90-CE0A-8DC310DD0810}"/>
                </a:ext>
              </a:extLst>
            </p:cNvPr>
            <p:cNvSpPr/>
            <p:nvPr/>
          </p:nvSpPr>
          <p:spPr>
            <a:xfrm>
              <a:off x="3017099" y="1514993"/>
              <a:ext cx="714380" cy="357191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C441E43F-2784-3127-F43D-367AA38F9170}"/>
                </a:ext>
              </a:extLst>
            </p:cNvPr>
            <p:cNvSpPr txBox="1"/>
            <p:nvPr/>
          </p:nvSpPr>
          <p:spPr>
            <a:xfrm>
              <a:off x="5927336" y="2247377"/>
              <a:ext cx="114300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C00000"/>
                  </a:solidFill>
                </a:rPr>
                <a:t>Riscos da decisão</a:t>
              </a:r>
            </a:p>
          </p:txBody>
        </p:sp>
        <p:cxnSp>
          <p:nvCxnSpPr>
            <p:cNvPr id="64" name="Conector de seta reta 50">
              <a:extLst>
                <a:ext uri="{FF2B5EF4-FFF2-40B4-BE49-F238E27FC236}">
                  <a16:creationId xmlns:a16="http://schemas.microsoft.com/office/drawing/2014/main" id="{114E4D3A-5C8B-7C4E-03C7-B0C0B54F97AE}"/>
                </a:ext>
              </a:extLst>
            </p:cNvPr>
            <p:cNvCxnSpPr/>
            <p:nvPr/>
          </p:nvCxnSpPr>
          <p:spPr>
            <a:xfrm rot="5400000">
              <a:off x="1982042" y="2596342"/>
              <a:ext cx="785819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D8DFF2D0-95CD-B82F-B3BC-F885239E947F}"/>
                </a:ext>
              </a:extLst>
            </p:cNvPr>
            <p:cNvSpPr txBox="1"/>
            <p:nvPr/>
          </p:nvSpPr>
          <p:spPr>
            <a:xfrm>
              <a:off x="8487523" y="4059437"/>
              <a:ext cx="1714512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3">
                      <a:lumMod val="50000"/>
                    </a:schemeClr>
                  </a:solidFill>
                </a:rPr>
                <a:t>Resultado de pesquisa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125B25D8-54D8-8948-50AB-6E229CFBA8F1}"/>
                </a:ext>
              </a:extLst>
            </p:cNvPr>
            <p:cNvSpPr/>
            <p:nvPr/>
          </p:nvSpPr>
          <p:spPr>
            <a:xfrm>
              <a:off x="6794113" y="2927491"/>
              <a:ext cx="13131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rgbClr val="C00000"/>
                  </a:solidFill>
                </a:rPr>
                <a:t>Custos</a:t>
              </a:r>
            </a:p>
            <a:p>
              <a:pPr algn="r"/>
              <a:r>
                <a:rPr lang="pt-BR" b="1" dirty="0">
                  <a:solidFill>
                    <a:srgbClr val="C00000"/>
                  </a:solidFill>
                </a:rPr>
                <a:t>da pesquisa</a:t>
              </a:r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C46F6AFD-359A-AAAE-9DF3-89EFEFE264CF}"/>
                </a:ext>
              </a:extLst>
            </p:cNvPr>
            <p:cNvSpPr/>
            <p:nvPr/>
          </p:nvSpPr>
          <p:spPr>
            <a:xfrm>
              <a:off x="6946557" y="2519662"/>
              <a:ext cx="41068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</a:p>
          </p:txBody>
        </p:sp>
        <p:cxnSp>
          <p:nvCxnSpPr>
            <p:cNvPr id="68" name="Conector de seta reta 100">
              <a:extLst>
                <a:ext uri="{FF2B5EF4-FFF2-40B4-BE49-F238E27FC236}">
                  <a16:creationId xmlns:a16="http://schemas.microsoft.com/office/drawing/2014/main" id="{95D85FA2-987B-9895-D4A9-C51AB0BA693C}"/>
                </a:ext>
              </a:extLst>
            </p:cNvPr>
            <p:cNvCxnSpPr/>
            <p:nvPr/>
          </p:nvCxnSpPr>
          <p:spPr>
            <a:xfrm rot="5400000">
              <a:off x="3228897" y="3811582"/>
              <a:ext cx="785819" cy="1588"/>
            </a:xfrm>
            <a:prstGeom prst="straightConnector1">
              <a:avLst/>
            </a:prstGeom>
            <a:ln w="762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9" name="Seta para a direita 111">
              <a:extLst>
                <a:ext uri="{FF2B5EF4-FFF2-40B4-BE49-F238E27FC236}">
                  <a16:creationId xmlns:a16="http://schemas.microsoft.com/office/drawing/2014/main" id="{24E8E45B-5EED-7526-0AC3-09DBC6816F74}"/>
                </a:ext>
              </a:extLst>
            </p:cNvPr>
            <p:cNvSpPr/>
            <p:nvPr/>
          </p:nvSpPr>
          <p:spPr>
            <a:xfrm>
              <a:off x="5731743" y="4204493"/>
              <a:ext cx="428628" cy="357191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0" name="Seta para a direita 118">
              <a:extLst>
                <a:ext uri="{FF2B5EF4-FFF2-40B4-BE49-F238E27FC236}">
                  <a16:creationId xmlns:a16="http://schemas.microsoft.com/office/drawing/2014/main" id="{CE8BE9EC-C048-1E77-50DB-5F7C0AC2BEFE}"/>
                </a:ext>
              </a:extLst>
            </p:cNvPr>
            <p:cNvSpPr/>
            <p:nvPr/>
          </p:nvSpPr>
          <p:spPr>
            <a:xfrm>
              <a:off x="7946321" y="4204493"/>
              <a:ext cx="571504" cy="357191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1" name="CaixaDeTexto 113">
              <a:extLst>
                <a:ext uri="{FF2B5EF4-FFF2-40B4-BE49-F238E27FC236}">
                  <a16:creationId xmlns:a16="http://schemas.microsoft.com/office/drawing/2014/main" id="{384C3D66-49BA-2D11-60DF-ABA2131C786E}"/>
                </a:ext>
              </a:extLst>
            </p:cNvPr>
            <p:cNvSpPr txBox="1"/>
            <p:nvPr/>
          </p:nvSpPr>
          <p:spPr>
            <a:xfrm>
              <a:off x="6177369" y="4047227"/>
              <a:ext cx="1785951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3">
                      <a:lumMod val="50000"/>
                    </a:schemeClr>
                  </a:solidFill>
                </a:rPr>
                <a:t>Objetivo de pesquisa</a:t>
              </a:r>
            </a:p>
          </p:txBody>
        </p:sp>
        <p:sp>
          <p:nvSpPr>
            <p:cNvPr id="72" name="CaixaDeTexto 5">
              <a:extLst>
                <a:ext uri="{FF2B5EF4-FFF2-40B4-BE49-F238E27FC236}">
                  <a16:creationId xmlns:a16="http://schemas.microsoft.com/office/drawing/2014/main" id="{6A891108-EA63-EC84-26F2-1964A7FB219E}"/>
                </a:ext>
              </a:extLst>
            </p:cNvPr>
            <p:cNvSpPr txBox="1"/>
            <p:nvPr/>
          </p:nvSpPr>
          <p:spPr>
            <a:xfrm>
              <a:off x="1272284" y="1379860"/>
              <a:ext cx="1714512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1">
                      <a:lumMod val="50000"/>
                    </a:schemeClr>
                  </a:solidFill>
                </a:rPr>
                <a:t>Informações disponíveis</a:t>
              </a:r>
            </a:p>
          </p:txBody>
        </p:sp>
        <p:sp>
          <p:nvSpPr>
            <p:cNvPr id="73" name="CaixaDeTexto 7">
              <a:extLst>
                <a:ext uri="{FF2B5EF4-FFF2-40B4-BE49-F238E27FC236}">
                  <a16:creationId xmlns:a16="http://schemas.microsoft.com/office/drawing/2014/main" id="{F72BDCB5-A307-433E-0184-BF1393545387}"/>
                </a:ext>
              </a:extLst>
            </p:cNvPr>
            <p:cNvSpPr txBox="1"/>
            <p:nvPr/>
          </p:nvSpPr>
          <p:spPr>
            <a:xfrm>
              <a:off x="6111576" y="1379860"/>
              <a:ext cx="1733004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Objetivo gerencial</a:t>
              </a:r>
            </a:p>
          </p:txBody>
        </p:sp>
        <p:sp>
          <p:nvSpPr>
            <p:cNvPr id="74" name="CaixaDeTexto 8">
              <a:extLst>
                <a:ext uri="{FF2B5EF4-FFF2-40B4-BE49-F238E27FC236}">
                  <a16:creationId xmlns:a16="http://schemas.microsoft.com/office/drawing/2014/main" id="{C19456E1-6B08-4629-8188-E62CD2C8043C}"/>
                </a:ext>
              </a:extLst>
            </p:cNvPr>
            <p:cNvSpPr txBox="1"/>
            <p:nvPr/>
          </p:nvSpPr>
          <p:spPr>
            <a:xfrm>
              <a:off x="8469031" y="1379860"/>
              <a:ext cx="1733004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Resultado</a:t>
              </a:r>
            </a:p>
            <a:p>
              <a:pPr algn="ctr"/>
              <a:r>
                <a:rPr lang="pt-BR" b="1" dirty="0"/>
                <a:t>gerencial</a:t>
              </a:r>
            </a:p>
          </p:txBody>
        </p:sp>
        <p:sp>
          <p:nvSpPr>
            <p:cNvPr id="75" name="CaixaDeTexto 10">
              <a:extLst>
                <a:ext uri="{FF2B5EF4-FFF2-40B4-BE49-F238E27FC236}">
                  <a16:creationId xmlns:a16="http://schemas.microsoft.com/office/drawing/2014/main" id="{C052B12D-427B-63D4-EC72-CB5E2DFEB7F0}"/>
                </a:ext>
              </a:extLst>
            </p:cNvPr>
            <p:cNvSpPr txBox="1"/>
            <p:nvPr/>
          </p:nvSpPr>
          <p:spPr>
            <a:xfrm>
              <a:off x="3701176" y="1379860"/>
              <a:ext cx="1714512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Problema gerencial</a:t>
              </a:r>
            </a:p>
          </p:txBody>
        </p:sp>
        <p:sp>
          <p:nvSpPr>
            <p:cNvPr id="76" name="CaixaDeTexto 63">
              <a:extLst>
                <a:ext uri="{FF2B5EF4-FFF2-40B4-BE49-F238E27FC236}">
                  <a16:creationId xmlns:a16="http://schemas.microsoft.com/office/drawing/2014/main" id="{A4D7A1F3-5DA5-5FDC-E9C0-794969B2FA30}"/>
                </a:ext>
              </a:extLst>
            </p:cNvPr>
            <p:cNvSpPr txBox="1"/>
            <p:nvPr/>
          </p:nvSpPr>
          <p:spPr>
            <a:xfrm>
              <a:off x="4177104" y="4047227"/>
              <a:ext cx="1571636" cy="64633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3">
                      <a:lumMod val="50000"/>
                    </a:schemeClr>
                  </a:solidFill>
                </a:rPr>
                <a:t>Problema de pesquisa</a:t>
              </a:r>
            </a:p>
          </p:txBody>
        </p:sp>
        <p:cxnSp>
          <p:nvCxnSpPr>
            <p:cNvPr id="77" name="Conector de seta reta 83">
              <a:extLst>
                <a:ext uri="{FF2B5EF4-FFF2-40B4-BE49-F238E27FC236}">
                  <a16:creationId xmlns:a16="http://schemas.microsoft.com/office/drawing/2014/main" id="{1D573523-6466-79EC-CE7E-BC2E0E16A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5864" y="3232651"/>
              <a:ext cx="1084291" cy="676188"/>
            </a:xfrm>
            <a:prstGeom prst="straightConnector1">
              <a:avLst/>
            </a:prstGeom>
            <a:ln w="762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Conector de seta reta 24">
              <a:extLst>
                <a:ext uri="{FF2B5EF4-FFF2-40B4-BE49-F238E27FC236}">
                  <a16:creationId xmlns:a16="http://schemas.microsoft.com/office/drawing/2014/main" id="{AF9CB7B6-000E-70CB-6E7F-1B970C86D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1150" y="2239951"/>
              <a:ext cx="1078331" cy="705104"/>
            </a:xfrm>
            <a:prstGeom prst="straightConnector1">
              <a:avLst/>
            </a:prstGeom>
            <a:ln w="76200" cap="flat" cmpd="sng" algn="ctr">
              <a:solidFill>
                <a:schemeClr val="accent3">
                  <a:lumMod val="50000"/>
                </a:schemeClr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117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Comportamento</a:t>
            </a:r>
            <a:r>
              <a:rPr lang="en-US" dirty="0"/>
              <a:t> do </a:t>
            </a:r>
            <a:r>
              <a:rPr lang="en-US" dirty="0" err="1"/>
              <a:t>Consumidor</a:t>
            </a:r>
            <a:endParaRPr lang="pt-BR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76401"/>
            <a:ext cx="5334000" cy="4267200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pt-BR" sz="3200" dirty="0"/>
              <a:t>Os consumidores usam produtos para ajudá-los definir as suas identidades em diferentes contextos.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447800"/>
            <a:ext cx="2548635" cy="382905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44069"/>
            <a:ext cx="10972800" cy="865187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é </a:t>
            </a:r>
            <a:r>
              <a:rPr lang="en-US" dirty="0" err="1"/>
              <a:t>comportamento</a:t>
            </a:r>
            <a:r>
              <a:rPr lang="en-US" dirty="0"/>
              <a:t> do </a:t>
            </a:r>
            <a:r>
              <a:rPr lang="en-US" dirty="0" err="1"/>
              <a:t>consumidor</a:t>
            </a:r>
            <a:r>
              <a:rPr lang="en-US" dirty="0"/>
              <a:t>?</a:t>
            </a:r>
          </a:p>
        </p:txBody>
      </p:sp>
      <p:pic>
        <p:nvPicPr>
          <p:cNvPr id="14340" name="Picture 11" descr="MPj0400276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1524000"/>
            <a:ext cx="3048000" cy="3810000"/>
          </a:xfrm>
          <a:solidFill>
            <a:srgbClr val="CC3300"/>
          </a:solidFill>
          <a:ln w="38100">
            <a:solidFill>
              <a:srgbClr val="996633"/>
            </a:solidFill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92479" y="1954877"/>
            <a:ext cx="5417128" cy="3309176"/>
          </a:xfr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pt-BR" sz="2400" dirty="0"/>
              <a:t>Comportamento do consumidor: o estudo dos processos envolvidos quando os indivíduos ou grupos selecionam, compram, utilizam, ou descartam, bens, serviços, ideias ou experiências para satisfazer as necessidades e desejos.</a:t>
            </a:r>
            <a:endParaRPr lang="pt-BR" sz="44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EAA95-87DC-48E9-BFDF-3A78CC22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REALIDADE, SABER, VALIDADE, CONFIABILIDADE, RECEITA, EXECUÇÃO!?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30640B-6164-4AE3-BA81-D99EAA3B8573}"/>
              </a:ext>
            </a:extLst>
          </p:cNvPr>
          <p:cNvSpPr txBox="1"/>
          <p:nvPr/>
        </p:nvSpPr>
        <p:spPr>
          <a:xfrm>
            <a:off x="1730732" y="3131302"/>
            <a:ext cx="145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Técnica (s)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EC7BB1-1FDF-4B79-ABDD-D9AA4509AE01}"/>
              </a:ext>
            </a:extLst>
          </p:cNvPr>
          <p:cNvSpPr txBox="1"/>
          <p:nvPr/>
        </p:nvSpPr>
        <p:spPr>
          <a:xfrm>
            <a:off x="3458596" y="3500634"/>
            <a:ext cx="145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Método (s)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25D856-D9B3-4349-BB23-77B8A1E3C7E1}"/>
              </a:ext>
            </a:extLst>
          </p:cNvPr>
          <p:cNvSpPr txBox="1"/>
          <p:nvPr/>
        </p:nvSpPr>
        <p:spPr>
          <a:xfrm>
            <a:off x="4421040" y="3989547"/>
            <a:ext cx="30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Discussão metodológica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ED6BCD-DC82-4456-A913-99A4E0A73461}"/>
              </a:ext>
            </a:extLst>
          </p:cNvPr>
          <p:cNvSpPr txBox="1"/>
          <p:nvPr/>
        </p:nvSpPr>
        <p:spPr>
          <a:xfrm>
            <a:off x="6164394" y="4542468"/>
            <a:ext cx="32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Discussão epistemológica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1F21A4-E984-4DC7-8C06-6B16FDF57711}"/>
              </a:ext>
            </a:extLst>
          </p:cNvPr>
          <p:cNvSpPr txBox="1"/>
          <p:nvPr/>
        </p:nvSpPr>
        <p:spPr>
          <a:xfrm>
            <a:off x="8815258" y="5262484"/>
            <a:ext cx="270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Discussão ontológica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2D8D0FD0-DBB4-4972-B047-386E28283F48}"/>
                  </a:ext>
                </a:extLst>
              </p14:cNvPr>
              <p14:cNvContentPartPr/>
              <p14:nvPr/>
            </p14:nvContentPartPr>
            <p14:xfrm>
              <a:off x="292169" y="1650711"/>
              <a:ext cx="11853862" cy="450284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2D8D0FD0-DBB4-4972-B047-386E28283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169" y="1641711"/>
                <a:ext cx="11871502" cy="4520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EA28834E-9DAC-4745-B457-1E29B029B0E7}"/>
              </a:ext>
            </a:extLst>
          </p:cNvPr>
          <p:cNvSpPr txBox="1"/>
          <p:nvPr/>
        </p:nvSpPr>
        <p:spPr>
          <a:xfrm>
            <a:off x="1104900" y="6184642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37658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839" y="490371"/>
            <a:ext cx="10178322" cy="1492132"/>
          </a:xfrm>
        </p:spPr>
        <p:txBody>
          <a:bodyPr>
            <a:normAutofit/>
          </a:bodyPr>
          <a:lstStyle/>
          <a:p>
            <a:r>
              <a:rPr lang="pt-BR" dirty="0"/>
              <a:t>Consumidor ou Cliente?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6839" y="1613920"/>
            <a:ext cx="10178322" cy="35935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Consumer</a:t>
            </a:r>
            <a:r>
              <a:rPr lang="en-US" dirty="0"/>
              <a:t>: A person who purchases goods and services for personal use (Oxford)/ A person who buys goods or services for their own use (Cambridge)</a:t>
            </a:r>
          </a:p>
          <a:p>
            <a:r>
              <a:rPr lang="en-US" b="1" dirty="0"/>
              <a:t>Customer</a:t>
            </a:r>
            <a:r>
              <a:rPr lang="en-US" dirty="0"/>
              <a:t>: A person who buys goods or services from a shop or business (Oxford) / A person who buys goods or a service (Cambridge)</a:t>
            </a:r>
          </a:p>
          <a:p>
            <a:r>
              <a:rPr lang="en-US" b="1" dirty="0"/>
              <a:t>Client</a:t>
            </a:r>
            <a:r>
              <a:rPr lang="en-US" dirty="0"/>
              <a:t>: A person or organization using the services of a lawyer or other professional person or company (Oxford) / A customer or someone who receives services.</a:t>
            </a:r>
          </a:p>
          <a:p>
            <a:endParaRPr lang="en-US" dirty="0"/>
          </a:p>
          <a:p>
            <a:r>
              <a:rPr lang="pt-BR" b="1" dirty="0"/>
              <a:t>Consumidor: </a:t>
            </a:r>
            <a:r>
              <a:rPr lang="pt-BR" dirty="0"/>
              <a:t>Aquele que compra para gastar em uso próprio (Aurélio)</a:t>
            </a:r>
          </a:p>
          <a:p>
            <a:r>
              <a:rPr lang="pt-BR" b="1" dirty="0"/>
              <a:t>Cliente</a:t>
            </a:r>
            <a:r>
              <a:rPr lang="pt-BR" dirty="0"/>
              <a:t>: Aquele que usa os serviços ou consome os produtos de determinada empresa ou de professional (Aurélio)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41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Disciplinas presentes no comportamento do consumidor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Group 251"/>
          <p:cNvGraphicFramePr>
            <a:graphicFrameLocks/>
          </p:cNvGraphicFramePr>
          <p:nvPr/>
        </p:nvGraphicFramePr>
        <p:xfrm>
          <a:off x="2042853" y="1598415"/>
          <a:ext cx="8382000" cy="3981210"/>
        </p:xfrm>
        <a:graphic>
          <a:graphicData uri="http://schemas.openxmlformats.org/drawingml/2006/table">
            <a:tbl>
              <a:tblPr/>
              <a:tblGrid>
                <a:gridCol w="266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Foco da disciplina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Psicologia experimental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Percepção, aprendizagem e processo da memoria.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Psicologia clínica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Ajustamento psicológico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Ecologia humana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Alocação de recursos individuais ou familiares</a:t>
                      </a:r>
                      <a:endParaRPr kumimoji="0" lang="pt-B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Psicologia social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Comportamento das pessoas como membros de grupos sociais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Sociologia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As instituições sociais e as relações de grupo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Macroeconomia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Relações dos consumidores com o 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Demografia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Características mensuráveis de uma população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História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As mudanças na sociedade ao longo do tempo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Antropologia cultural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Crenças e ritos da sociedade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521036" y="2861692"/>
            <a:ext cx="2744023" cy="143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Processo de decisão de compra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545224" y="969264"/>
            <a:ext cx="3452472" cy="24678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/>
              <a:t>Influências Ambientais</a:t>
            </a:r>
          </a:p>
          <a:p>
            <a:pPr>
              <a:buFontTx/>
              <a:buChar char="•"/>
            </a:pPr>
            <a:r>
              <a:rPr lang="pt-BR" dirty="0"/>
              <a:t> Cultura</a:t>
            </a:r>
          </a:p>
          <a:p>
            <a:pPr>
              <a:buFontTx/>
              <a:buChar char="•"/>
            </a:pPr>
            <a:r>
              <a:rPr lang="pt-BR" dirty="0"/>
              <a:t> Classe Social</a:t>
            </a:r>
          </a:p>
          <a:p>
            <a:pPr>
              <a:buFontTx/>
              <a:buChar char="•"/>
            </a:pPr>
            <a:r>
              <a:rPr lang="pt-BR" dirty="0"/>
              <a:t> Influências Pessoais </a:t>
            </a:r>
          </a:p>
          <a:p>
            <a:pPr>
              <a:buFontTx/>
              <a:buChar char="•"/>
            </a:pPr>
            <a:r>
              <a:rPr lang="pt-BR" dirty="0"/>
              <a:t> Família </a:t>
            </a:r>
          </a:p>
          <a:p>
            <a:pPr>
              <a:buFontTx/>
              <a:buChar char="•"/>
            </a:pPr>
            <a:r>
              <a:rPr lang="pt-BR" dirty="0"/>
              <a:t> Situação 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545224" y="3099402"/>
            <a:ext cx="3452472" cy="329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/>
              <a:t>Diferenças Individuais</a:t>
            </a:r>
          </a:p>
          <a:p>
            <a:pPr>
              <a:buFontTx/>
              <a:buChar char="•"/>
            </a:pPr>
            <a:r>
              <a:rPr lang="pt-BR" dirty="0"/>
              <a:t> Recursos do Consumidor</a:t>
            </a:r>
          </a:p>
          <a:p>
            <a:pPr>
              <a:buFontTx/>
              <a:buChar char="•"/>
            </a:pPr>
            <a:r>
              <a:rPr lang="pt-BR" dirty="0"/>
              <a:t> Motivação</a:t>
            </a:r>
          </a:p>
          <a:p>
            <a:pPr>
              <a:buFontTx/>
              <a:buChar char="•"/>
            </a:pPr>
            <a:r>
              <a:rPr lang="pt-BR" dirty="0"/>
              <a:t> Conhecimento</a:t>
            </a:r>
          </a:p>
          <a:p>
            <a:pPr>
              <a:buFontTx/>
              <a:buChar char="•"/>
            </a:pPr>
            <a:r>
              <a:rPr lang="pt-BR" dirty="0"/>
              <a:t> Atitudes</a:t>
            </a:r>
          </a:p>
          <a:p>
            <a:pPr>
              <a:buFontTx/>
              <a:buChar char="•"/>
            </a:pPr>
            <a:r>
              <a:rPr lang="pt-BR" dirty="0"/>
              <a:t> Personalidade, Valores e Estilo de Vida</a:t>
            </a:r>
          </a:p>
        </p:txBody>
      </p:sp>
      <p:cxnSp>
        <p:nvCxnSpPr>
          <p:cNvPr id="37894" name="AutoShape 7"/>
          <p:cNvCxnSpPr>
            <a:cxnSpLocks noChangeShapeType="1"/>
            <a:stCxn id="37892" idx="1"/>
            <a:endCxn id="37891" idx="3"/>
          </p:cNvCxnSpPr>
          <p:nvPr/>
        </p:nvCxnSpPr>
        <p:spPr bwMode="auto">
          <a:xfrm rot="10800000" flipV="1">
            <a:off x="5265060" y="2203178"/>
            <a:ext cx="280165" cy="13780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895" name="AutoShape 8"/>
          <p:cNvCxnSpPr>
            <a:cxnSpLocks noChangeShapeType="1"/>
            <a:stCxn id="37893" idx="1"/>
            <a:endCxn id="37891" idx="3"/>
          </p:cNvCxnSpPr>
          <p:nvPr/>
        </p:nvCxnSpPr>
        <p:spPr bwMode="auto">
          <a:xfrm rot="10800000">
            <a:off x="5265060" y="3581192"/>
            <a:ext cx="280165" cy="1163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572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5989" y="151165"/>
            <a:ext cx="7434645" cy="166188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Processo de Decisão do consumidor</a:t>
            </a:r>
          </a:p>
        </p:txBody>
      </p:sp>
      <p:cxnSp>
        <p:nvCxnSpPr>
          <p:cNvPr id="24" name="Conector de seta reta 23"/>
          <p:cNvCxnSpPr>
            <a:stCxn id="10" idx="2"/>
            <a:endCxn id="7" idx="0"/>
          </p:cNvCxnSpPr>
          <p:nvPr/>
        </p:nvCxnSpPr>
        <p:spPr>
          <a:xfrm flipH="1">
            <a:off x="6294475" y="2875690"/>
            <a:ext cx="10334" cy="286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7" idx="2"/>
            <a:endCxn id="13" idx="0"/>
          </p:cNvCxnSpPr>
          <p:nvPr/>
        </p:nvCxnSpPr>
        <p:spPr>
          <a:xfrm>
            <a:off x="6294475" y="3637767"/>
            <a:ext cx="10334" cy="29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2"/>
            <a:endCxn id="9" idx="0"/>
          </p:cNvCxnSpPr>
          <p:nvPr/>
        </p:nvCxnSpPr>
        <p:spPr>
          <a:xfrm>
            <a:off x="6304809" y="4412557"/>
            <a:ext cx="0" cy="228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9" idx="2"/>
            <a:endCxn id="14" idx="0"/>
          </p:cNvCxnSpPr>
          <p:nvPr/>
        </p:nvCxnSpPr>
        <p:spPr>
          <a:xfrm>
            <a:off x="6304809" y="5118946"/>
            <a:ext cx="0" cy="26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542032" y="2297019"/>
            <a:ext cx="7516367" cy="3659668"/>
            <a:chOff x="7173" y="2194"/>
            <a:chExt cx="3273" cy="604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7173" y="3623"/>
              <a:ext cx="3268" cy="786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2400" b="1" dirty="0">
                  <a:latin typeface="+mj-lt"/>
                  <a:ea typeface="Times New Roman" pitchFamily="18" charset="0"/>
                </a:rPr>
                <a:t>2. Busca de  Informações</a:t>
              </a:r>
              <a:endParaRPr lang="pt-BR" sz="5400" dirty="0">
                <a:latin typeface="+mj-lt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7177" y="6067"/>
              <a:ext cx="3269" cy="789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2400" b="1">
                  <a:latin typeface="+mj-lt"/>
                  <a:ea typeface="Times New Roman" pitchFamily="18" charset="0"/>
                </a:rPr>
                <a:t>4. Compra</a:t>
              </a:r>
              <a:endParaRPr lang="pt-BR" sz="5400">
                <a:latin typeface="+mj-lt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177" y="2194"/>
              <a:ext cx="3269" cy="956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2400" b="1" dirty="0">
                  <a:latin typeface="+mj-lt"/>
                  <a:ea typeface="Times New Roman" pitchFamily="18" charset="0"/>
                </a:rPr>
                <a:t>1. Reconhecimento do Problema</a:t>
              </a:r>
              <a:endParaRPr lang="pt-BR" sz="5400" dirty="0">
                <a:latin typeface="+mj-lt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7177" y="4903"/>
              <a:ext cx="3269" cy="786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2400" b="1" dirty="0">
                  <a:latin typeface="+mj-lt"/>
                  <a:ea typeface="Times New Roman" pitchFamily="18" charset="0"/>
                </a:rPr>
                <a:t>3. Avaliação de Alternativas 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177" y="7296"/>
              <a:ext cx="3269" cy="944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2400" b="1" dirty="0">
                  <a:latin typeface="+mj-lt"/>
                  <a:ea typeface="Times New Roman" pitchFamily="18" charset="0"/>
                </a:rPr>
                <a:t>5. Pós-compra</a:t>
              </a:r>
              <a:endParaRPr lang="pt-BR" sz="5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79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Screen Shot 2013-04-08 at 6.09.4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98" y="294344"/>
            <a:ext cx="8684761" cy="62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8481642" y="4933267"/>
            <a:ext cx="1887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b="1" dirty="0" err="1"/>
              <a:t>Blackwell</a:t>
            </a:r>
            <a:r>
              <a:rPr lang="pt-BR" b="1" dirty="0"/>
              <a:t>, </a:t>
            </a:r>
            <a:r>
              <a:rPr lang="pt-BR" b="1" dirty="0" err="1"/>
              <a:t>Miniard</a:t>
            </a:r>
            <a:r>
              <a:rPr lang="pt-BR" b="1" dirty="0"/>
              <a:t> e </a:t>
            </a:r>
            <a:r>
              <a:rPr lang="pt-BR" b="1" dirty="0" err="1"/>
              <a:t>Engel</a:t>
            </a:r>
            <a:r>
              <a:rPr lang="pt-BR" b="1" dirty="0"/>
              <a:t> (2005)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53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936" y="513445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pt-BR" dirty="0"/>
              <a:t>1. Reconhecimento da Necessidade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415657" y="1765032"/>
            <a:ext cx="7057292" cy="48181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dirty="0"/>
              <a:t>Ocorre quando: </a:t>
            </a:r>
            <a:r>
              <a:rPr lang="pt-BR" sz="2400" u="sng" dirty="0"/>
              <a:t>o indivíduo sente a diferença entre o que ele percebe ser o ideal versus o estado atual das coisas. </a:t>
            </a:r>
          </a:p>
          <a:p>
            <a:pPr algn="just"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Presente </a:t>
            </a:r>
            <a:r>
              <a:rPr lang="pt-BR" sz="2400" dirty="0">
                <a:sym typeface="Wingdings" pitchFamily="2" charset="2"/>
              </a:rPr>
              <a:t> Futuro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Resolver Problemas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Satisfazer a Necessidade (ativa ou latente)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Satisfazer o Desejo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Gestão de Marketing : Conhecer as necessidades</a:t>
            </a:r>
          </a:p>
        </p:txBody>
      </p:sp>
    </p:spTree>
    <p:extLst>
      <p:ext uri="{BB962C8B-B14F-4D97-AF65-F5344CB8AC3E}">
        <p14:creationId xmlns:p14="http://schemas.microsoft.com/office/powerpoint/2010/main" val="1432910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2648" y="495158"/>
            <a:ext cx="6589199" cy="747489"/>
          </a:xfrm>
        </p:spPr>
        <p:txBody>
          <a:bodyPr/>
          <a:lstStyle/>
          <a:p>
            <a:r>
              <a:rPr lang="pt-BR" dirty="0"/>
              <a:t>2. Busca de Informação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309445" y="1252800"/>
            <a:ext cx="8510953" cy="52167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/>
              <a:t>Fontes: Interna (Memória) X Externa (Coletar Informações)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/>
              <a:t>Ativa x Passiva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657697" y="2830503"/>
            <a:ext cx="2683966" cy="3071520"/>
            <a:chOff x="7173" y="2194"/>
            <a:chExt cx="3273" cy="58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7173" y="3623"/>
              <a:ext cx="3268" cy="786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1400" b="1" dirty="0">
                  <a:latin typeface="+mj-lt"/>
                  <a:ea typeface="Times New Roman" pitchFamily="18" charset="0"/>
                </a:rPr>
                <a:t>Atenção</a:t>
              </a:r>
              <a:endParaRPr lang="pt-BR" sz="3600" dirty="0">
                <a:latin typeface="+mj-lt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177" y="6067"/>
              <a:ext cx="3269" cy="789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1400" b="1" dirty="0">
                  <a:latin typeface="+mj-lt"/>
                  <a:ea typeface="Times New Roman" pitchFamily="18" charset="0"/>
                </a:rPr>
                <a:t>Aceitação</a:t>
              </a:r>
              <a:endParaRPr lang="pt-BR" sz="3600" dirty="0">
                <a:latin typeface="+mj-lt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177" y="2194"/>
              <a:ext cx="3269" cy="835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1400" b="1" dirty="0">
                  <a:latin typeface="+mj-lt"/>
                  <a:ea typeface="Times New Roman" pitchFamily="18" charset="0"/>
                </a:rPr>
                <a:t>Exposição</a:t>
              </a:r>
              <a:endParaRPr lang="pt-BR" sz="3600" dirty="0">
                <a:latin typeface="+mj-lt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7177" y="4903"/>
              <a:ext cx="3269" cy="786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1400" b="1" dirty="0">
                  <a:latin typeface="+mj-lt"/>
                  <a:ea typeface="Times New Roman" pitchFamily="18" charset="0"/>
                </a:rPr>
                <a:t>Compreensão</a:t>
              </a:r>
              <a:endParaRPr lang="pt-BR" sz="3600" dirty="0">
                <a:latin typeface="+mj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77" y="7296"/>
              <a:ext cx="3269" cy="765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pt-BR" sz="1400" b="1" dirty="0">
                  <a:latin typeface="+mj-lt"/>
                  <a:ea typeface="Times New Roman" pitchFamily="18" charset="0"/>
                </a:rPr>
                <a:t>Retenção</a:t>
              </a:r>
              <a:endParaRPr lang="pt-BR" sz="3600" dirty="0">
                <a:latin typeface="+mj-lt"/>
              </a:endParaRPr>
            </a:p>
          </p:txBody>
        </p:sp>
      </p:grpSp>
      <p:cxnSp>
        <p:nvCxnSpPr>
          <p:cNvPr id="15" name="Conector de seta reta 14"/>
          <p:cNvCxnSpPr>
            <a:stCxn id="11" idx="2"/>
            <a:endCxn id="9" idx="0"/>
          </p:cNvCxnSpPr>
          <p:nvPr/>
        </p:nvCxnSpPr>
        <p:spPr>
          <a:xfrm flipH="1">
            <a:off x="6997630" y="3267778"/>
            <a:ext cx="3690" cy="310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2"/>
            <a:endCxn id="12" idx="0"/>
          </p:cNvCxnSpPr>
          <p:nvPr/>
        </p:nvCxnSpPr>
        <p:spPr>
          <a:xfrm>
            <a:off x="6997630" y="3990112"/>
            <a:ext cx="3690" cy="25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2" idx="2"/>
            <a:endCxn id="10" idx="0"/>
          </p:cNvCxnSpPr>
          <p:nvPr/>
        </p:nvCxnSpPr>
        <p:spPr>
          <a:xfrm>
            <a:off x="7001320" y="4660223"/>
            <a:ext cx="0" cy="197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10" idx="2"/>
            <a:endCxn id="13" idx="0"/>
          </p:cNvCxnSpPr>
          <p:nvPr/>
        </p:nvCxnSpPr>
        <p:spPr>
          <a:xfrm>
            <a:off x="7001320" y="5271176"/>
            <a:ext cx="0" cy="230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13" idx="3"/>
            <a:endCxn id="28" idx="2"/>
          </p:cNvCxnSpPr>
          <p:nvPr/>
        </p:nvCxnSpPr>
        <p:spPr>
          <a:xfrm flipV="1">
            <a:off x="8341663" y="5375265"/>
            <a:ext cx="918796" cy="3264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8725593" y="3320715"/>
            <a:ext cx="1069732" cy="205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1400" b="1" dirty="0">
                <a:latin typeface="+mj-lt"/>
                <a:ea typeface="Times New Roman" pitchFamily="18" charset="0"/>
              </a:rPr>
              <a:t>Memória</a:t>
            </a:r>
            <a:endParaRPr lang="pt-BR" sz="3600" dirty="0">
              <a:latin typeface="+mj-lt"/>
            </a:endParaRPr>
          </a:p>
        </p:txBody>
      </p:sp>
      <p:cxnSp>
        <p:nvCxnSpPr>
          <p:cNvPr id="39" name="Conector de seta reta 38"/>
          <p:cNvCxnSpPr>
            <a:endCxn id="10" idx="3"/>
          </p:cNvCxnSpPr>
          <p:nvPr/>
        </p:nvCxnSpPr>
        <p:spPr>
          <a:xfrm flipH="1">
            <a:off x="8341664" y="5064646"/>
            <a:ext cx="372207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endCxn id="12" idx="3"/>
          </p:cNvCxnSpPr>
          <p:nvPr/>
        </p:nvCxnSpPr>
        <p:spPr>
          <a:xfrm flipH="1">
            <a:off x="8341664" y="4454478"/>
            <a:ext cx="37220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endCxn id="9" idx="3"/>
          </p:cNvCxnSpPr>
          <p:nvPr/>
        </p:nvCxnSpPr>
        <p:spPr>
          <a:xfrm flipH="1">
            <a:off x="8337564" y="3784366"/>
            <a:ext cx="37630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649500" y="3454806"/>
            <a:ext cx="1796568" cy="2199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pt-BR" sz="1600" b="1" dirty="0">
                <a:latin typeface="+mj-lt"/>
                <a:ea typeface="Times New Roman" pitchFamily="18" charset="0"/>
              </a:rPr>
              <a:t>Estímulos</a:t>
            </a:r>
          </a:p>
          <a:p>
            <a:pPr>
              <a:defRPr/>
            </a:pPr>
            <a:r>
              <a:rPr lang="pt-BR" sz="1600" dirty="0">
                <a:latin typeface="+mj-lt"/>
              </a:rPr>
              <a:t>- Dominado pelo Profissional de Marketing</a:t>
            </a:r>
          </a:p>
          <a:p>
            <a:pPr>
              <a:defRPr/>
            </a:pPr>
            <a:r>
              <a:rPr lang="pt-BR" sz="1600" dirty="0">
                <a:latin typeface="+mj-lt"/>
              </a:rPr>
              <a:t>- Dominado por outros Profissionais</a:t>
            </a:r>
            <a:endParaRPr lang="pt-BR" sz="4000" dirty="0">
              <a:latin typeface="+mj-lt"/>
            </a:endParaRPr>
          </a:p>
        </p:txBody>
      </p:sp>
      <p:cxnSp>
        <p:nvCxnSpPr>
          <p:cNvPr id="49" name="Conector angulado 48"/>
          <p:cNvCxnSpPr>
            <a:stCxn id="48" idx="0"/>
            <a:endCxn id="11" idx="1"/>
          </p:cNvCxnSpPr>
          <p:nvPr/>
        </p:nvCxnSpPr>
        <p:spPr>
          <a:xfrm rot="5400000" flipH="1" flipV="1">
            <a:off x="4901547" y="2695378"/>
            <a:ext cx="405666" cy="111319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B80BA-81C2-4C04-8FD5-70E2C88B3953}"/>
              </a:ext>
            </a:extLst>
          </p:cNvPr>
          <p:cNvGrpSpPr/>
          <p:nvPr/>
        </p:nvGrpSpPr>
        <p:grpSpPr>
          <a:xfrm>
            <a:off x="5485471" y="2663973"/>
            <a:ext cx="1048680" cy="3220200"/>
            <a:chOff x="3961471" y="2663973"/>
            <a:chExt cx="1048680" cy="3220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3191CE-4EE4-4DEC-B60E-38E6DF911FAE}"/>
                    </a:ext>
                  </a:extLst>
                </p14:cNvPr>
                <p14:cNvContentPartPr/>
                <p14:nvPr/>
              </p14:nvContentPartPr>
              <p14:xfrm>
                <a:off x="4706671" y="2980413"/>
                <a:ext cx="99720" cy="7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3191CE-4EE4-4DEC-B60E-38E6DF911F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75351" y="2949093"/>
                  <a:ext cx="16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6446C1-799E-45EC-8199-518E01CC991C}"/>
                    </a:ext>
                  </a:extLst>
                </p14:cNvPr>
                <p14:cNvContentPartPr/>
                <p14:nvPr/>
              </p14:nvContentPartPr>
              <p14:xfrm>
                <a:off x="4744831" y="3576573"/>
                <a:ext cx="265320" cy="18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6446C1-799E-45EC-8199-518E01CC99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3511" y="3545253"/>
                  <a:ext cx="327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ADEE21-697A-4384-A94B-E0EABABDCAF8}"/>
                    </a:ext>
                  </a:extLst>
                </p14:cNvPr>
                <p14:cNvContentPartPr/>
                <p14:nvPr/>
              </p14:nvContentPartPr>
              <p14:xfrm>
                <a:off x="4470151" y="4224933"/>
                <a:ext cx="371160" cy="32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ADEE21-697A-4384-A94B-E0EABABDCA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8831" y="4193613"/>
                  <a:ext cx="4338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B02572-4223-4EC7-A7D3-E0A440504103}"/>
                    </a:ext>
                  </a:extLst>
                </p14:cNvPr>
                <p14:cNvContentPartPr/>
                <p14:nvPr/>
              </p14:nvContentPartPr>
              <p14:xfrm>
                <a:off x="4581391" y="4944933"/>
                <a:ext cx="343800" cy="27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B02572-4223-4EC7-A7D3-E0A4405041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0071" y="4913613"/>
                  <a:ext cx="406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2BB6DA-6850-4091-A98B-831163607327}"/>
                    </a:ext>
                  </a:extLst>
                </p14:cNvPr>
                <p14:cNvContentPartPr/>
                <p14:nvPr/>
              </p14:nvContentPartPr>
              <p14:xfrm>
                <a:off x="4675351" y="5514453"/>
                <a:ext cx="306720" cy="27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2BB6DA-6850-4091-A98B-8311636073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44031" y="5483133"/>
                  <a:ext cx="369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590334-EE6B-49E9-A0AF-A4A5347ED11B}"/>
                    </a:ext>
                  </a:extLst>
                </p14:cNvPr>
                <p14:cNvContentPartPr/>
                <p14:nvPr/>
              </p14:nvContentPartPr>
              <p14:xfrm>
                <a:off x="3961471" y="2663973"/>
                <a:ext cx="415440" cy="322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590334-EE6B-49E9-A0AF-A4A5347ED1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4431" y="2311893"/>
                  <a:ext cx="929880" cy="39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D19B47-7C78-44DA-951B-5E79A4C1427A}"/>
                  </a:ext>
                </a:extLst>
              </p14:cNvPr>
              <p14:cNvContentPartPr/>
              <p14:nvPr/>
            </p14:nvContentPartPr>
            <p14:xfrm>
              <a:off x="8131831" y="2621853"/>
              <a:ext cx="587880" cy="3310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D19B47-7C78-44DA-951B-5E79A4C142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94511" y="2283490"/>
                <a:ext cx="1262160" cy="39872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780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2648" y="495158"/>
            <a:ext cx="6589199" cy="747489"/>
          </a:xfrm>
        </p:spPr>
        <p:txBody>
          <a:bodyPr/>
          <a:lstStyle/>
          <a:p>
            <a:r>
              <a:rPr lang="pt-BR" dirty="0"/>
              <a:t>3. Avaliação de Alternativa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387970" y="1182462"/>
            <a:ext cx="7162799" cy="52167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/>
              <a:t>Organização de todas as informações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/>
              <a:t>Avaliação de: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Preço, Forma de Pagamento, Garantia, Entrega...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Marca, Modelo, Cor, Tamanho, Funcionalidade...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Valor =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pt-BR" sz="2000" dirty="0"/>
          </a:p>
        </p:txBody>
      </p:sp>
      <p:pic>
        <p:nvPicPr>
          <p:cNvPr id="22" name="Picture 2" descr="C:\Users\Vitor\Desktop\aud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t="26640" r="26863" b="33606"/>
          <a:stretch/>
        </p:blipFill>
        <p:spPr bwMode="auto">
          <a:xfrm>
            <a:off x="1778000" y="4914900"/>
            <a:ext cx="22860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78000" y="628376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https://www.youtube.com/watch?v=dMh8nn7_DN0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96492" y="3193534"/>
            <a:ext cx="19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Benefício/Sacrifício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01609F-5CA5-4CB7-B181-DC18481373CB}"/>
              </a:ext>
            </a:extLst>
          </p:cNvPr>
          <p:cNvGrpSpPr/>
          <p:nvPr/>
        </p:nvGrpSpPr>
        <p:grpSpPr>
          <a:xfrm>
            <a:off x="4576018" y="3700586"/>
            <a:ext cx="5920355" cy="3071446"/>
            <a:chOff x="3052017" y="3700586"/>
            <a:chExt cx="5920355" cy="3071446"/>
          </a:xfrm>
        </p:grpSpPr>
        <p:pic>
          <p:nvPicPr>
            <p:cNvPr id="21" name="Picture 2" descr="C:\Users\Nogami\Desktop\Valor Percebid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017" y="3700586"/>
              <a:ext cx="5920355" cy="307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3D4B7F-DD33-417F-982B-7CD243EB0B0B}"/>
                </a:ext>
              </a:extLst>
            </p:cNvPr>
            <p:cNvSpPr/>
            <p:nvPr/>
          </p:nvSpPr>
          <p:spPr>
            <a:xfrm>
              <a:off x="6604002" y="3857897"/>
              <a:ext cx="1312089" cy="252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Sacrifícios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63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6416" y="2133600"/>
            <a:ext cx="6591985" cy="4091354"/>
          </a:xfrm>
        </p:spPr>
        <p:txBody>
          <a:bodyPr/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04371" y="506881"/>
            <a:ext cx="6589199" cy="747489"/>
          </a:xfrm>
        </p:spPr>
        <p:txBody>
          <a:bodyPr>
            <a:normAutofit/>
          </a:bodyPr>
          <a:lstStyle/>
          <a:p>
            <a:r>
              <a:rPr lang="pt-BR" dirty="0"/>
              <a:t>Tipos de Decisão de Compra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016369" y="1408723"/>
          <a:ext cx="8464065" cy="379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95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 de Decisão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Envolvimento do Consumidor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Valorização da Compra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Fonte de Informação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Tempo</a:t>
                      </a:r>
                      <a:r>
                        <a:rPr lang="pt-BR" baseline="0" dirty="0"/>
                        <a:t> Investido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788">
                <a:tc>
                  <a:txBody>
                    <a:bodyPr/>
                    <a:lstStyle/>
                    <a:p>
                      <a:r>
                        <a:rPr lang="pt-BR" dirty="0"/>
                        <a:t>Rotineira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Baixo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Poucas</a:t>
                      </a:r>
                      <a:r>
                        <a:rPr lang="pt-BR" dirty="0"/>
                        <a:t> opções avaliadas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Internas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mínimo possível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788">
                <a:tc>
                  <a:txBody>
                    <a:bodyPr/>
                    <a:lstStyle/>
                    <a:p>
                      <a:r>
                        <a:rPr lang="pt-BR" dirty="0"/>
                        <a:t>Limitada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Moderado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Várias</a:t>
                      </a:r>
                      <a:r>
                        <a:rPr lang="pt-BR" dirty="0"/>
                        <a:t> opções avaliadas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Internas e algumas externas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Pouco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788">
                <a:tc>
                  <a:txBody>
                    <a:bodyPr/>
                    <a:lstStyle/>
                    <a:p>
                      <a:r>
                        <a:rPr lang="pt-BR" dirty="0"/>
                        <a:t>Extensiva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Muitas</a:t>
                      </a:r>
                      <a:r>
                        <a:rPr lang="pt-BR" dirty="0"/>
                        <a:t> opções avaliadas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Internas e muitas externas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Muito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2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4371" y="506881"/>
            <a:ext cx="6589199" cy="747489"/>
          </a:xfrm>
        </p:spPr>
        <p:txBody>
          <a:bodyPr/>
          <a:lstStyle/>
          <a:p>
            <a:r>
              <a:rPr lang="pt-BR" dirty="0"/>
              <a:t>4. Compra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705101" y="1242056"/>
            <a:ext cx="3273675" cy="417498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Fase 1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Vendedor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Representante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Loja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Shopping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Internet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Galeria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Feira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i="1" dirty="0"/>
              <a:t> </a:t>
            </a:r>
            <a:r>
              <a:rPr lang="pt-BR" i="1" dirty="0" err="1"/>
              <a:t>Outlet</a:t>
            </a:r>
            <a:endParaRPr lang="pt-BR" i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39516" y="1220176"/>
            <a:ext cx="5462945" cy="5216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Fase 2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Ajustes Finais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PDV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Recomendação do Vendedor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Produto Adicionais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Decisão de </a:t>
            </a:r>
            <a:r>
              <a:rPr lang="pt-BR" sz="2000" b="1" u="sng" dirty="0"/>
              <a:t>Não</a:t>
            </a:r>
            <a:r>
              <a:rPr lang="pt-BR" sz="2000" dirty="0"/>
              <a:t> compra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/>
              <a:t>* Resultado das 3 fases anteriores</a:t>
            </a:r>
          </a:p>
        </p:txBody>
      </p:sp>
      <p:pic>
        <p:nvPicPr>
          <p:cNvPr id="3074" name="Picture 2" descr="C:\Users\Vito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9" y="491013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EAB9A-5485-4F71-8E28-D0415A7E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DIFERENTES PARADIGMAS FILOSÓFICOS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3A676-5B25-4866-B8A5-1F9D3680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dirty="0"/>
              <a:t>(</a:t>
            </a:r>
            <a:r>
              <a:rPr lang="pt-BR" dirty="0" err="1"/>
              <a:t>Brinkmann</a:t>
            </a:r>
            <a:r>
              <a:rPr lang="pt-BR" dirty="0"/>
              <a:t>, 2018)</a:t>
            </a:r>
          </a:p>
          <a:p>
            <a:r>
              <a:rPr lang="pt-BR" dirty="0">
                <a:highlight>
                  <a:srgbClr val="FFFF00"/>
                </a:highlight>
              </a:rPr>
              <a:t>Positivismo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Tradição na pesquisa (gerencial) em administração</a:t>
            </a:r>
          </a:p>
          <a:p>
            <a:pPr lvl="1"/>
            <a:r>
              <a:rPr lang="pt-BR" dirty="0"/>
              <a:t>Verdade e poder pelo cientista</a:t>
            </a:r>
          </a:p>
          <a:p>
            <a:pPr lvl="1"/>
            <a:r>
              <a:rPr lang="pt-BR" dirty="0"/>
              <a:t>Busca “Data </a:t>
            </a:r>
            <a:r>
              <a:rPr lang="pt-BR" dirty="0" err="1"/>
              <a:t>Collection</a:t>
            </a:r>
            <a:r>
              <a:rPr lang="pt-BR" dirty="0"/>
              <a:t>” de modo a superar o subjetivismo do observador</a:t>
            </a:r>
          </a:p>
          <a:p>
            <a:r>
              <a:rPr lang="pt-BR" dirty="0">
                <a:highlight>
                  <a:srgbClr val="FFFF00"/>
                </a:highlight>
              </a:rPr>
              <a:t>Realismo</a:t>
            </a:r>
          </a:p>
          <a:p>
            <a:pPr lvl="1"/>
            <a:r>
              <a:rPr lang="pt-BR" dirty="0"/>
              <a:t>Corroboração próxima a verdade</a:t>
            </a:r>
          </a:p>
          <a:p>
            <a:pPr lvl="1"/>
            <a:r>
              <a:rPr lang="pt-BR" dirty="0"/>
              <a:t>Falseamento da hipótese</a:t>
            </a:r>
          </a:p>
          <a:p>
            <a:pPr lvl="1"/>
            <a:r>
              <a:rPr lang="pt-BR" dirty="0"/>
              <a:t>Realidade independe do ser humano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BFD934-8FB8-437F-9EC3-C27621DDCDF6}"/>
              </a:ext>
            </a:extLst>
          </p:cNvPr>
          <p:cNvSpPr txBox="1"/>
          <p:nvPr/>
        </p:nvSpPr>
        <p:spPr>
          <a:xfrm>
            <a:off x="1104900" y="6204719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24663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4371" y="443381"/>
            <a:ext cx="6589199" cy="747489"/>
          </a:xfrm>
        </p:spPr>
        <p:txBody>
          <a:bodyPr/>
          <a:lstStyle/>
          <a:p>
            <a:r>
              <a:rPr lang="pt-BR" dirty="0"/>
              <a:t>5. Consumo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106614" y="1063281"/>
            <a:ext cx="7280033" cy="417498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Consumo funcional/emocional/simbólico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Consumo imediato (bem/serviço)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Consumo posterior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Compra para estoque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Consumo por outrem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Consumo intangível</a:t>
            </a:r>
          </a:p>
        </p:txBody>
      </p:sp>
      <p:pic>
        <p:nvPicPr>
          <p:cNvPr id="1026" name="Picture 2" descr="C:\Users\Vitor\Desktop\harley davidson logo 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5105400"/>
            <a:ext cx="2112399" cy="1739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24001" y="4509870"/>
            <a:ext cx="226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https://www.youtube.com/watch?v=-k8tAcdKksE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32292" r="30502" b="31597"/>
          <a:stretch/>
        </p:blipFill>
        <p:spPr bwMode="auto">
          <a:xfrm>
            <a:off x="5819531" y="4572000"/>
            <a:ext cx="474687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7371" y="417981"/>
            <a:ext cx="6589199" cy="747489"/>
          </a:xfrm>
        </p:spPr>
        <p:txBody>
          <a:bodyPr/>
          <a:lstStyle/>
          <a:p>
            <a:r>
              <a:rPr lang="pt-BR" dirty="0"/>
              <a:t>6. Avaliação Consumo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799860" y="1226428"/>
            <a:ext cx="7280033" cy="417498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Satisfação = Desempenho/Expectativa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Eu tomei a melhor decisão?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Eu considerei todas as alternativas?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Existia opção melhor?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Arrependimento pós compra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Dissonância Cognitiva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Memória – compras futuras</a:t>
            </a:r>
          </a:p>
        </p:txBody>
      </p:sp>
      <p:pic>
        <p:nvPicPr>
          <p:cNvPr id="4099" name="Picture 3" descr="C:\Users\Vitor\Desktop\united-breaks-guit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2" y="3606801"/>
            <a:ext cx="2205031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94200" y="5943601"/>
            <a:ext cx="317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https://www.youtube.com/watch?v=5YGc4zOqozo</a:t>
            </a:r>
          </a:p>
        </p:txBody>
      </p:sp>
    </p:spTree>
    <p:extLst>
      <p:ext uri="{BB962C8B-B14F-4D97-AF65-F5344CB8AC3E}">
        <p14:creationId xmlns:p14="http://schemas.microsoft.com/office/powerpoint/2010/main" val="306440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9971" y="570381"/>
            <a:ext cx="6589199" cy="747489"/>
          </a:xfrm>
        </p:spPr>
        <p:txBody>
          <a:bodyPr/>
          <a:lstStyle/>
          <a:p>
            <a:r>
              <a:rPr lang="pt-BR" dirty="0"/>
              <a:t>7. Descarte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485660" y="1632828"/>
            <a:ext cx="7280033" cy="417498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Jogar fora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Revender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Trocar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Reciclar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398651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2A165-312C-BE96-AC35-41F4DBD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Percepção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44692-8DF5-3693-88F7-50EBB61A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 percepção é o processo pelo qual as sensações físicas são selecionadas, organizadas e interpretadas por um organismo.</a:t>
            </a:r>
          </a:p>
        </p:txBody>
      </p:sp>
    </p:spTree>
    <p:extLst>
      <p:ext uri="{BB962C8B-B14F-4D97-AF65-F5344CB8AC3E}">
        <p14:creationId xmlns:p14="http://schemas.microsoft.com/office/powerpoint/2010/main" val="344504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6E025-EEAA-8753-2F70-7D307F06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sensoriais e processo perceptivo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40BEFB2-BBC8-EABA-8371-21EB19CC4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958" y="2233833"/>
          <a:ext cx="11633201" cy="356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619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C0ABE-69C3-718E-7431-75ACB2C2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F50DF-3DB2-8EF5-B8FB-BDDD14F6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Processos que fazem as pessoas se comportarem do jeito que são.</a:t>
            </a:r>
          </a:p>
          <a:p>
            <a:r>
              <a:rPr lang="pt-BR" dirty="0"/>
              <a:t>Ela ocorre:</a:t>
            </a:r>
          </a:p>
          <a:p>
            <a:pPr lvl="1"/>
            <a:r>
              <a:rPr lang="pt-BR" dirty="0"/>
              <a:t>Quando uma necessidade é despertada e o consumidor deseja satisfazê-la.</a:t>
            </a:r>
          </a:p>
          <a:p>
            <a:pPr lvl="2"/>
            <a:r>
              <a:rPr lang="pt-BR" sz="1800" dirty="0"/>
              <a:t>Estado utilitário</a:t>
            </a:r>
          </a:p>
          <a:p>
            <a:pPr lvl="2"/>
            <a:r>
              <a:rPr lang="pt-BR" sz="1800" dirty="0"/>
              <a:t>Estado hedônico</a:t>
            </a:r>
          </a:p>
          <a:p>
            <a:pPr lvl="1"/>
            <a:r>
              <a:rPr lang="pt-BR" dirty="0"/>
              <a:t>Estado ideal x Estado de tensão</a:t>
            </a:r>
          </a:p>
          <a:p>
            <a:pPr lvl="2"/>
            <a:r>
              <a:rPr lang="pt-BR" sz="1800" dirty="0"/>
              <a:t>Impulso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82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08EE5-BE24-87D8-EDBB-25A656A8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Necessidade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44A89-83C8-B64E-1D4F-6FE26779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Ser humano sempre busca um estado de equilíbrio</a:t>
            </a:r>
          </a:p>
          <a:p>
            <a:pPr lvl="1"/>
            <a:r>
              <a:rPr lang="pt-BR"/>
              <a:t>Homeostase</a:t>
            </a:r>
          </a:p>
          <a:p>
            <a:r>
              <a:rPr lang="pt-BR"/>
              <a:t>Teoria do impulso</a:t>
            </a:r>
          </a:p>
          <a:p>
            <a:pPr lvl="1"/>
            <a:r>
              <a:rPr lang="pt-BR"/>
              <a:t>Estados desagradáveis de agitação</a:t>
            </a:r>
          </a:p>
          <a:p>
            <a:r>
              <a:rPr lang="pt-BR"/>
              <a:t>Teoria da expectativa</a:t>
            </a:r>
          </a:p>
          <a:p>
            <a:pPr lvl="1"/>
            <a:r>
              <a:rPr lang="pt-BR"/>
              <a:t>O comportamento é impulsionado por expectativas de atingir resultados desejáveis (possuem direção e força)</a:t>
            </a:r>
          </a:p>
          <a:p>
            <a:r>
              <a:rPr lang="pt-BR"/>
              <a:t>Necessidades biológicas</a:t>
            </a:r>
          </a:p>
          <a:p>
            <a:r>
              <a:rPr lang="pt-BR"/>
              <a:t>Necessidades aprendidas</a:t>
            </a:r>
          </a:p>
          <a:p>
            <a:r>
              <a:rPr lang="pt-BR"/>
              <a:t>Necessidade vs Desejos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87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95" y="3741159"/>
            <a:ext cx="1614616" cy="27044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571" y="1628803"/>
            <a:ext cx="9749978" cy="1280890"/>
          </a:xfrm>
        </p:spPr>
        <p:txBody>
          <a:bodyPr>
            <a:normAutofit fontScale="90000"/>
          </a:bodyPr>
          <a:lstStyle/>
          <a:p>
            <a:r>
              <a:rPr lang="pt-BR" dirty="0"/>
              <a:t>Necessidades, desejos e demandas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Needs</a:t>
            </a:r>
            <a:r>
              <a:rPr lang="pt-BR" dirty="0"/>
              <a:t>, </a:t>
            </a:r>
            <a:r>
              <a:rPr lang="pt-BR" dirty="0" err="1"/>
              <a:t>Wants</a:t>
            </a:r>
            <a:r>
              <a:rPr lang="pt-BR" dirty="0"/>
              <a:t>, </a:t>
            </a:r>
            <a:r>
              <a:rPr lang="pt-BR" dirty="0" err="1"/>
              <a:t>Demands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9621" y="3221626"/>
            <a:ext cx="6817740" cy="4194784"/>
          </a:xfrm>
        </p:spPr>
        <p:txBody>
          <a:bodyPr>
            <a:normAutofit/>
          </a:bodyPr>
          <a:lstStyle/>
          <a:p>
            <a:r>
              <a:rPr lang="pt-BR" sz="1800" dirty="0"/>
              <a:t>Necessidades - estados de privação incluindo as necessidades físicas por alimentos, as necessidades sociais de pertencimento e as necessidades individuais de auto expressão. </a:t>
            </a:r>
          </a:p>
          <a:p>
            <a:pPr lvl="1"/>
            <a:r>
              <a:rPr lang="pt-BR" sz="1600" dirty="0" err="1"/>
              <a:t>Ex</a:t>
            </a:r>
            <a:r>
              <a:rPr lang="pt-BR" sz="1600" dirty="0"/>
              <a:t>: estou com sede. </a:t>
            </a:r>
          </a:p>
          <a:p>
            <a:r>
              <a:rPr lang="pt-BR" sz="1800" dirty="0"/>
              <a:t>Desejos - forma que uma necessidade humana são moldadas pela cultura e personalidade individual. </a:t>
            </a:r>
          </a:p>
          <a:p>
            <a:pPr lvl="1"/>
            <a:r>
              <a:rPr lang="pt-BR" sz="1600" dirty="0" err="1"/>
              <a:t>Ex</a:t>
            </a:r>
            <a:r>
              <a:rPr lang="pt-BR" sz="1600" dirty="0"/>
              <a:t>: eu quero uma Coca-Cola. </a:t>
            </a:r>
          </a:p>
          <a:p>
            <a:r>
              <a:rPr lang="pt-BR" sz="1800" dirty="0"/>
              <a:t>Demandas – Desejo humano apoiado pelo poder de compra. </a:t>
            </a:r>
          </a:p>
          <a:p>
            <a:pPr lvl="1"/>
            <a:r>
              <a:rPr lang="pt-BR" sz="1600" dirty="0" err="1"/>
              <a:t>Ex</a:t>
            </a:r>
            <a:r>
              <a:rPr lang="pt-BR" sz="1600" dirty="0"/>
              <a:t>: eu tenho dinheiro para comprar uma Coca-Cola.</a:t>
            </a: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OQAVQMBEQACEQEDEQH/xAAcAAABBAMBAAAAAAAAAAAAAAAHAAQFBgECCAP/xABHEAABAwMCAgUIBAsHBQEAAAABAgMEAAURBhIhMQcTQVFxFCIyYYGRobEII2LBFSQzQlJyc4KS0eElNUNTorLCFzRUY5MW/8QAGwEBAAIDAQEAAAAAAAAAAAAAAAECAwQFBgf/xAA4EQACAQMCAwQHCAEFAQAAAAAAAQIDBBEhMQUSQSJRYXETFDKBkdHwBiMzQlKhscHhQ2KS0vE0/9oADAMBAAIRAxEAPwA40AqAVAYUMpoAI3DVl9fnylJuT7aOsVsQ2ralIycAYrkuvUlJvJ9Dt+E2cKMU6abwtXuRT2rb+gnF4m//AFNVVap+pmafD7JL8KPwH+ktbXxWp7dGlXF5+O8+ltbbpCgQrh3d5FbFKpPmWWcXiNjbKhNwgk13B0FdA8gZoBUAqAVAKgFQGjyglpaj2JJoStznphIkdc7uwCSa4cVnJ9Tk3BRiQslaesUAnI791E9StRZRtYCP/wBJal+iEzWSTnl54rPTfaRyr2L9BPyf8HT4rqngjNAKgFQCoBUAqA0dTvbUjONwIzjOPfQEFE01Ej9cG2mUkq4KLKTnh3ch7KryRWyM7uq8t5v4sbv6T68ndJi7T2CEkfI05I9xHrFb9T+LIxvQjDN4ZWVMlsArSoRknasYxwVkU5I9xPrNfbnfxL0BirGAzQCoBUAqAVAKgMHlQGEcU5PbQG1AeEhxLTjKlHAK9vv/AK4oD3oBUAqAVAKgFQCoCqa41e3pzyKIy2h+dMcwhpSsBLY9NZx7h3n20JSyUa8dNyoAKWLQ084F44vkA/ChOEeEDppvE78hp+Fkc90wj/jWvVuIUvaN+24ZXuVmmv3Gl26bJralxZWn2A6O1EokD27ay06kakeZGtc207ap6OpuFbQ2po+rNOxrnHKQ4RskNA5LToHnJ+8eoirmuWCgFQCoBUAqAitS3yHp20PXKerDbYwhA9JxZ9FCfWT/AD5UBzpfbnc50mXqG7nbKljay0CcNN9gHcMfee00MiWEUV5SnHQ4sk7snjUMiOsiasb/AFbg2gZrn3MMo9bwaok8EtdI8e4sbloAcA4K7a1aFSdKWFsdi/sKN5TzJa9569HGsHtC6gIkla7XKwmUhOTt7lgd4+Iz6q7EJqayjwF1bSt6nLI6fiSWJkZqTFdS6w8gLbcQchaSMgg1c1j2oBUAqAwaAC2orgdbaqJCt9ltqlJYAPmvKBwpftUCkepKv0qktFZILWkAmG++vgrAaaT9pRwPnUGR7A0vLKY90ejN+ixhr2gYPxzUMql2j2th2uJrVrao73DJcs0TrTmWwK0JLU9VSqZhgi7sz1g3Acc4NbdvPGhwOMW6qLmQVvo/auWvrdLT3c7QXoJUez85H/Ie2t88m1jQNtCBUAqAp/Sje3LNpZ1ENWLhcVphRMcwtfDPqwMnPfigKxpa1twbY2hkeYEgI/VAwPf6Xio1JlWgw1M0HJlsjrGUGSXl/qtpKvnigAfNcL86Q8ebjqln2kmqMtDccQzhaa16mqOxZvEkSrK8D21qSR36NTCNJIC0Edpq0NGYbpc8WhlbrlIsV8iXaEcPR3UvJHf3g+o8RXQg9Dyd3TxLK66/E7At0xm4wI82KrcxIbS62rvSoZHzq5pjmgFQAk6RJSrr0hQbYhR6u1xC8ccg86QhPtAIPvqUTHcsEdCW2UpSMADGKkyFO1W91dxmPA/9pan149aiAPl8agAQ7aoy8B3GOFJ8awT2OpbPEkSDasbvGtdo7FOW5lauFQkTOWhFzPRB7iU/ePma3KZ569WmfFr+1/LOiugW8G5aHTEcVl23PqY4njsPnJ+ZH7tZjlhJoDB5UAD2ZAd1/qaW8frTcUM4VzShDZCT4cBUovEtLE5tYV54HDtqSxSb66X1aneJwhUJpptR5E+dnHwoQCMjiaxsyQHMb0k+NYZHRt90PUnirxrDg6cZasS1ebRImc9BhK4tuZ7FAitiC1Rx7nWEvNf2Fv6NjzguF8Y49UWmlnuCsqHyPwrMcoPFAYVyoDn3VUtVr1penoy1NKckq3qQBlXKubUqVfSOMWe3sLSyVlCrVpptrc9WdQvpbw4+7uAJJ2js50U6+Nyaltw+MsejQ0uzi5La0PK3oVzB7awu4q/qOhR4TZS3pora7bC/8Zv3VX1ir+pmd8JsV/pI08jip9FhA8BU+mm92Y/ULWPs00Z6lof4afdTnl3j1akvyo0U01/lp91Spy7ykrel+lHg6wyebKP4ayRqS7zSq2lB/kQXOgBpCI96UhCUkraBIGDyVW7Qba1PMcVpwp1IqKwF2s5yzBoDn7VuDrS7AjP4yquPX/FZ9K4Ok+H089w9tdvduCupitBagnconASgdpUTwA9dIRlLRFLqrSormn/74IYX2I5Bf6l1SFZQHEqbVlKknkQax1IuLwzbsq8a0eaOnTUgVisZuyPBQNXRrSLBD0bdZEcPOmPE3I3oRJc2qUnvxg4HdnGeythUJtHIq8UoQlyxzLy2+vI8Zukbkzb0zoao1yjFQQXIDnWbFEgAEYBByR2dtHRkllaorHiVGVR05pxf+7Qjr1Ypdra6ySWduQnc2oqG/jlAOMEjHHHAcOPEVLg47lIXUKzxHP8Ajv8AkEjoEH4leD/7Wvkqty32Z53jP4sfILFbBxzB5UYOftXHGtLuTyEhVce40qs+lcG/+CHkXViAI1tj2dTnUJXH8uurw5pb7Ee7srZUMRUPezhzuHUrSusZw+SmvHqxrebVbW1M3W6FamHyhhmOh1a1LOcBRPpYS3tJSMZPDhVJ04aSlt9f0ZLW6uJKVvQ3WW3hLHgumss4bzprqaNaXskJyYudEckBsF1xrrFAsBR+pYGD5zisjOTw4DtzRUacc8y+uiE+J3dVQVOWM6J4WuPak87RXTv92BpZYFvgWlrUL1mUJKVlmDE6xTplPk+ltPYnsAzyJ4nFKcYqPPjyIu69arWdqqum8nhLljjb39X44I2VJu0l1cVyLNdvqi446lQwlG4Y6zOcYCCEpHAJyo541GZPfcyQhQjHnUkqeiXjjpt1er6vRbG+lbZLt1qkTsPMypThjR0gElAScLc2j0lcdiftHPrq1KLjHJi4hXp1qsaejSWX/Sz3dX4Fb1o5eHLkn8NpU0vq9zDO5JS20SQAnbw7Pbzqs+bPaM1qqHo/uXnvfe/eELoE/u+8ftm/ka27fZnA4z+LHyCtWwcgwaMAB1Yyterb26GlLaaknrSOwHgPfyrkV195Jn0fg9SKsqcW8NrQvFzenM3m6vxrd5bFuLLXUulJU3tCE4PdjIPAkcq2ZuSk2llM4VvCjO3pQnU5JU28rZ5y/ft1Q3gruE5VsZ6u0OzoTyltqkTAVr3K3KG1ORuOOfMdgqsXKWNsrxMleNGiqk05qE0lpHRYWFq8aeHXqMtbXO+RIT7K7bEjodfU45LiOlzCiMYJ5hWOGSPDFRXnUSxjHkZOF2tnUqKSqNtLCjJY8feuuF13ySeoXZEBu3O2qO35A1bA3HnrcAbjbuCl+tW0Jxjicmss8xScdsHPtYxquarPtueXHGssbLyznIwnKZtOn7WtptlcKc0lTqnlDe+EgBlvAORx89R5Dj4GHiMF4/SMkOevcVE2+aL0xss+0+7wX0ydlW596e+huS0yI/Vw4gDqfqgtOXXhxzvIKgntHE8jWXl18tPmc+NWMYLKznMnpvjaPl1YJNczY029vqi5KWz1YKV5bSlIwlKB3ADGeROSK1arTkd+ypzhRXN5+OvV+YQOgT+7rv8At2/9prat9mcHjP4sfIK1bByDBowDXTDbEnpD1TFlJQ428FAtr4hY3DIx21pQSdeaZ6W7lOHC7ecHhp79244uOhnI7g8hcekQc58m6wb0fq54H28fGonbNezsWt+ORkvvElPvxo/PGpUbnGt8F/E1q5xlo2qQop2qKgTns8OVas4xi+1k7tCpcVoZpuMs/Xz3IMG0iU6fKJiI6kDGMblHHnA+rPKqLkzuzcmrr0a7Kz+3gYW7aHkNMuPTUMozw3ZSDw444+vlV+w9NTWcLmLcsJt/XyGyXLSpppDgnKUB52FDhw5AY5ZqewVauIttY+u8fxLH+FVEwbReH88ljG08ePnEffWRQUnomadW6dFdupFfXcSDPRVf5W5a/JYaSTtQ67vUB2A7cj41kjbTZoVONW8dFlv4fyW3oYgO2waggyCkux5aW1lByMgHlWxQWMo5HE6iqyhOOzQS6znMMGgOfdUPLZ1vdHGVqbcTLUUrQrBSe8EVyK7aqto+jcHhCpw+EZrKxsWm2a4vbDKUOOsyQB6T7fne9JFZI3VRLvNG44FZzllJx8np++T2mdJFwQ2UKtsJwfaKse6kryXcjHS+zVBvKqSXwKzM1quSoqXp+wFR/OVD3K95VWN3Gfyr4HShwZU1hVqn/L/BDS9QPPehAtTPrbgNfeDVfSN9F8C6sox3nJ+cmNFXi4H0ZS2x3NYQB4BOMU5mR6rR/T/f8jSVMkyuMmQ89+0cKvnU5b3CpQh7Kx5HjHmSYLodhyHmHB+e0spPwq8W08o161OM1iSyGHoSmP3Bm+y5S9770pC3FYxlRScmt6g8ps8nxSEac4xjskE6s5yzBoDnmQg37VV6fQpLCU3B5pO8ZyUnjy5Vp1LRzk5Jnp+H8ejbUI0pQzjxJqHZXVN7uvaGO/IqnqU+82pfaGi94P8AYrt8eTGEkp+uTGUEuqbPBJPLniqOxn3r69xmp/aS2jvCX7fMqqr/ABT/AIT/ALh/Oq+pTXVfXuMr+0trLaEvgv8AsJF2YdOEtOgnvA/nR20l1RMeNUKj0jL9vmbiY2c4Sqo9EzKr6m+jMKkpxwSaKkysruPcNJM8IB+qyBwzms8KGepzLriXo1nlz7wv/R4uKJMe9xtpS4hbTnq2kKH3VtwhyI87d3TuZqTWMBjq5qGDQHP6kiDri/RQNv8AabigP10bvuqUXgWxlGGjgmpLsG+oyW2NRp/SlMH/AEmoZC3KAPSNUZeG48i+mmsE9jp2vtoetj0vGsLOnSW/mbkcKGRrIwk+ir1qzWxA4t5rF+f9Bl+jdGxGvsr9Jxpv3BR++s5xw1UAqAA+uWvIulSeonhJTGkAd3mFr50LR3J9l3LIx3VZGQHmqgesvw7MR1/OoYRQB6ZqjL09x5FH1ifGsE9jqWq7aJBoeafGsDOtSjobFPwqMmRxIyR6NbUDz14+ydAfR8iFjRUh9QGZM9xST9kJSn5g1nOUwoUIFQAV6ZmPJ9a2uZgAPQSknvLbqVfIihMdx3DVlgeFSjKUjVafxm8j9OG0r3K/rRjqDwD61XjWNmSluPYYy6mtepsdi0X3iJBkebWvJnXox7JuvghXhULcyVFiLIiV2Ad331vQPL3z0SOneh6H5H0c2ZJTguNqeP7yyR8CKzHKLnQCoAR9PjA/sCUPTDj7I4/pIH3pFCVuNLY5viJV3jNSZSqasT+Nzft25XwVQdQcH8srxrGzJS3H0P8AKCtapsdqy9tEkwPNFa0tztUF2TZ7g2qkdy1fSmyDm8OHcn7q6FPY8hfvVL62OwNMQxbtN2uEAR1ERpvB58EgVlOcSdAKgBb09JC7XYQPTNzSB4bFZoStyF002pdrYKuJLSflUmUg9VMny9Yxztz2fZimAC1Z+sJqjRMHhjuGvzx4Vr1FodazqdpEmwsbRWtKJ3aFRcptIX9Urj2UgtSbmf3bIh5HXz0sZwFrSn3nFb9Jdk8jfvNZo7QAwKyGkZoBUAGumS4+X6qtdmjncYDC5boH6ahtbHjnH8QoTHckbXF8mYQ2kDASEj2VYyFb1WgJnTzj8ha1k/vHA+VAByQfrDiqMqjaOvC/ZVJLJtUKmJD5h/CRxrFKJ1aFw0jd13cggHsqqii9Wu5RaGLxUHOsSSFjCgR3862IdxxbmLcnJnZFjubF5s8O5xTlmUyl1PqyOXs5Vc1B9QGDQHP7Lybpra93Jzip65KQM/5TIwP9Wz+GpReJemXEBAO7sqSwPNUTw6xqmQD+fHhp8Bkn51DIBY9xUfGoKmGvSAqrMkHqezajiq4NiE8GxXimC7qHk4vIFSka9SXMjob6PN1dmaRlQXeIgyiGz3IWN2Pfu99XNYKtAI0BzLpN5aVTVOHC25Duc8yVK4591SZI7FuYnqcZ3bwPVmpLFH1C2WYc9kqKlSpgkE8MAAD45qCuCjPDCjUFTVs4UDUFonqk4FQXRoo5oTk0PKpKMPn0ax/Y16PZ5S3/ALTUmIMlAKgOZcfg7Ut+huJ27Jzwx6t5I+BFDJEa3a/phLaZbSFEjJoTkb3Gci4wkPt9qcEdxoNyoyk4VmoyRKOEeA4ChVbG4PCheLEOJqCy1EoUREkdDfRzira0hPkKSQH5yggkcwlCePvJHsqxhCxQGDyoDnDpegO2bX8x4Daxcm0SGyB24CVD3pz+9QtFg6nOF2StRqCT0t8sslTJOUL+BoIvDGsokqOT20wJSzueORtxQjKwJNSIjhCAhO5Zx3VjbzojchBQXNI83COOKsjBVaOuejuzfgHRdqt607XUsBbo+2rzlfE49lWMBZKAVAUXpb0grVWnd0JG65wSXYwHNwY85vPrwMesCgOYnmV9asKBSpKilSSMFJHMEdlQWwYYjOvvtsMNrddWcIQ2kqUo9wA4mmSfM9Lxb5tslqi3KK9FkpAKmnk7VAEZBxUlBjigJRm1TmYiLhIt8xEJaSUSCwoNr8FYxVJ5a0Ni3cIy5pke+51i84AHYB2VMVhFK1V1JZeheeinQkjVl5alSGim0RXAqQ4ocHSOPVjvz29wPhVjEdSCgM0AqAweVAQs7SenbnKMu4WSBIkH0nXI6SpXiccfbQD2DaLbbgfwfb4kX9gwlGfcKAhdXaFsWr3GF3dhzrmAQh5lzYvaew948eXZzoCA/wCiujgpCupmkJOSnyk4V6j/AExQF/jRI8aG1EYZbbjNIDaGkp81KRwAxQELI0PpWS8Xn9PW1ThOSfJ0jPjigJqDEjQY6I0KO1HYbGENNICUpHqAoBxQC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8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387E-306E-86D5-307F-7C4D0E02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Hierarquia das necessidades de Maslow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6F1C01-9177-6FA3-40BC-F83CA4C7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363" y="1838817"/>
            <a:ext cx="7697274" cy="4324954"/>
          </a:xfrm>
        </p:spPr>
      </p:pic>
    </p:spTree>
    <p:extLst>
      <p:ext uri="{BB962C8B-B14F-4D97-AF65-F5344CB8AC3E}">
        <p14:creationId xmlns:p14="http://schemas.microsoft.com/office/powerpoint/2010/main" val="366479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D4B5-9AD4-B113-089B-2E0B9D42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6AB8E-9CA6-5590-514F-6C16DCF6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a relevância do objeto percebida por uma pessoa com base em suas necessidades.</a:t>
            </a:r>
          </a:p>
          <a:p>
            <a:pPr lvl="1"/>
            <a:r>
              <a:rPr lang="pt-BR" dirty="0"/>
              <a:t>Antecedentes do envolvimento</a:t>
            </a:r>
          </a:p>
          <a:p>
            <a:pPr lvl="2"/>
            <a:r>
              <a:rPr lang="pt-BR" sz="1800" dirty="0"/>
              <a:t>Fatores pessoais</a:t>
            </a:r>
          </a:p>
          <a:p>
            <a:pPr lvl="2"/>
            <a:r>
              <a:rPr lang="pt-BR" sz="1800" dirty="0"/>
              <a:t>Estimulados pelo ambiente</a:t>
            </a:r>
          </a:p>
          <a:p>
            <a:pPr lvl="2"/>
            <a:r>
              <a:rPr lang="pt-BR" sz="1800" dirty="0"/>
              <a:t>Condicionados a fatores situacionais</a:t>
            </a:r>
          </a:p>
          <a:p>
            <a:pPr lvl="1"/>
            <a:r>
              <a:rPr lang="pt-BR" dirty="0"/>
              <a:t>Níveis de envolvimento</a:t>
            </a:r>
          </a:p>
          <a:p>
            <a:pPr lvl="2"/>
            <a:r>
              <a:rPr lang="pt-BR" sz="1800" dirty="0"/>
              <a:t>Inércia</a:t>
            </a:r>
          </a:p>
          <a:p>
            <a:pPr lvl="2"/>
            <a:r>
              <a:rPr lang="pt-BR" sz="1800" dirty="0"/>
              <a:t>Paixão</a:t>
            </a:r>
          </a:p>
          <a:p>
            <a:pPr marL="914400" lvl="2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6593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EAB9A-5485-4F71-8E28-D0415A7E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3A676-5B25-4866-B8A5-1F9D3680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Fenomenologia</a:t>
            </a:r>
          </a:p>
          <a:p>
            <a:pPr lvl="1"/>
            <a:r>
              <a:rPr lang="pt-BR" dirty="0"/>
              <a:t>Entende as estruturas essenciais da experiencia humana</a:t>
            </a:r>
          </a:p>
          <a:p>
            <a:pPr lvl="1"/>
            <a:r>
              <a:rPr lang="pt-BR" dirty="0"/>
              <a:t>Busca prover descrições pré-teóricas</a:t>
            </a:r>
          </a:p>
          <a:p>
            <a:pPr lvl="1"/>
            <a:r>
              <a:rPr lang="pt-BR" dirty="0"/>
              <a:t>Intencionalidade é o ponto central da observação humana</a:t>
            </a:r>
          </a:p>
          <a:p>
            <a:r>
              <a:rPr lang="pt-BR" dirty="0">
                <a:highlight>
                  <a:srgbClr val="FFFF00"/>
                </a:highlight>
              </a:rPr>
              <a:t>Hermenêutica</a:t>
            </a:r>
          </a:p>
          <a:p>
            <a:pPr lvl="1"/>
            <a:r>
              <a:rPr lang="pt-BR" dirty="0"/>
              <a:t>É baseada na interpretação das coisas</a:t>
            </a:r>
          </a:p>
          <a:p>
            <a:pPr lvl="1"/>
            <a:r>
              <a:rPr lang="pt-BR" dirty="0"/>
              <a:t>Todo ato humano, objetos e expressões demandam de interpretação para ser entendido</a:t>
            </a:r>
          </a:p>
          <a:p>
            <a:pPr lvl="1"/>
            <a:r>
              <a:rPr lang="pt-BR" dirty="0"/>
              <a:t>Funde o conhecimento teórico com o conhecimento moral – Ciência moral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A4D9B6-8F6D-4260-9B5A-8392C455811F}"/>
              </a:ext>
            </a:extLst>
          </p:cNvPr>
          <p:cNvSpPr txBox="1"/>
          <p:nvPr/>
        </p:nvSpPr>
        <p:spPr>
          <a:xfrm>
            <a:off x="1022505" y="6172200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14202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6B792-3121-E539-DB9F-5F0BAB7A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Valores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BE94E4-5D5D-8803-6AE4-4412294D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Valor é uma crença de que alguma condição é preferível em relação à sua condição oposta.</a:t>
            </a:r>
          </a:p>
          <a:p>
            <a:r>
              <a:rPr lang="pt-BR" dirty="0"/>
              <a:t>Valores centrais</a:t>
            </a:r>
          </a:p>
          <a:p>
            <a:pPr lvl="1"/>
            <a:r>
              <a:rPr lang="pt-BR" dirty="0"/>
              <a:t>Valores compartilhados sobre questões centrais de uma cultura</a:t>
            </a:r>
          </a:p>
          <a:p>
            <a:r>
              <a:rPr lang="pt-BR" dirty="0"/>
              <a:t>Enculturação x Aculturação</a:t>
            </a:r>
          </a:p>
        </p:txBody>
      </p:sp>
    </p:spTree>
    <p:extLst>
      <p:ext uri="{BB962C8B-B14F-4D97-AF65-F5344CB8AC3E}">
        <p14:creationId xmlns:p14="http://schemas.microsoft.com/office/powerpoint/2010/main" val="3248888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C7521-D4DC-C846-E896-B97528E4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Dimensões culturais de </a:t>
            </a:r>
            <a:r>
              <a:rPr lang="pt-BR" sz="4000" dirty="0" err="1"/>
              <a:t>Hofstede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915386-D0B4-0193-0728-1DA9E8308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Distância do poder</a:t>
            </a:r>
          </a:p>
          <a:p>
            <a:r>
              <a:rPr lang="pt-BR" dirty="0"/>
              <a:t>Individualismo</a:t>
            </a:r>
          </a:p>
          <a:p>
            <a:r>
              <a:rPr lang="pt-BR" dirty="0"/>
              <a:t>Masculinidade</a:t>
            </a:r>
          </a:p>
          <a:p>
            <a:r>
              <a:rPr lang="pt-BR" dirty="0"/>
              <a:t>Evitação da incerteza</a:t>
            </a:r>
          </a:p>
          <a:p>
            <a:r>
              <a:rPr lang="pt-BR" dirty="0"/>
              <a:t>Orientação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4141863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CB684-39B5-DED2-B782-EEF0A146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O EU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98A3FC-6BB9-CD55-4D7E-140BF2E36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6424" y="1695453"/>
            <a:ext cx="3886200" cy="4351338"/>
          </a:xfrm>
        </p:spPr>
        <p:txBody>
          <a:bodyPr>
            <a:noAutofit/>
          </a:bodyPr>
          <a:lstStyle/>
          <a:p>
            <a:r>
              <a:rPr lang="pt-BR" sz="4000" dirty="0"/>
              <a:t>“EU” ocidental</a:t>
            </a:r>
          </a:p>
          <a:p>
            <a:endParaRPr lang="pt-BR" sz="4000" dirty="0"/>
          </a:p>
          <a:p>
            <a:r>
              <a:rPr lang="pt-BR" sz="4000" dirty="0"/>
              <a:t>“Eu” oriental</a:t>
            </a:r>
          </a:p>
          <a:p>
            <a:endParaRPr lang="pt-BR" sz="4000" dirty="0"/>
          </a:p>
          <a:p>
            <a:r>
              <a:rPr lang="pt-BR" sz="4000" dirty="0"/>
              <a:t>“Eu” Individual</a:t>
            </a:r>
          </a:p>
          <a:p>
            <a:endParaRPr lang="pt-BR" sz="4000" dirty="0"/>
          </a:p>
          <a:p>
            <a:r>
              <a:rPr lang="pt-BR" sz="4000" dirty="0"/>
              <a:t>“Eu” Coletivo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6F561-69BA-4D26-F6B3-7BFA9158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2" y="4308404"/>
            <a:ext cx="3886200" cy="19441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1600" dirty="0">
                <a:solidFill>
                  <a:srgbClr val="374151"/>
                </a:solidFill>
                <a:latin typeface="Söhne"/>
              </a:rPr>
              <a:t>Trama centrada em uma jovem sino-americana chamada </a:t>
            </a:r>
            <a:r>
              <a:rPr lang="pt-BR" sz="1600" dirty="0" err="1">
                <a:solidFill>
                  <a:srgbClr val="374151"/>
                </a:solidFill>
                <a:latin typeface="Söhne"/>
              </a:rPr>
              <a:t>Billi</a:t>
            </a:r>
            <a:r>
              <a:rPr lang="pt-BR" sz="1600" dirty="0">
                <a:solidFill>
                  <a:srgbClr val="374151"/>
                </a:solidFill>
                <a:latin typeface="Söhne"/>
              </a:rPr>
              <a:t>, interpretada por </a:t>
            </a:r>
            <a:r>
              <a:rPr lang="pt-BR" sz="1600" dirty="0" err="1">
                <a:solidFill>
                  <a:srgbClr val="374151"/>
                </a:solidFill>
                <a:latin typeface="Söhne"/>
              </a:rPr>
              <a:t>Awkwafina</a:t>
            </a:r>
            <a:r>
              <a:rPr lang="pt-BR" sz="1600" dirty="0">
                <a:solidFill>
                  <a:srgbClr val="374151"/>
                </a:solidFill>
                <a:latin typeface="Söhne"/>
              </a:rPr>
              <a:t>, que retorna à China para se despedir de sua avó, que está morrendo. </a:t>
            </a:r>
          </a:p>
          <a:p>
            <a:pPr marL="0" indent="0" algn="just">
              <a:buNone/>
            </a:pPr>
            <a:r>
              <a:rPr lang="pt-BR" sz="1600" dirty="0">
                <a:solidFill>
                  <a:srgbClr val="374151"/>
                </a:solidFill>
                <a:latin typeface="Söhne"/>
              </a:rPr>
              <a:t>Entretanto, a família decide esconder a verdade da avó e, em vez disso, organiza um casamento falso como pretexto para a reunião familiar. </a:t>
            </a:r>
          </a:p>
          <a:p>
            <a:pPr marL="0" indent="0" algn="just">
              <a:buNone/>
            </a:pPr>
            <a:r>
              <a:rPr lang="pt-BR" sz="1600" dirty="0">
                <a:solidFill>
                  <a:srgbClr val="374151"/>
                </a:solidFill>
                <a:latin typeface="Söhne"/>
              </a:rPr>
              <a:t>O filme foi escrito e dirigido por Lulu Wang e é baseado em sua própria experiência pessoal.</a:t>
            </a:r>
            <a:endParaRPr lang="pt-BR" sz="1600" dirty="0"/>
          </a:p>
          <a:p>
            <a:endParaRPr lang="pt-BR" sz="16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oom de Slide 5">
                <a:extLst>
                  <a:ext uri="{FF2B5EF4-FFF2-40B4-BE49-F238E27FC236}">
                    <a16:creationId xmlns:a16="http://schemas.microsoft.com/office/drawing/2014/main" id="{21EFC6F6-B8D7-C270-FB02-A9DF0C66BBC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243190" y="1347836"/>
              <a:ext cx="3706124" cy="2779593"/>
            </p:xfrm>
            <a:graphic>
              <a:graphicData uri="http://schemas.microsoft.com/office/powerpoint/2016/slidezoom">
                <pslz:sldZm>
                  <pslz:sldZmObj sldId="268" cId="3104144796">
                    <pslz:zmPr id="{C27DE6C8-A08A-4C32-9B32-810FC39116D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06124" cy="27795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oom de Slide 5">
                <a:extLst>
                  <a:ext uri="{FF2B5EF4-FFF2-40B4-BE49-F238E27FC236}">
                    <a16:creationId xmlns:a16="http://schemas.microsoft.com/office/drawing/2014/main" id="{21EFC6F6-B8D7-C270-FB02-A9DF0C66B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3190" y="1347836"/>
                <a:ext cx="3706124" cy="27795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640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6AA33-4FFD-9C17-9014-E5372CCD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374151"/>
                </a:solidFill>
                <a:latin typeface="Söhne"/>
              </a:rPr>
              <a:t>The </a:t>
            </a:r>
            <a:r>
              <a:rPr lang="pt-BR" sz="4000" dirty="0" err="1">
                <a:solidFill>
                  <a:srgbClr val="374151"/>
                </a:solidFill>
                <a:latin typeface="Söhne"/>
              </a:rPr>
              <a:t>Farewell</a:t>
            </a:r>
            <a:r>
              <a:rPr lang="pt-BR" sz="4000" dirty="0">
                <a:solidFill>
                  <a:srgbClr val="374151"/>
                </a:solidFill>
                <a:latin typeface="Söhne"/>
              </a:rPr>
              <a:t> (A despedida) 2019</a:t>
            </a:r>
            <a:endParaRPr lang="pt-BR" sz="4000" dirty="0"/>
          </a:p>
        </p:txBody>
      </p:sp>
      <p:pic>
        <p:nvPicPr>
          <p:cNvPr id="4" name="Mídia Online 3" title="A Despedida | Trailer Legendado PT (HD)">
            <a:hlinkClick r:id="" action="ppaction://media"/>
            <a:extLst>
              <a:ext uri="{FF2B5EF4-FFF2-40B4-BE49-F238E27FC236}">
                <a16:creationId xmlns:a16="http://schemas.microsoft.com/office/drawing/2014/main" id="{044CFD29-BA3E-3065-D3B7-9241961C33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433514"/>
            <a:ext cx="9156922" cy="51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D02E2-1D88-5D61-214A-AF132167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Autoconceito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A39A44-4050-8C69-0DE0-E1EC816D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Crenças de uma pessoa sobre seus próprios atributos e ao modo que avalia essas qualidades.</a:t>
            </a:r>
          </a:p>
          <a:p>
            <a:pPr lvl="1"/>
            <a:r>
              <a:rPr lang="pt-BR" dirty="0"/>
              <a:t>Conteúdo – Rosto atraente, aptidão mental...</a:t>
            </a:r>
          </a:p>
          <a:p>
            <a:pPr lvl="1"/>
            <a:r>
              <a:rPr lang="pt-BR" dirty="0"/>
              <a:t>Positividade – Autoestima</a:t>
            </a:r>
          </a:p>
          <a:p>
            <a:pPr lvl="1"/>
            <a:r>
              <a:rPr lang="pt-BR" dirty="0"/>
              <a:t>Intensidade</a:t>
            </a:r>
          </a:p>
          <a:p>
            <a:pPr lvl="1"/>
            <a:r>
              <a:rPr lang="pt-BR" dirty="0"/>
              <a:t>Estabilidade</a:t>
            </a:r>
          </a:p>
          <a:p>
            <a:pPr lvl="1"/>
            <a:r>
              <a:rPr lang="pt-BR" dirty="0"/>
              <a:t>Precisão</a:t>
            </a:r>
          </a:p>
        </p:txBody>
      </p:sp>
    </p:spTree>
    <p:extLst>
      <p:ext uri="{BB962C8B-B14F-4D97-AF65-F5344CB8AC3E}">
        <p14:creationId xmlns:p14="http://schemas.microsoft.com/office/powerpoint/2010/main" val="3661836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C9007-34EB-49CF-8A58-53D3E90E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Eu no consumo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BAA81-DA9F-57D0-DF97-0242C21C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Você é o que consome?</a:t>
            </a:r>
          </a:p>
          <a:p>
            <a:r>
              <a:rPr lang="pt-BR" dirty="0"/>
              <a:t>Congruência entre o Eu e o produto</a:t>
            </a:r>
          </a:p>
          <a:p>
            <a:pPr lvl="1"/>
            <a:r>
              <a:rPr lang="pt-BR" dirty="0"/>
              <a:t>Escolhemos produtos quando seus atributos combinam com aspectos do Eu.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549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Personalidade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Respostas consistentes aos estímulos ambientais.</a:t>
            </a:r>
          </a:p>
          <a:p>
            <a:endParaRPr lang="pt-BR" dirty="0"/>
          </a:p>
          <a:p>
            <a:r>
              <a:rPr lang="pt-BR" dirty="0"/>
              <a:t>Maquiagem psicológica individual única que consistentemente influencia como a pessoa responde ao seu ambiente.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506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do fator-traço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um enfoque quantitativo da personalidade, o qual postula que a personalidade individual inclui predisposições chamadas de “características pessoais”.</a:t>
            </a:r>
          </a:p>
          <a:p>
            <a:endParaRPr lang="pt-BR" dirty="0"/>
          </a:p>
          <a:p>
            <a:r>
              <a:rPr lang="pt-BR" dirty="0"/>
              <a:t>Características pessoais – é qualquer forma perceptível e relativamente duradoura na qual os indivíduos diferem uns dos outros.</a:t>
            </a:r>
          </a:p>
          <a:p>
            <a:r>
              <a:rPr lang="pt-BR" dirty="0"/>
              <a:t>Ex: sociabilidade, estilo, autocontrole, adoção de risco, autoconsciência etc.</a:t>
            </a:r>
          </a:p>
        </p:txBody>
      </p:sp>
    </p:spTree>
    <p:extLst>
      <p:ext uri="{BB962C8B-B14F-4D97-AF65-F5344CB8AC3E}">
        <p14:creationId xmlns:p14="http://schemas.microsoft.com/office/powerpoint/2010/main" val="2612264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Hipóteses associadas ao fator-traço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comuns para um grande número de indivíduos, ao mesmo tempo que variam entre grupos de indivíduos (geram </a:t>
            </a:r>
            <a:r>
              <a:rPr lang="pt-BR" i="1" dirty="0"/>
              <a:t>clusters</a:t>
            </a:r>
            <a:r>
              <a:rPr lang="pt-BR" dirty="0"/>
              <a:t>).</a:t>
            </a:r>
          </a:p>
          <a:p>
            <a:r>
              <a:rPr lang="pt-BR" dirty="0"/>
              <a:t>Se apresentam de modo estável e de forma universal independentemente dos fatores contextuais.</a:t>
            </a:r>
          </a:p>
          <a:p>
            <a:r>
              <a:rPr lang="pt-BR" dirty="0"/>
              <a:t>Predizem uma ampla gama de comportamentos, inferência do comportamento a partir de traços observados.</a:t>
            </a:r>
          </a:p>
          <a:p>
            <a:r>
              <a:rPr lang="pt-BR" dirty="0"/>
              <a:t>Ex: personalidade de marca – a personalidade que o consumidor interpreta em uma marca específica. (antiquada, moderna, divertida, provocativa, masculina, feminina, fascinante etc.)</a:t>
            </a:r>
          </a:p>
        </p:txBody>
      </p:sp>
    </p:spTree>
    <p:extLst>
      <p:ext uri="{BB962C8B-B14F-4D97-AF65-F5344CB8AC3E}">
        <p14:creationId xmlns:p14="http://schemas.microsoft.com/office/powerpoint/2010/main" val="2821248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2604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Estilo de 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8167"/>
            <a:ext cx="10515600" cy="5059349"/>
          </a:xfrm>
        </p:spPr>
        <p:txBody>
          <a:bodyPr>
            <a:normAutofit lnSpcReduction="10000"/>
          </a:bodyPr>
          <a:lstStyle/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estilo de vida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refere-se a um padrão de consumo que reflete as escolhas da pessoa quanto à forma de gastar seu tempo e dinheiro refletindo as atividades, os interesses e as opiniões.</a:t>
            </a:r>
          </a:p>
          <a:p>
            <a:pPr marL="538163" lvl="1" indent="0" algn="ctr">
              <a:spcBef>
                <a:spcPts val="1200"/>
              </a:spcBef>
              <a:buNone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AIOs – ATIVIDADE – INTERESSE - OPINIÕES</a:t>
            </a:r>
          </a:p>
          <a:p>
            <a:pPr marL="538163" lvl="1" indent="0" algn="just">
              <a:spcBef>
                <a:spcPts val="1200"/>
              </a:spcBef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Os Valores são relativamente permanentes, já os Estilos de Vida mudam mais rapidamente.</a:t>
            </a:r>
          </a:p>
          <a:p>
            <a:pPr marL="538163" lvl="1" indent="0" algn="just">
              <a:spcBef>
                <a:spcPts val="1200"/>
              </a:spcBef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Psicografia: é uma técnica operacional de medição de estilos de vida. Utilizam fatores advindos do AIOs.</a:t>
            </a:r>
          </a:p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 – uma ação com jogar bola, comprar ou usar internet.</a:t>
            </a:r>
          </a:p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I – grau de excitação que acompanha tanto a atenção especial quanto a contínua a um objeto, evento ou assunto.</a:t>
            </a:r>
          </a:p>
          <a:p>
            <a:pPr marL="538163" lvl="1" indent="0" algn="just">
              <a:spcBef>
                <a:spcPts val="1200"/>
              </a:spcBef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 – Resposta falada ou escrita. Descreve as interpretações, expectativas e avaliações – tais como crenças sobre as intenções dela ou de outras pessoas ou antecipações de eventos futuros.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3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EAB9A-5485-4F71-8E28-D0415A7E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3A676-5B25-4866-B8A5-1F9D3680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Pragmatismo</a:t>
            </a:r>
          </a:p>
          <a:p>
            <a:pPr lvl="1"/>
            <a:r>
              <a:rPr lang="pt-BR" dirty="0"/>
              <a:t>Visão do novo mundo</a:t>
            </a:r>
          </a:p>
          <a:p>
            <a:pPr lvl="1"/>
            <a:r>
              <a:rPr lang="pt-BR" dirty="0"/>
              <a:t>Aceita a possibilidade que a experiência de um ser humano ordinário possa ser fonte de conhecimento</a:t>
            </a:r>
          </a:p>
          <a:p>
            <a:pPr lvl="1"/>
            <a:r>
              <a:rPr lang="pt-BR" dirty="0"/>
              <a:t>Dualismos são dicotomias artificiais do mundo</a:t>
            </a:r>
          </a:p>
          <a:p>
            <a:pPr lvl="1"/>
            <a:r>
              <a:rPr lang="pt-BR" dirty="0"/>
              <a:t>Ideias não são representações do mundo, mas ferramentais que o transformam</a:t>
            </a:r>
          </a:p>
          <a:p>
            <a:r>
              <a:rPr lang="pt-BR" dirty="0">
                <a:highlight>
                  <a:srgbClr val="FFFF00"/>
                </a:highlight>
              </a:rPr>
              <a:t>Estruturalismo e pós-estruturalismo</a:t>
            </a:r>
          </a:p>
          <a:p>
            <a:pPr lvl="1"/>
            <a:r>
              <a:rPr lang="pt-BR" dirty="0"/>
              <a:t>Foca nas estruturas que ordenam a experiência e ação humana, mas sem um contexto humanizado que alteram essa interpretação</a:t>
            </a:r>
          </a:p>
          <a:p>
            <a:pPr lvl="1"/>
            <a:r>
              <a:rPr lang="pt-BR" dirty="0"/>
              <a:t>Busca desconstrução do óbvio relendo como as ideias foram formadas.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DEA126-69E3-4523-BDD5-7658ACC0CB19}"/>
              </a:ext>
            </a:extLst>
          </p:cNvPr>
          <p:cNvSpPr txBox="1"/>
          <p:nvPr/>
        </p:nvSpPr>
        <p:spPr>
          <a:xfrm>
            <a:off x="1022505" y="6172200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3899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538163" lvl="1" indent="0" algn="just">
              <a:spcBef>
                <a:spcPts val="12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psicografia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envolve o uso de fatores psicológicos, sociológicos e antropológicos.</a:t>
            </a:r>
          </a:p>
          <a:p>
            <a:pPr marL="538163" lvl="1" indent="0" algn="just">
              <a:spcBef>
                <a:spcPts val="120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0" algn="just">
              <a:spcBef>
                <a:spcPts val="12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modelo mais conhecido (VALS), apresenta 8 grupos:</a:t>
            </a: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Atualizado (buscam o autoconhecimento)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Realizador (informado)</a:t>
            </a: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Vitorioso (dedicado ao trabalho e à família) </a:t>
            </a: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Experimentador (impulsivo e rebelde)</a:t>
            </a: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Esperançoso (conservador)</a:t>
            </a: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Esforçado (procura um lugar na sociedade)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Fazedor (com habilidades construtivas)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4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Batalhador (em busca de sobrevivência e segurança)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929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19417" y="760079"/>
            <a:ext cx="432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http://www.serasaexperian.com.br/mosaic/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5506" y="1497107"/>
            <a:ext cx="17315409" cy="41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0655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Intenções do consumidor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prever o que as pessoas vão fazer?</a:t>
            </a:r>
          </a:p>
          <a:p>
            <a:pPr lvl="1"/>
            <a:r>
              <a:rPr lang="pt-BR" dirty="0"/>
              <a:t>Uma alternativa para essa resposta é perguntar quais são as intenções de um consumidor.</a:t>
            </a:r>
          </a:p>
          <a:p>
            <a:r>
              <a:rPr lang="pt-BR" dirty="0"/>
              <a:t>As intenções são julgamentos subjetivos sobre como será o nosso comportamento no futuro.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365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Intenção de compra</a:t>
            </a:r>
          </a:p>
          <a:p>
            <a:pPr lvl="1"/>
            <a:r>
              <a:rPr lang="pt-BR" sz="1800" dirty="0"/>
              <a:t>Representa o que pensamos que vamos comprar</a:t>
            </a:r>
          </a:p>
          <a:p>
            <a:r>
              <a:rPr lang="pt-BR" sz="2400" dirty="0"/>
              <a:t>Intenção de recompra</a:t>
            </a:r>
          </a:p>
          <a:p>
            <a:pPr lvl="1"/>
            <a:r>
              <a:rPr lang="pt-BR" sz="1800" dirty="0"/>
              <a:t>Reflete se antecipadamente temos a intenção de comprar o mesmo produto novamente</a:t>
            </a:r>
          </a:p>
          <a:p>
            <a:r>
              <a:rPr lang="pt-BR" sz="2400" dirty="0"/>
              <a:t>Intenção de shopping</a:t>
            </a:r>
          </a:p>
          <a:p>
            <a:pPr lvl="1"/>
            <a:r>
              <a:rPr lang="pt-BR" sz="1800" dirty="0"/>
              <a:t>Indica onde pensamos que gastar</a:t>
            </a:r>
          </a:p>
          <a:p>
            <a:r>
              <a:rPr lang="pt-BR" sz="2400" dirty="0"/>
              <a:t>Intenção de gasto</a:t>
            </a:r>
          </a:p>
          <a:p>
            <a:pPr lvl="1"/>
            <a:r>
              <a:rPr lang="pt-BR" sz="1800" dirty="0"/>
              <a:t>Representa quanto dinheiro pensamos que vamos gastar</a:t>
            </a:r>
          </a:p>
          <a:p>
            <a:r>
              <a:rPr lang="pt-BR" sz="2400" dirty="0"/>
              <a:t>Intenção de busca</a:t>
            </a:r>
          </a:p>
          <a:p>
            <a:pPr lvl="1"/>
            <a:r>
              <a:rPr lang="pt-BR" sz="1800" dirty="0"/>
              <a:t>Indica as nossas intenções em se engajar em um processo de pesquisa</a:t>
            </a:r>
          </a:p>
          <a:p>
            <a:r>
              <a:rPr lang="pt-BR" sz="2400" dirty="0"/>
              <a:t>Intenções de consumo</a:t>
            </a:r>
          </a:p>
          <a:p>
            <a:pPr lvl="1"/>
            <a:r>
              <a:rPr lang="pt-BR" sz="1800" dirty="0"/>
              <a:t>Representa nossas intenções de se engajar em um atividade particular de consumo</a:t>
            </a:r>
          </a:p>
        </p:txBody>
      </p:sp>
    </p:spTree>
    <p:extLst>
      <p:ext uri="{BB962C8B-B14F-4D97-AF65-F5344CB8AC3E}">
        <p14:creationId xmlns:p14="http://schemas.microsoft.com/office/powerpoint/2010/main" val="3488990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no poder de previsão das intenções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As intenções podem mudar</a:t>
            </a:r>
          </a:p>
          <a:p>
            <a:pPr lvl="1"/>
            <a:r>
              <a:rPr lang="pt-BR" dirty="0"/>
              <a:t>Circunstâncias inesperadas podem causar essas mudanças</a:t>
            </a:r>
          </a:p>
          <a:p>
            <a:pPr lvl="2"/>
            <a:r>
              <a:rPr lang="pt-BR" dirty="0"/>
              <a:t>Fatores situacionais no momento da compra</a:t>
            </a:r>
          </a:p>
          <a:p>
            <a:pPr lvl="2"/>
            <a:r>
              <a:rPr lang="pt-BR" dirty="0"/>
              <a:t>Diferenças entre querer e poder</a:t>
            </a:r>
          </a:p>
          <a:p>
            <a:pPr marL="914400" lvl="2" indent="0">
              <a:buNone/>
            </a:pPr>
            <a:endParaRPr lang="pt-BR" dirty="0"/>
          </a:p>
          <a:p>
            <a:r>
              <a:rPr lang="pt-BR" dirty="0"/>
              <a:t>Forma mais realista de medir as intenções</a:t>
            </a:r>
          </a:p>
          <a:p>
            <a:pPr lvl="1"/>
            <a:r>
              <a:rPr lang="pt-BR" dirty="0"/>
              <a:t>Expectativas comportamentais</a:t>
            </a:r>
          </a:p>
          <a:p>
            <a:pPr lvl="2"/>
            <a:r>
              <a:rPr lang="pt-BR" dirty="0"/>
              <a:t>Probabilidade percebida da realização de um comportamento</a:t>
            </a:r>
          </a:p>
          <a:p>
            <a:pPr lvl="1"/>
            <a:r>
              <a:rPr lang="pt-BR" dirty="0"/>
              <a:t>Controle da vontade</a:t>
            </a:r>
          </a:p>
          <a:p>
            <a:pPr lvl="2"/>
            <a:r>
              <a:rPr lang="pt-BR" dirty="0"/>
              <a:t>Grau com que um comportamento pode ser realizado livremente, o grau com que o indivíduo controla sua vontade de se comportar de determinada forma</a:t>
            </a:r>
          </a:p>
          <a:p>
            <a:pPr lvl="1"/>
            <a:r>
              <a:rPr lang="pt-BR" dirty="0"/>
              <a:t>Percepção do controle do comportamento</a:t>
            </a:r>
          </a:p>
          <a:p>
            <a:pPr lvl="2"/>
            <a:r>
              <a:rPr lang="pt-BR" dirty="0"/>
              <a:t>Representa o quanto uma pessoa acredita ser fácil realizar o comportamento</a:t>
            </a:r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404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Confiança do Consumidor (ICC) da Fundação Getulio Vargas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hlinkClick r:id="rId2"/>
            </a:endParaRPr>
          </a:p>
          <a:p>
            <a:r>
              <a:rPr lang="pt-BR" dirty="0">
                <a:hlinkClick r:id="rId3"/>
              </a:rPr>
              <a:t>http://portalibre.fgv.br/main.jsp?lumChannelId=402880811D8E34B9011D92BB7A891DEF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327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Confiança do Consumidor</a:t>
            </a:r>
            <a:br>
              <a:rPr lang="pt-BR" dirty="0"/>
            </a:br>
            <a:r>
              <a:rPr lang="pt-BR" dirty="0"/>
              <a:t>FecomercioSP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http://www.fecomercio.com.br/pesquisas/indice/icc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707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atitudes dos consumidores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Atitudes</a:t>
            </a:r>
          </a:p>
          <a:p>
            <a:pPr lvl="1"/>
            <a:r>
              <a:rPr lang="pt-BR" dirty="0"/>
              <a:t>Representam o de que gostamos e do que não gostamos</a:t>
            </a:r>
          </a:p>
          <a:p>
            <a:pPr lvl="1"/>
            <a:endParaRPr lang="pt-BR" dirty="0"/>
          </a:p>
          <a:p>
            <a:r>
              <a:rPr lang="pt-BR" dirty="0"/>
              <a:t>As atitudes podem ser medidas na forma de preferências</a:t>
            </a:r>
          </a:p>
          <a:p>
            <a:pPr lvl="1"/>
            <a:r>
              <a:rPr lang="pt-BR" dirty="0"/>
              <a:t>Preferências</a:t>
            </a:r>
          </a:p>
          <a:p>
            <a:pPr lvl="2"/>
            <a:r>
              <a:rPr lang="pt-BR" dirty="0"/>
              <a:t>Representam as atitudes sobre um objeto em relação ao outro.</a:t>
            </a:r>
          </a:p>
          <a:p>
            <a:pPr lvl="2"/>
            <a:endParaRPr lang="pt-BR" dirty="0"/>
          </a:p>
          <a:p>
            <a:r>
              <a:rPr lang="pt-BR" dirty="0"/>
              <a:t>Dois tipos de atitudes</a:t>
            </a:r>
          </a:p>
          <a:p>
            <a:pPr lvl="1"/>
            <a:r>
              <a:rPr lang="pt-BR" dirty="0"/>
              <a:t>Atitude relativa a um objeto - (A</a:t>
            </a:r>
            <a:r>
              <a:rPr lang="pt-BR" baseline="-25000" dirty="0"/>
              <a:t>o</a:t>
            </a:r>
            <a:r>
              <a:rPr lang="pt-BR" dirty="0"/>
              <a:t>)</a:t>
            </a:r>
            <a:endParaRPr lang="pt-BR" baseline="-25000" dirty="0"/>
          </a:p>
          <a:p>
            <a:pPr lvl="1"/>
            <a:r>
              <a:rPr lang="pt-BR" dirty="0"/>
              <a:t>Atitude relativa a um comportamento sobre um objeto - (A</a:t>
            </a:r>
            <a:r>
              <a:rPr lang="pt-BR" baseline="-25000" dirty="0"/>
              <a:t>c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A</a:t>
            </a:r>
            <a:r>
              <a:rPr lang="pt-BR" baseline="-25000" dirty="0"/>
              <a:t>c</a:t>
            </a:r>
            <a:r>
              <a:rPr lang="pt-BR" dirty="0"/>
              <a:t> está mais fortemente ligado as intenções do que A</a:t>
            </a:r>
            <a:r>
              <a:rPr lang="pt-BR" baseline="-25000" dirty="0"/>
              <a:t>o</a:t>
            </a:r>
          </a:p>
          <a:p>
            <a:pPr lvl="1"/>
            <a:endParaRPr lang="pt-BR" dirty="0"/>
          </a:p>
          <a:p>
            <a:pPr lvl="1"/>
            <a:endParaRPr lang="pt-BR" baseline="-25000" dirty="0"/>
          </a:p>
          <a:p>
            <a:pPr lvl="1"/>
            <a:endParaRPr lang="pt-BR" dirty="0"/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116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cigarro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987" y="1690688"/>
            <a:ext cx="2486025" cy="18383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6" y="4390906"/>
            <a:ext cx="2218405" cy="23506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09" y="2150535"/>
            <a:ext cx="3467100" cy="1323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611" y="4592569"/>
            <a:ext cx="2228850" cy="20478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162" y="4697283"/>
            <a:ext cx="1681982" cy="18384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348" y="1824038"/>
            <a:ext cx="2686050" cy="17049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6223" y="4149610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7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Cerveja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0650" y="4096921"/>
            <a:ext cx="2343150" cy="1952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88" y="2237429"/>
            <a:ext cx="2859272" cy="16033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844" y="3944649"/>
            <a:ext cx="2438400" cy="18764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77" y="3986356"/>
            <a:ext cx="3487741" cy="18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EAB9A-5485-4F71-8E28-D0415A7E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3A676-5B25-4866-B8A5-1F9D3680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Nova formas de pensar</a:t>
            </a:r>
          </a:p>
          <a:p>
            <a:pPr lvl="1"/>
            <a:r>
              <a:rPr lang="pt-BR" sz="2400" b="1" dirty="0"/>
              <a:t>Desconstrução do machismo na pesquisa </a:t>
            </a:r>
          </a:p>
          <a:p>
            <a:pPr lvl="2"/>
            <a:r>
              <a:rPr lang="pt-BR" sz="2200" b="1" dirty="0"/>
              <a:t>(folha em branco reescrito pelas mulheres)</a:t>
            </a:r>
          </a:p>
          <a:p>
            <a:pPr lvl="1"/>
            <a:endParaRPr lang="pt-BR" sz="2400" dirty="0"/>
          </a:p>
          <a:p>
            <a:pPr lvl="1"/>
            <a:r>
              <a:rPr lang="pt-BR" sz="2400" b="1" dirty="0"/>
              <a:t>Renascimento do regionalismo e integração da pesquisa nacional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Pensamento nativo “</a:t>
            </a:r>
            <a:r>
              <a:rPr lang="en-US" b="1" dirty="0"/>
              <a:t>indigenous scholars</a:t>
            </a:r>
            <a:r>
              <a:rPr lang="pt-BR" b="1" dirty="0"/>
              <a:t>”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Plano imaginário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Pós-qualitativo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Realidades sintéticas e aumentadas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Percepções não humanas</a:t>
            </a:r>
          </a:p>
          <a:p>
            <a:pPr lvl="1">
              <a:lnSpc>
                <a:spcPct val="100000"/>
              </a:lnSpc>
            </a:pPr>
            <a:r>
              <a:rPr lang="pt-BR" b="1" dirty="0"/>
              <a:t>Fim da verdade e pós-verdade</a:t>
            </a:r>
          </a:p>
          <a:p>
            <a:pPr lvl="1"/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C605AA-564C-4CC3-B1AD-F3028E80C557}"/>
              </a:ext>
            </a:extLst>
          </p:cNvPr>
          <p:cNvSpPr txBox="1"/>
          <p:nvPr/>
        </p:nvSpPr>
        <p:spPr>
          <a:xfrm>
            <a:off x="1104900" y="6204719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13307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342" y="4654456"/>
            <a:ext cx="1289652" cy="18218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Fumar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558" y="5105400"/>
            <a:ext cx="2609850" cy="1752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20" y="1870046"/>
            <a:ext cx="1790700" cy="24955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444" y="2747287"/>
            <a:ext cx="2876550" cy="15906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719" y="395209"/>
            <a:ext cx="1361991" cy="20355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083" y="1272588"/>
            <a:ext cx="1622376" cy="10757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798" y="5148574"/>
            <a:ext cx="1910002" cy="13277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83" y="3225074"/>
            <a:ext cx="2147978" cy="142938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224" y="2816131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69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32" y="1982935"/>
            <a:ext cx="3663248" cy="24377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Beber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71680" y="4712908"/>
            <a:ext cx="2476500" cy="18478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9" y="3883074"/>
            <a:ext cx="1838325" cy="24860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64" y="2169126"/>
            <a:ext cx="3009900" cy="15144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476" y="4413355"/>
            <a:ext cx="3031403" cy="19557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09" y="1731166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3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Cavalos e 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https://youtu.be/BLTeKEPS6xo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https://youtu.be/uiJqzdOr4Ok</a:t>
            </a:r>
            <a:r>
              <a:rPr lang="pt-BR" dirty="0"/>
              <a:t> 2013</a:t>
            </a:r>
          </a:p>
          <a:p>
            <a:r>
              <a:rPr lang="pt-BR" dirty="0">
                <a:hlinkClick r:id="rId4"/>
              </a:rPr>
              <a:t>https://youtu.be/7p_3lITiK_Q</a:t>
            </a:r>
            <a:r>
              <a:rPr lang="pt-BR" dirty="0"/>
              <a:t> 2014</a:t>
            </a:r>
          </a:p>
          <a:p>
            <a:r>
              <a:rPr lang="pt-BR" dirty="0">
                <a:hlinkClick r:id="rId5"/>
              </a:rPr>
              <a:t>https://youtu.be/VWeKtqWc2EA</a:t>
            </a:r>
            <a:r>
              <a:rPr lang="pt-BR" dirty="0"/>
              <a:t> 2015</a:t>
            </a:r>
          </a:p>
          <a:p>
            <a:r>
              <a:rPr lang="pt-BR" dirty="0">
                <a:hlinkClick r:id="rId6"/>
              </a:rPr>
              <a:t>https://youtu.be/jiy2ruY5L0c</a:t>
            </a:r>
            <a:r>
              <a:rPr lang="pt-BR" dirty="0"/>
              <a:t> 2016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205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Real life party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hlinkClick r:id="rId2"/>
              </a:rPr>
              <a:t>https://youtu.be/hxxE4LlGIYU</a:t>
            </a:r>
            <a:endParaRPr lang="pt-BR" dirty="0"/>
          </a:p>
          <a:p>
            <a:r>
              <a:rPr lang="pt-BR" dirty="0">
                <a:ea typeface="+mn-lt"/>
                <a:cs typeface="+mn-lt"/>
                <a:hlinkClick r:id="rId3"/>
              </a:rPr>
              <a:t>https://youtu.be/xz4M-Pb1j8E</a:t>
            </a:r>
            <a:endParaRPr lang="pt-BR" dirty="0"/>
          </a:p>
          <a:p>
            <a:endParaRPr lang="pt-BR" dirty="0">
              <a:cs typeface="Calibri" panose="020F0502020204030204"/>
            </a:endParaRPr>
          </a:p>
          <a:p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6763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das atitudes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atitudes são baseadas na crenças formadas pelo consumidor</a:t>
            </a:r>
          </a:p>
          <a:p>
            <a:endParaRPr lang="pt-BR" dirty="0"/>
          </a:p>
          <a:p>
            <a:r>
              <a:rPr lang="pt-BR" dirty="0"/>
              <a:t>Crenças</a:t>
            </a:r>
          </a:p>
          <a:p>
            <a:pPr lvl="1"/>
            <a:r>
              <a:rPr lang="pt-BR" dirty="0"/>
              <a:t>São definidas como um julgamento subjetivo sobre o relacionamento entre duas ou mais coisas.</a:t>
            </a:r>
          </a:p>
          <a:p>
            <a:pPr lvl="1"/>
            <a:r>
              <a:rPr lang="pt-BR" dirty="0"/>
              <a:t>Crenças são baseadas no conhecimento (cap. 9)</a:t>
            </a:r>
          </a:p>
        </p:txBody>
      </p:sp>
    </p:spTree>
    <p:extLst>
      <p:ext uri="{BB962C8B-B14F-4D97-AF65-F5344CB8AC3E}">
        <p14:creationId xmlns:p14="http://schemas.microsoft.com/office/powerpoint/2010/main" val="2038058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multiatributo de atitudes de Fishbein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pt-BR" sz="6000" dirty="0"/>
                  <a:t>A</a:t>
                </a:r>
                <a:r>
                  <a:rPr lang="pt-BR" sz="6000" baseline="-25000" dirty="0"/>
                  <a:t>o</a:t>
                </a:r>
                <a:r>
                  <a:rPr lang="pt-BR" sz="6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6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6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6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6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6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A</a:t>
                </a:r>
                <a:r>
                  <a:rPr lang="pt-BR" baseline="-25000" dirty="0"/>
                  <a:t>o</a:t>
                </a:r>
                <a:r>
                  <a:rPr lang="pt-BR" dirty="0"/>
                  <a:t>= atitude relativa ao objeto</a:t>
                </a:r>
              </a:p>
              <a:p>
                <a:pPr marL="0" indent="0">
                  <a:buNone/>
                </a:pPr>
                <a:r>
                  <a:rPr lang="pt-BR" i="1" dirty="0"/>
                  <a:t>b</a:t>
                </a:r>
                <a:r>
                  <a:rPr lang="pt-BR" i="1" baseline="-25000" dirty="0"/>
                  <a:t>i</a:t>
                </a:r>
                <a:r>
                  <a:rPr lang="pt-BR" dirty="0"/>
                  <a:t>= a força das crenças de que o objeto possui o atributo </a:t>
                </a:r>
                <a:r>
                  <a:rPr lang="pt-BR" i="1" dirty="0"/>
                  <a:t>i</a:t>
                </a:r>
              </a:p>
              <a:p>
                <a:pPr marL="0" indent="0">
                  <a:buNone/>
                </a:pPr>
                <a:r>
                  <a:rPr lang="pt-BR" i="1" dirty="0"/>
                  <a:t>e</a:t>
                </a:r>
                <a:r>
                  <a:rPr lang="pt-BR" i="1" baseline="-25000" dirty="0"/>
                  <a:t>i</a:t>
                </a:r>
                <a:r>
                  <a:rPr lang="pt-BR" dirty="0"/>
                  <a:t>= a avaliação do atributo</a:t>
                </a:r>
                <a:r>
                  <a:rPr lang="pt-BR" i="1" dirty="0"/>
                  <a:t> i</a:t>
                </a:r>
              </a:p>
              <a:p>
                <a:pPr marL="0" indent="0">
                  <a:buNone/>
                </a:pPr>
                <a:r>
                  <a:rPr lang="pt-BR" i="1" dirty="0"/>
                  <a:t>n</a:t>
                </a:r>
                <a:r>
                  <a:rPr lang="pt-BR" dirty="0"/>
                  <a:t>= o número de atributos salientes ou importantes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61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63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multiatributo de atitudes de Fishbein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atitude relativa ao objeto está baseada no somatório das crenças sobre os atributos do objeto ponderadas pela avaliação desses atributos.</a:t>
            </a:r>
          </a:p>
          <a:p>
            <a:r>
              <a:rPr lang="pt-BR" dirty="0"/>
              <a:t>Exemplos de crenças</a:t>
            </a:r>
          </a:p>
          <a:p>
            <a:pPr lvl="1"/>
            <a:r>
              <a:rPr lang="pt-BR" dirty="0"/>
              <a:t>Durabilidade do tênis</a:t>
            </a:r>
          </a:p>
          <a:p>
            <a:pPr lvl="1"/>
            <a:r>
              <a:rPr lang="pt-BR" dirty="0"/>
              <a:t>Preço do tênis</a:t>
            </a:r>
          </a:p>
          <a:p>
            <a:pPr lvl="1"/>
            <a:r>
              <a:rPr lang="pt-BR" dirty="0"/>
              <a:t>Conforto do tênis</a:t>
            </a:r>
          </a:p>
          <a:p>
            <a:pPr lvl="1"/>
            <a:r>
              <a:rPr lang="pt-BR" dirty="0"/>
              <a:t>Opções de cores</a:t>
            </a:r>
          </a:p>
          <a:p>
            <a:pPr lvl="1"/>
            <a:r>
              <a:rPr lang="pt-BR" dirty="0"/>
              <a:t>Ajuste ao arco do pé</a:t>
            </a:r>
          </a:p>
        </p:txBody>
      </p:sp>
    </p:spTree>
    <p:extLst>
      <p:ext uri="{BB962C8B-B14F-4D97-AF65-F5344CB8AC3E}">
        <p14:creationId xmlns:p14="http://schemas.microsoft.com/office/powerpoint/2010/main" val="466870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multiatributo de atitudes do ponto ideal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sz="5400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5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5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5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5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5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5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5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5400" b="0" i="1" dirty="0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pt-BR" sz="5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5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5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sz="3600" dirty="0"/>
              </a:p>
              <a:p>
                <a:pPr marL="0" indent="0">
                  <a:buNone/>
                </a:pPr>
                <a:endParaRPr lang="pt-BR" i="1" dirty="0"/>
              </a:p>
              <a:p>
                <a:pPr marL="0" indent="0">
                  <a:buNone/>
                </a:pPr>
                <a:r>
                  <a:rPr lang="pt-BR" i="1" dirty="0" err="1"/>
                  <a:t>A</a:t>
                </a:r>
                <a:r>
                  <a:rPr lang="pt-BR" i="1" baseline="-25000" dirty="0" err="1"/>
                  <a:t>p</a:t>
                </a:r>
                <a:r>
                  <a:rPr lang="pt-BR" dirty="0"/>
                  <a:t> = atitude em relação ao produto</a:t>
                </a:r>
              </a:p>
              <a:p>
                <a:pPr marL="0" indent="0">
                  <a:buNone/>
                </a:pPr>
                <a:r>
                  <a:rPr lang="pt-BR" i="1" dirty="0"/>
                  <a:t>W</a:t>
                </a:r>
                <a:r>
                  <a:rPr lang="pt-BR" i="1" baseline="-25000" dirty="0"/>
                  <a:t>i</a:t>
                </a:r>
                <a:r>
                  <a:rPr lang="pt-BR" dirty="0"/>
                  <a:t>= a importância do atributo i</a:t>
                </a:r>
              </a:p>
              <a:p>
                <a:pPr marL="0" indent="0">
                  <a:buNone/>
                </a:pPr>
                <a:r>
                  <a:rPr lang="pt-BR" i="1" dirty="0"/>
                  <a:t>I</a:t>
                </a:r>
                <a:r>
                  <a:rPr lang="pt-BR" i="1" baseline="-25000" dirty="0"/>
                  <a:t>i</a:t>
                </a:r>
                <a:r>
                  <a:rPr lang="pt-BR" dirty="0"/>
                  <a:t>= o desempenho “ideal” no atributo i</a:t>
                </a:r>
              </a:p>
              <a:p>
                <a:pPr marL="0" indent="0">
                  <a:buNone/>
                </a:pPr>
                <a:r>
                  <a:rPr lang="pt-BR" i="1" dirty="0"/>
                  <a:t>X</a:t>
                </a:r>
                <a:r>
                  <a:rPr lang="pt-BR" i="1" baseline="-25000" dirty="0"/>
                  <a:t>i</a:t>
                </a:r>
                <a:r>
                  <a:rPr lang="pt-BR" dirty="0"/>
                  <a:t>= a crença sobre o desempenho real da marca no atributo i</a:t>
                </a:r>
              </a:p>
              <a:p>
                <a:pPr marL="0" indent="0">
                  <a:buNone/>
                </a:pPr>
                <a:r>
                  <a:rPr lang="pt-BR" dirty="0"/>
                  <a:t>n= o número de atributos salientes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23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papel dos sentimentos na formação das atitudes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Um sentimento é um </a:t>
            </a:r>
            <a:r>
              <a:rPr lang="pt-BR" dirty="0">
                <a:solidFill>
                  <a:srgbClr val="FF0000"/>
                </a:solidFill>
              </a:rPr>
              <a:t>estado afetivo </a:t>
            </a:r>
            <a:r>
              <a:rPr lang="pt-BR" dirty="0"/>
              <a:t>ou uma </a:t>
            </a:r>
            <a:r>
              <a:rPr lang="pt-BR" dirty="0">
                <a:solidFill>
                  <a:srgbClr val="FF0000"/>
                </a:solidFill>
              </a:rPr>
              <a:t>reação</a:t>
            </a:r>
            <a:r>
              <a:rPr lang="pt-BR" dirty="0"/>
              <a:t>.</a:t>
            </a:r>
          </a:p>
          <a:p>
            <a:endParaRPr lang="pt-BR" dirty="0"/>
          </a:p>
          <a:p>
            <a:pPr lvl="1"/>
            <a:r>
              <a:rPr lang="pt-BR" dirty="0"/>
              <a:t>Podem ser </a:t>
            </a:r>
            <a:r>
              <a:rPr lang="pt-BR" dirty="0">
                <a:solidFill>
                  <a:srgbClr val="FF0000"/>
                </a:solidFill>
              </a:rPr>
              <a:t>positivos</a:t>
            </a:r>
            <a:r>
              <a:rPr lang="pt-BR" dirty="0"/>
              <a:t> ou </a:t>
            </a:r>
            <a:r>
              <a:rPr lang="pt-BR" dirty="0">
                <a:solidFill>
                  <a:srgbClr val="FF0000"/>
                </a:solidFill>
              </a:rPr>
              <a:t>negativos</a:t>
            </a:r>
          </a:p>
          <a:p>
            <a:endParaRPr lang="pt-BR" dirty="0"/>
          </a:p>
          <a:p>
            <a:pPr lvl="1"/>
            <a:r>
              <a:rPr lang="pt-BR" dirty="0"/>
              <a:t>Pode ser </a:t>
            </a:r>
            <a:r>
              <a:rPr lang="pt-BR" dirty="0">
                <a:solidFill>
                  <a:srgbClr val="FF0000"/>
                </a:solidFill>
              </a:rPr>
              <a:t>sufocantes</a:t>
            </a:r>
            <a:r>
              <a:rPr lang="pt-BR" dirty="0"/>
              <a:t> ou quase </a:t>
            </a:r>
            <a:r>
              <a:rPr lang="pt-BR" dirty="0">
                <a:solidFill>
                  <a:srgbClr val="FF0000"/>
                </a:solidFill>
              </a:rPr>
              <a:t>inexistentes</a:t>
            </a:r>
            <a:r>
              <a:rPr lang="pt-BR" dirty="0"/>
              <a:t> (embotamento)</a:t>
            </a:r>
          </a:p>
          <a:p>
            <a:endParaRPr lang="pt-BR" dirty="0"/>
          </a:p>
          <a:p>
            <a:r>
              <a:rPr lang="pt-BR" dirty="0"/>
              <a:t>Os sentimentos podem ser 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elevados</a:t>
            </a:r>
            <a:r>
              <a:rPr lang="pt-BR" dirty="0"/>
              <a:t> (Ativo, Feliz, Satisfeito, Inspirado,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negativos</a:t>
            </a:r>
            <a:r>
              <a:rPr lang="pt-BR" dirty="0"/>
              <a:t> (Enraivecido, Enojado, Irritado, Triste,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calorosos </a:t>
            </a:r>
            <a:r>
              <a:rPr lang="pt-BR" dirty="0"/>
              <a:t>(Afetivo, Calmo, Tocado, Comovido,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751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Sentimentos do consumidor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Sentimentos como parte da experiência do consumo</a:t>
            </a:r>
          </a:p>
          <a:p>
            <a:endParaRPr lang="pt-BR" dirty="0"/>
          </a:p>
          <a:p>
            <a:r>
              <a:rPr lang="pt-BR" dirty="0"/>
              <a:t>Sentimentos como parte da experiência do anúncio</a:t>
            </a:r>
          </a:p>
          <a:p>
            <a:endParaRPr lang="pt-BR" dirty="0"/>
          </a:p>
          <a:p>
            <a:r>
              <a:rPr lang="pt-BR" dirty="0"/>
              <a:t>Estado de humor</a:t>
            </a:r>
          </a:p>
          <a:p>
            <a:pPr lvl="1"/>
            <a:r>
              <a:rPr lang="pt-BR" dirty="0"/>
              <a:t>A maneira com as pessoas se sentem em um momento determinado no tempo</a:t>
            </a:r>
          </a:p>
          <a:p>
            <a:pPr lvl="1"/>
            <a:r>
              <a:rPr lang="pt-BR" dirty="0"/>
              <a:t>Influencia na formação das atitudes</a:t>
            </a:r>
          </a:p>
        </p:txBody>
      </p:sp>
    </p:spTree>
    <p:extLst>
      <p:ext uri="{BB962C8B-B14F-4D97-AF65-F5344CB8AC3E}">
        <p14:creationId xmlns:p14="http://schemas.microsoft.com/office/powerpoint/2010/main" val="26691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24315-368D-40F9-BF50-AD67749F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 ESTUDADO EM RELAÇÃO AO PESQUISADOR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8B2652-AA73-4CB9-9916-3BBE6F69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10" y="1761744"/>
            <a:ext cx="10515600" cy="4351338"/>
          </a:xfrm>
        </p:spPr>
        <p:txBody>
          <a:bodyPr/>
          <a:lstStyle/>
          <a:p>
            <a:r>
              <a:rPr lang="pt-BR" dirty="0"/>
              <a:t>Objeto isolado do pesquisador</a:t>
            </a:r>
          </a:p>
          <a:p>
            <a:r>
              <a:rPr lang="pt-BR" dirty="0"/>
              <a:t>Objeto em contato com o pesquisador</a:t>
            </a:r>
          </a:p>
          <a:p>
            <a:r>
              <a:rPr lang="pt-BR" dirty="0"/>
              <a:t>Objeto contaminado pelo pesquisador</a:t>
            </a:r>
          </a:p>
          <a:p>
            <a:r>
              <a:rPr lang="pt-BR" dirty="0"/>
              <a:t>Pesquisador contaminado pelo objeto</a:t>
            </a:r>
          </a:p>
          <a:p>
            <a:r>
              <a:rPr lang="pt-BR" dirty="0"/>
              <a:t>Pesquisador dentro do objeto</a:t>
            </a:r>
          </a:p>
          <a:p>
            <a:r>
              <a:rPr lang="pt-BR" dirty="0"/>
              <a:t>Pesquisador como objeto</a:t>
            </a:r>
          </a:p>
          <a:p>
            <a:r>
              <a:rPr lang="pt-BR" dirty="0"/>
              <a:t>Pesquisador como pesquisador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8C084480-51D5-4488-8006-D9E9C3212D7A}"/>
              </a:ext>
            </a:extLst>
          </p:cNvPr>
          <p:cNvSpPr/>
          <p:nvPr/>
        </p:nvSpPr>
        <p:spPr>
          <a:xfrm>
            <a:off x="6500669" y="1569243"/>
            <a:ext cx="619125" cy="4063461"/>
          </a:xfrm>
          <a:prstGeom prst="rightBrace">
            <a:avLst>
              <a:gd name="adj1" fmla="val 8333"/>
              <a:gd name="adj2" fmla="val 5038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87245D-1093-4C23-BF33-AD538AB16038}"/>
              </a:ext>
            </a:extLst>
          </p:cNvPr>
          <p:cNvSpPr txBox="1"/>
          <p:nvPr/>
        </p:nvSpPr>
        <p:spPr>
          <a:xfrm>
            <a:off x="7464371" y="1293343"/>
            <a:ext cx="41085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A relação entre o pesquisador e o objeto pesquisado deve ser clara e bem estabelecida.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O processamento da pesquisa se dá dentro da cabeça do pesquisador.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Negar o óbvio não ajuda na publicação.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O viés interpretativo muitas vezes é bem vindo na pesquisa.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O Pensamento não tem data de validade.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forma de pensar a relação entre o pesquisador e objeto pode ser basear em apenas um autor.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Quem é e o que se acredita é relevante na pesquisa.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CB96A3-EE4E-436C-949D-E5EC4598DCCD}"/>
              </a:ext>
            </a:extLst>
          </p:cNvPr>
          <p:cNvSpPr txBox="1"/>
          <p:nvPr/>
        </p:nvSpPr>
        <p:spPr>
          <a:xfrm>
            <a:off x="1031051" y="6172200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414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Mudanças de atitudes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Podem ser trabalhadas e alteradas ao longo do tempo.</a:t>
            </a:r>
          </a:p>
          <a:p>
            <a:r>
              <a:rPr lang="pt-BR" dirty="0"/>
              <a:t>Persistência das atitudes</a:t>
            </a:r>
          </a:p>
          <a:p>
            <a:pPr lvl="1"/>
            <a:r>
              <a:rPr lang="pt-BR" dirty="0"/>
              <a:t> imunidade da atitude a um desgaste causado pelo tempo.</a:t>
            </a:r>
          </a:p>
          <a:p>
            <a:pPr lvl="1"/>
            <a:endParaRPr lang="pt-BR" dirty="0"/>
          </a:p>
          <a:p>
            <a:r>
              <a:rPr lang="pt-BR" dirty="0"/>
              <a:t>Resistência da atitude</a:t>
            </a:r>
          </a:p>
          <a:p>
            <a:pPr lvl="1"/>
            <a:r>
              <a:rPr lang="pt-BR" dirty="0"/>
              <a:t>Grau no qual uma atitude é imune a mudança</a:t>
            </a:r>
          </a:p>
        </p:txBody>
      </p:sp>
    </p:spTree>
    <p:extLst>
      <p:ext uri="{BB962C8B-B14F-4D97-AF65-F5344CB8AC3E}">
        <p14:creationId xmlns:p14="http://schemas.microsoft.com/office/powerpoint/2010/main" val="3364325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Sequencia da mudança de atitudes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Mudar as crenças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Mudar a importância do atributo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Mudar os pontos ideais</a:t>
            </a:r>
          </a:p>
        </p:txBody>
      </p:sp>
    </p:spTree>
    <p:extLst>
      <p:ext uri="{BB962C8B-B14F-4D97-AF65-F5344CB8AC3E}">
        <p14:creationId xmlns:p14="http://schemas.microsoft.com/office/powerpoint/2010/main" val="2803776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430" y="332757"/>
            <a:ext cx="11005842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BR" altLang="pt-BR" sz="4900" dirty="0" bmk="_Toc109510007"/>
              <a:t>Estágios de Prochaska e DiClemente</a:t>
            </a:r>
            <a:b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45142" y="2082470"/>
          <a:ext cx="10608658" cy="39014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52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3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Fase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Característica do público-alvo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1. Pré-contemplação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Consumidores não estão pensando sobre um novo comportamento como sendo apropriados para eles no momento atual de suas vidas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2. Contemplação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Consumidores estão realmente pensando e avaliando sobre os comportamentos recomendados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3. Preparação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Consumidores decidiram agir e estão tentando colocar em prática tudo aquilo que é necessário para alcançar o novo comportamento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4. Ação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Consumidores estão tendo o novo comportamento pela primeira vez, ou a primeira de diversas vezes.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5. Confirmação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Consumidores estão comprometidos com o novo comportamento e não tem o interesse de voltar para o seu comportamento anterior</a:t>
                      </a:r>
                      <a:endParaRPr lang="pt-BR" sz="2400" spc="-10" dirty="0"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pt-BR" sz="1600" spc="-10" dirty="0">
                          <a:effectLst/>
                        </a:rPr>
                        <a:t> </a:t>
                      </a:r>
                      <a:endParaRPr lang="pt-BR" sz="24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2940763-A261-DE51-B934-73CFD00D1C1E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35872B-F831-20CB-A9EC-B7D697432FF5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2267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FF55-C040-46A0-ACAD-7C77CEE9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Comportamento do comprador organizacional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79267D-599C-4A9D-AB9F-87DF1335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8028" y="2548273"/>
            <a:ext cx="3771900" cy="2508063"/>
          </a:xfrm>
        </p:spPr>
        <p:txBody>
          <a:bodyPr>
            <a:normAutofit/>
          </a:bodyPr>
          <a:lstStyle/>
          <a:p>
            <a:r>
              <a:rPr lang="pt-BR" dirty="0"/>
              <a:t>Motivos de Compra</a:t>
            </a:r>
          </a:p>
          <a:p>
            <a:endParaRPr lang="pt-BR" dirty="0"/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pt-BR" dirty="0"/>
              <a:t>Racionalidade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pt-BR" dirty="0"/>
              <a:t>Requisitos Técnicos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pt-BR" dirty="0"/>
              <a:t>Método de aquisição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pt-BR" dirty="0"/>
              <a:t>Maximização do lucro do comprador</a:t>
            </a:r>
          </a:p>
          <a:p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3A1085-9ABB-404A-A0A7-2AC8700C4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6624" y="2327810"/>
            <a:ext cx="3771900" cy="685800"/>
          </a:xfrm>
        </p:spPr>
        <p:txBody>
          <a:bodyPr>
            <a:normAutofit/>
          </a:bodyPr>
          <a:lstStyle/>
          <a:p>
            <a:r>
              <a:rPr lang="pt-BR" dirty="0"/>
              <a:t>Conflito de objetivos</a:t>
            </a:r>
          </a:p>
          <a:p>
            <a:endParaRPr lang="en-US" dirty="0"/>
          </a:p>
        </p:txBody>
      </p:sp>
      <p:pic>
        <p:nvPicPr>
          <p:cNvPr id="20" name="Espaço Reservado para Conteúdo 19">
            <a:extLst>
              <a:ext uri="{FF2B5EF4-FFF2-40B4-BE49-F238E27FC236}">
                <a16:creationId xmlns:a16="http://schemas.microsoft.com/office/drawing/2014/main" id="{F51926BE-26F4-4DB1-A6D9-091495BEA5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71128" y="2928006"/>
            <a:ext cx="3771900" cy="174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8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F6310-DC1B-4FE4-A9AF-C468CD87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Comportamento do comprador organizacional - 2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AAC0E7-1D0E-4FA8-8538-B69F0EAB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017" y="1820154"/>
            <a:ext cx="3771900" cy="685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Fatores de influência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45E0B1-6171-49AA-A888-B2CFA87A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5920" y="2163054"/>
            <a:ext cx="5616624" cy="685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Estágio de decisão de compras e o centro de compra</a:t>
            </a:r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219C1D29-360F-4F0D-99C6-88755E3A9C2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3214793"/>
              </p:ext>
            </p:extLst>
          </p:nvPr>
        </p:nvGraphicFramePr>
        <p:xfrm>
          <a:off x="5435839" y="3183232"/>
          <a:ext cx="5616624" cy="26897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7205366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199892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922409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42355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766639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7146678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Usuário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Influenciador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Comprador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Decisor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Filtro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293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Identificação</a:t>
                      </a:r>
                      <a:r>
                        <a:rPr lang="pt-BR" sz="800" baseline="0" noProof="0" dirty="0">
                          <a:solidFill>
                            <a:schemeClr val="tx1"/>
                          </a:solidFill>
                        </a:rPr>
                        <a:t> do problema</a:t>
                      </a:r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95466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Especificações de compra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59233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Identificação de </a:t>
                      </a:r>
                      <a:r>
                        <a:rPr lang="pt-BR" sz="800" baseline="0" noProof="0">
                          <a:solidFill>
                            <a:schemeClr val="tx1"/>
                          </a:solidFill>
                        </a:rPr>
                        <a:t>alternativas</a:t>
                      </a:r>
                      <a:endParaRPr lang="pt-BR" sz="8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925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Avaliação de alternativas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6766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Compra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noProof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57299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9DD16327-7DE7-4368-927F-9C97159161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1856291"/>
              </p:ext>
            </p:extLst>
          </p:nvPr>
        </p:nvGraphicFramePr>
        <p:xfrm>
          <a:off x="1199456" y="2344388"/>
          <a:ext cx="37719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4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Needs </a:t>
            </a:r>
            <a:r>
              <a:rPr lang="en-US" cap="none" dirty="0"/>
              <a:t>by (Bell Labs Consulting, 2016)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-1972982" y="2285087"/>
          <a:ext cx="10429594" cy="369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4332717" y="2632815"/>
          <a:ext cx="8648345" cy="291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eta: para a Direita 7"/>
          <p:cNvSpPr/>
          <p:nvPr/>
        </p:nvSpPr>
        <p:spPr>
          <a:xfrm flipH="1">
            <a:off x="4782789" y="5661189"/>
            <a:ext cx="5465064" cy="516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variables for academic papers!</a:t>
            </a:r>
          </a:p>
        </p:txBody>
      </p:sp>
    </p:spTree>
    <p:extLst>
      <p:ext uri="{BB962C8B-B14F-4D97-AF65-F5344CB8AC3E}">
        <p14:creationId xmlns:p14="http://schemas.microsoft.com/office/powerpoint/2010/main" val="6911460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552" y="-68057"/>
            <a:ext cx="10528896" cy="1905000"/>
          </a:xfrm>
        </p:spPr>
        <p:txBody>
          <a:bodyPr/>
          <a:lstStyle/>
          <a:p>
            <a:r>
              <a:rPr lang="en-US" dirty="0"/>
              <a:t>Intuitive Products AND THE Consumer World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04717" y="1837347"/>
            <a:ext cx="2820113" cy="3953854"/>
          </a:xfrm>
        </p:spPr>
        <p:txBody>
          <a:bodyPr/>
          <a:lstStyle/>
          <a:p>
            <a:r>
              <a:rPr lang="en-US" dirty="0"/>
              <a:t>Intuitive enterprises dynamically interact and intelligently adapt the consumer word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6" y="1066799"/>
            <a:ext cx="8742661" cy="56465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765203" y="6343649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(Bell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Labs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Consulting, 2016)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Balão de Fala: Oval 5"/>
          <p:cNvSpPr/>
          <p:nvPr/>
        </p:nvSpPr>
        <p:spPr>
          <a:xfrm>
            <a:off x="299103" y="5682281"/>
            <a:ext cx="2102265" cy="899978"/>
          </a:xfrm>
          <a:prstGeom prst="wedgeEllipseCallout">
            <a:avLst>
              <a:gd name="adj1" fmla="val 58282"/>
              <a:gd name="adj2" fmla="val -39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BYOD: Bring your own device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BYOX: Bring your own Everything  </a:t>
            </a:r>
          </a:p>
        </p:txBody>
      </p:sp>
    </p:spTree>
    <p:extLst>
      <p:ext uri="{BB962C8B-B14F-4D97-AF65-F5344CB8AC3E}">
        <p14:creationId xmlns:p14="http://schemas.microsoft.com/office/powerpoint/2010/main" val="1172394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193" y="-581815"/>
            <a:ext cx="10870251" cy="1905000"/>
          </a:xfrm>
        </p:spPr>
        <p:txBody>
          <a:bodyPr/>
          <a:lstStyle/>
          <a:p>
            <a:r>
              <a:rPr lang="en-US" dirty="0"/>
              <a:t>Humanity’s increasing dependence  on data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9433949" y="6352194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(EMC,2014, BLC, 2016)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" y="665769"/>
            <a:ext cx="119824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62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9" y="1146048"/>
            <a:ext cx="3467163" cy="4632960"/>
          </a:xfrm>
        </p:spPr>
        <p:txBody>
          <a:bodyPr/>
          <a:lstStyle/>
          <a:p>
            <a:r>
              <a:rPr lang="pt-BR" dirty="0" err="1"/>
              <a:t>Megathend</a:t>
            </a:r>
            <a:r>
              <a:rPr lang="pt-BR" dirty="0"/>
              <a:t> </a:t>
            </a:r>
            <a:r>
              <a:rPr lang="en-US" cap="none" dirty="0"/>
              <a:t>By (</a:t>
            </a:r>
            <a:r>
              <a:rPr lang="en-US" cap="none" dirty="0" err="1"/>
              <a:t>Schab</a:t>
            </a:r>
            <a:r>
              <a:rPr lang="en-US" cap="none" dirty="0"/>
              <a:t>, 2016)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69792" y="310896"/>
            <a:ext cx="8365170" cy="63032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Physical</a:t>
            </a:r>
          </a:p>
          <a:p>
            <a:pPr lvl="1"/>
            <a:r>
              <a:rPr lang="en-US" sz="2800" b="1" dirty="0"/>
              <a:t>Autonomous vehicles</a:t>
            </a:r>
          </a:p>
          <a:p>
            <a:pPr lvl="1"/>
            <a:r>
              <a:rPr lang="en-US" sz="2800" b="1" dirty="0"/>
              <a:t>3D printing</a:t>
            </a:r>
          </a:p>
          <a:p>
            <a:pPr lvl="1"/>
            <a:r>
              <a:rPr lang="en-US" sz="2800" b="1" dirty="0"/>
              <a:t>Advanced robotics</a:t>
            </a:r>
          </a:p>
          <a:p>
            <a:pPr lvl="1"/>
            <a:r>
              <a:rPr lang="en-US" sz="2800" b="1" dirty="0"/>
              <a:t>New materials</a:t>
            </a:r>
          </a:p>
          <a:p>
            <a:r>
              <a:rPr lang="en-US" sz="2800" b="1" dirty="0"/>
              <a:t>Digital</a:t>
            </a:r>
          </a:p>
          <a:p>
            <a:pPr lvl="1"/>
            <a:r>
              <a:rPr lang="en-US" sz="2800" b="1" dirty="0"/>
              <a:t>Internet of Things</a:t>
            </a:r>
          </a:p>
          <a:p>
            <a:pPr lvl="1"/>
            <a:r>
              <a:rPr lang="en-US" sz="2800" b="1" dirty="0" err="1"/>
              <a:t>Blockchain</a:t>
            </a:r>
            <a:endParaRPr lang="en-US" sz="2800" b="1" dirty="0"/>
          </a:p>
          <a:p>
            <a:pPr lvl="1"/>
            <a:r>
              <a:rPr lang="en-US" sz="2800" b="1" dirty="0"/>
              <a:t>On-demand economy (referred to by some as the sharing economy)</a:t>
            </a:r>
          </a:p>
          <a:p>
            <a:r>
              <a:rPr lang="en-US" sz="2800" b="1" dirty="0"/>
              <a:t>Biological</a:t>
            </a:r>
          </a:p>
          <a:p>
            <a:pPr lvl="1"/>
            <a:r>
              <a:rPr lang="en-US" sz="2800" b="1" dirty="0"/>
              <a:t>Genetics</a:t>
            </a:r>
          </a:p>
          <a:p>
            <a:pPr lvl="1"/>
            <a:r>
              <a:rPr lang="en-US" sz="2800" b="1" dirty="0"/>
              <a:t>Synthetic biology </a:t>
            </a:r>
            <a:r>
              <a:rPr lang="en-US" sz="2600" b="1" dirty="0"/>
              <a:t>(E.g.: IBM´s Watson supercomputer system)</a:t>
            </a:r>
            <a:endParaRPr lang="en-US" sz="2800" b="1" dirty="0"/>
          </a:p>
          <a:p>
            <a:pPr lvl="1"/>
            <a:r>
              <a:rPr lang="en-US" sz="2800" b="1" dirty="0"/>
              <a:t>3d printed body parts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5942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398" y="88392"/>
            <a:ext cx="9905998" cy="1905000"/>
          </a:xfrm>
        </p:spPr>
        <p:txBody>
          <a:bodyPr/>
          <a:lstStyle/>
          <a:p>
            <a:r>
              <a:rPr lang="pt-BR" dirty="0" err="1"/>
              <a:t>TipPing</a:t>
            </a:r>
            <a:r>
              <a:rPr lang="pt-BR" dirty="0"/>
              <a:t> points </a:t>
            </a:r>
            <a:r>
              <a:rPr lang="pt-BR" dirty="0" err="1"/>
              <a:t>expect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occur</a:t>
            </a:r>
            <a:r>
              <a:rPr lang="pt-BR" dirty="0"/>
              <a:t> </a:t>
            </a:r>
            <a:r>
              <a:rPr lang="pt-BR" sz="2000" dirty="0"/>
              <a:t>(WEF, </a:t>
            </a:r>
            <a:r>
              <a:rPr lang="pt-BR" sz="2000" cap="none" dirty="0"/>
              <a:t>2015</a:t>
            </a:r>
            <a:r>
              <a:rPr lang="pt-BR" sz="2000" dirty="0"/>
              <a:t>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48804" y="1531617"/>
            <a:ext cx="6448108" cy="536753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Implantable Technologies</a:t>
            </a:r>
          </a:p>
          <a:p>
            <a:pPr lvl="0"/>
            <a:r>
              <a:rPr lang="en-US" dirty="0">
                <a:effectLst/>
              </a:rPr>
              <a:t>Our Digital Presence</a:t>
            </a:r>
          </a:p>
          <a:p>
            <a:pPr lvl="0"/>
            <a:r>
              <a:rPr lang="en-US" dirty="0">
                <a:effectLst/>
              </a:rPr>
              <a:t>Vision as the New Interface</a:t>
            </a:r>
          </a:p>
          <a:p>
            <a:pPr lvl="0"/>
            <a:r>
              <a:rPr lang="en-US" dirty="0">
                <a:effectLst/>
              </a:rPr>
              <a:t>Wearable Internet</a:t>
            </a:r>
          </a:p>
          <a:p>
            <a:pPr lvl="0"/>
            <a:r>
              <a:rPr lang="en-US" dirty="0">
                <a:effectLst/>
              </a:rPr>
              <a:t>Ubiquitous Computing</a:t>
            </a:r>
          </a:p>
          <a:p>
            <a:pPr lvl="0"/>
            <a:r>
              <a:rPr lang="en-US" dirty="0">
                <a:effectLst/>
              </a:rPr>
              <a:t>A Supercomputer in Your Pocket</a:t>
            </a:r>
          </a:p>
          <a:p>
            <a:pPr lvl="0"/>
            <a:r>
              <a:rPr lang="en-US" dirty="0">
                <a:effectLst/>
              </a:rPr>
              <a:t>Storage for All</a:t>
            </a:r>
          </a:p>
          <a:p>
            <a:pPr lvl="0"/>
            <a:r>
              <a:rPr lang="en-US" dirty="0">
                <a:effectLst/>
              </a:rPr>
              <a:t>The Internet of and for Things</a:t>
            </a:r>
          </a:p>
          <a:p>
            <a:pPr lvl="0"/>
            <a:r>
              <a:rPr lang="en-US" dirty="0">
                <a:effectLst/>
              </a:rPr>
              <a:t>The Connected Home</a:t>
            </a:r>
          </a:p>
          <a:p>
            <a:pPr lvl="0"/>
            <a:r>
              <a:rPr lang="en-US" dirty="0">
                <a:effectLst/>
              </a:rPr>
              <a:t>Smart Cities</a:t>
            </a:r>
          </a:p>
          <a:p>
            <a:pPr lvl="0"/>
            <a:r>
              <a:rPr lang="en-US" dirty="0">
                <a:effectLst/>
              </a:rPr>
              <a:t>Big Data for Decisions</a:t>
            </a:r>
          </a:p>
          <a:p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06604" y="1490472"/>
            <a:ext cx="6448108" cy="53675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Driverless Cars</a:t>
            </a:r>
          </a:p>
          <a:p>
            <a:pPr lvl="0"/>
            <a:r>
              <a:rPr lang="en-US" dirty="0">
                <a:effectLst/>
              </a:rPr>
              <a:t>Artificial Intelligence and Decision-Making</a:t>
            </a:r>
          </a:p>
          <a:p>
            <a:pPr lvl="0"/>
            <a:r>
              <a:rPr lang="en-US" dirty="0">
                <a:effectLst/>
              </a:rPr>
              <a:t>AI and White-Collar Jobs</a:t>
            </a:r>
          </a:p>
          <a:p>
            <a:pPr lvl="0"/>
            <a:r>
              <a:rPr lang="en-US" dirty="0">
                <a:effectLst/>
              </a:rPr>
              <a:t>Robotics and Services</a:t>
            </a:r>
          </a:p>
          <a:p>
            <a:pPr lvl="0"/>
            <a:r>
              <a:rPr lang="en-US" dirty="0">
                <a:effectLst/>
              </a:rPr>
              <a:t>Bitcoin and the </a:t>
            </a:r>
            <a:r>
              <a:rPr lang="en-US" dirty="0" err="1">
                <a:effectLst/>
              </a:rPr>
              <a:t>Blockchain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The Sharing Economy</a:t>
            </a:r>
          </a:p>
          <a:p>
            <a:pPr lvl="0"/>
            <a:r>
              <a:rPr lang="en-US" dirty="0">
                <a:effectLst/>
              </a:rPr>
              <a:t>Governments and the </a:t>
            </a:r>
            <a:r>
              <a:rPr lang="en-US" dirty="0" err="1">
                <a:effectLst/>
              </a:rPr>
              <a:t>Blockchain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3D Printing and Manufacturing</a:t>
            </a:r>
          </a:p>
          <a:p>
            <a:pPr lvl="0"/>
            <a:r>
              <a:rPr lang="en-US" dirty="0">
                <a:effectLst/>
              </a:rPr>
              <a:t>3D Printing and Human Health</a:t>
            </a:r>
          </a:p>
          <a:p>
            <a:pPr lvl="0"/>
            <a:r>
              <a:rPr lang="en-US" dirty="0">
                <a:effectLst/>
              </a:rPr>
              <a:t>3D Printing and Consumer Products</a:t>
            </a:r>
          </a:p>
        </p:txBody>
      </p:sp>
    </p:spTree>
    <p:extLst>
      <p:ext uri="{BB962C8B-B14F-4D97-AF65-F5344CB8AC3E}">
        <p14:creationId xmlns:p14="http://schemas.microsoft.com/office/powerpoint/2010/main" val="118448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85325-23DF-40F3-A0F3-DF3FB5B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97432-6623-472A-9869-1A71ED26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73959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Realidade Concreta independente da vontade humana e sem erro</a:t>
            </a:r>
          </a:p>
          <a:p>
            <a:pPr marL="0" indent="0">
              <a:buNone/>
            </a:pPr>
            <a:r>
              <a:rPr lang="pt-BR" dirty="0"/>
              <a:t>Realidade Concreta, mas com erro de medição humana</a:t>
            </a:r>
          </a:p>
          <a:p>
            <a:pPr marL="0" indent="0">
              <a:buNone/>
            </a:pPr>
            <a:r>
              <a:rPr lang="pt-BR" dirty="0"/>
              <a:t>Realidade Abstrata independente da vontade humana e sem erro</a:t>
            </a:r>
          </a:p>
          <a:p>
            <a:pPr marL="0" indent="0">
              <a:buNone/>
            </a:pPr>
            <a:r>
              <a:rPr lang="pt-BR" dirty="0"/>
              <a:t>Realidade Abstrata, mas com erro de medição humana</a:t>
            </a:r>
          </a:p>
          <a:p>
            <a:pPr marL="0" indent="0">
              <a:buNone/>
            </a:pPr>
            <a:r>
              <a:rPr lang="pt-BR" dirty="0"/>
              <a:t>Realidade Relativa a interpretação humana universal</a:t>
            </a:r>
          </a:p>
          <a:p>
            <a:pPr marL="0" indent="0">
              <a:buNone/>
            </a:pPr>
            <a:r>
              <a:rPr lang="pt-BR" dirty="0"/>
              <a:t>Realidade Relativa a interpretação humana (grupos específicos)</a:t>
            </a:r>
          </a:p>
          <a:p>
            <a:pPr marL="0" indent="0">
              <a:buNone/>
            </a:pPr>
            <a:r>
              <a:rPr lang="pt-BR" dirty="0"/>
              <a:t>Imaginário sem elos ou parcialmente ligada a realidade.</a:t>
            </a:r>
          </a:p>
          <a:p>
            <a:pPr marL="457200" lvl="1" indent="0">
              <a:buNone/>
            </a:pPr>
            <a:r>
              <a:rPr lang="pt-BR" dirty="0"/>
              <a:t>Nesse caso há a descontinuidade do plano real por outro construído de modo sintético.</a:t>
            </a:r>
          </a:p>
        </p:txBody>
      </p:sp>
      <p:sp>
        <p:nvSpPr>
          <p:cNvPr id="5" name="Seta: de Cima para Baixo 4">
            <a:extLst>
              <a:ext uri="{FF2B5EF4-FFF2-40B4-BE49-F238E27FC236}">
                <a16:creationId xmlns:a16="http://schemas.microsoft.com/office/drawing/2014/main" id="{6426A70B-0944-4E9E-AB03-F9F87047154D}"/>
              </a:ext>
            </a:extLst>
          </p:cNvPr>
          <p:cNvSpPr/>
          <p:nvPr/>
        </p:nvSpPr>
        <p:spPr>
          <a:xfrm>
            <a:off x="1345018" y="1426775"/>
            <a:ext cx="673819" cy="3571164"/>
          </a:xfrm>
          <a:prstGeom prst="upDown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22F79E-2F91-4DA4-9FFC-30396CE7D988}"/>
              </a:ext>
            </a:extLst>
          </p:cNvPr>
          <p:cNvSpPr txBox="1"/>
          <p:nvPr/>
        </p:nvSpPr>
        <p:spPr>
          <a:xfrm>
            <a:off x="1104900" y="6204719"/>
            <a:ext cx="69413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Reprodução autorizada para fins acadêmicos mediante a menção da citação e referência.</a:t>
            </a:r>
          </a:p>
          <a:p>
            <a:endParaRPr lang="pt-BR" sz="1050" dirty="0"/>
          </a:p>
          <a:p>
            <a:r>
              <a:rPr lang="pt-BR" sz="1050" dirty="0"/>
              <a:t>SHIRAISHI, Guilherme de Farias. (2018) </a:t>
            </a:r>
            <a:r>
              <a:rPr lang="pt-BR" sz="1050" i="1" dirty="0"/>
              <a:t>Publicação: </a:t>
            </a:r>
            <a:r>
              <a:rPr lang="pt-BR" sz="1050" dirty="0"/>
              <a:t>pesquisa em marketing (seminário). São Paulo: RBGN.</a:t>
            </a:r>
          </a:p>
        </p:txBody>
      </p:sp>
    </p:spTree>
    <p:extLst>
      <p:ext uri="{BB962C8B-B14F-4D97-AF65-F5344CB8AC3E}">
        <p14:creationId xmlns:p14="http://schemas.microsoft.com/office/powerpoint/2010/main" val="37906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BCF38EB-DEF1-213A-9EE2-8A99F152F7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altLang="en-US"/>
              <a:t>Tipos de Pesquisa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7D1BF78-53F9-128D-C158-D927EDAEF6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600200"/>
            <a:ext cx="10390632" cy="4413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en-US" dirty="0"/>
              <a:t>Os tipos de pesquisas podem ser classificados de acordo com:</a:t>
            </a:r>
          </a:p>
          <a:p>
            <a:pPr>
              <a:lnSpc>
                <a:spcPct val="80000"/>
              </a:lnSpc>
            </a:pPr>
            <a:endParaRPr lang="pt-BR" altLang="en-US" dirty="0"/>
          </a:p>
          <a:p>
            <a:pPr lvl="1">
              <a:lnSpc>
                <a:spcPct val="80000"/>
              </a:lnSpc>
            </a:pPr>
            <a:r>
              <a:rPr lang="pt-BR" altLang="en-US" dirty="0"/>
              <a:t>o </a:t>
            </a:r>
            <a:r>
              <a:rPr lang="pt-BR" altLang="en-US" sz="2800" b="1" dirty="0"/>
              <a:t>objetivo da pesquisa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en-US" sz="2800" i="1" dirty="0"/>
              <a:t>	motivos pelos quais o pesquisador a está realizando</a:t>
            </a:r>
          </a:p>
          <a:p>
            <a:pPr lvl="2">
              <a:lnSpc>
                <a:spcPct val="80000"/>
              </a:lnSpc>
            </a:pPr>
            <a:endParaRPr lang="pt-BR" altLang="en-US" sz="2800" i="1" dirty="0"/>
          </a:p>
          <a:p>
            <a:pPr lvl="1">
              <a:lnSpc>
                <a:spcPct val="80000"/>
              </a:lnSpc>
            </a:pPr>
            <a:r>
              <a:rPr lang="pt-BR" altLang="en-US" dirty="0"/>
              <a:t>o </a:t>
            </a:r>
            <a:r>
              <a:rPr lang="pt-BR" altLang="en-US" sz="2800" b="1" dirty="0"/>
              <a:t>processo da pesquisa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en-US" sz="2800" dirty="0"/>
              <a:t>	</a:t>
            </a:r>
            <a:r>
              <a:rPr lang="pt-BR" altLang="en-US" sz="2800" i="1" dirty="0"/>
              <a:t>maneira pela qual o pesquisador coletará e analisará os dados</a:t>
            </a:r>
          </a:p>
          <a:p>
            <a:pPr lvl="2">
              <a:lnSpc>
                <a:spcPct val="80000"/>
              </a:lnSpc>
            </a:pPr>
            <a:endParaRPr lang="pt-BR" altLang="en-US" sz="2800" i="1" dirty="0"/>
          </a:p>
          <a:p>
            <a:pPr lvl="2">
              <a:lnSpc>
                <a:spcPct val="80000"/>
              </a:lnSpc>
            </a:pPr>
            <a:endParaRPr lang="pt-BR" altLang="en-US" sz="28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4072</Words>
  <Application>Microsoft Office PowerPoint</Application>
  <PresentationFormat>Widescreen</PresentationFormat>
  <Paragraphs>761</Paragraphs>
  <Slides>79</Slides>
  <Notes>5</Notes>
  <HiddenSlides>0</HiddenSlides>
  <MMClips>1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90" baseType="lpstr">
      <vt:lpstr>Arial</vt:lpstr>
      <vt:lpstr>Arial Black</vt:lpstr>
      <vt:lpstr>Calibri</vt:lpstr>
      <vt:lpstr>Calibri Light</vt:lpstr>
      <vt:lpstr>Cambria Math</vt:lpstr>
      <vt:lpstr>Century Gothic</vt:lpstr>
      <vt:lpstr>Söhne</vt:lpstr>
      <vt:lpstr>Times New Roman</vt:lpstr>
      <vt:lpstr>Wingdings</vt:lpstr>
      <vt:lpstr>Wingdings 3</vt:lpstr>
      <vt:lpstr>Office Theme</vt:lpstr>
      <vt:lpstr>Pesquisa de Mercado, Validação, Comportamento do consumidor</vt:lpstr>
      <vt:lpstr>REALIDADE, SABER, VALIDADE, CONFIABILIDADE, RECEITA, EXECUÇÃO!?</vt:lpstr>
      <vt:lpstr>DIFERENTES PARADIGMAS FILOSÓFICOS DA PESQUISA</vt:lpstr>
      <vt:lpstr>Apresentação do PowerPoint</vt:lpstr>
      <vt:lpstr>Apresentação do PowerPoint</vt:lpstr>
      <vt:lpstr>Apresentação do PowerPoint</vt:lpstr>
      <vt:lpstr>OBJETO ESTUDADO EM RELAÇÃO AO PESQUISADOR</vt:lpstr>
      <vt:lpstr>REALIDADES</vt:lpstr>
      <vt:lpstr>Tipos de Pesquisa</vt:lpstr>
      <vt:lpstr>classificação pelo objetivo</vt:lpstr>
      <vt:lpstr>classificação pelo processo</vt:lpstr>
      <vt:lpstr>Gerência versus Pesquisador</vt:lpstr>
      <vt:lpstr>O que é Pesquisa de mercado?</vt:lpstr>
      <vt:lpstr>Tipos clássicos de Pesquisa de Mercado</vt:lpstr>
      <vt:lpstr>Principais Pesquisa Iniciais para Startup (Validação)</vt:lpstr>
      <vt:lpstr>Sugestão do processo de pesquisa e validação para startups</vt:lpstr>
      <vt:lpstr> Avalie a relação entre o custo de elaboração de uma pesquisa e o risco da tomada de decisão dos: (a) empreendedor e (b) investidor</vt:lpstr>
      <vt:lpstr>Comportamento do Consumidor</vt:lpstr>
      <vt:lpstr>O que é comportamento do consumidor?</vt:lpstr>
      <vt:lpstr>Consumidor ou Cliente?</vt:lpstr>
      <vt:lpstr>Disciplinas presentes no comportamento do consumidor</vt:lpstr>
      <vt:lpstr>Apresentação do PowerPoint</vt:lpstr>
      <vt:lpstr> Processo de Decisão do consumidor</vt:lpstr>
      <vt:lpstr>Apresentação do PowerPoint</vt:lpstr>
      <vt:lpstr>1. Reconhecimento da Necessidade</vt:lpstr>
      <vt:lpstr>2. Busca de Informação</vt:lpstr>
      <vt:lpstr>3. Avaliação de Alternativa</vt:lpstr>
      <vt:lpstr>Tipos de Decisão de Compra</vt:lpstr>
      <vt:lpstr>4. Compra</vt:lpstr>
      <vt:lpstr>5. Consumo</vt:lpstr>
      <vt:lpstr>6. Avaliação Consumo</vt:lpstr>
      <vt:lpstr>7. Descarte</vt:lpstr>
      <vt:lpstr>Percepção</vt:lpstr>
      <vt:lpstr>Sistemas sensoriais e processo perceptivo</vt:lpstr>
      <vt:lpstr>Motivação</vt:lpstr>
      <vt:lpstr>Necessidade</vt:lpstr>
      <vt:lpstr>Necessidades, desejos e demandas (Needs, Wants, Demands)</vt:lpstr>
      <vt:lpstr>Hierarquia das necessidades de Maslow</vt:lpstr>
      <vt:lpstr>Envolvimento</vt:lpstr>
      <vt:lpstr>Valores</vt:lpstr>
      <vt:lpstr>Dimensões culturais de Hofstede</vt:lpstr>
      <vt:lpstr>O EU</vt:lpstr>
      <vt:lpstr>The Farewell (A despedida) 2019</vt:lpstr>
      <vt:lpstr>Autoconceito</vt:lpstr>
      <vt:lpstr>Eu no consumo</vt:lpstr>
      <vt:lpstr>Personalidade</vt:lpstr>
      <vt:lpstr>Teoria do fator-traço</vt:lpstr>
      <vt:lpstr>Hipóteses associadas ao fator-traço</vt:lpstr>
      <vt:lpstr>Estilo de vida</vt:lpstr>
      <vt:lpstr>VALS</vt:lpstr>
      <vt:lpstr>Apresentação do PowerPoint</vt:lpstr>
      <vt:lpstr>Intenções do consumidor</vt:lpstr>
      <vt:lpstr>Intenções</vt:lpstr>
      <vt:lpstr>Limitações no poder de previsão das intenções</vt:lpstr>
      <vt:lpstr>Índice de Confiança do Consumidor (ICC) da Fundação Getulio Vargas</vt:lpstr>
      <vt:lpstr>Índice de Confiança do Consumidor FecomercioSP</vt:lpstr>
      <vt:lpstr>As atitudes dos consumidores</vt:lpstr>
      <vt:lpstr>O cigarro</vt:lpstr>
      <vt:lpstr>Cerveja</vt:lpstr>
      <vt:lpstr>Fumar</vt:lpstr>
      <vt:lpstr>Beber</vt:lpstr>
      <vt:lpstr>Cavalos e Cia</vt:lpstr>
      <vt:lpstr>Real life party</vt:lpstr>
      <vt:lpstr>Formação das atitudes</vt:lpstr>
      <vt:lpstr>Modelo multiatributo de atitudes de Fishbein</vt:lpstr>
      <vt:lpstr>Modelo multiatributo de atitudes de Fishbein</vt:lpstr>
      <vt:lpstr>Modelo multiatributo de atitudes do ponto ideal</vt:lpstr>
      <vt:lpstr>O papel dos sentimentos na formação das atitudes</vt:lpstr>
      <vt:lpstr>Sentimentos do consumidor</vt:lpstr>
      <vt:lpstr>Mudanças de atitudes</vt:lpstr>
      <vt:lpstr>Sequencia da mudança de atitudes</vt:lpstr>
      <vt:lpstr>Estágios de Prochaska e DiClemente </vt:lpstr>
      <vt:lpstr>Comportamento do comprador organizacional</vt:lpstr>
      <vt:lpstr>Comportamento do comprador organizacional - 2</vt:lpstr>
      <vt:lpstr>Digital Needs by (Bell Labs Consulting, 2016)</vt:lpstr>
      <vt:lpstr>Intuitive Products AND THE Consumer World</vt:lpstr>
      <vt:lpstr>Humanity’s increasing dependence  on data</vt:lpstr>
      <vt:lpstr>Megathend By (Schab, 2016) </vt:lpstr>
      <vt:lpstr>TipPing points expect to occur (WEF, 2015)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de Mercado, Validação, Comportamento do consumidor</dc:title>
  <dc:creator>Guilherme Shiraishi</dc:creator>
  <cp:lastModifiedBy>Guilherme Shiraishi</cp:lastModifiedBy>
  <cp:revision>2</cp:revision>
  <dcterms:created xsi:type="dcterms:W3CDTF">2023-04-23T20:21:43Z</dcterms:created>
  <dcterms:modified xsi:type="dcterms:W3CDTF">2023-04-23T21:50:22Z</dcterms:modified>
</cp:coreProperties>
</file>