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83C66-C425-48DB-89DC-FE47EEB7F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09E5C9-7EBB-4248-B593-F8EFF584E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BF11FE-7194-45FF-B3CB-A46ECAC4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1202D1-B2EF-4DCE-80A3-6537701A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A12A8F-59C2-4CED-AC7E-74767BEC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2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49DD-6B0C-4449-AD79-C717D393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11F057-9B00-4A2D-BA79-805934297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2D134E-35F9-4744-A8E0-355C3C5F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AFE98C-0B60-4198-9BFA-0EF14A129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B3E87F-355A-482A-9B41-87E60727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7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21225-78E7-4472-AF49-DE2D0C7D3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5FD29B-58F1-4631-AFA0-A1994AC7A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387558-AEF9-4D8C-9A8B-1ACF30AF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7CF8E0-C554-4E95-BD8C-69ECE6DE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87C17C-6C2D-4141-9C34-05924067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21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DA9F2-D7AB-44D7-B976-EE951784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A2262C-D489-4F98-A71C-E9AD800C4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524E8F-5FBC-4A1E-96AB-36FE19E4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E40A45-E505-49DE-A78E-CEB7FCF3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3AB631-200C-4F90-9EF5-6B394F84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10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E2BE3-F8DD-4EDF-982C-4B477375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AF3858-360F-49A4-B9C8-83062D092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2DD5BE-5740-45BE-9740-9169BDBD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FDAB91-429A-4DBC-86CF-8F2EF000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87957-CDCF-4B39-8010-8EB8FB17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37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0A4EE-80E4-4E28-B98E-00E8B99D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B42FCC-3057-4601-BC6E-6781771C1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A4BE33-96F5-4242-BCEC-F4E8DB692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653778-651A-46B5-9C5B-430C78FD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69858D-3AFD-4032-B836-F9D0D9D6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BCF304-4C47-4512-8936-E7B8C53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1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9D1B8-2CA6-4EFB-92CF-BB56E851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E8D6FE-43E7-433C-A151-0A89FA8EC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233808-CDB6-4964-95E4-CAD4471A5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1E7E52-B749-40F4-A4C4-DE76FADFF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B663F2-DA2D-4CCF-921C-01D7FAC7E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56F2718-454C-4E41-AE4F-478B9FBF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8C0E1E4-6530-4D94-A9EE-5972A43E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7A94155-ACDD-49F4-82AB-4DBC5CC0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71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89F09-7398-4962-A715-E2308E3C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BD8665-5D2E-479B-AE6F-9C63F912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87EAA6-68A4-4199-9C27-E3E3C11D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55FA85-D9F1-4958-9184-0A000A11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40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563213-01BA-4E9D-AB72-486EB04D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290B5C-616D-461B-8BF2-D3E6B09B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247346-39AF-4AFC-992E-6378F426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4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8214F-8435-4897-BD65-22CF7EA9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B9E495-7FE2-4E67-8E55-E85DA78B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DFBE40-4208-4F63-8626-99169541A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E4B704-0635-4765-8EAB-64CF5DDE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337E9D-6C88-4EBA-9EBC-E5B0DE590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79B394-D04A-4549-AA8A-7C2D2340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35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538BD-6C17-49C8-9224-8CE7F0A3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8D5C86-7909-47C1-8458-EFF433211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CD5804-5873-49B3-8E8F-8E50FCD23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19A83A-7C86-4AA4-AC4F-3B67F2FE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ED51FC-5C52-41E4-8AE0-57617990B9F5}" type="datetimeFigureOut">
              <a:rPr lang="pt-BR" smtClean="0"/>
              <a:t>18/03/2020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A88CD0-FC28-40C2-92FE-50BEDD39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96FA55-F448-4246-9E5E-BB66D199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E0D51E-D1AD-4703-BFE7-292B794EE2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00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228974E-E2F8-4953-BB6E-A58092FAFC55}"/>
              </a:ext>
            </a:extLst>
          </p:cNvPr>
          <p:cNvSpPr txBox="1"/>
          <p:nvPr userDrawn="1"/>
        </p:nvSpPr>
        <p:spPr>
          <a:xfrm>
            <a:off x="11500834" y="645231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092AB03-8B8F-4598-9D97-3FBBE9907FBC}" type="slidenum">
              <a:rPr lang="pt-BR" sz="1000" smtClean="0">
                <a:latin typeface="Arial" panose="020B0604020202020204" pitchFamily="34" charset="0"/>
                <a:cs typeface="Arial" panose="020B0604020202020204" pitchFamily="34" charset="0"/>
              </a:rPr>
              <a:t>‹nº›</a:t>
            </a:fld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/14</a:t>
            </a:r>
          </a:p>
        </p:txBody>
      </p:sp>
    </p:spTree>
    <p:extLst>
      <p:ext uri="{BB962C8B-B14F-4D97-AF65-F5344CB8AC3E}">
        <p14:creationId xmlns:p14="http://schemas.microsoft.com/office/powerpoint/2010/main" val="299595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png"/><Relationship Id="rId11" Type="http://schemas.openxmlformats.org/officeDocument/2006/relationships/image" Target="../media/image9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CE56C0A-7193-4B6B-BC5F-EAF6D4B568D2}"/>
                  </a:ext>
                </a:extLst>
              </p:cNvPr>
              <p:cNvSpPr txBox="1"/>
              <p:nvPr/>
            </p:nvSpPr>
            <p:spPr>
              <a:xfrm>
                <a:off x="205172" y="3749240"/>
                <a:ext cx="1845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=0,01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CE56C0A-7193-4B6B-BC5F-EAF6D4B5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" y="3749240"/>
                <a:ext cx="1845698" cy="369332"/>
              </a:xfrm>
              <a:prstGeom prst="rect">
                <a:avLst/>
              </a:prstGeom>
              <a:blipFill>
                <a:blip r:embed="rId4"/>
                <a:stretch>
                  <a:fillRect l="-3642" r="-1325" b="-1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5D64B549-E19D-4212-9E39-5A195B2B6933}"/>
                  </a:ext>
                </a:extLst>
              </p:cNvPr>
              <p:cNvSpPr txBox="1"/>
              <p:nvPr/>
            </p:nvSpPr>
            <p:spPr>
              <a:xfrm>
                <a:off x="2317821" y="3749240"/>
                <a:ext cx="17299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=30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5D64B549-E19D-4212-9E39-5A195B2B6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21" y="3749240"/>
                <a:ext cx="1729961" cy="369332"/>
              </a:xfrm>
              <a:prstGeom prst="rect">
                <a:avLst/>
              </a:prstGeom>
              <a:blipFill>
                <a:blip r:embed="rId5"/>
                <a:stretch>
                  <a:fillRect l="-3521" t="-167213" r="-45070" b="-2508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9A780F82-66DF-4E68-91D6-9742BBC6964E}"/>
                  </a:ext>
                </a:extLst>
              </p:cNvPr>
              <p:cNvSpPr txBox="1"/>
              <p:nvPr/>
            </p:nvSpPr>
            <p:spPr>
              <a:xfrm>
                <a:off x="4314733" y="3749240"/>
                <a:ext cx="2022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=0,075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9A780F82-66DF-4E68-91D6-9742BBC69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733" y="3749240"/>
                <a:ext cx="2022733" cy="369332"/>
              </a:xfrm>
              <a:prstGeom prst="rect">
                <a:avLst/>
              </a:prstGeom>
              <a:blipFill>
                <a:blip r:embed="rId6"/>
                <a:stretch>
                  <a:fillRect l="-3313" r="-904" b="-1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35F3369-BDFF-4461-AED6-3EAB42907F02}"/>
                  </a:ext>
                </a:extLst>
              </p:cNvPr>
              <p:cNvSpPr txBox="1"/>
              <p:nvPr/>
            </p:nvSpPr>
            <p:spPr>
              <a:xfrm>
                <a:off x="6604418" y="3749240"/>
                <a:ext cx="15671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35F3369-BDFF-4461-AED6-3EAB42907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8" y="3749240"/>
                <a:ext cx="1567160" cy="369332"/>
              </a:xfrm>
              <a:prstGeom prst="rect">
                <a:avLst/>
              </a:prstGeom>
              <a:blipFill>
                <a:blip r:embed="rId7"/>
                <a:stretch>
                  <a:fillRect l="-3891" t="-167213" r="-50195" b="-2508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BF3B6DCD-4977-4E14-A75C-BE170FF21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94" y="775611"/>
            <a:ext cx="9489508" cy="297222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9FF9E5-8AA3-4348-AB23-9F5286654E87}"/>
              </a:ext>
            </a:extLst>
          </p:cNvPr>
          <p:cNvSpPr txBox="1"/>
          <p:nvPr/>
        </p:nvSpPr>
        <p:spPr>
          <a:xfrm>
            <a:off x="5917906" y="203089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1FC23E-CF4B-4F6D-B7B3-B787F773E902}"/>
              </a:ext>
            </a:extLst>
          </p:cNvPr>
          <p:cNvSpPr txBox="1"/>
          <p:nvPr/>
        </p:nvSpPr>
        <p:spPr>
          <a:xfrm>
            <a:off x="9593527" y="2030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68D9AC0-DE7D-493E-AC08-0D77452CBE42}"/>
                  </a:ext>
                </a:extLst>
              </p:cNvPr>
              <p:cNvSpPr txBox="1"/>
              <p:nvPr/>
            </p:nvSpPr>
            <p:spPr>
              <a:xfrm>
                <a:off x="167228" y="4262440"/>
                <a:ext cx="11702178" cy="421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𝑉𝑎𝑧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𝑣𝑜𝑙𝑢𝑚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𝑡𝑟𝑖𝑐𝑎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𝑗𝑎𝑡𝑜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𝑔𝑢𝑎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𝑗𝑎𝑡𝑜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á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𝑔𝑢𝑎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0,01=0,3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68D9AC0-DE7D-493E-AC08-0D77452CB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8" y="4262440"/>
                <a:ext cx="11702178" cy="4219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009F65ED-F298-4744-A3A6-8B2F8A19AC32}"/>
                  </a:ext>
                </a:extLst>
              </p:cNvPr>
              <p:cNvSpPr txBox="1"/>
              <p:nvPr/>
            </p:nvSpPr>
            <p:spPr>
              <a:xfrm>
                <a:off x="167228" y="4814576"/>
                <a:ext cx="9973436" cy="383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𝑉𝑎𝑧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𝑣𝑜𝑙𝑢𝑚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𝑡𝑟𝑖𝑐𝑎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𝑛𝑎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𝑠𝑎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í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0,075=0,45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009F65ED-F298-4744-A3A6-8B2F8A19A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8" y="4814576"/>
                <a:ext cx="9973436" cy="383310"/>
              </a:xfrm>
              <a:prstGeom prst="rect">
                <a:avLst/>
              </a:prstGeom>
              <a:blipFill>
                <a:blip r:embed="rId10"/>
                <a:stretch>
                  <a:fillRect l="-244" t="-158730" r="-7457" b="-2428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>
            <a:extLst>
              <a:ext uri="{FF2B5EF4-FFF2-40B4-BE49-F238E27FC236}">
                <a16:creationId xmlns:a16="http://schemas.microsoft.com/office/drawing/2014/main" id="{4435E820-3060-4035-8BEC-D06F29D770A9}"/>
              </a:ext>
            </a:extLst>
          </p:cNvPr>
          <p:cNvSpPr txBox="1"/>
          <p:nvPr/>
        </p:nvSpPr>
        <p:spPr>
          <a:xfrm>
            <a:off x="167228" y="6031748"/>
            <a:ext cx="4416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Pela equação da continuidade: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9E96DAC8-0A35-4156-87BF-3DFB97831DAC}"/>
                  </a:ext>
                </a:extLst>
              </p:cNvPr>
              <p:cNvSpPr txBox="1"/>
              <p:nvPr/>
            </p:nvSpPr>
            <p:spPr>
              <a:xfrm>
                <a:off x="4583822" y="6070925"/>
                <a:ext cx="6711324" cy="383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𝑎𝑟𝑟𝑎𝑠𝑡𝑎𝑑𝑎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=0,45−0,30=0,15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9E96DAC8-0A35-4156-87BF-3DFB97831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22" y="6070925"/>
                <a:ext cx="6711324" cy="383310"/>
              </a:xfrm>
              <a:prstGeom prst="rect">
                <a:avLst/>
              </a:prstGeom>
              <a:blipFill>
                <a:blip r:embed="rId11"/>
                <a:stretch>
                  <a:fillRect t="-158730" r="-9900" b="-2428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731C3A8-7B8D-427B-8710-B6F31A5E8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15"/>
    </mc:Choice>
    <mc:Fallback>
      <p:transition spd="slow" advTm="13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128FB3-BC03-4D1A-8AC8-C095E184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0" y="932448"/>
            <a:ext cx="11962839" cy="3382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407FD68-2571-4557-B1F6-83CC22EBB749}"/>
                  </a:ext>
                </a:extLst>
              </p:cNvPr>
              <p:cNvSpPr txBox="1"/>
              <p:nvPr/>
            </p:nvSpPr>
            <p:spPr>
              <a:xfrm>
                <a:off x="656969" y="4290609"/>
                <a:ext cx="9860263" cy="763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𝑔𝑎𝑠𝑒𝑠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𝑔𝑎𝑠𝑒𝑠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𝑔𝑎𝑠𝑒𝑠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407FD68-2571-4557-B1F6-83CC22EBB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69" y="4290609"/>
                <a:ext cx="9860263" cy="763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ixaDeTexto 27">
            <a:extLst>
              <a:ext uri="{FF2B5EF4-FFF2-40B4-BE49-F238E27FC236}">
                <a16:creationId xmlns:a16="http://schemas.microsoft.com/office/drawing/2014/main" id="{08E832C5-1242-4C57-9CAF-6B844CC68075}"/>
              </a:ext>
            </a:extLst>
          </p:cNvPr>
          <p:cNvSpPr txBox="1"/>
          <p:nvPr/>
        </p:nvSpPr>
        <p:spPr>
          <a:xfrm>
            <a:off x="288885" y="5327083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um observador no solo: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CAF5897-28D7-4A85-97F6-9EAEB48D434C}"/>
                  </a:ext>
                </a:extLst>
              </p:cNvPr>
              <p:cNvSpPr txBox="1"/>
              <p:nvPr/>
            </p:nvSpPr>
            <p:spPr>
              <a:xfrm>
                <a:off x="983435" y="5861793"/>
                <a:ext cx="6488763" cy="763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𝑔𝑎𝑠𝑒𝑠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𝑠𝑜𝑙𝑜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𝑔𝑎𝑠𝑒𝑠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𝑓𝑜𝑔𝑢𝑒𝑡𝑒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CAF5897-28D7-4A85-97F6-9EAEB48D4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5" y="5861793"/>
                <a:ext cx="6488763" cy="763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6A22ADA-BB9E-4035-8AFF-81A904B1F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71"/>
    </mc:Choice>
    <mc:Fallback>
      <p:transition spd="slow" advTm="11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79047B-8D5A-43BF-ADFA-7D1B90016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80" y="808872"/>
            <a:ext cx="9991564" cy="581684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E98B1A7-8638-4CA8-A098-2A6D7AB5C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4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6"/>
    </mc:Choice>
    <mc:Fallback>
      <p:transition spd="slow" advTm="6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51F58D-1844-4F80-B957-C17802D12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2" t="30924" r="17140" b="4061"/>
          <a:stretch/>
        </p:blipFill>
        <p:spPr>
          <a:xfrm>
            <a:off x="8421514" y="693945"/>
            <a:ext cx="3680178" cy="2134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32BF964-4708-4ABF-9620-63AE0F8BB931}"/>
                  </a:ext>
                </a:extLst>
              </p:cNvPr>
              <p:cNvSpPr txBox="1"/>
              <p:nvPr/>
            </p:nvSpPr>
            <p:spPr>
              <a:xfrm>
                <a:off x="144558" y="963914"/>
                <a:ext cx="3625929" cy="423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32BF964-4708-4ABF-9620-63AE0F8BB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8" y="963914"/>
                <a:ext cx="3625929" cy="4235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5654E4FC-9040-47D4-824D-E9A589761918}"/>
                  </a:ext>
                </a:extLst>
              </p:cNvPr>
              <p:cNvSpPr txBox="1"/>
              <p:nvPr/>
            </p:nvSpPr>
            <p:spPr>
              <a:xfrm>
                <a:off x="4148868" y="963913"/>
                <a:ext cx="3766929" cy="383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5654E4FC-9040-47D4-824D-E9A589761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868" y="963913"/>
                <a:ext cx="3766929" cy="383310"/>
              </a:xfrm>
              <a:prstGeom prst="rect">
                <a:avLst/>
              </a:prstGeom>
              <a:blipFill>
                <a:blip r:embed="rId6"/>
                <a:stretch>
                  <a:fillRect l="-485" t="-157143" r="-18608" b="-2444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8C5246A2-F49C-417A-BF24-7F866A5FD95E}"/>
                  </a:ext>
                </a:extLst>
              </p:cNvPr>
              <p:cNvSpPr txBox="1"/>
              <p:nvPr/>
            </p:nvSpPr>
            <p:spPr>
              <a:xfrm>
                <a:off x="144558" y="1736431"/>
                <a:ext cx="2754665" cy="408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=9.800 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8C5246A2-F49C-417A-BF24-7F866A5FD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8" y="1736431"/>
                <a:ext cx="2754665" cy="408510"/>
              </a:xfrm>
              <a:prstGeom prst="rect">
                <a:avLst/>
              </a:prstGeom>
              <a:blipFill>
                <a:blip r:embed="rId7"/>
                <a:stretch>
                  <a:fillRect l="-2212" t="-150746" r="-18584" b="-2208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107CA14-1047-4F8D-88B2-CB9A52AA5C58}"/>
                  </a:ext>
                </a:extLst>
              </p:cNvPr>
              <p:cNvSpPr txBox="1"/>
              <p:nvPr/>
            </p:nvSpPr>
            <p:spPr>
              <a:xfrm>
                <a:off x="4283036" y="1726633"/>
                <a:ext cx="27729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=8.000 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107CA14-1047-4F8D-88B2-CB9A52AA5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36" y="1726633"/>
                <a:ext cx="2772939" cy="369332"/>
              </a:xfrm>
              <a:prstGeom prst="rect">
                <a:avLst/>
              </a:prstGeom>
              <a:blipFill>
                <a:blip r:embed="rId8"/>
                <a:stretch>
                  <a:fillRect l="-2203" t="-167213" r="-18722" b="-25082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2DE9C6E2-FB2E-44F9-B697-64B0DA36CA8D}"/>
                  </a:ext>
                </a:extLst>
              </p:cNvPr>
              <p:cNvSpPr txBox="1"/>
              <p:nvPr/>
            </p:nvSpPr>
            <p:spPr>
              <a:xfrm>
                <a:off x="144558" y="2493881"/>
                <a:ext cx="17098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=0,30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2DE9C6E2-FB2E-44F9-B697-64B0DA36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8" y="2493881"/>
                <a:ext cx="1709827" cy="369332"/>
              </a:xfrm>
              <a:prstGeom prst="rect">
                <a:avLst/>
              </a:prstGeom>
              <a:blipFill>
                <a:blip r:embed="rId9"/>
                <a:stretch>
                  <a:fillRect l="-3929" r="-2143" b="-1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D9032E-2A09-4942-A5B9-260E2E76C637}"/>
              </a:ext>
            </a:extLst>
          </p:cNvPr>
          <p:cNvSpPr txBox="1"/>
          <p:nvPr/>
        </p:nvSpPr>
        <p:spPr>
          <a:xfrm>
            <a:off x="144558" y="3142528"/>
            <a:ext cx="848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Inicialmente deve-se calcular a massa específica da mistura: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63ED3DF1-7112-4011-A6BA-733D4AB1617F}"/>
                  </a:ext>
                </a:extLst>
              </p:cNvPr>
              <p:cNvSpPr txBox="1"/>
              <p:nvPr/>
            </p:nvSpPr>
            <p:spPr>
              <a:xfrm>
                <a:off x="658360" y="4037849"/>
                <a:ext cx="7003392" cy="900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𝑙𝑒𝑜</m:t>
                              </m:r>
                            </m:sub>
                          </m:sSub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𝑙𝑒𝑜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𝑙𝑒𝑜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=9.500 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63ED3DF1-7112-4011-A6BA-733D4AB16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0" y="4037849"/>
                <a:ext cx="7003392" cy="9001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0C44C6C-6F72-42E3-A320-A598B1F9B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40"/>
    </mc:Choice>
    <mc:Fallback>
      <p:transition spd="slow" advTm="4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51F58D-1844-4F80-B957-C17802D12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2" t="30924" r="17140" b="4061"/>
          <a:stretch/>
        </p:blipFill>
        <p:spPr>
          <a:xfrm>
            <a:off x="8421514" y="693945"/>
            <a:ext cx="3680178" cy="21341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EF738F-C8FA-4DC6-83A3-6794423956CA}"/>
              </a:ext>
            </a:extLst>
          </p:cNvPr>
          <p:cNvSpPr txBox="1"/>
          <p:nvPr/>
        </p:nvSpPr>
        <p:spPr>
          <a:xfrm>
            <a:off x="90308" y="930031"/>
            <a:ext cx="7947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a) Para o volume de controle definido pelas linhas tracejadas na figura e o pistão imóvel, aplica-se a equação da continuidade: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C27192B-B44E-434E-BB0E-EF591B9A349A}"/>
                  </a:ext>
                </a:extLst>
              </p:cNvPr>
              <p:cNvSpPr txBox="1"/>
              <p:nvPr/>
            </p:nvSpPr>
            <p:spPr>
              <a:xfrm>
                <a:off x="262086" y="2564606"/>
                <a:ext cx="9171421" cy="9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C27192B-B44E-434E-BB0E-EF591B9A3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86" y="2564606"/>
                <a:ext cx="9171421" cy="9991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FAD91E-BFD4-4A37-A75B-0A3DC05065AA}"/>
              </a:ext>
            </a:extLst>
          </p:cNvPr>
          <p:cNvSpPr txBox="1"/>
          <p:nvPr/>
        </p:nvSpPr>
        <p:spPr>
          <a:xfrm>
            <a:off x="99407" y="3998036"/>
            <a:ext cx="669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Como o pistão está imóvel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volume constante: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53F01EC-0228-4176-8965-57D5F7077280}"/>
                  </a:ext>
                </a:extLst>
              </p:cNvPr>
              <p:cNvSpPr txBox="1"/>
              <p:nvPr/>
            </p:nvSpPr>
            <p:spPr>
              <a:xfrm>
                <a:off x="6796585" y="3928592"/>
                <a:ext cx="1381212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53F01EC-0228-4176-8965-57D5F7077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85" y="3928592"/>
                <a:ext cx="1381212" cy="7022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E9A133-70A2-4F02-9BF4-042C29D5B8C6}"/>
                  </a:ext>
                </a:extLst>
              </p:cNvPr>
              <p:cNvSpPr txBox="1"/>
              <p:nvPr/>
            </p:nvSpPr>
            <p:spPr>
              <a:xfrm>
                <a:off x="357620" y="4995638"/>
                <a:ext cx="10544810" cy="744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=0,0051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E9A133-70A2-4F02-9BF4-042C29D5B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20" y="4995638"/>
                <a:ext cx="10544810" cy="7444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E81AA78-C1AD-4E44-8A9E-DDBF80A7E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83"/>
    </mc:Choice>
    <mc:Fallback>
      <p:transition spd="slow" advTm="8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51F58D-1844-4F80-B957-C17802D12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2" t="30924" r="17140" b="4061"/>
          <a:stretch/>
        </p:blipFill>
        <p:spPr>
          <a:xfrm>
            <a:off x="8511822" y="585122"/>
            <a:ext cx="3680178" cy="21341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EF738F-C8FA-4DC6-83A3-6794423956CA}"/>
              </a:ext>
            </a:extLst>
          </p:cNvPr>
          <p:cNvSpPr txBox="1"/>
          <p:nvPr/>
        </p:nvSpPr>
        <p:spPr>
          <a:xfrm>
            <a:off x="90308" y="930031"/>
            <a:ext cx="7947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b) Para o volume de controle definido pelas linhas tracejadas na figura e o pistão móvel com V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=0,30 m/s e D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=0,05 m, aplica-se a equação da continuidade: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C27192B-B44E-434E-BB0E-EF591B9A349A}"/>
                  </a:ext>
                </a:extLst>
              </p:cNvPr>
              <p:cNvSpPr txBox="1"/>
              <p:nvPr/>
            </p:nvSpPr>
            <p:spPr>
              <a:xfrm>
                <a:off x="262086" y="2440090"/>
                <a:ext cx="9171421" cy="9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C27192B-B44E-434E-BB0E-EF591B9A3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86" y="2440090"/>
                <a:ext cx="9171421" cy="9991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FAD91E-BFD4-4A37-A75B-0A3DC05065AA}"/>
              </a:ext>
            </a:extLst>
          </p:cNvPr>
          <p:cNvSpPr txBox="1"/>
          <p:nvPr/>
        </p:nvSpPr>
        <p:spPr>
          <a:xfrm>
            <a:off x="90308" y="3563790"/>
            <a:ext cx="389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Como o pistão está móvel: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53F01EC-0228-4176-8965-57D5F7077280}"/>
                  </a:ext>
                </a:extLst>
              </p:cNvPr>
              <p:cNvSpPr txBox="1"/>
              <p:nvPr/>
            </p:nvSpPr>
            <p:spPr>
              <a:xfrm>
                <a:off x="4153279" y="3443501"/>
                <a:ext cx="1381212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53F01EC-0228-4176-8965-57D5F7077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279" y="3443501"/>
                <a:ext cx="1381212" cy="7022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E9A133-70A2-4F02-9BF4-042C29D5B8C6}"/>
                  </a:ext>
                </a:extLst>
              </p:cNvPr>
              <p:cNvSpPr txBox="1"/>
              <p:nvPr/>
            </p:nvSpPr>
            <p:spPr>
              <a:xfrm>
                <a:off x="262086" y="4188283"/>
                <a:ext cx="6469976" cy="74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i="1" strike="sngStrik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=−5,5960 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E9A133-70A2-4F02-9BF4-042C29D5B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86" y="4188283"/>
                <a:ext cx="6469976" cy="7468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ECC6956-E0DE-4390-8DCC-9C741FF96D20}"/>
                  </a:ext>
                </a:extLst>
              </p:cNvPr>
              <p:cNvSpPr txBox="1"/>
              <p:nvPr/>
            </p:nvSpPr>
            <p:spPr>
              <a:xfrm>
                <a:off x="193506" y="5294242"/>
                <a:ext cx="8579913" cy="1116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ó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𝑙𝑒𝑜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𝑚𝑖𝑠𝑡𝑢𝑟𝑎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=0,0134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ECC6956-E0DE-4390-8DCC-9C741FF96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06" y="5294242"/>
                <a:ext cx="8579913" cy="1116203"/>
              </a:xfrm>
              <a:prstGeom prst="rect">
                <a:avLst/>
              </a:prstGeom>
              <a:blipFill>
                <a:blip r:embed="rId8"/>
                <a:stretch>
                  <a:fillRect b="-820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D1BD91B-56E5-4CBB-97AF-A82A80FD5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0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77"/>
    </mc:Choice>
    <mc:Fallback>
      <p:transition spd="slow" advTm="9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8A06D45-5F53-4600-8C2F-EC4AA9021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90" y="1513169"/>
            <a:ext cx="11847810" cy="349585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9CFEAA5-629F-4CBA-8CB0-BD0ED2936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1"/>
    </mc:Choice>
    <mc:Fallback>
      <p:transition spd="slow" advTm="5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5B91DA-103C-4294-8229-8527B9D3B083}"/>
              </a:ext>
            </a:extLst>
          </p:cNvPr>
          <p:cNvSpPr txBox="1"/>
          <p:nvPr/>
        </p:nvSpPr>
        <p:spPr>
          <a:xfrm>
            <a:off x="236858" y="1558163"/>
            <a:ext cx="1126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Aplicando a equação da continuidade para o volume de controle do compressor: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509176F9-33AD-4C15-9F8C-40A64C4F7F8C}"/>
                  </a:ext>
                </a:extLst>
              </p:cNvPr>
              <p:cNvSpPr txBox="1"/>
              <p:nvPr/>
            </p:nvSpPr>
            <p:spPr>
              <a:xfrm>
                <a:off x="1494080" y="2204873"/>
                <a:ext cx="8216416" cy="86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509176F9-33AD-4C15-9F8C-40A64C4F7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080" y="2204873"/>
                <a:ext cx="8216416" cy="8631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7F4A40-C07A-49DD-95E0-CCFFDC2E9E3D}"/>
              </a:ext>
            </a:extLst>
          </p:cNvPr>
          <p:cNvSpPr txBox="1"/>
          <p:nvPr/>
        </p:nvSpPr>
        <p:spPr>
          <a:xfrm>
            <a:off x="133988" y="3352343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Logo: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07D3445-F8E1-4BC9-A99C-5344EDDEBA22}"/>
                  </a:ext>
                </a:extLst>
              </p:cNvPr>
              <p:cNvSpPr/>
              <p:nvPr/>
            </p:nvSpPr>
            <p:spPr>
              <a:xfrm>
                <a:off x="1117873" y="3352342"/>
                <a:ext cx="19543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07D3445-F8E1-4BC9-A99C-5344EDDEB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73" y="3352342"/>
                <a:ext cx="1954317" cy="46166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id="{FBBA9D1E-B26F-4D09-B20B-0C6DE6B9214C}"/>
              </a:ext>
            </a:extLst>
          </p:cNvPr>
          <p:cNvSpPr txBox="1"/>
          <p:nvPr/>
        </p:nvSpPr>
        <p:spPr>
          <a:xfrm>
            <a:off x="133988" y="3936955"/>
            <a:ext cx="753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a condição padrão: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=101,325 kPa e T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=15°C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84ECFD58-6362-4BDE-A32F-803641747D7C}"/>
                  </a:ext>
                </a:extLst>
              </p:cNvPr>
              <p:cNvSpPr/>
              <p:nvPr/>
            </p:nvSpPr>
            <p:spPr>
              <a:xfrm>
                <a:off x="133988" y="4521567"/>
                <a:ext cx="8866786" cy="895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101,325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287×</m:t>
                          </m:r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15+273</m:t>
                              </m:r>
                            </m:e>
                          </m:d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=1,225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84ECFD58-6362-4BDE-A32F-803641747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8" y="4521567"/>
                <a:ext cx="8866786" cy="895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52890DBE-94FC-4E28-A51F-F27882A4313C}"/>
                  </a:ext>
                </a:extLst>
              </p:cNvPr>
              <p:cNvSpPr/>
              <p:nvPr/>
            </p:nvSpPr>
            <p:spPr>
              <a:xfrm>
                <a:off x="236858" y="5496046"/>
                <a:ext cx="3511346" cy="475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=0,283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52890DBE-94FC-4E28-A51F-F27882A43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58" y="5496046"/>
                <a:ext cx="3511346" cy="475643"/>
              </a:xfrm>
              <a:prstGeom prst="rect">
                <a:avLst/>
              </a:prstGeom>
              <a:blipFill>
                <a:blip r:embed="rId7"/>
                <a:stretch>
                  <a:fillRect t="-117949" r="-19271" b="-1871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3B61BF-65E4-4237-9DE7-3161C2FF9DC9}"/>
              </a:ext>
            </a:extLst>
          </p:cNvPr>
          <p:cNvSpPr txBox="1"/>
          <p:nvPr/>
        </p:nvSpPr>
        <p:spPr>
          <a:xfrm>
            <a:off x="133988" y="630344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Portanto: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0C41412-A54D-4B73-B4B0-B469738608CD}"/>
                  </a:ext>
                </a:extLst>
              </p:cNvPr>
              <p:cNvSpPr/>
              <p:nvPr/>
            </p:nvSpPr>
            <p:spPr>
              <a:xfrm>
                <a:off x="1494080" y="6303445"/>
                <a:ext cx="49030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=1,225×0,283=0,347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0C41412-A54D-4B73-B4B0-B46973860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080" y="6303445"/>
                <a:ext cx="4903009" cy="461665"/>
              </a:xfrm>
              <a:prstGeom prst="rect">
                <a:avLst/>
              </a:prstGeom>
              <a:blipFill>
                <a:blip r:embed="rId8"/>
                <a:stretch>
                  <a:fillRect t="-125000" r="-12438" b="-190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m 19">
            <a:extLst>
              <a:ext uri="{FF2B5EF4-FFF2-40B4-BE49-F238E27FC236}">
                <a16:creationId xmlns:a16="http://schemas.microsoft.com/office/drawing/2014/main" id="{3CFD4BBB-5BC6-426D-8F27-6342BBC06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03" t="46633" r="22681"/>
          <a:stretch/>
        </p:blipFill>
        <p:spPr>
          <a:xfrm>
            <a:off x="7931252" y="3328363"/>
            <a:ext cx="3955949" cy="1142671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A4E05ED-D590-433E-88FF-EF2DC4F0D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8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17"/>
    </mc:Choice>
    <mc:Fallback>
      <p:transition spd="slow" advTm="14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408B6AA-9B6E-4682-AA46-B01096C2A4D8}"/>
              </a:ext>
            </a:extLst>
          </p:cNvPr>
          <p:cNvSpPr txBox="1"/>
          <p:nvPr/>
        </p:nvSpPr>
        <p:spPr>
          <a:xfrm>
            <a:off x="148590" y="1002528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forma similar: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165F93C-5176-4BB5-8127-4F21CB3E1FBA}"/>
                  </a:ext>
                </a:extLst>
              </p:cNvPr>
              <p:cNvSpPr/>
              <p:nvPr/>
            </p:nvSpPr>
            <p:spPr>
              <a:xfrm>
                <a:off x="2603773" y="975925"/>
                <a:ext cx="18943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pt-BR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9165F93C-5176-4BB5-8127-4F21CB3E1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773" y="975925"/>
                <a:ext cx="1894301" cy="46166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ixaDeTexto 18">
            <a:extLst>
              <a:ext uri="{FF2B5EF4-FFF2-40B4-BE49-F238E27FC236}">
                <a16:creationId xmlns:a16="http://schemas.microsoft.com/office/drawing/2014/main" id="{AF1C759A-6A16-4424-BC7D-2C37E7627727}"/>
              </a:ext>
            </a:extLst>
          </p:cNvPr>
          <p:cNvSpPr txBox="1"/>
          <p:nvPr/>
        </p:nvSpPr>
        <p:spPr>
          <a:xfrm>
            <a:off x="148590" y="303490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Portanto: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C4227E-45A4-4C84-AB5D-C64F88B2951B}"/>
              </a:ext>
            </a:extLst>
          </p:cNvPr>
          <p:cNvSpPr txBox="1"/>
          <p:nvPr/>
        </p:nvSpPr>
        <p:spPr>
          <a:xfrm>
            <a:off x="133988" y="163912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0A1E68C5-BE51-4804-BAC3-B1B0D211C31F}"/>
                  </a:ext>
                </a:extLst>
              </p:cNvPr>
              <p:cNvSpPr/>
              <p:nvPr/>
            </p:nvSpPr>
            <p:spPr>
              <a:xfrm>
                <a:off x="3550923" y="1592312"/>
                <a:ext cx="20441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=213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0A1E68C5-BE51-4804-BAC3-B1B0D211C3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3" y="1592312"/>
                <a:ext cx="2044149" cy="461665"/>
              </a:xfrm>
              <a:prstGeom prst="rect">
                <a:avLst/>
              </a:prstGeom>
              <a:blipFill>
                <a:blip r:embed="rId5"/>
                <a:stretch>
                  <a:fillRect t="-125000" r="-33433" b="-190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E632DED0-BFBC-47E7-839B-E075AE4E8F01}"/>
                  </a:ext>
                </a:extLst>
              </p:cNvPr>
              <p:cNvSpPr/>
              <p:nvPr/>
            </p:nvSpPr>
            <p:spPr>
              <a:xfrm>
                <a:off x="5456944" y="1340114"/>
                <a:ext cx="6541214" cy="831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30,5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−3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=7,3062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E632DED0-BFBC-47E7-839B-E075AE4E8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944" y="1340114"/>
                <a:ext cx="6541214" cy="8310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E2024023-FA4F-4A49-81DC-543F2D2FDC3E}"/>
                  </a:ext>
                </a:extLst>
              </p:cNvPr>
              <p:cNvSpPr/>
              <p:nvPr/>
            </p:nvSpPr>
            <p:spPr>
              <a:xfrm>
                <a:off x="893170" y="1610474"/>
                <a:ext cx="25712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=1,80 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E2024023-FA4F-4A49-81DC-543F2D2FD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70" y="1610474"/>
                <a:ext cx="2571281" cy="461665"/>
              </a:xfrm>
              <a:prstGeom prst="rect">
                <a:avLst/>
              </a:prstGeom>
              <a:blipFill>
                <a:blip r:embed="rId7"/>
                <a:stretch>
                  <a:fillRect t="-125000" r="-16865" b="-190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29A842AC-C096-4665-B4BD-52EF9A41E30A}"/>
                  </a:ext>
                </a:extLst>
              </p:cNvPr>
              <p:cNvSpPr/>
              <p:nvPr/>
            </p:nvSpPr>
            <p:spPr>
              <a:xfrm>
                <a:off x="744066" y="2365964"/>
                <a:ext cx="6403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=1,80×213×7,3062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=0,28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29A842AC-C096-4665-B4BD-52EF9A41E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6" y="2365964"/>
                <a:ext cx="6403035" cy="461665"/>
              </a:xfrm>
              <a:prstGeom prst="rect">
                <a:avLst/>
              </a:prstGeom>
              <a:blipFill>
                <a:blip r:embed="rId8"/>
                <a:stretch>
                  <a:fillRect t="-125000" r="-9429" b="-190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B8EA4106-C004-474F-804B-1ED59F60FFB2}"/>
                  </a:ext>
                </a:extLst>
              </p:cNvPr>
              <p:cNvSpPr txBox="1"/>
              <p:nvPr/>
            </p:nvSpPr>
            <p:spPr>
              <a:xfrm>
                <a:off x="1730188" y="3053759"/>
                <a:ext cx="6482800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+0,347−0,28=0⇒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=0,067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B8EA4106-C004-474F-804B-1ED59F60F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88" y="3053759"/>
                <a:ext cx="6482800" cy="7022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ixaDeTexto 28">
            <a:extLst>
              <a:ext uri="{FF2B5EF4-FFF2-40B4-BE49-F238E27FC236}">
                <a16:creationId xmlns:a16="http://schemas.microsoft.com/office/drawing/2014/main" id="{24E94835-3F21-4BDA-B789-06F98538023F}"/>
              </a:ext>
            </a:extLst>
          </p:cNvPr>
          <p:cNvSpPr txBox="1"/>
          <p:nvPr/>
        </p:nvSpPr>
        <p:spPr>
          <a:xfrm>
            <a:off x="88850" y="4028261"/>
            <a:ext cx="650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Taxa média de variação da massa específica: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9950511-C2C2-42FF-98DF-7483FAD9D637}"/>
              </a:ext>
            </a:extLst>
          </p:cNvPr>
          <p:cNvSpPr txBox="1"/>
          <p:nvPr/>
        </p:nvSpPr>
        <p:spPr>
          <a:xfrm>
            <a:off x="89847" y="4638587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BA994469-4E04-4AB1-AA47-684EB047331B}"/>
                  </a:ext>
                </a:extLst>
              </p:cNvPr>
              <p:cNvSpPr txBox="1"/>
              <p:nvPr/>
            </p:nvSpPr>
            <p:spPr>
              <a:xfrm>
                <a:off x="1436750" y="4527252"/>
                <a:ext cx="6182525" cy="1065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pt-BR" sz="2400" b="0" i="1" strike="sngStrike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𝑉𝐶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pt-BR" sz="2400" b="0" i="1" strike="sngStrike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BA994469-4E04-4AB1-AA47-684EB0473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50" y="4527252"/>
                <a:ext cx="6182525" cy="10650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4A683DDB-5D4F-476A-B049-082FBC057E7B}"/>
                  </a:ext>
                </a:extLst>
              </p:cNvPr>
              <p:cNvSpPr txBox="1"/>
              <p:nvPr/>
            </p:nvSpPr>
            <p:spPr>
              <a:xfrm>
                <a:off x="1406811" y="5653908"/>
                <a:ext cx="7007944" cy="765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𝑉𝐶</m:t>
                              </m:r>
                            </m:sub>
                          </m:sSub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=0,067×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0,57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=0,1175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4A683DDB-5D4F-476A-B049-082FBC0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811" y="5653908"/>
                <a:ext cx="7007944" cy="7650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m 32">
            <a:extLst>
              <a:ext uri="{FF2B5EF4-FFF2-40B4-BE49-F238E27FC236}">
                <a16:creationId xmlns:a16="http://schemas.microsoft.com/office/drawing/2014/main" id="{490FB638-A015-4FBD-A0FE-98083B485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803" t="46633" r="22681"/>
          <a:stretch/>
        </p:blipFill>
        <p:spPr>
          <a:xfrm>
            <a:off x="8042209" y="3777314"/>
            <a:ext cx="3955949" cy="1142671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5A27199-6853-489A-A599-B6579B9D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54"/>
    </mc:Choice>
    <mc:Fallback>
      <p:transition spd="slow" advTm="16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EC035AD-408A-4AE0-A8F1-E506AE70C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7" y="845431"/>
            <a:ext cx="11959905" cy="300408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C074A0F-4C95-4AD8-8D77-ECBD6ADEE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2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36"/>
    </mc:Choice>
    <mc:Fallback>
      <p:transition spd="slow" advTm="6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EAE2028-FE9B-4AE3-9D39-8805CA8D08E4}"/>
                  </a:ext>
                </a:extLst>
              </p:cNvPr>
              <p:cNvSpPr txBox="1"/>
              <p:nvPr/>
            </p:nvSpPr>
            <p:spPr>
              <a:xfrm>
                <a:off x="671402" y="4205769"/>
                <a:ext cx="9171421" cy="9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EAE2028-FE9B-4AE3-9D39-8805CA8D0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02" y="4205769"/>
                <a:ext cx="9171421" cy="9991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B7B97962-FD2B-4BEE-9695-507826829DEC}"/>
              </a:ext>
            </a:extLst>
          </p:cNvPr>
          <p:cNvSpPr txBox="1"/>
          <p:nvPr/>
        </p:nvSpPr>
        <p:spPr>
          <a:xfrm>
            <a:off x="439420" y="3429000"/>
            <a:ext cx="1121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Aplicando a equação da continuidade para o volume de controle definido acima: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6ED4F2-54B1-4BB3-B240-C4C0FF0C2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473" t="5447" b="8925"/>
          <a:stretch/>
        </p:blipFill>
        <p:spPr>
          <a:xfrm>
            <a:off x="2635395" y="923161"/>
            <a:ext cx="6521337" cy="25723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7860406-806D-4C47-8CD9-17C61E34927F}"/>
              </a:ext>
            </a:extLst>
          </p:cNvPr>
          <p:cNvSpPr/>
          <p:nvPr/>
        </p:nvSpPr>
        <p:spPr>
          <a:xfrm>
            <a:off x="3982720" y="735319"/>
            <a:ext cx="3923030" cy="195917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6031BA5-849F-4108-B9C9-60E1C47C55CF}"/>
              </a:ext>
            </a:extLst>
          </p:cNvPr>
          <p:cNvSpPr/>
          <p:nvPr/>
        </p:nvSpPr>
        <p:spPr>
          <a:xfrm>
            <a:off x="9849602" y="1230475"/>
            <a:ext cx="1605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volume de controle </a:t>
            </a:r>
            <a:endParaRPr lang="pt-BR" sz="2400" dirty="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CA20DE5-8969-4D49-89D2-F8344023A436}"/>
              </a:ext>
            </a:extLst>
          </p:cNvPr>
          <p:cNvCxnSpPr>
            <a:cxnSpLocks/>
          </p:cNvCxnSpPr>
          <p:nvPr/>
        </p:nvCxnSpPr>
        <p:spPr>
          <a:xfrm flipH="1">
            <a:off x="7905750" y="2061472"/>
            <a:ext cx="2300338" cy="147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DFCC89-A72E-4683-B88F-CCB324DC8745}"/>
              </a:ext>
            </a:extLst>
          </p:cNvPr>
          <p:cNvSpPr txBox="1"/>
          <p:nvPr/>
        </p:nvSpPr>
        <p:spPr>
          <a:xfrm>
            <a:off x="204502" y="5565507"/>
            <a:ext cx="11684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Assumindo regime permanente (derivada no tempo=0),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fluido incompressível (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=v=constante 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pt-BR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=0,91dy :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2E4FEAC-7756-40F7-958C-7C2EC4BBF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3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65"/>
    </mc:Choice>
    <mc:Fallback>
      <p:transition spd="slow" advTm="9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EAE2028-FE9B-4AE3-9D39-8805CA8D08E4}"/>
                  </a:ext>
                </a:extLst>
              </p:cNvPr>
              <p:cNvSpPr txBox="1"/>
              <p:nvPr/>
            </p:nvSpPr>
            <p:spPr>
              <a:xfrm>
                <a:off x="1401348" y="3652729"/>
                <a:ext cx="8192179" cy="9717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0,91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0,305</m:t>
                          </m:r>
                        </m:sup>
                        <m:e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EAE2028-FE9B-4AE3-9D39-8805CA8D0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348" y="3652729"/>
                <a:ext cx="8192179" cy="9717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836ED4F2-54B1-4BB3-B240-C4C0FF0C2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473" t="5447" b="8925"/>
          <a:stretch/>
        </p:blipFill>
        <p:spPr>
          <a:xfrm>
            <a:off x="2635395" y="923161"/>
            <a:ext cx="6521337" cy="25723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7860406-806D-4C47-8CD9-17C61E34927F}"/>
              </a:ext>
            </a:extLst>
          </p:cNvPr>
          <p:cNvSpPr/>
          <p:nvPr/>
        </p:nvSpPr>
        <p:spPr>
          <a:xfrm>
            <a:off x="3982720" y="735319"/>
            <a:ext cx="3923030" cy="195917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6031BA5-849F-4108-B9C9-60E1C47C55CF}"/>
              </a:ext>
            </a:extLst>
          </p:cNvPr>
          <p:cNvSpPr/>
          <p:nvPr/>
        </p:nvSpPr>
        <p:spPr>
          <a:xfrm>
            <a:off x="9849602" y="1230475"/>
            <a:ext cx="1605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volume de controle </a:t>
            </a:r>
            <a:endParaRPr lang="pt-BR" sz="2400" dirty="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CA20DE5-8969-4D49-89D2-F8344023A436}"/>
              </a:ext>
            </a:extLst>
          </p:cNvPr>
          <p:cNvCxnSpPr>
            <a:cxnSpLocks/>
          </p:cNvCxnSpPr>
          <p:nvPr/>
        </p:nvCxnSpPr>
        <p:spPr>
          <a:xfrm flipH="1">
            <a:off x="7905750" y="2061472"/>
            <a:ext cx="2300338" cy="147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9A0D58D7-46D6-4508-A3B2-D408B7C5D84C}"/>
                  </a:ext>
                </a:extLst>
              </p:cNvPr>
              <p:cNvSpPr txBox="1"/>
              <p:nvPr/>
            </p:nvSpPr>
            <p:spPr>
              <a:xfrm>
                <a:off x="1401348" y="5084267"/>
                <a:ext cx="8507970" cy="1086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0,91</m:t>
                      </m:r>
                      <m:sSubSup>
                        <m:sSub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pt-B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0,305</m:t>
                          </m:r>
                        </m:sup>
                      </m:sSub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0,91∗0,229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=0,7298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9A0D58D7-46D6-4508-A3B2-D408B7C5D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348" y="5084267"/>
                <a:ext cx="8507970" cy="1086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6E1071F-2111-4306-888F-25B094174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0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81"/>
    </mc:Choice>
    <mc:Fallback>
      <p:transition spd="slow" advTm="8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8F3E16C-A0FD-4211-9293-02868320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" y="740517"/>
            <a:ext cx="11510837" cy="122166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EA66D22-9C80-4A18-A7D7-48BDDAB505C7}"/>
              </a:ext>
            </a:extLst>
          </p:cNvPr>
          <p:cNvSpPr txBox="1"/>
          <p:nvPr/>
        </p:nvSpPr>
        <p:spPr>
          <a:xfrm>
            <a:off x="124179" y="3335238"/>
            <a:ext cx="1121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Aplicando a equação da continuidade para o volume de controle definido acima: 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A680001-AE5D-4884-8DF9-382EAE4FA087}"/>
              </a:ext>
            </a:extLst>
          </p:cNvPr>
          <p:cNvGrpSpPr/>
          <p:nvPr/>
        </p:nvGrpSpPr>
        <p:grpSpPr>
          <a:xfrm>
            <a:off x="999783" y="1817932"/>
            <a:ext cx="10650595" cy="1512368"/>
            <a:chOff x="999783" y="2258198"/>
            <a:chExt cx="10650595" cy="1512368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7CC9B7A-8464-41FA-BBD7-8A6AB618141D}"/>
                </a:ext>
              </a:extLst>
            </p:cNvPr>
            <p:cNvGrpSpPr/>
            <p:nvPr/>
          </p:nvGrpSpPr>
          <p:grpSpPr>
            <a:xfrm>
              <a:off x="999783" y="2258198"/>
              <a:ext cx="9842989" cy="1049446"/>
              <a:chOff x="141828" y="2495265"/>
              <a:chExt cx="9842989" cy="1049446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BFC830F-A71F-4832-B64B-FF88E227497F}"/>
                  </a:ext>
                </a:extLst>
              </p:cNvPr>
              <p:cNvSpPr/>
              <p:nvPr/>
            </p:nvSpPr>
            <p:spPr>
              <a:xfrm>
                <a:off x="1896533" y="3025422"/>
                <a:ext cx="4899378" cy="5192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" name="Conector de Seta Reta 12">
                <a:extLst>
                  <a:ext uri="{FF2B5EF4-FFF2-40B4-BE49-F238E27FC236}">
                    <a16:creationId xmlns:a16="http://schemas.microsoft.com/office/drawing/2014/main" id="{E369E07A-22D3-49C6-A03D-E332B6FC5BA5}"/>
                  </a:ext>
                </a:extLst>
              </p:cNvPr>
              <p:cNvCxnSpPr/>
              <p:nvPr/>
            </p:nvCxnSpPr>
            <p:spPr>
              <a:xfrm>
                <a:off x="1354667" y="3262489"/>
                <a:ext cx="54186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6C9ABF8-2839-4B72-8C55-409C4E451BEB}"/>
                  </a:ext>
                </a:extLst>
              </p:cNvPr>
              <p:cNvSpPr txBox="1"/>
              <p:nvPr/>
            </p:nvSpPr>
            <p:spPr>
              <a:xfrm>
                <a:off x="141828" y="2610936"/>
                <a:ext cx="2967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pt-BR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=25,4 mm/h=0,0254 m/h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C8A8D81-9BE1-4330-B4B3-8597D81009E7}"/>
                  </a:ext>
                </a:extLst>
              </p:cNvPr>
              <p:cNvSpPr txBox="1"/>
              <p:nvPr/>
            </p:nvSpPr>
            <p:spPr>
              <a:xfrm>
                <a:off x="3583805" y="2495265"/>
                <a:ext cx="1826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pt-BR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porão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=139,4 m</a:t>
                </a:r>
                <a:r>
                  <a:rPr lang="pt-BR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id="{0704C8D6-B5DE-4780-9D91-A6B10C5143D0}"/>
                  </a:ext>
                </a:extLst>
              </p:cNvPr>
              <p:cNvCxnSpPr/>
              <p:nvPr/>
            </p:nvCxnSpPr>
            <p:spPr>
              <a:xfrm>
                <a:off x="6795911" y="3262489"/>
                <a:ext cx="54186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F796FF0-EBCD-4D9E-811A-6ACF969C4A81}"/>
                  </a:ext>
                </a:extLst>
              </p:cNvPr>
              <p:cNvSpPr txBox="1"/>
              <p:nvPr/>
            </p:nvSpPr>
            <p:spPr>
              <a:xfrm>
                <a:off x="6983611" y="2652047"/>
                <a:ext cx="300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pt-BR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=76,2 mm/h=0,0762 m/h</a:t>
                </a:r>
              </a:p>
            </p:txBody>
          </p:sp>
        </p:grp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103E365-87FB-40C7-B4E2-D3B8B4A1A5CF}"/>
                </a:ext>
              </a:extLst>
            </p:cNvPr>
            <p:cNvSpPr/>
            <p:nvPr/>
          </p:nvSpPr>
          <p:spPr>
            <a:xfrm>
              <a:off x="2566788" y="2708782"/>
              <a:ext cx="5177390" cy="7500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C93C4DF-DD5D-412B-B342-013141A28E36}"/>
                </a:ext>
              </a:extLst>
            </p:cNvPr>
            <p:cNvSpPr/>
            <p:nvPr/>
          </p:nvSpPr>
          <p:spPr>
            <a:xfrm>
              <a:off x="10044516" y="2939569"/>
              <a:ext cx="16058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volume de controle </a:t>
              </a:r>
              <a:endParaRPr lang="pt-BR" sz="2400" dirty="0"/>
            </a:p>
          </p:txBody>
        </p: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83BD6A95-EEA3-49B4-8E3A-5DDF7A196F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4178" y="3281136"/>
              <a:ext cx="2300338" cy="1478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DCCFDD38-3AE2-418D-8D5D-781D2684A540}"/>
                  </a:ext>
                </a:extLst>
              </p:cNvPr>
              <p:cNvSpPr txBox="1"/>
              <p:nvPr/>
            </p:nvSpPr>
            <p:spPr>
              <a:xfrm>
                <a:off x="521825" y="3736650"/>
                <a:ext cx="9971769" cy="9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𝑏𝑜𝑚𝑏𝑎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DCCFDD38-3AE2-418D-8D5D-781D2684A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5" y="3736650"/>
                <a:ext cx="9971769" cy="9991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847DDF2A-5EA2-4E27-B0BF-5EAF6F051A73}"/>
              </a:ext>
            </a:extLst>
          </p:cNvPr>
          <p:cNvSpPr txBox="1"/>
          <p:nvPr/>
        </p:nvSpPr>
        <p:spPr>
          <a:xfrm>
            <a:off x="124179" y="5001251"/>
            <a:ext cx="799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Assumindo regime permanente (derivada no tempo=0), fluido incompressível (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7C3F92F8-9F32-4FEB-874A-824518839A8E}"/>
                  </a:ext>
                </a:extLst>
              </p:cNvPr>
              <p:cNvSpPr txBox="1"/>
              <p:nvPr/>
            </p:nvSpPr>
            <p:spPr>
              <a:xfrm>
                <a:off x="288000" y="6090840"/>
                <a:ext cx="11616000" cy="420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𝑏𝑜𝑚𝑏𝑎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𝑝𝑜𝑟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ã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0,0762+0,0254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139,4=14,16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=0,236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7C3F92F8-9F32-4FEB-874A-824518839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" y="6090840"/>
                <a:ext cx="11616000" cy="4203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ADF3BFF-77E0-4150-B310-45B89C4DA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82"/>
    </mc:Choice>
    <mc:Fallback>
      <p:transition spd="slow" advTm="17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2271AD3-94C3-4329-A466-ADEE675F8B3A}"/>
              </a:ext>
            </a:extLst>
          </p:cNvPr>
          <p:cNvSpPr txBox="1"/>
          <p:nvPr/>
        </p:nvSpPr>
        <p:spPr>
          <a:xfrm>
            <a:off x="3072190" y="232280"/>
            <a:ext cx="652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Aula de exercícios – Equação da continuidade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8F3E16C-A0FD-4211-9293-02868320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" y="740517"/>
            <a:ext cx="11510837" cy="122166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EA66D22-9C80-4A18-A7D7-48BDDAB505C7}"/>
              </a:ext>
            </a:extLst>
          </p:cNvPr>
          <p:cNvSpPr txBox="1"/>
          <p:nvPr/>
        </p:nvSpPr>
        <p:spPr>
          <a:xfrm>
            <a:off x="124179" y="3335238"/>
            <a:ext cx="1121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Aplicando a equação da continuidade para o volume de controle definido acima: 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A680001-AE5D-4884-8DF9-382EAE4FA087}"/>
              </a:ext>
            </a:extLst>
          </p:cNvPr>
          <p:cNvGrpSpPr/>
          <p:nvPr/>
        </p:nvGrpSpPr>
        <p:grpSpPr>
          <a:xfrm>
            <a:off x="999783" y="1817932"/>
            <a:ext cx="10650595" cy="1512368"/>
            <a:chOff x="999783" y="2258198"/>
            <a:chExt cx="10650595" cy="1512368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7CC9B7A-8464-41FA-BBD7-8A6AB618141D}"/>
                </a:ext>
              </a:extLst>
            </p:cNvPr>
            <p:cNvGrpSpPr/>
            <p:nvPr/>
          </p:nvGrpSpPr>
          <p:grpSpPr>
            <a:xfrm>
              <a:off x="999783" y="2258198"/>
              <a:ext cx="9842989" cy="1049446"/>
              <a:chOff x="141828" y="2495265"/>
              <a:chExt cx="9842989" cy="1049446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BFC830F-A71F-4832-B64B-FF88E227497F}"/>
                  </a:ext>
                </a:extLst>
              </p:cNvPr>
              <p:cNvSpPr/>
              <p:nvPr/>
            </p:nvSpPr>
            <p:spPr>
              <a:xfrm>
                <a:off x="1896533" y="3025422"/>
                <a:ext cx="4899378" cy="5192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" name="Conector de Seta Reta 12">
                <a:extLst>
                  <a:ext uri="{FF2B5EF4-FFF2-40B4-BE49-F238E27FC236}">
                    <a16:creationId xmlns:a16="http://schemas.microsoft.com/office/drawing/2014/main" id="{E369E07A-22D3-49C6-A03D-E332B6FC5BA5}"/>
                  </a:ext>
                </a:extLst>
              </p:cNvPr>
              <p:cNvCxnSpPr/>
              <p:nvPr/>
            </p:nvCxnSpPr>
            <p:spPr>
              <a:xfrm>
                <a:off x="1354667" y="3262489"/>
                <a:ext cx="54186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6C9ABF8-2839-4B72-8C55-409C4E451BEB}"/>
                  </a:ext>
                </a:extLst>
              </p:cNvPr>
              <p:cNvSpPr txBox="1"/>
              <p:nvPr/>
            </p:nvSpPr>
            <p:spPr>
              <a:xfrm>
                <a:off x="141828" y="2610936"/>
                <a:ext cx="2967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pt-BR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=25,4 mm/h=0,0254 m/h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4C8A8D81-9BE1-4330-B4B3-8597D81009E7}"/>
                  </a:ext>
                </a:extLst>
              </p:cNvPr>
              <p:cNvSpPr txBox="1"/>
              <p:nvPr/>
            </p:nvSpPr>
            <p:spPr>
              <a:xfrm>
                <a:off x="3583805" y="2495265"/>
                <a:ext cx="1826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pt-BR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porão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=139,4 m</a:t>
                </a:r>
                <a:r>
                  <a:rPr lang="pt-BR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id="{0704C8D6-B5DE-4780-9D91-A6B10C5143D0}"/>
                  </a:ext>
                </a:extLst>
              </p:cNvPr>
              <p:cNvCxnSpPr/>
              <p:nvPr/>
            </p:nvCxnSpPr>
            <p:spPr>
              <a:xfrm>
                <a:off x="6795911" y="3262489"/>
                <a:ext cx="54186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F796FF0-EBCD-4D9E-811A-6ACF969C4A81}"/>
                  </a:ext>
                </a:extLst>
              </p:cNvPr>
              <p:cNvSpPr txBox="1"/>
              <p:nvPr/>
            </p:nvSpPr>
            <p:spPr>
              <a:xfrm>
                <a:off x="6983611" y="2652047"/>
                <a:ext cx="300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pt-BR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=76,2 mm/h=0,0762 m/h</a:t>
                </a:r>
              </a:p>
            </p:txBody>
          </p:sp>
        </p:grp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103E365-87FB-40C7-B4E2-D3B8B4A1A5CF}"/>
                </a:ext>
              </a:extLst>
            </p:cNvPr>
            <p:cNvSpPr/>
            <p:nvPr/>
          </p:nvSpPr>
          <p:spPr>
            <a:xfrm>
              <a:off x="2566788" y="2708782"/>
              <a:ext cx="5177390" cy="7500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C93C4DF-DD5D-412B-B342-013141A28E36}"/>
                </a:ext>
              </a:extLst>
            </p:cNvPr>
            <p:cNvSpPr/>
            <p:nvPr/>
          </p:nvSpPr>
          <p:spPr>
            <a:xfrm>
              <a:off x="10044516" y="2939569"/>
              <a:ext cx="160586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volume de controle </a:t>
              </a:r>
              <a:endParaRPr lang="pt-BR" sz="2400" dirty="0"/>
            </a:p>
          </p:txBody>
        </p: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83BD6A95-EEA3-49B4-8E3A-5DDF7A196F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4178" y="3281136"/>
              <a:ext cx="2300338" cy="1478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DCCFDD38-3AE2-418D-8D5D-781D2684A540}"/>
                  </a:ext>
                </a:extLst>
              </p:cNvPr>
              <p:cNvSpPr txBox="1"/>
              <p:nvPr/>
            </p:nvSpPr>
            <p:spPr>
              <a:xfrm>
                <a:off x="521825" y="3736650"/>
                <a:ext cx="9971769" cy="9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trike="sngStrik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⃑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acc>
                          <m:acc>
                            <m:accPr>
                              <m:chr m:val="̂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400" b="0" i="1" strike="sngStrik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𝑏𝑜𝑚𝑏𝑎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DCCFDD38-3AE2-418D-8D5D-781D2684A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25" y="3736650"/>
                <a:ext cx="9971769" cy="9991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847DDF2A-5EA2-4E27-B0BF-5EAF6F051A73}"/>
              </a:ext>
            </a:extLst>
          </p:cNvPr>
          <p:cNvSpPr txBox="1"/>
          <p:nvPr/>
        </p:nvSpPr>
        <p:spPr>
          <a:xfrm>
            <a:off x="124179" y="5001251"/>
            <a:ext cx="799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Assumindo regime permanente (derivada no tempo=0), fluido incompressível (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ρ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7C3F92F8-9F32-4FEB-874A-824518839A8E}"/>
                  </a:ext>
                </a:extLst>
              </p:cNvPr>
              <p:cNvSpPr txBox="1"/>
              <p:nvPr/>
            </p:nvSpPr>
            <p:spPr>
              <a:xfrm>
                <a:off x="288000" y="6090840"/>
                <a:ext cx="11616000" cy="420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𝑏𝑜𝑚𝑏𝑎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𝑝𝑜𝑟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ã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0,0762+0,0254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139,4=14,16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=0,236</m:t>
                      </m:r>
                      <m:f>
                        <m:fPr>
                          <m:type m:val="lin"/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7C3F92F8-9F32-4FEB-874A-824518839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" y="6090840"/>
                <a:ext cx="11616000" cy="4203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02C78E6-DE4B-4580-A591-21A1D7EBA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"/>
    </mc:Choice>
    <mc:Fallback>
      <p:transition spd="slow" advTm="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818</Words>
  <Application>Microsoft Office PowerPoint</Application>
  <PresentationFormat>Widescreen</PresentationFormat>
  <Paragraphs>92</Paragraphs>
  <Slides>14</Slides>
  <Notes>0</Notes>
  <HiddenSlides>0</HiddenSlides>
  <MMClips>14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Alberto Hernandez Neto</dc:creator>
  <cp:lastModifiedBy>Alberto Hernandez Neto</cp:lastModifiedBy>
  <cp:revision>36</cp:revision>
  <dcterms:created xsi:type="dcterms:W3CDTF">2020-03-17T23:45:55Z</dcterms:created>
  <dcterms:modified xsi:type="dcterms:W3CDTF">2020-03-19T01:51:15Z</dcterms:modified>
</cp:coreProperties>
</file>