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8" r:id="rId5"/>
    <p:sldId id="260" r:id="rId6"/>
    <p:sldId id="259" r:id="rId7"/>
    <p:sldId id="261" r:id="rId8"/>
    <p:sldId id="262" r:id="rId9"/>
    <p:sldId id="264" r:id="rId10"/>
    <p:sldId id="265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3BA5D77-F832-41A4-B25D-0235EA1A600B}">
          <p14:sldIdLst>
            <p14:sldId id="256"/>
            <p14:sldId id="257"/>
            <p14:sldId id="258"/>
            <p14:sldId id="268"/>
            <p14:sldId id="260"/>
            <p14:sldId id="259"/>
            <p14:sldId id="261"/>
            <p14:sldId id="262"/>
            <p14:sldId id="264"/>
            <p14:sldId id="265"/>
            <p14:sldId id="267"/>
            <p14:sldId id="269"/>
            <p14:sldId id="270"/>
            <p14:sldId id="271"/>
          </p14:sldIdLst>
        </p14:section>
        <p14:section name="Seção sem Título" id="{E0EE7762-60E5-49B3-AA35-6811E615653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BA9671-70D3-4077-80C2-C78A3DE04D8F}" type="datetimeFigureOut">
              <a:rPr lang="pt-BR" smtClean="0"/>
              <a:pPr/>
              <a:t>21/11/13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73FCE5E-8FF1-4028-8A00-78E85ACA4E99}" type="slidenum">
              <a:rPr lang="pt-BR" smtClean="0"/>
              <a:pPr/>
              <a:t>‹Nr.›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9064" y="2204864"/>
            <a:ext cx="6480048" cy="864096"/>
          </a:xfrm>
        </p:spPr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3501008"/>
            <a:ext cx="6984776" cy="1584176"/>
          </a:xfrm>
        </p:spPr>
        <p:txBody>
          <a:bodyPr>
            <a:normAutofit/>
          </a:bodyPr>
          <a:lstStyle/>
          <a:p>
            <a:pPr algn="ctr"/>
            <a:r>
              <a:rPr lang="pt-BR" sz="1600" dirty="0" err="1" smtClean="0"/>
              <a:t>Didáctica</a:t>
            </a:r>
            <a:r>
              <a:rPr lang="pt-BR" sz="1600" dirty="0" smtClean="0"/>
              <a:t> da Matemática 1º Ciclo – PONTE e SERRAZINA</a:t>
            </a:r>
            <a:endParaRPr lang="pt-BR" sz="1600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sz="2400" dirty="0" smtClean="0"/>
              <a:t>Prof. Dr. Manoel </a:t>
            </a:r>
            <a:r>
              <a:rPr lang="pt-BR" sz="2400" dirty="0" err="1" smtClean="0"/>
              <a:t>Oriosvaldo</a:t>
            </a:r>
            <a:r>
              <a:rPr lang="pt-BR" sz="2400" dirty="0" smtClean="0"/>
              <a:t> de Moura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387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e Instrumentos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069160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Fichas de Trabalho</a:t>
            </a:r>
          </a:p>
          <a:p>
            <a:pPr marL="36576" indent="0" algn="just">
              <a:buNone/>
            </a:pPr>
            <a:r>
              <a:rPr lang="pt-BR" sz="2400" dirty="0" smtClean="0"/>
              <a:t>    </a:t>
            </a:r>
            <a:r>
              <a:rPr lang="pt-BR" sz="2200" dirty="0" smtClean="0"/>
              <a:t>Essencialmente individuais, podem conter exercícios, questões de resposta aberta, frases para completar, problemas e tarefas de investigação. </a:t>
            </a:r>
          </a:p>
          <a:p>
            <a:pPr marL="36576" indent="0" algn="just">
              <a:buNone/>
            </a:pPr>
            <a:endParaRPr lang="pt-BR" sz="2200" dirty="0"/>
          </a:p>
          <a:p>
            <a:pPr algn="just"/>
            <a:r>
              <a:rPr lang="pt-BR" sz="2400" dirty="0">
                <a:solidFill>
                  <a:srgbClr val="FFFF00"/>
                </a:solidFill>
              </a:rPr>
              <a:t>Composições, relatórios e outras produções escritas </a:t>
            </a:r>
          </a:p>
          <a:p>
            <a:pPr marL="36576" indent="0" algn="just">
              <a:buNone/>
            </a:pPr>
            <a:r>
              <a:rPr lang="pt-BR" sz="2200" dirty="0"/>
              <a:t> </a:t>
            </a:r>
            <a:r>
              <a:rPr lang="pt-BR" sz="2200" dirty="0" smtClean="0"/>
              <a:t>    Individuais ou em grupo, avaliam a aquisição de conhecimento e sua aplicação em novas situações.</a:t>
            </a:r>
          </a:p>
          <a:p>
            <a:pPr marL="36576" indent="0" algn="just">
              <a:buNone/>
            </a:pPr>
            <a:endParaRPr lang="pt-BR" dirty="0" smtClean="0"/>
          </a:p>
          <a:p>
            <a:pPr algn="just"/>
            <a:r>
              <a:rPr lang="pt-BR" sz="2400" dirty="0">
                <a:solidFill>
                  <a:srgbClr val="FFFF00"/>
                </a:solidFill>
              </a:rPr>
              <a:t>Apresentações e desempenhos </a:t>
            </a:r>
            <a:r>
              <a:rPr lang="pt-BR" sz="2400" dirty="0" smtClean="0">
                <a:solidFill>
                  <a:srgbClr val="FFFF00"/>
                </a:solidFill>
              </a:rPr>
              <a:t>orais</a:t>
            </a:r>
          </a:p>
          <a:p>
            <a:pPr marL="36576" indent="0" algn="just">
              <a:buNone/>
            </a:pPr>
            <a:r>
              <a:rPr lang="pt-BR" sz="2400" dirty="0" smtClean="0"/>
              <a:t>     </a:t>
            </a:r>
            <a:r>
              <a:rPr lang="pt-BR" sz="2200" dirty="0" smtClean="0"/>
              <a:t>Individuais ou em grupo, explicitam um trabalho, por eles, preparado previamente. </a:t>
            </a:r>
            <a:endParaRPr lang="pt-BR" sz="22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7272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Formas e Instrumentos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5069160"/>
          </a:xfrm>
        </p:spPr>
        <p:txBody>
          <a:bodyPr/>
          <a:lstStyle/>
          <a:p>
            <a:r>
              <a:rPr lang="pt-BR" sz="2400" dirty="0" smtClean="0">
                <a:solidFill>
                  <a:srgbClr val="FFFF00"/>
                </a:solidFill>
              </a:rPr>
              <a:t>Observação</a:t>
            </a:r>
          </a:p>
          <a:p>
            <a:pPr marL="36576" indent="0">
              <a:buNone/>
            </a:pPr>
            <a:r>
              <a:rPr lang="pt-BR" sz="2400" dirty="0" smtClean="0"/>
              <a:t>    </a:t>
            </a:r>
            <a:r>
              <a:rPr lang="pt-BR" sz="2200" dirty="0" smtClean="0"/>
              <a:t>Um bom meio de avaliar a aquisição de conhecimentos pelos alunos, competências no cálculo, processos de raciocínio e de resolução de problemas. </a:t>
            </a:r>
          </a:p>
          <a:p>
            <a:pPr marL="36576" indent="0">
              <a:buNone/>
            </a:pPr>
            <a:endParaRPr lang="pt-BR" sz="2200" dirty="0"/>
          </a:p>
          <a:p>
            <a:r>
              <a:rPr lang="pt-BR" sz="2400" dirty="0" smtClean="0">
                <a:solidFill>
                  <a:srgbClr val="FFFF00"/>
                </a:solidFill>
              </a:rPr>
              <a:t>Portfólios</a:t>
            </a:r>
            <a:r>
              <a:rPr lang="pt-BR" sz="2400" dirty="0" smtClean="0"/>
              <a:t> </a:t>
            </a:r>
            <a:endParaRPr lang="pt-BR" sz="2400" dirty="0"/>
          </a:p>
          <a:p>
            <a:pPr marL="36576" indent="0">
              <a:buNone/>
            </a:pPr>
            <a:r>
              <a:rPr lang="pt-BR" sz="2200" dirty="0"/>
              <a:t> </a:t>
            </a:r>
            <a:r>
              <a:rPr lang="pt-BR" sz="2200" dirty="0" smtClean="0"/>
              <a:t>    Individual, se configuram como as coleções de trabalhos dos alunos. Podem conter fichas de trabalho, composições, relatórios e outras produções. </a:t>
            </a:r>
          </a:p>
          <a:p>
            <a:pPr marL="36576" indent="0">
              <a:buNone/>
            </a:pPr>
            <a:endParaRPr lang="pt-BR" dirty="0" smtClean="0"/>
          </a:p>
          <a:p>
            <a:pPr marL="36576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7012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3752"/>
            <a:ext cx="7467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Planejamento e registros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56184"/>
            <a:ext cx="7715200" cy="5069160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Avaliação no 1º ciclo </a:t>
            </a:r>
            <a:r>
              <a:rPr lang="pt-BR" sz="2200" dirty="0" smtClean="0"/>
              <a:t>deve respeitar a natureza essencialmente interdisciplinar do currículo.</a:t>
            </a:r>
          </a:p>
          <a:p>
            <a:pPr lvl="2" algn="just">
              <a:spcBef>
                <a:spcPts val="1800"/>
              </a:spcBef>
            </a:pPr>
            <a:r>
              <a:rPr lang="pt-BR" sz="1800" dirty="0" smtClean="0"/>
              <a:t>Uma parte pode estar relacionada especificamente com a Matemática (fichas de trabalho, desempenhos orais)</a:t>
            </a:r>
          </a:p>
          <a:p>
            <a:pPr lvl="2" algn="just">
              <a:spcBef>
                <a:spcPts val="1800"/>
              </a:spcBef>
            </a:pPr>
            <a:r>
              <a:rPr lang="pt-BR" sz="1800" dirty="0" smtClean="0"/>
              <a:t>Outra parte relacionada ao mesmo tempo com objetivos de aprendizagem de outras áreas (composições escritas, </a:t>
            </a:r>
            <a:r>
              <a:rPr lang="pt-BR" sz="1800" i="1" dirty="0" err="1" smtClean="0"/>
              <a:t>portfolios</a:t>
            </a:r>
            <a:r>
              <a:rPr lang="pt-BR" sz="1800" dirty="0" smtClean="0"/>
              <a:t>)</a:t>
            </a:r>
          </a:p>
          <a:p>
            <a:pPr marL="36576" indent="0" algn="just">
              <a:buNone/>
            </a:pPr>
            <a:endParaRPr lang="pt-BR" sz="2200" dirty="0"/>
          </a:p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Estabelecer objetivos de aprendizagem específicos no planejamento diário e semanal</a:t>
            </a:r>
            <a:endParaRPr lang="pt-BR" sz="2200" dirty="0" smtClean="0"/>
          </a:p>
          <a:p>
            <a:pPr lvl="2" algn="just">
              <a:spcBef>
                <a:spcPts val="1800"/>
              </a:spcBef>
            </a:pPr>
            <a:r>
              <a:rPr lang="pt-BR" sz="1800" dirty="0" smtClean="0"/>
              <a:t>Incluir tanto quanto possível aspectos de conhecimentos, capacidades, atitudes e valores</a:t>
            </a:r>
          </a:p>
          <a:p>
            <a:pPr marL="36576" indent="0" algn="just">
              <a:buNone/>
            </a:pPr>
            <a:endParaRPr lang="pt-BR" dirty="0" smtClean="0"/>
          </a:p>
          <a:p>
            <a:pPr marL="3657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7012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3752"/>
            <a:ext cx="7467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Planejamento e registros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204864"/>
            <a:ext cx="8496944" cy="3384376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rgbClr val="FFFF00"/>
                </a:solidFill>
              </a:rPr>
              <a:t>Manter um registro atualizado sobre os conhecimentos, capacidades, atitudes e valores dos alunos</a:t>
            </a:r>
            <a:endParaRPr lang="pt-BR" sz="2000" dirty="0" smtClean="0"/>
          </a:p>
          <a:p>
            <a:pPr lvl="2" algn="just">
              <a:spcBef>
                <a:spcPts val="1800"/>
              </a:spcBef>
            </a:pPr>
            <a:r>
              <a:rPr lang="pt-BR" sz="1800" dirty="0" smtClean="0"/>
              <a:t>Estes registros – sistematizados num </a:t>
            </a:r>
            <a:r>
              <a:rPr lang="pt-BR" sz="1800" i="1" dirty="0" err="1" smtClean="0"/>
              <a:t>dossier</a:t>
            </a:r>
            <a:r>
              <a:rPr lang="pt-BR" sz="1800" i="1" dirty="0" smtClean="0"/>
              <a:t> </a:t>
            </a:r>
            <a:r>
              <a:rPr lang="pt-BR" sz="1800" dirty="0" smtClean="0"/>
              <a:t> do aluno – formam a base para uma revisão periódica relativa à evolução de cada aluno e para a avaliação a ser realizada no final do ano e do ciclo escolar </a:t>
            </a:r>
            <a:r>
              <a:rPr lang="pt-BR" sz="1800" dirty="0" smtClean="0">
                <a:solidFill>
                  <a:srgbClr val="FFC000"/>
                </a:solidFill>
              </a:rPr>
              <a:t>(informação necessária para conhecer o progresso individual de cada aluno)</a:t>
            </a:r>
            <a:endParaRPr lang="pt-BR" dirty="0" smtClean="0"/>
          </a:p>
          <a:p>
            <a:pPr marL="36576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7012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53752"/>
            <a:ext cx="7467600" cy="1143000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FFFF00"/>
                </a:solidFill>
              </a:rPr>
              <a:t>Concluindo... </a:t>
            </a:r>
            <a:r>
              <a:rPr lang="pt-BR" sz="2800" dirty="0" smtClean="0">
                <a:solidFill>
                  <a:srgbClr val="FFFF00"/>
                </a:solidFill>
              </a:rPr>
              <a:t>resumindo...</a:t>
            </a:r>
            <a:endParaRPr lang="pt-BR" sz="4000" dirty="0">
              <a:solidFill>
                <a:srgbClr val="FFFF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896544"/>
          </a:xfrm>
        </p:spPr>
        <p:txBody>
          <a:bodyPr>
            <a:normAutofit/>
          </a:bodyPr>
          <a:lstStyle/>
          <a:p>
            <a:pPr algn="just">
              <a:spcBef>
                <a:spcPts val="3000"/>
              </a:spcBef>
            </a:pPr>
            <a:r>
              <a:rPr lang="pt-BR" sz="1800" dirty="0" smtClean="0"/>
              <a:t>A avaliação deve ser um aspecto natural do trabalho na aula.</a:t>
            </a:r>
          </a:p>
          <a:p>
            <a:pPr algn="just">
              <a:spcBef>
                <a:spcPts val="3000"/>
              </a:spcBef>
            </a:pPr>
            <a:r>
              <a:rPr lang="pt-BR" sz="1800" dirty="0" smtClean="0"/>
              <a:t>O professor deve comunicar o seu </a:t>
            </a:r>
            <a:r>
              <a:rPr lang="pt-BR" sz="1800" i="1" dirty="0" smtClean="0"/>
              <a:t>feedback</a:t>
            </a:r>
            <a:r>
              <a:rPr lang="pt-BR" sz="1800" dirty="0" smtClean="0"/>
              <a:t> aos alunos sobre o trabalho por eles desenvolvido.</a:t>
            </a:r>
          </a:p>
          <a:p>
            <a:pPr algn="just">
              <a:spcBef>
                <a:spcPts val="3000"/>
              </a:spcBef>
            </a:pPr>
            <a:r>
              <a:rPr lang="pt-BR" sz="1800" dirty="0" smtClean="0"/>
              <a:t>A avaliação deve estar integrada no processo de ensino-aprendizagem, recorrendo a uma diversidade de instrumentos e proporcionando ao professor, ao aluno e à família a informação relativa ao progresso da aprendizagem.</a:t>
            </a:r>
          </a:p>
          <a:p>
            <a:pPr algn="just">
              <a:spcBef>
                <a:spcPts val="3000"/>
              </a:spcBef>
            </a:pPr>
            <a:r>
              <a:rPr lang="pt-BR" sz="1800" dirty="0" smtClean="0"/>
              <a:t>A avaliação deve merecer a atenção necessária para proporcionar a informação suficiente para a tomada de decisões (mas a sua preparação e execução não deve prejudicar o tempo dedicado à preparação e realização dos outros aspectos relativos ao ensino-aprendizagem)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97012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/>
              <a:t>“A avaliação é um processo regulador da aprendizagem que </a:t>
            </a:r>
            <a:r>
              <a:rPr lang="pt-BR" sz="2400" dirty="0" smtClean="0"/>
              <a:t>envolve planejamento</a:t>
            </a:r>
            <a:r>
              <a:rPr lang="pt-BR" sz="2400" dirty="0"/>
              <a:t>, recolha de informação, interpretação de resultados e tomada </a:t>
            </a:r>
            <a:r>
              <a:rPr lang="pt-BR" sz="2400" dirty="0" smtClean="0"/>
              <a:t>de decisões”</a:t>
            </a:r>
            <a:endParaRPr lang="pt-BR" sz="24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275856" y="3284984"/>
            <a:ext cx="2448272" cy="864096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Estabelecer objetivos </a:t>
            </a:r>
          </a:p>
          <a:p>
            <a:pPr algn="ctr"/>
            <a:r>
              <a:rPr lang="pt-BR" sz="1600" dirty="0" smtClean="0"/>
              <a:t>Planejar a avaliação</a:t>
            </a:r>
            <a:endParaRPr lang="pt-BR" sz="16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275856" y="5445224"/>
            <a:ext cx="2448272" cy="864096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Interpretar a evidência</a:t>
            </a:r>
          </a:p>
          <a:p>
            <a:pPr algn="ctr"/>
            <a:r>
              <a:rPr lang="pt-BR" sz="1600" dirty="0"/>
              <a:t>f</a:t>
            </a:r>
            <a:r>
              <a:rPr lang="pt-BR" sz="1600" dirty="0" smtClean="0"/>
              <a:t>azendo inferências</a:t>
            </a:r>
            <a:endParaRPr lang="pt-BR" sz="16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940152" y="4435225"/>
            <a:ext cx="2448272" cy="864096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Recolher evidência usando diversos métodos</a:t>
            </a:r>
            <a:endParaRPr lang="pt-BR" sz="1600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611560" y="4435225"/>
            <a:ext cx="2448272" cy="864096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Tomar Decisões</a:t>
            </a:r>
          </a:p>
          <a:p>
            <a:pPr algn="ctr"/>
            <a:r>
              <a:rPr lang="pt-BR" sz="1600" dirty="0" smtClean="0"/>
              <a:t>Agir</a:t>
            </a:r>
            <a:endParaRPr lang="pt-BR" sz="1600" dirty="0"/>
          </a:p>
        </p:txBody>
      </p:sp>
      <p:sp>
        <p:nvSpPr>
          <p:cNvPr id="10" name="Seta em curva para a esquerda 9"/>
          <p:cNvSpPr/>
          <p:nvPr/>
        </p:nvSpPr>
        <p:spPr>
          <a:xfrm rot="19075746">
            <a:off x="6295878" y="3304718"/>
            <a:ext cx="451329" cy="10204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Seta em curva para a esquerda 12"/>
          <p:cNvSpPr/>
          <p:nvPr/>
        </p:nvSpPr>
        <p:spPr>
          <a:xfrm rot="2854355">
            <a:off x="6243338" y="5432336"/>
            <a:ext cx="451329" cy="10204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Seta em curva para a esquerda 13"/>
          <p:cNvSpPr/>
          <p:nvPr/>
        </p:nvSpPr>
        <p:spPr>
          <a:xfrm rot="7616447">
            <a:off x="2225452" y="5456128"/>
            <a:ext cx="451329" cy="10204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Seta em curva para a esquerda 14"/>
          <p:cNvSpPr/>
          <p:nvPr/>
        </p:nvSpPr>
        <p:spPr>
          <a:xfrm rot="14244799">
            <a:off x="2210729" y="3311708"/>
            <a:ext cx="451329" cy="10204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2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2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7467600" cy="11430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256584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Vertente essencial do sistema educativo (</a:t>
            </a:r>
            <a:r>
              <a:rPr lang="pt-BR" sz="2000" dirty="0" smtClean="0"/>
              <a:t>mudanças nas últimas décadas</a:t>
            </a:r>
            <a:r>
              <a:rPr lang="pt-BR" sz="2400" dirty="0" smtClean="0"/>
              <a:t>)</a:t>
            </a:r>
          </a:p>
          <a:p>
            <a:pPr marL="36576" indent="0">
              <a:buNone/>
            </a:pPr>
            <a:endParaRPr lang="pt-BR" sz="2400" dirty="0" smtClean="0"/>
          </a:p>
          <a:p>
            <a:pPr marL="36576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- classificativo e seletivo (função social)</a:t>
            </a:r>
          </a:p>
          <a:p>
            <a:pPr marL="36576" indent="0">
              <a:buNone/>
            </a:pPr>
            <a:endParaRPr lang="pt-BR" sz="2400" dirty="0" smtClean="0"/>
          </a:p>
          <a:p>
            <a:pPr marL="36576" indent="0">
              <a:buNone/>
            </a:pPr>
            <a:endParaRPr lang="pt-BR" sz="1600" dirty="0" smtClean="0"/>
          </a:p>
          <a:p>
            <a:pPr marL="36576" indent="0">
              <a:buNone/>
            </a:pPr>
            <a:r>
              <a:rPr lang="pt-BR" sz="2400" dirty="0" smtClean="0"/>
              <a:t>    - regulador e formativo (função pedagógica)</a:t>
            </a:r>
          </a:p>
          <a:p>
            <a:endParaRPr lang="pt-BR" sz="2400" dirty="0"/>
          </a:p>
          <a:p>
            <a:endParaRPr lang="pt-BR" sz="2400" dirty="0"/>
          </a:p>
          <a:p>
            <a:r>
              <a:rPr lang="pt-BR" sz="2400" dirty="0" smtClean="0"/>
              <a:t>Avaliação dos objetivos do currículo de Matemática do 1º ciclo </a:t>
            </a:r>
          </a:p>
          <a:p>
            <a:pPr lvl="2"/>
            <a:r>
              <a:rPr lang="pt-BR" sz="1800" dirty="0" smtClean="0"/>
              <a:t>Conhecimento, compreensão e capacidade de utilização dos conceitos e processos matemáticos dos alunos e modo como encaram a Matemática e se relacionam com esta área disciplinar.</a:t>
            </a:r>
          </a:p>
        </p:txBody>
      </p:sp>
      <p:sp>
        <p:nvSpPr>
          <p:cNvPr id="5" name="Seta para a esquerda 4"/>
          <p:cNvSpPr/>
          <p:nvPr/>
        </p:nvSpPr>
        <p:spPr>
          <a:xfrm rot="16200000">
            <a:off x="3041829" y="2762925"/>
            <a:ext cx="648071" cy="25203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806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92514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 Propósitos da avaliação (de acordo com os destinatários):</a:t>
            </a:r>
          </a:p>
          <a:p>
            <a:pPr algn="just">
              <a:buNone/>
            </a:pPr>
            <a:endParaRPr lang="pt-BR" sz="2400" dirty="0" smtClean="0"/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Professores</a:t>
            </a:r>
            <a:r>
              <a:rPr lang="pt-BR" sz="2000" dirty="0" smtClean="0"/>
              <a:t>: planejar a sua atividade (conjunto da classe / aluno individualmente)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Alunos</a:t>
            </a:r>
            <a:r>
              <a:rPr lang="pt-BR" sz="2000" dirty="0" smtClean="0"/>
              <a:t>: saber se estão no caminho certo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Famílias</a:t>
            </a:r>
            <a:r>
              <a:rPr lang="pt-BR" sz="2000" dirty="0" smtClean="0"/>
              <a:t>: saber como suas crianças estão progredindo na escola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dirty="0" smtClean="0"/>
              <a:t> </a:t>
            </a:r>
            <a:r>
              <a:rPr lang="pt-BR" sz="2000" dirty="0" smtClean="0">
                <a:solidFill>
                  <a:schemeClr val="tx2">
                    <a:lumMod val="75000"/>
                  </a:schemeClr>
                </a:solidFill>
              </a:rPr>
              <a:t>Autoridades educativas e opinião pública</a:t>
            </a:r>
            <a:r>
              <a:rPr lang="pt-BR" sz="2000" dirty="0" smtClean="0"/>
              <a:t>: conhecer o desempenho dos alunos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7367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06916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sz="6000" dirty="0" smtClean="0"/>
              <a:t>Finalidades da avaliação no Ensino Básico português:</a:t>
            </a:r>
          </a:p>
          <a:p>
            <a:pPr algn="just"/>
            <a:endParaRPr lang="pt-BR" dirty="0"/>
          </a:p>
          <a:p>
            <a:pPr marL="36576" indent="0" algn="just">
              <a:lnSpc>
                <a:spcPct val="120000"/>
              </a:lnSpc>
              <a:buNone/>
            </a:pPr>
            <a:r>
              <a:rPr lang="pt-BR" sz="4300" dirty="0"/>
              <a:t> </a:t>
            </a:r>
            <a:r>
              <a:rPr lang="pt-BR" sz="4300" dirty="0" smtClean="0"/>
              <a:t>      a) Determinar </a:t>
            </a:r>
            <a:r>
              <a:rPr lang="pt-BR" sz="4300" dirty="0"/>
              <a:t>as diversas componentes do processo de ensino e de </a:t>
            </a:r>
            <a:r>
              <a:rPr lang="pt-BR" sz="4300" dirty="0" smtClean="0"/>
              <a:t>aprendizagem</a:t>
            </a:r>
            <a:r>
              <a:rPr lang="pt-BR" sz="4300" dirty="0"/>
              <a:t>, </a:t>
            </a:r>
            <a:r>
              <a:rPr lang="pt-BR" sz="4300" dirty="0" smtClean="0"/>
              <a:t>nomeadamente a seleção </a:t>
            </a:r>
            <a:r>
              <a:rPr lang="pt-BR" sz="4300" dirty="0"/>
              <a:t>dos métodos e </a:t>
            </a:r>
            <a:r>
              <a:rPr lang="pt-BR" sz="4300" dirty="0" smtClean="0"/>
              <a:t>dos recursos educativos</a:t>
            </a:r>
            <a:r>
              <a:rPr lang="pt-BR" sz="4300" dirty="0"/>
              <a:t>, as adaptações curriculares e as respostas </a:t>
            </a:r>
            <a:r>
              <a:rPr lang="pt-BR" sz="4300" dirty="0" smtClean="0"/>
              <a:t>às necessidades educativas </a:t>
            </a:r>
            <a:r>
              <a:rPr lang="pt-BR" sz="4300" dirty="0"/>
              <a:t>especiais dos alunos; </a:t>
            </a:r>
            <a:endParaRPr lang="pt-BR" sz="4300" dirty="0" smtClean="0"/>
          </a:p>
          <a:p>
            <a:pPr marL="36576" indent="0" algn="just">
              <a:lnSpc>
                <a:spcPct val="120000"/>
              </a:lnSpc>
              <a:buNone/>
            </a:pPr>
            <a:endParaRPr lang="pt-BR" sz="4300" dirty="0"/>
          </a:p>
          <a:p>
            <a:pPr marL="36576" indent="0" algn="just">
              <a:lnSpc>
                <a:spcPct val="120000"/>
              </a:lnSpc>
              <a:buNone/>
            </a:pPr>
            <a:r>
              <a:rPr lang="pt-BR" sz="4300" dirty="0"/>
              <a:t> </a:t>
            </a:r>
            <a:r>
              <a:rPr lang="pt-BR" sz="4300" dirty="0" smtClean="0"/>
              <a:t>       b</a:t>
            </a:r>
            <a:r>
              <a:rPr lang="pt-BR" sz="4300" dirty="0"/>
              <a:t>) Orientar a intervenção do professor na sua relação com os alunos, com </a:t>
            </a:r>
            <a:r>
              <a:rPr lang="pt-BR" sz="4300" dirty="0" smtClean="0"/>
              <a:t>os </a:t>
            </a:r>
            <a:r>
              <a:rPr lang="pt-BR" sz="4300" dirty="0"/>
              <a:t>outros professores e com os encarregados de educação; </a:t>
            </a:r>
            <a:endParaRPr lang="pt-BR" sz="4300" dirty="0" smtClean="0"/>
          </a:p>
          <a:p>
            <a:pPr marL="36576" indent="0" algn="just">
              <a:lnSpc>
                <a:spcPct val="120000"/>
              </a:lnSpc>
              <a:buNone/>
            </a:pPr>
            <a:endParaRPr lang="pt-BR" sz="4300" dirty="0"/>
          </a:p>
          <a:p>
            <a:pPr marL="36576" indent="0" algn="just">
              <a:lnSpc>
                <a:spcPct val="120000"/>
              </a:lnSpc>
              <a:buNone/>
            </a:pPr>
            <a:r>
              <a:rPr lang="pt-BR" sz="4300" dirty="0" smtClean="0"/>
              <a:t>         c) Auxiliar </a:t>
            </a:r>
            <a:r>
              <a:rPr lang="pt-BR" sz="4300" dirty="0"/>
              <a:t>os alunos a formular, ou reformular, decisões que possam </a:t>
            </a:r>
          </a:p>
          <a:p>
            <a:pPr marL="36576" indent="0" algn="just">
              <a:lnSpc>
                <a:spcPct val="120000"/>
              </a:lnSpc>
              <a:buNone/>
            </a:pPr>
            <a:r>
              <a:rPr lang="pt-BR" sz="4300" dirty="0"/>
              <a:t>influir, positivamente, na promoção e consolidação do seu próprio </a:t>
            </a:r>
            <a:r>
              <a:rPr lang="pt-BR" sz="4300" dirty="0" smtClean="0"/>
              <a:t>processo </a:t>
            </a:r>
            <a:r>
              <a:rPr lang="pt-BR" sz="4300" dirty="0"/>
              <a:t>educativo; </a:t>
            </a:r>
            <a:endParaRPr lang="pt-BR" sz="4300" dirty="0" smtClean="0"/>
          </a:p>
          <a:p>
            <a:pPr marL="36576" indent="0" algn="just">
              <a:lnSpc>
                <a:spcPct val="120000"/>
              </a:lnSpc>
              <a:buNone/>
            </a:pPr>
            <a:endParaRPr lang="pt-BR" sz="4300" dirty="0"/>
          </a:p>
          <a:p>
            <a:pPr marL="36576" indent="0" algn="just">
              <a:lnSpc>
                <a:spcPct val="120000"/>
              </a:lnSpc>
              <a:buNone/>
            </a:pPr>
            <a:r>
              <a:rPr lang="pt-BR" sz="4300" dirty="0" smtClean="0"/>
              <a:t>         d</a:t>
            </a:r>
            <a:r>
              <a:rPr lang="pt-BR" sz="4300" dirty="0"/>
              <a:t>) Melhorar a qualidade do sistema educativo, através da introdução de </a:t>
            </a:r>
            <a:r>
              <a:rPr lang="pt-BR" sz="4300" dirty="0" smtClean="0"/>
              <a:t>alterações </a:t>
            </a:r>
            <a:r>
              <a:rPr lang="pt-BR" sz="4300" dirty="0"/>
              <a:t>curriculares ou de procedimentos que se afigurem </a:t>
            </a:r>
            <a:r>
              <a:rPr lang="pt-BR" sz="4300" dirty="0" smtClean="0"/>
              <a:t>necessários</a:t>
            </a:r>
            <a:r>
              <a:rPr lang="pt-BR" sz="4300" dirty="0"/>
              <a:t>. </a:t>
            </a:r>
            <a:endParaRPr lang="pt-BR" sz="4300" dirty="0" smtClean="0"/>
          </a:p>
          <a:p>
            <a:pPr marL="36576" indent="0" algn="just">
              <a:lnSpc>
                <a:spcPct val="120000"/>
              </a:lnSpc>
              <a:buNone/>
            </a:pPr>
            <a:endParaRPr lang="pt-BR" sz="4300" dirty="0" smtClean="0"/>
          </a:p>
          <a:p>
            <a:pPr marL="36576" indent="0" algn="r">
              <a:lnSpc>
                <a:spcPct val="120000"/>
              </a:lnSpc>
              <a:buNone/>
            </a:pPr>
            <a:r>
              <a:rPr lang="pt-BR" sz="3500" dirty="0" smtClean="0">
                <a:solidFill>
                  <a:srgbClr val="FFFF00"/>
                </a:solidFill>
              </a:rPr>
              <a:t>Despacho Normativo nº 98-A/92, de 20 de junho</a:t>
            </a:r>
            <a:endParaRPr lang="pt-BR" sz="3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811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pt-BR" sz="2400" dirty="0" smtClean="0"/>
              <a:t>Tipos de Avaliação</a:t>
            </a:r>
          </a:p>
          <a:p>
            <a:pPr marL="419100" indent="23813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sz="2200" b="1" dirty="0" smtClean="0">
                <a:solidFill>
                  <a:schemeClr val="accent1"/>
                </a:solidFill>
              </a:rPr>
              <a:t>Diagnóstica:</a:t>
            </a:r>
            <a:r>
              <a:rPr lang="pt-BR" sz="2200" b="1" dirty="0" smtClean="0"/>
              <a:t> </a:t>
            </a:r>
            <a:r>
              <a:rPr lang="pt-BR" sz="2200" dirty="0" smtClean="0"/>
              <a:t>em geral, no início do estudo, verifica os pré-requisitos.</a:t>
            </a:r>
            <a:endParaRPr lang="pt-BR" sz="2200" dirty="0"/>
          </a:p>
          <a:p>
            <a:pPr marL="419100" indent="23813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200" dirty="0" smtClean="0"/>
              <a:t>   </a:t>
            </a:r>
            <a:r>
              <a:rPr lang="pt-BR" sz="2200" b="1" dirty="0" smtClean="0">
                <a:solidFill>
                  <a:schemeClr val="accent1"/>
                </a:solidFill>
              </a:rPr>
              <a:t>Formativa:</a:t>
            </a:r>
            <a:r>
              <a:rPr lang="pt-BR" sz="2200" b="1" dirty="0" smtClean="0"/>
              <a:t> </a:t>
            </a:r>
            <a:r>
              <a:rPr lang="pt-BR" sz="2200" dirty="0" smtClean="0"/>
              <a:t>realizada de maneira contínua ao longo do processo de ensino-aprendizagem, verifica progresso dos alunos.</a:t>
            </a:r>
          </a:p>
          <a:p>
            <a:pPr marL="419100" indent="23813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200" dirty="0"/>
              <a:t> </a:t>
            </a:r>
            <a:r>
              <a:rPr lang="pt-BR" sz="2200" dirty="0" smtClean="0"/>
              <a:t>  </a:t>
            </a:r>
            <a:r>
              <a:rPr lang="pt-BR" sz="2200" b="1" dirty="0" err="1" smtClean="0">
                <a:solidFill>
                  <a:schemeClr val="accent1"/>
                </a:solidFill>
              </a:rPr>
              <a:t>Sumativa</a:t>
            </a:r>
            <a:r>
              <a:rPr lang="pt-BR" sz="2200" b="1" dirty="0" smtClean="0">
                <a:solidFill>
                  <a:schemeClr val="accent1"/>
                </a:solidFill>
              </a:rPr>
              <a:t>:</a:t>
            </a:r>
            <a:r>
              <a:rPr lang="pt-BR" sz="2200" b="1" dirty="0" smtClean="0"/>
              <a:t> </a:t>
            </a:r>
            <a:r>
              <a:rPr lang="pt-BR" sz="2200" dirty="0" smtClean="0"/>
              <a:t>no final de um período ou ciclo, verifica se o aluno pode prosseguir estudos. </a:t>
            </a:r>
            <a:endParaRPr lang="pt-BR" sz="2200" dirty="0"/>
          </a:p>
          <a:p>
            <a:pPr marL="419100" indent="23813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200" dirty="0" smtClean="0"/>
              <a:t>   </a:t>
            </a:r>
            <a:r>
              <a:rPr lang="pt-BR" sz="2200" b="1" dirty="0" smtClean="0">
                <a:solidFill>
                  <a:schemeClr val="accent1"/>
                </a:solidFill>
              </a:rPr>
              <a:t>Aferida:</a:t>
            </a:r>
            <a:r>
              <a:rPr lang="pt-BR" sz="2200" b="1" dirty="0" smtClean="0"/>
              <a:t> </a:t>
            </a:r>
            <a:r>
              <a:rPr lang="pt-BR" sz="2200" dirty="0" smtClean="0"/>
              <a:t>fornecer informações aos responsáveis sobre o desempenho do aluno.</a:t>
            </a:r>
            <a:endParaRPr lang="pt-BR" dirty="0" smtClean="0"/>
          </a:p>
          <a:p>
            <a:pPr marL="419100" indent="23813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pt-BR" sz="2200" dirty="0"/>
              <a:t> </a:t>
            </a:r>
            <a:r>
              <a:rPr lang="pt-BR" sz="2200" dirty="0" smtClean="0"/>
              <a:t>  </a:t>
            </a:r>
            <a:r>
              <a:rPr lang="pt-BR" sz="2200" b="1" dirty="0" smtClean="0">
                <a:solidFill>
                  <a:schemeClr val="accent1"/>
                </a:solidFill>
              </a:rPr>
              <a:t>Especializada:</a:t>
            </a:r>
            <a:r>
              <a:rPr lang="pt-BR" sz="2200" b="1" dirty="0" smtClean="0"/>
              <a:t> </a:t>
            </a:r>
            <a:r>
              <a:rPr lang="pt-BR" sz="2200" dirty="0" smtClean="0"/>
              <a:t>analisar alunos com necessidades educativas especiais</a:t>
            </a:r>
          </a:p>
        </p:txBody>
      </p:sp>
    </p:spTree>
    <p:extLst>
      <p:ext uri="{BB962C8B-B14F-4D97-AF65-F5344CB8AC3E}">
        <p14:creationId xmlns:p14="http://schemas.microsoft.com/office/powerpoint/2010/main" val="333628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25144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Avaliação            </a:t>
            </a:r>
            <a:r>
              <a:rPr lang="pt-BR" sz="3200" dirty="0" smtClean="0"/>
              <a:t>≠ </a:t>
            </a:r>
            <a:r>
              <a:rPr lang="pt-BR" sz="2400" dirty="0" smtClean="0"/>
              <a:t>             Classificação</a:t>
            </a:r>
            <a:endParaRPr lang="pt-BR" dirty="0" smtClean="0"/>
          </a:p>
          <a:p>
            <a:pPr marL="36576" indent="0">
              <a:buNone/>
            </a:pPr>
            <a:endParaRPr lang="pt-BR" dirty="0"/>
          </a:p>
          <a:p>
            <a:pPr marL="36576" indent="0">
              <a:buNone/>
            </a:pPr>
            <a:endParaRPr lang="pt-BR" dirty="0" smtClean="0"/>
          </a:p>
          <a:p>
            <a:pPr marL="36576" indent="0">
              <a:buNone/>
            </a:pPr>
            <a:endParaRPr lang="pt-BR" dirty="0"/>
          </a:p>
          <a:p>
            <a:pPr marL="36576" indent="0">
              <a:buNone/>
            </a:pPr>
            <a:endParaRPr lang="pt-BR" dirty="0" smtClean="0"/>
          </a:p>
          <a:p>
            <a:pPr marL="36576" indent="0">
              <a:buNone/>
            </a:pPr>
            <a:endParaRPr lang="pt-BR" dirty="0" smtClean="0"/>
          </a:p>
          <a:p>
            <a:r>
              <a:rPr lang="pt-BR" sz="2400" dirty="0" smtClean="0"/>
              <a:t>Principal avaliação portuguesa: formativa </a:t>
            </a:r>
          </a:p>
          <a:p>
            <a:endParaRPr lang="pt-BR" sz="2400" dirty="0"/>
          </a:p>
          <a:p>
            <a:r>
              <a:rPr lang="pt-BR" sz="2400" dirty="0" smtClean="0"/>
              <a:t>“O seu propósito fundamental é ajudar os alunos a aprender, não compará-los”</a:t>
            </a:r>
          </a:p>
        </p:txBody>
      </p:sp>
      <p:sp>
        <p:nvSpPr>
          <p:cNvPr id="4" name="Seta para a esquerda 3"/>
          <p:cNvSpPr/>
          <p:nvPr/>
        </p:nvSpPr>
        <p:spPr>
          <a:xfrm rot="16200000">
            <a:off x="1187623" y="2600909"/>
            <a:ext cx="1044117" cy="5400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a esquerda 4"/>
          <p:cNvSpPr/>
          <p:nvPr/>
        </p:nvSpPr>
        <p:spPr>
          <a:xfrm rot="16200000">
            <a:off x="5148063" y="2564903"/>
            <a:ext cx="1044117" cy="5400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07504" y="3595663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Interpretação sobre o alcance dos objetivos</a:t>
            </a:r>
            <a:endParaRPr lang="pt-BR" sz="2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95936" y="3627132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Medição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48855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Princípios sobre Avaliação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06916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pt-BR" sz="2400" dirty="0"/>
              <a:t>Princípios relativos à avaliação dos alunos do </a:t>
            </a:r>
            <a:r>
              <a:rPr lang="pt-BR" sz="2400" dirty="0" smtClean="0"/>
              <a:t>1º ciclo </a:t>
            </a:r>
            <a:r>
              <a:rPr lang="pt-BR" sz="2400" dirty="0"/>
              <a:t>do ensino </a:t>
            </a:r>
            <a:r>
              <a:rPr lang="pt-BR" sz="2400" dirty="0" smtClean="0"/>
              <a:t>básico:</a:t>
            </a:r>
          </a:p>
          <a:p>
            <a:pPr marL="36576" indent="0">
              <a:spcBef>
                <a:spcPts val="1800"/>
              </a:spcBef>
              <a:buNone/>
            </a:pPr>
            <a:r>
              <a:rPr lang="pt-BR" sz="2400" dirty="0" smtClean="0"/>
              <a:t>    </a:t>
            </a:r>
          </a:p>
          <a:p>
            <a:pPr marL="36576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2400" dirty="0" smtClean="0"/>
              <a:t>    </a:t>
            </a:r>
            <a:r>
              <a:rPr lang="pt-BR" sz="2200" dirty="0" smtClean="0"/>
              <a:t>1. </a:t>
            </a:r>
            <a:r>
              <a:rPr lang="pt-BR" sz="2200" dirty="0" smtClean="0">
                <a:solidFill>
                  <a:srgbClr val="FFFF00"/>
                </a:solidFill>
              </a:rPr>
              <a:t>Congruência curricular</a:t>
            </a:r>
            <a:r>
              <a:rPr lang="pt-BR" sz="2200" dirty="0" smtClean="0"/>
              <a:t>, cobrir de modo equilibrado todos os objetivos curriculares;</a:t>
            </a:r>
          </a:p>
          <a:p>
            <a:pPr marL="36576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2200" dirty="0" smtClean="0"/>
              <a:t>     2</a:t>
            </a:r>
            <a:r>
              <a:rPr lang="pt-BR" sz="2200" dirty="0"/>
              <a:t>. </a:t>
            </a:r>
            <a:r>
              <a:rPr lang="pt-BR" sz="2200" dirty="0">
                <a:solidFill>
                  <a:srgbClr val="FFFF00"/>
                </a:solidFill>
              </a:rPr>
              <a:t>Integração</a:t>
            </a:r>
            <a:r>
              <a:rPr lang="pt-BR" sz="2200" dirty="0"/>
              <a:t> </a:t>
            </a:r>
            <a:r>
              <a:rPr lang="pt-BR" sz="2200" dirty="0" smtClean="0"/>
              <a:t>no </a:t>
            </a:r>
            <a:r>
              <a:rPr lang="pt-BR" sz="2200" dirty="0"/>
              <a:t>processo de </a:t>
            </a:r>
            <a:r>
              <a:rPr lang="pt-BR" sz="2200" dirty="0" smtClean="0"/>
              <a:t>ensino-aprendizagem (ensino e avaliação componentes de um mesmo sistema); </a:t>
            </a:r>
          </a:p>
          <a:p>
            <a:pPr marL="36576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2200" dirty="0"/>
              <a:t> </a:t>
            </a:r>
            <a:r>
              <a:rPr lang="pt-BR" sz="2200" dirty="0" smtClean="0"/>
              <a:t>    3</a:t>
            </a:r>
            <a:r>
              <a:rPr lang="pt-BR" sz="2200" dirty="0"/>
              <a:t>. </a:t>
            </a:r>
            <a:r>
              <a:rPr lang="pt-BR" sz="2200" dirty="0">
                <a:solidFill>
                  <a:srgbClr val="FFFF00"/>
                </a:solidFill>
              </a:rPr>
              <a:t>Diversificação de formas e </a:t>
            </a:r>
            <a:r>
              <a:rPr lang="pt-BR" sz="2200" dirty="0" smtClean="0">
                <a:solidFill>
                  <a:srgbClr val="FFFF00"/>
                </a:solidFill>
              </a:rPr>
              <a:t>instrumentos</a:t>
            </a:r>
            <a:r>
              <a:rPr lang="pt-BR" sz="2200" dirty="0" smtClean="0"/>
              <a:t>, não limitando a uma ou duas formas;</a:t>
            </a:r>
            <a:endParaRPr lang="pt-BR" sz="2200" dirty="0"/>
          </a:p>
          <a:p>
            <a:pPr marL="36576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2200" dirty="0"/>
              <a:t> </a:t>
            </a:r>
            <a:r>
              <a:rPr lang="pt-BR" sz="2200" dirty="0" smtClean="0"/>
              <a:t>    4</a:t>
            </a:r>
            <a:r>
              <a:rPr lang="pt-BR" sz="2200" dirty="0"/>
              <a:t>. </a:t>
            </a:r>
            <a:r>
              <a:rPr lang="pt-BR" sz="2200" dirty="0">
                <a:solidFill>
                  <a:srgbClr val="FFFF00"/>
                </a:solidFill>
              </a:rPr>
              <a:t>Predominância </a:t>
            </a:r>
            <a:r>
              <a:rPr lang="pt-BR" sz="2200" dirty="0" smtClean="0">
                <a:solidFill>
                  <a:srgbClr val="FFFF00"/>
                </a:solidFill>
              </a:rPr>
              <a:t>do propósito </a:t>
            </a:r>
            <a:r>
              <a:rPr lang="pt-BR" sz="2200" dirty="0">
                <a:solidFill>
                  <a:srgbClr val="FFFF00"/>
                </a:solidFill>
              </a:rPr>
              <a:t>formativo da </a:t>
            </a:r>
            <a:r>
              <a:rPr lang="pt-BR" sz="2200" dirty="0" smtClean="0">
                <a:solidFill>
                  <a:srgbClr val="FFFF00"/>
                </a:solidFill>
              </a:rPr>
              <a:t>avaliação</a:t>
            </a:r>
            <a:r>
              <a:rPr lang="pt-BR" sz="2200" dirty="0" smtClean="0"/>
              <a:t>, objetivando melhorar a aprendizagem; </a:t>
            </a:r>
            <a:endParaRPr lang="pt-BR" sz="2200" dirty="0"/>
          </a:p>
          <a:p>
            <a:pPr marL="36576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2200" dirty="0" smtClean="0"/>
              <a:t>     5</a:t>
            </a:r>
            <a:r>
              <a:rPr lang="pt-BR" sz="2200" dirty="0"/>
              <a:t>. </a:t>
            </a:r>
            <a:r>
              <a:rPr lang="pt-BR" sz="2200" dirty="0">
                <a:solidFill>
                  <a:srgbClr val="FFFF00"/>
                </a:solidFill>
              </a:rPr>
              <a:t>Natureza </a:t>
            </a:r>
            <a:r>
              <a:rPr lang="pt-BR" sz="2200" dirty="0" smtClean="0">
                <a:solidFill>
                  <a:srgbClr val="FFFF00"/>
                </a:solidFill>
              </a:rPr>
              <a:t>construtiva</a:t>
            </a:r>
            <a:r>
              <a:rPr lang="pt-BR" sz="2200" dirty="0" smtClean="0"/>
              <a:t>, dando-se em um clima de construção e confiança</a:t>
            </a:r>
            <a:endParaRPr lang="pt-BR" sz="2200" dirty="0"/>
          </a:p>
          <a:p>
            <a:pPr marL="36576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pt-BR" sz="2200" dirty="0" smtClean="0"/>
              <a:t>     6</a:t>
            </a:r>
            <a:r>
              <a:rPr lang="pt-BR" sz="2200" dirty="0"/>
              <a:t>. </a:t>
            </a:r>
            <a:r>
              <a:rPr lang="pt-BR" sz="2200" dirty="0" smtClean="0">
                <a:solidFill>
                  <a:srgbClr val="FFFF00"/>
                </a:solidFill>
              </a:rPr>
              <a:t>Transparência</a:t>
            </a:r>
            <a:r>
              <a:rPr lang="pt-BR" sz="2200" dirty="0" smtClean="0"/>
              <a:t>, os critérios e objetivos de aprendizagem devem estar claros para alunos e responsáveis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15037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lang="pt-BR" dirty="0" smtClean="0"/>
              <a:t>Práticas a evitar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dirty="0" smtClean="0"/>
              <a:t>Correção sem </a:t>
            </a:r>
            <a:r>
              <a:rPr lang="pt-BR" sz="2400" i="1" dirty="0" smtClean="0"/>
              <a:t>feedback</a:t>
            </a:r>
          </a:p>
          <a:p>
            <a:pPr marL="468000" lvl="3" indent="0" algn="just">
              <a:buNone/>
            </a:pPr>
            <a:endParaRPr lang="pt-BR" sz="1700" i="1" dirty="0" smtClean="0">
              <a:solidFill>
                <a:srgbClr val="FFFF00"/>
              </a:solidFill>
            </a:endParaRPr>
          </a:p>
          <a:p>
            <a:pPr marL="468000" lvl="3" indent="0" algn="just">
              <a:buNone/>
            </a:pPr>
            <a:r>
              <a:rPr lang="pt-BR" sz="1700" i="1" dirty="0" smtClean="0">
                <a:solidFill>
                  <a:srgbClr val="FFFF00"/>
                </a:solidFill>
              </a:rPr>
              <a:t>Reduzir a avaliação à atribuição de uma nota é ignorar o que há de mais importante neste processo...</a:t>
            </a:r>
          </a:p>
          <a:p>
            <a:pPr algn="just">
              <a:buNone/>
            </a:pPr>
            <a:endParaRPr lang="pt-BR" sz="2400" i="1" dirty="0"/>
          </a:p>
          <a:p>
            <a:pPr marL="36576" indent="0" algn="just">
              <a:buNone/>
            </a:pPr>
            <a:endParaRPr lang="pt-BR" sz="2400" i="1" dirty="0" smtClean="0"/>
          </a:p>
          <a:p>
            <a:pPr algn="just"/>
            <a:r>
              <a:rPr lang="pt-BR" sz="2400" i="1" dirty="0" smtClean="0"/>
              <a:t>Avaliação como ameaça</a:t>
            </a:r>
            <a:endParaRPr lang="pt-BR" sz="2400" dirty="0" smtClean="0"/>
          </a:p>
          <a:p>
            <a:pPr marL="468000" lvl="3" indent="0" algn="just">
              <a:buClr>
                <a:srgbClr val="B32C16"/>
              </a:buClr>
              <a:buNone/>
            </a:pPr>
            <a:endParaRPr lang="pt-BR" sz="1700" i="1" dirty="0" smtClean="0">
              <a:solidFill>
                <a:srgbClr val="FFFF00"/>
              </a:solidFill>
            </a:endParaRPr>
          </a:p>
          <a:p>
            <a:pPr marL="468000" lvl="3" indent="0" algn="just">
              <a:buClr>
                <a:srgbClr val="B32C16"/>
              </a:buClr>
              <a:buNone/>
            </a:pPr>
            <a:r>
              <a:rPr lang="pt-BR" sz="1700" i="1" dirty="0" smtClean="0">
                <a:solidFill>
                  <a:srgbClr val="FFFF00"/>
                </a:solidFill>
              </a:rPr>
              <a:t>Os alunos são levados a identificar a avaliação com a nota e a considerar que só vale a pena aprender um assunto se isso trouxer a perspectiva de uma boa nota...</a:t>
            </a:r>
          </a:p>
          <a:p>
            <a:pPr marL="36576" indent="0" algn="just">
              <a:buNone/>
            </a:pPr>
            <a:endParaRPr lang="pt-BR" sz="2400" dirty="0"/>
          </a:p>
          <a:p>
            <a:pPr marL="36576" indent="0" algn="just">
              <a:buNone/>
            </a:pPr>
            <a:endParaRPr lang="pt-BR" sz="2400" dirty="0" smtClean="0"/>
          </a:p>
          <a:p>
            <a:pPr marL="36576" indent="0" algn="just">
              <a:buNone/>
            </a:pPr>
            <a:r>
              <a:rPr lang="pt-BR" sz="2400" dirty="0" smtClean="0"/>
              <a:t>“Na </a:t>
            </a:r>
            <a:r>
              <a:rPr lang="pt-BR" sz="2400" dirty="0"/>
              <a:t>verdade, a avaliação não deve </a:t>
            </a:r>
            <a:r>
              <a:rPr lang="pt-BR" sz="2400" dirty="0" smtClean="0"/>
              <a:t>assumir </a:t>
            </a:r>
            <a:r>
              <a:rPr lang="pt-BR" sz="2400" dirty="0"/>
              <a:t>um peso de tal modo esmagador que atrapalhe o processo </a:t>
            </a:r>
            <a:r>
              <a:rPr lang="pt-BR" sz="2400" dirty="0" smtClean="0"/>
              <a:t>de planificação </a:t>
            </a:r>
            <a:r>
              <a:rPr lang="pt-BR" sz="2400" dirty="0"/>
              <a:t>e condução da prática </a:t>
            </a:r>
            <a:r>
              <a:rPr lang="pt-BR" sz="2400" dirty="0" smtClean="0"/>
              <a:t>educativa </a:t>
            </a:r>
            <a:r>
              <a:rPr lang="pt-BR" sz="2400" dirty="0"/>
              <a:t>nem deve ser encarada como um </a:t>
            </a:r>
            <a:r>
              <a:rPr lang="pt-BR" sz="2400" dirty="0" smtClean="0"/>
              <a:t>elemento </a:t>
            </a:r>
            <a:r>
              <a:rPr lang="pt-BR" sz="2400" dirty="0"/>
              <a:t>dispensável do trabalho do professor</a:t>
            </a:r>
            <a:r>
              <a:rPr lang="pt-BR" sz="2400" dirty="0" smtClean="0"/>
              <a:t>.” </a:t>
            </a:r>
            <a:endParaRPr lang="pt-BR" sz="2400" dirty="0"/>
          </a:p>
          <a:p>
            <a:pPr marL="36576" indent="0" algn="just">
              <a:buNone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91618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écnica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197</TotalTime>
  <Words>1057</Words>
  <Application>Microsoft Macintosh PowerPoint</Application>
  <PresentationFormat>Presentación en pantalla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Técnica</vt:lpstr>
      <vt:lpstr>AVALIAÇÃO</vt:lpstr>
      <vt:lpstr>Introdução</vt:lpstr>
      <vt:lpstr>Introdução</vt:lpstr>
      <vt:lpstr>Introdução</vt:lpstr>
      <vt:lpstr>Introdução</vt:lpstr>
      <vt:lpstr>Conceitos Fundamentais</vt:lpstr>
      <vt:lpstr>Conceitos Fundamentais</vt:lpstr>
      <vt:lpstr>Princípios sobre Avaliação</vt:lpstr>
      <vt:lpstr>Práticas a evitar</vt:lpstr>
      <vt:lpstr>Formas e Instrumentos</vt:lpstr>
      <vt:lpstr>Formas e Instrumentos</vt:lpstr>
      <vt:lpstr>Planejamento e registros</vt:lpstr>
      <vt:lpstr>Planejamento e registros</vt:lpstr>
      <vt:lpstr>Concluindo... resumindo...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</dc:title>
  <dc:creator>Moisés</dc:creator>
  <cp:lastModifiedBy>Manoel Moura</cp:lastModifiedBy>
  <cp:revision>56</cp:revision>
  <dcterms:created xsi:type="dcterms:W3CDTF">2013-11-21T02:13:38Z</dcterms:created>
  <dcterms:modified xsi:type="dcterms:W3CDTF">2013-11-21T17:20:16Z</dcterms:modified>
</cp:coreProperties>
</file>