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459" r:id="rId4"/>
    <p:sldId id="420" r:id="rId5"/>
    <p:sldId id="418" r:id="rId6"/>
    <p:sldId id="422" r:id="rId7"/>
    <p:sldId id="423" r:id="rId8"/>
    <p:sldId id="414" r:id="rId9"/>
    <p:sldId id="456" r:id="rId10"/>
    <p:sldId id="457" r:id="rId11"/>
    <p:sldId id="458" r:id="rId12"/>
    <p:sldId id="395" r:id="rId13"/>
    <p:sldId id="388" r:id="rId14"/>
    <p:sldId id="446" r:id="rId15"/>
    <p:sldId id="434" r:id="rId16"/>
    <p:sldId id="405" r:id="rId17"/>
    <p:sldId id="416" r:id="rId18"/>
    <p:sldId id="406" r:id="rId19"/>
    <p:sldId id="407" r:id="rId20"/>
    <p:sldId id="404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47" autoAdjust="0"/>
    <p:restoredTop sz="99140" autoAdjust="0"/>
  </p:normalViewPr>
  <p:slideViewPr>
    <p:cSldViewPr snapToGrid="0">
      <p:cViewPr varScale="1">
        <p:scale>
          <a:sx n="82" d="100"/>
          <a:sy n="82" d="100"/>
        </p:scale>
        <p:origin x="161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450"/>
    </p:cViewPr>
  </p:sorterViewPr>
  <p:notesViewPr>
    <p:cSldViewPr snapToGrid="0"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D91284F-F545-4F11-B80F-362A860F07B7}" type="datetimeFigureOut">
              <a:rPr lang="pt-BR"/>
              <a:pPr>
                <a:defRPr/>
              </a:pPr>
              <a:t>06/11/2023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6B44761-D0BF-4AE2-A083-00053BA4FF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42939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6F6A37-A28A-4A01-ADDF-81FF56C23A75}" type="datetimeFigureOut">
              <a:rPr lang="pt-BR"/>
              <a:pPr>
                <a:defRPr/>
              </a:pPr>
              <a:t>06/11/2023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B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8134691-82F0-4894-81F5-CC5D2EDECF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733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4BF1C-43B2-45BB-A731-D38713487F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28EDC-490D-4714-A6A8-A4B17BAC01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31F79-239E-4A17-8440-72F000C851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8C179B-E91E-4C79-B981-7C7210052A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363D5-EC1E-4EBF-B555-92C4C5E785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58D92-DCD5-46E5-BFEC-C281B67B33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DCB51-353D-4BC7-BC04-C4611A8C24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A820B-63D4-4162-94D2-0B4616F594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657D0-961E-4542-89FD-2C52CA36C8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E2C1B-9A57-498B-AC2D-AF27944246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AD1D4-54D3-4A72-9953-4362110C31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9A5C-FAA8-4056-B23E-0B127F262C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CD4E16CA-EC3D-42C0-A9F4-81CBB08E29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-385763" y="548680"/>
            <a:ext cx="95297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dirty="0">
                <a:solidFill>
                  <a:schemeClr val="accent1"/>
                </a:solidFill>
              </a:rPr>
              <a:t>MOTORES ELÉTRICOS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3933825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dirty="0"/>
              <a:t>Ettore A. de Barros</a:t>
            </a:r>
          </a:p>
          <a:p>
            <a:pPr algn="ctr"/>
            <a:r>
              <a:rPr lang="pt-BR" sz="3200" dirty="0"/>
              <a:t>LABORATÓRIO DE VEÍCULOS NÃO TRIPULADOS</a:t>
            </a:r>
          </a:p>
          <a:p>
            <a:r>
              <a:rPr lang="pt-BR" sz="3200" dirty="0"/>
              <a:t>			Escola Politécnica-USP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E2C1B-9A57-498B-AC2D-AF2794424612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332509" y="142504"/>
            <a:ext cx="8704613" cy="5953497"/>
          </a:xfrm>
        </p:spPr>
        <p:txBody>
          <a:bodyPr/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MOTORES DE CORRENTE ALTERNADA</a:t>
            </a:r>
          </a:p>
          <a:p>
            <a:r>
              <a:rPr lang="pt-BR" b="1" dirty="0">
                <a:solidFill>
                  <a:srgbClr val="00B050"/>
                </a:solidFill>
              </a:rPr>
              <a:t>MOTOR DE INDUÇÃO</a:t>
            </a:r>
          </a:p>
          <a:p>
            <a:pPr>
              <a:buFont typeface="Wingdings" pitchFamily="2" charset="2"/>
              <a:buChar char="§"/>
            </a:pPr>
            <a:r>
              <a:rPr lang="pt-BR" b="1" dirty="0">
                <a:solidFill>
                  <a:schemeClr val="bg1"/>
                </a:solidFill>
              </a:rPr>
              <a:t>PRINCÍPIO DE FUNCIONAMENTO</a:t>
            </a:r>
          </a:p>
          <a:p>
            <a:pPr marL="0" indent="0">
              <a:buNone/>
            </a:pPr>
            <a:endParaRPr lang="pt-BR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3/8/2013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000000"/>
                </a:solidFill>
              </a:rPr>
              <a:t>Underwater Vehicles Laboratory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C179B-E91E-4C79-B981-7C7210052AFB}" type="slidenum">
              <a:rPr lang="pt-BR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pt-BR">
              <a:solidFill>
                <a:srgbClr val="000000"/>
              </a:solidFill>
            </a:endParaRPr>
          </a:p>
        </p:txBody>
      </p:sp>
      <p:pic>
        <p:nvPicPr>
          <p:cNvPr id="7" name="Picture 1026" descr="D:\users\nokia\acionel\Induçâo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673" y="1995055"/>
            <a:ext cx="69723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945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3/8/2013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000000"/>
                </a:solidFill>
              </a:rPr>
              <a:t>Underwater Vehicles Laboratory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E2C1B-9A57-498B-AC2D-AF2794424612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pt-BR">
              <a:solidFill>
                <a:srgbClr val="000000"/>
              </a:solidFill>
            </a:endParaRPr>
          </a:p>
        </p:txBody>
      </p:sp>
      <p:pic>
        <p:nvPicPr>
          <p:cNvPr id="5" name="Picture 2" descr="D:\users\nokia\acionel\Indução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7010400" cy="452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690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300850"/>
            <a:ext cx="7772400" cy="548640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solidFill>
                  <a:srgbClr val="FF0000"/>
                </a:solidFill>
              </a:rPr>
              <a:t>MOTORES DE CORRENTE CONTÍNUA</a:t>
            </a:r>
          </a:p>
          <a:p>
            <a:pPr algn="ctr"/>
            <a:r>
              <a:rPr lang="pt-BR" b="1" dirty="0">
                <a:solidFill>
                  <a:srgbClr val="00B050"/>
                </a:solidFill>
              </a:rPr>
              <a:t>MOTOR COM ESCOVAS</a:t>
            </a:r>
          </a:p>
          <a:p>
            <a:pPr marL="0" indent="0">
              <a:buNone/>
            </a:pP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C179B-E91E-4C79-B981-7C7210052AFB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  <p:pic>
        <p:nvPicPr>
          <p:cNvPr id="7" name="Picture 1026" descr="D:\users\nokia\acionel\Motordc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07" y="1950086"/>
            <a:ext cx="5902036" cy="407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522" y="2955508"/>
            <a:ext cx="280035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909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MOTOR DE CORRENTE CONTÍNUA</a:t>
            </a:r>
          </a:p>
          <a:p>
            <a:pPr algn="ctr"/>
            <a:r>
              <a:rPr lang="pt-BR" b="1" dirty="0">
                <a:solidFill>
                  <a:srgbClr val="00B050"/>
                </a:solidFill>
              </a:rPr>
              <a:t>MOTOR SEM ESCOVAS 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C179B-E91E-4C79-B981-7C7210052AFB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  <p:pic>
        <p:nvPicPr>
          <p:cNvPr id="6" name="Picture 2" descr="D:\users\nokia\acionel\Brushless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928" y="2054741"/>
            <a:ext cx="6050475" cy="411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635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E2C1B-9A57-498B-AC2D-AF2794424612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530" y="750022"/>
            <a:ext cx="425767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375" y="3657600"/>
            <a:ext cx="4349427" cy="218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2470067" y="3218213"/>
            <a:ext cx="385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SISTEMA DE CHAVEAMENTO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648197" y="5913911"/>
            <a:ext cx="3583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SENTIDO DAS CORRENTES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926275" y="166255"/>
            <a:ext cx="7156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00B050"/>
                </a:solidFill>
              </a:rPr>
              <a:t>ACIONAMENTO DO MOTOR CC SEM ESCOVAS</a:t>
            </a:r>
          </a:p>
        </p:txBody>
      </p:sp>
    </p:spTree>
    <p:extLst>
      <p:ext uri="{BB962C8B-B14F-4D97-AF65-F5344CB8AC3E}">
        <p14:creationId xmlns:p14="http://schemas.microsoft.com/office/powerpoint/2010/main" val="2400171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E2C1B-9A57-498B-AC2D-AF2794424612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  <p:pic>
        <p:nvPicPr>
          <p:cNvPr id="5" name="Imagem 4" descr="http://sub.allaboutcircuits.com/images/02459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7558" y="2220685"/>
            <a:ext cx="4773881" cy="3301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104405" y="926275"/>
            <a:ext cx="63914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solidFill>
                  <a:srgbClr val="00B050"/>
                </a:solidFill>
              </a:rPr>
              <a:t>COMUTAÇÃO COM SENSORES </a:t>
            </a:r>
          </a:p>
          <a:p>
            <a:pPr algn="ctr"/>
            <a:r>
              <a:rPr lang="pt-BR" sz="3200" dirty="0">
                <a:solidFill>
                  <a:srgbClr val="00B050"/>
                </a:solidFill>
              </a:rPr>
              <a:t>DE EFEITO HALL</a:t>
            </a:r>
          </a:p>
        </p:txBody>
      </p:sp>
    </p:spTree>
    <p:extLst>
      <p:ext uri="{BB962C8B-B14F-4D97-AF65-F5344CB8AC3E}">
        <p14:creationId xmlns:p14="http://schemas.microsoft.com/office/powerpoint/2010/main" val="2707643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FF0000"/>
                </a:solidFill>
              </a:rPr>
              <a:t>MOTORES DE COMANDO PULSADO</a:t>
            </a:r>
          </a:p>
          <a:p>
            <a:pPr algn="ctr"/>
            <a:r>
              <a:rPr lang="pt-BR" b="1" dirty="0">
                <a:solidFill>
                  <a:srgbClr val="00B050"/>
                </a:solidFill>
              </a:rPr>
              <a:t>MOTOR DE PASSO</a:t>
            </a:r>
            <a:endParaRPr lang="pt-BR" b="1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pt-BR" b="1" u="sng" dirty="0">
              <a:solidFill>
                <a:schemeClr val="bg1"/>
              </a:solidFill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C179B-E91E-4C79-B981-7C7210052AFB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  <p:pic>
        <p:nvPicPr>
          <p:cNvPr id="6" name="Picture 1026" descr="D:\users\nokia\acionel\Motorpasso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405" y="1708926"/>
            <a:ext cx="7382370" cy="431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936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E2C1B-9A57-498B-AC2D-AF2794424612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  <p:pic>
        <p:nvPicPr>
          <p:cNvPr id="5" name="Picture 2" descr="D:\users\nokia\acionel\Motorpasso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924300"/>
            <a:ext cx="7400925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12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pt-BR" b="1" dirty="0">
                <a:solidFill>
                  <a:srgbClr val="00B050"/>
                </a:solidFill>
              </a:rPr>
              <a:t>MOTORES DE PASSO</a:t>
            </a:r>
          </a:p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>MOTOR DE RELUTÂNCIA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C179B-E91E-4C79-B981-7C7210052AFB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  <p:pic>
        <p:nvPicPr>
          <p:cNvPr id="6" name="Picture 2" descr="D:\users\nokia\acionel\Motordepasso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38238"/>
            <a:ext cx="7696200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00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200025"/>
            <a:ext cx="7772400" cy="5895975"/>
          </a:xfrm>
        </p:spPr>
        <p:txBody>
          <a:bodyPr/>
          <a:lstStyle/>
          <a:p>
            <a:endParaRPr lang="pt-BR" b="1" dirty="0">
              <a:solidFill>
                <a:schemeClr val="bg1"/>
              </a:solidFill>
            </a:endParaRPr>
          </a:p>
          <a:p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C179B-E91E-4C79-B981-7C7210052AFB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743134" y="257175"/>
            <a:ext cx="72256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>
                <a:solidFill>
                  <a:srgbClr val="00B050"/>
                </a:solidFill>
              </a:rPr>
              <a:t>MOTORES DE PASSO</a:t>
            </a:r>
          </a:p>
          <a:p>
            <a:pPr algn="just"/>
            <a:endParaRPr lang="pt-BR" sz="3600" dirty="0">
              <a:solidFill>
                <a:schemeClr val="bg1"/>
              </a:solidFill>
            </a:endParaRPr>
          </a:p>
          <a:p>
            <a:pPr algn="ctr"/>
            <a:r>
              <a:rPr lang="pt-BR" sz="3600" dirty="0">
                <a:solidFill>
                  <a:schemeClr val="bg1"/>
                </a:solidFill>
              </a:rPr>
              <a:t>MOTOR DE IMÃ PERMANENTE</a:t>
            </a:r>
          </a:p>
        </p:txBody>
      </p:sp>
      <p:pic>
        <p:nvPicPr>
          <p:cNvPr id="8" name="Picture 1026" descr="D:\users\nokia\acionel\Motordepasso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416" y="2222863"/>
            <a:ext cx="5854535" cy="391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0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17525" y="349250"/>
            <a:ext cx="381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dirty="0">
                <a:solidFill>
                  <a:schemeClr val="accent1"/>
                </a:solidFill>
              </a:rPr>
              <a:t>1. INTRODUÇÃO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223963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VANTAGENS DO EMPREGO DOS MOTORES ELÉTRICOS:</a:t>
            </a:r>
          </a:p>
          <a:p>
            <a:endParaRPr lang="pt-BR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dirty="0"/>
              <a:t>FÁCIL DISPONIBILIDADE DE ENERGIA ELÉTRICA</a:t>
            </a:r>
          </a:p>
          <a:p>
            <a:pPr algn="just"/>
            <a:endParaRPr lang="pt-BR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dirty="0"/>
              <a:t>EM GERAL, O CONTROLE É FÁCIL, PROPORCIONANDO</a:t>
            </a:r>
          </a:p>
          <a:p>
            <a:pPr algn="just"/>
            <a:r>
              <a:rPr lang="pt-BR" dirty="0"/>
              <a:t>    </a:t>
            </a:r>
          </a:p>
          <a:p>
            <a:pPr algn="just"/>
            <a:r>
              <a:rPr lang="pt-BR" dirty="0"/>
              <a:t>     </a:t>
            </a:r>
            <a:r>
              <a:rPr lang="pt-BR" u="sng" dirty="0"/>
              <a:t>MOVIMENTO CONTÍNUO,</a:t>
            </a:r>
            <a:r>
              <a:rPr lang="pt-BR" dirty="0"/>
              <a:t>                  </a:t>
            </a:r>
            <a:r>
              <a:rPr lang="pt-BR" u="sng" dirty="0"/>
              <a:t>ALTA EXATIDÃO</a:t>
            </a:r>
            <a:r>
              <a:rPr lang="pt-BR" dirty="0"/>
              <a:t>, </a:t>
            </a:r>
          </a:p>
          <a:p>
            <a:pPr algn="just"/>
            <a:endParaRPr lang="pt-BR" dirty="0"/>
          </a:p>
          <a:p>
            <a:pPr algn="ctr"/>
            <a:r>
              <a:rPr lang="pt-BR" dirty="0"/>
              <a:t>     </a:t>
            </a:r>
            <a:r>
              <a:rPr lang="pt-BR" u="sng" dirty="0"/>
              <a:t>REPETIBILIDADE</a:t>
            </a:r>
          </a:p>
          <a:p>
            <a:pPr algn="ctr"/>
            <a:endParaRPr lang="pt-BR" u="sng" dirty="0"/>
          </a:p>
          <a:p>
            <a:pPr algn="just"/>
            <a:r>
              <a:rPr lang="pt-BR" u="sng" dirty="0">
                <a:solidFill>
                  <a:srgbClr val="FF0000"/>
                </a:solidFill>
              </a:rPr>
              <a:t>DESVANTAGEM PRINCIPAL:</a:t>
            </a:r>
            <a:endParaRPr lang="pt-BR" dirty="0"/>
          </a:p>
          <a:p>
            <a:pPr algn="just"/>
            <a:endParaRPr lang="pt-BR" u="sng" dirty="0"/>
          </a:p>
          <a:p>
            <a:pPr algn="ctr"/>
            <a:r>
              <a:rPr lang="pt-BR" u="sng" dirty="0"/>
              <a:t>BAIXA RELAÇÃO TORQUE/INÉRCIA</a:t>
            </a:r>
            <a:r>
              <a:rPr lang="pt-BR" dirty="0"/>
              <a:t>			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E2C1B-9A57-498B-AC2D-AF2794424612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just"/>
            <a:r>
              <a:rPr lang="pt-BR" b="1" dirty="0">
                <a:solidFill>
                  <a:srgbClr val="00B050"/>
                </a:solidFill>
              </a:rPr>
              <a:t>MOTORES DE PASSO</a:t>
            </a: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MOTOR HÍBRIDO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C179B-E91E-4C79-B981-7C7210052AFB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  <p:pic>
        <p:nvPicPr>
          <p:cNvPr id="6" name="Picture 2" descr="D:\users\nokia\acionel\Motorpasso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950" y="2543733"/>
            <a:ext cx="508635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65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E2C1B-9A57-498B-AC2D-AF2794424612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878774" y="676894"/>
            <a:ext cx="3380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B050"/>
                </a:solidFill>
              </a:rPr>
              <a:t>2- FUNDAMENTOS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974236"/>
              </p:ext>
            </p:extLst>
          </p:nvPr>
        </p:nvGraphicFramePr>
        <p:xfrm>
          <a:off x="1835467" y="1745673"/>
          <a:ext cx="4848594" cy="3031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to do Photo Editor" r:id="rId2" imgW="11522439" imgH="6934801" progId="MSPhotoEd.3">
                  <p:embed/>
                </p:oleObj>
              </mc:Choice>
              <mc:Fallback>
                <p:oleObj name="Foto do Photo Editor" r:id="rId2" imgW="11522439" imgH="6934801" progId="MSPhotoEd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467" y="1745673"/>
                        <a:ext cx="4848594" cy="30312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945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E2C1B-9A57-498B-AC2D-AF2794424612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866898" y="914400"/>
            <a:ext cx="73983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u="sng" dirty="0">
                <a:latin typeface="Arial" charset="0"/>
                <a:hlinkClick r:id="rId2" action="ppaction://hlinksldjump"/>
              </a:rPr>
              <a:t>Rotor</a:t>
            </a:r>
            <a:r>
              <a:rPr lang="pt-BR" dirty="0">
                <a:latin typeface="Arial" charset="0"/>
              </a:rPr>
              <a:t>: Parte Girante do Motor</a:t>
            </a:r>
          </a:p>
          <a:p>
            <a:endParaRPr lang="pt-BR" dirty="0">
              <a:latin typeface="Arial" charset="0"/>
            </a:endParaRPr>
          </a:p>
          <a:p>
            <a:r>
              <a:rPr lang="pt-BR" u="sng" dirty="0" err="1">
                <a:latin typeface="Arial" charset="0"/>
                <a:hlinkClick r:id="rId3" action="ppaction://hlinksldjump"/>
              </a:rPr>
              <a:t>Estator</a:t>
            </a:r>
            <a:r>
              <a:rPr lang="pt-BR" dirty="0">
                <a:latin typeface="Arial" charset="0"/>
              </a:rPr>
              <a:t>: Parte Estacionária do Motor</a:t>
            </a:r>
          </a:p>
          <a:p>
            <a:endParaRPr lang="pt-BR" dirty="0">
              <a:latin typeface="Arial" charset="0"/>
            </a:endParaRPr>
          </a:p>
          <a:p>
            <a:r>
              <a:rPr lang="pt-BR" u="sng" dirty="0">
                <a:latin typeface="Arial" charset="0"/>
                <a:hlinkClick r:id="" action="ppaction://noaction"/>
              </a:rPr>
              <a:t>Sistema de Campo</a:t>
            </a:r>
            <a:r>
              <a:rPr lang="pt-BR" dirty="0">
                <a:latin typeface="Arial" charset="0"/>
              </a:rPr>
              <a:t>: Responsável pelo Fluxo Magnético</a:t>
            </a:r>
          </a:p>
          <a:p>
            <a:endParaRPr lang="pt-BR" dirty="0">
              <a:latin typeface="Arial" charset="0"/>
            </a:endParaRPr>
          </a:p>
          <a:p>
            <a:r>
              <a:rPr lang="pt-BR" u="sng" dirty="0">
                <a:latin typeface="Arial" charset="0"/>
                <a:hlinkClick r:id="rId4" action="ppaction://hlinksldjump"/>
              </a:rPr>
              <a:t>Armadura</a:t>
            </a:r>
            <a:r>
              <a:rPr lang="pt-BR" dirty="0">
                <a:latin typeface="Arial" charset="0"/>
              </a:rPr>
              <a:t>: Responsável pela Produção de Corrente</a:t>
            </a:r>
          </a:p>
        </p:txBody>
      </p:sp>
    </p:spTree>
    <p:extLst>
      <p:ext uri="{BB962C8B-B14F-4D97-AF65-F5344CB8AC3E}">
        <p14:creationId xmlns:p14="http://schemas.microsoft.com/office/powerpoint/2010/main" val="312386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E2C1B-9A57-498B-AC2D-AF2794424612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  <p:pic>
        <p:nvPicPr>
          <p:cNvPr id="5" name="Picture 3" descr="D:\users\nokia\acionel\Motordc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947738"/>
            <a:ext cx="6486525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060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E2C1B-9A57-498B-AC2D-AF2794424612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  <p:pic>
        <p:nvPicPr>
          <p:cNvPr id="5" name="Picture 4" descr="D:\users\nokia\acionel\Armadur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30" y="1140031"/>
            <a:ext cx="73914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82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E2C1B-9A57-498B-AC2D-AF2794424612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  <p:pic>
        <p:nvPicPr>
          <p:cNvPr id="5" name="Picture 2" descr="D:\users\nokia\acionel\Armadura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938213"/>
            <a:ext cx="5629275" cy="498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996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3/8/2013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Underwater Vehicles Laboratory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E2C1B-9A57-498B-AC2D-AF2794424612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783771" y="890649"/>
            <a:ext cx="706581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t-BR" dirty="0">
                <a:solidFill>
                  <a:schemeClr val="bg1"/>
                </a:solidFill>
              </a:rPr>
              <a:t>CLASSIFICAÇÃO DE ACORDO COM O TIPO DE TENSÃO DE ACIONAMENTO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rgbClr val="00B050"/>
                </a:solidFill>
              </a:rPr>
              <a:t>	</a:t>
            </a:r>
            <a:r>
              <a:rPr lang="pt-BR" u="sng" dirty="0">
                <a:solidFill>
                  <a:schemeClr val="bg1"/>
                </a:solidFill>
              </a:rPr>
              <a:t>COMANDO CONTÍNUO</a:t>
            </a:r>
          </a:p>
          <a:p>
            <a:pPr marL="0" indent="0">
              <a:buNone/>
            </a:pPr>
            <a:endParaRPr lang="pt-BR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</a:rPr>
              <a:t>	CORRENTE CONTÍNUA</a:t>
            </a:r>
          </a:p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</a:rPr>
              <a:t>	CORRENTE ALTERNADA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</a:rPr>
              <a:t>	</a:t>
            </a:r>
            <a:r>
              <a:rPr lang="pt-BR" u="sng" dirty="0">
                <a:solidFill>
                  <a:schemeClr val="bg1"/>
                </a:solidFill>
              </a:rPr>
              <a:t>MOTORES DE COMANDO PULSADO</a:t>
            </a:r>
          </a:p>
          <a:p>
            <a:pPr marL="0" indent="0">
              <a:buNone/>
            </a:pPr>
            <a:endParaRPr lang="pt-BR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</a:rPr>
              <a:t>	MOTOR DE PASSO</a:t>
            </a:r>
          </a:p>
        </p:txBody>
      </p:sp>
    </p:spTree>
    <p:extLst>
      <p:ext uri="{BB962C8B-B14F-4D97-AF65-F5344CB8AC3E}">
        <p14:creationId xmlns:p14="http://schemas.microsoft.com/office/powerpoint/2010/main" val="1978406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799" y="83127"/>
            <a:ext cx="8208819" cy="6012873"/>
          </a:xfrm>
        </p:spPr>
        <p:txBody>
          <a:bodyPr/>
          <a:lstStyle/>
          <a:p>
            <a:pPr marL="0" indent="0" algn="just">
              <a:buNone/>
            </a:pPr>
            <a:endParaRPr lang="pt-BR" b="1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pt-BR" b="1" dirty="0">
                <a:solidFill>
                  <a:srgbClr val="00B050"/>
                </a:solidFill>
              </a:rPr>
              <a:t>3. MOTORES DE COMANDO CONTÍNUO</a:t>
            </a:r>
            <a:endParaRPr lang="pt-BR" sz="28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pt-BR" b="1" dirty="0">
                <a:solidFill>
                  <a:srgbClr val="00B050"/>
                </a:solidFill>
              </a:rPr>
              <a:t>3.1 MOTORES DE CORRENTE ALTERNADA</a:t>
            </a:r>
            <a:endParaRPr lang="pt-BR" sz="4000" dirty="0">
              <a:solidFill>
                <a:srgbClr val="00B05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2800" b="1" u="sng" dirty="0">
                <a:solidFill>
                  <a:srgbClr val="FF0000"/>
                </a:solidFill>
              </a:rPr>
              <a:t>DISPONIBILIDADE DA TENSÃO ALTERNADA</a:t>
            </a:r>
          </a:p>
          <a:p>
            <a:pPr>
              <a:buFont typeface="Arial" pitchFamily="34" charset="0"/>
              <a:buChar char="•"/>
            </a:pPr>
            <a:r>
              <a:rPr lang="pt-BR" sz="2800" b="1" u="sng" dirty="0">
                <a:solidFill>
                  <a:srgbClr val="FF0000"/>
                </a:solidFill>
              </a:rPr>
              <a:t> TORQUE GERADO A PARTIR DE UM CAMPO MAGNÉTICO GIRANTE</a:t>
            </a:r>
            <a:endParaRPr lang="pt-BR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dirty="0">
                <a:solidFill>
                  <a:schemeClr val="bg1"/>
                </a:solidFill>
              </a:rPr>
              <a:t> MOTOR DE INDUÇÃO</a:t>
            </a:r>
          </a:p>
          <a:p>
            <a:pPr>
              <a:buFont typeface="Wingdings" pitchFamily="2" charset="2"/>
              <a:buChar char="Ø"/>
            </a:pPr>
            <a:r>
              <a:rPr lang="pt-BR" dirty="0">
                <a:solidFill>
                  <a:schemeClr val="bg1"/>
                </a:solidFill>
              </a:rPr>
              <a:t> MOTOR SÍNCRONO</a:t>
            </a:r>
          </a:p>
          <a:p>
            <a:pPr>
              <a:buFont typeface="Wingdings" pitchFamily="2" charset="2"/>
              <a:buChar char="Ø"/>
            </a:pPr>
            <a:r>
              <a:rPr lang="pt-BR" dirty="0">
                <a:solidFill>
                  <a:schemeClr val="bg1"/>
                </a:solidFill>
              </a:rPr>
              <a:t>SERVO AC</a:t>
            </a:r>
          </a:p>
          <a:p>
            <a:pPr marL="0" indent="0" algn="just">
              <a:buNone/>
            </a:pPr>
            <a:endParaRPr lang="pt-BR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pt-BR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sz="2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3/8/2013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srgbClr val="000000"/>
                </a:solidFill>
              </a:rPr>
              <a:t>Underwater Vehicles Laboratory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C179B-E91E-4C79-B981-7C7210052AFB}" type="slidenum">
              <a:rPr lang="pt-BR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475962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5742</TotalTime>
  <Words>321</Words>
  <Application>Microsoft Office PowerPoint</Application>
  <PresentationFormat>Apresentação na tela (4:3)</PresentationFormat>
  <Paragraphs>130</Paragraphs>
  <Slides>20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Estrutura padrão</vt:lpstr>
      <vt:lpstr>Foto do Photo Editor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Poli_USP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Ettore  de Barros</dc:creator>
  <cp:lastModifiedBy>Ettore MAC</cp:lastModifiedBy>
  <cp:revision>323</cp:revision>
  <dcterms:created xsi:type="dcterms:W3CDTF">2005-05-10T18:52:24Z</dcterms:created>
  <dcterms:modified xsi:type="dcterms:W3CDTF">2023-11-06T19:26:40Z</dcterms:modified>
</cp:coreProperties>
</file>