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7" r:id="rId2"/>
    <p:sldId id="258" r:id="rId3"/>
    <p:sldId id="259" r:id="rId4"/>
    <p:sldId id="260" r:id="rId5"/>
    <p:sldId id="287" r:id="rId6"/>
    <p:sldId id="309" r:id="rId7"/>
    <p:sldId id="266" r:id="rId8"/>
    <p:sldId id="267" r:id="rId9"/>
    <p:sldId id="268" r:id="rId10"/>
    <p:sldId id="325" r:id="rId11"/>
    <p:sldId id="276" r:id="rId12"/>
    <p:sldId id="326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8" r:id="rId22"/>
    <p:sldId id="337" r:id="rId23"/>
    <p:sldId id="317" r:id="rId24"/>
    <p:sldId id="311" r:id="rId25"/>
    <p:sldId id="312" r:id="rId26"/>
    <p:sldId id="327" r:id="rId27"/>
    <p:sldId id="328" r:id="rId28"/>
    <p:sldId id="310" r:id="rId29"/>
    <p:sldId id="335" r:id="rId30"/>
    <p:sldId id="329" r:id="rId31"/>
    <p:sldId id="318" r:id="rId32"/>
    <p:sldId id="319" r:id="rId33"/>
    <p:sldId id="320" r:id="rId34"/>
    <p:sldId id="334" r:id="rId35"/>
    <p:sldId id="323" r:id="rId36"/>
    <p:sldId id="330" r:id="rId37"/>
    <p:sldId id="324" r:id="rId38"/>
    <p:sldId id="333" r:id="rId39"/>
    <p:sldId id="331" r:id="rId40"/>
    <p:sldId id="332" r:id="rId41"/>
    <p:sldId id="321" r:id="rId42"/>
    <p:sldId id="313" r:id="rId43"/>
    <p:sldId id="314" r:id="rId44"/>
    <p:sldId id="315" r:id="rId45"/>
    <p:sldId id="316" r:id="rId46"/>
    <p:sldId id="283" r:id="rId47"/>
    <p:sldId id="284" r:id="rId48"/>
    <p:sldId id="338" r:id="rId49"/>
    <p:sldId id="279" r:id="rId50"/>
    <p:sldId id="285" r:id="rId51"/>
    <p:sldId id="336" r:id="rId52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0645" autoAdjust="0"/>
  </p:normalViewPr>
  <p:slideViewPr>
    <p:cSldViewPr>
      <p:cViewPr varScale="1">
        <p:scale>
          <a:sx n="94" d="100"/>
          <a:sy n="94" d="100"/>
        </p:scale>
        <p:origin x="209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901949-31C0-42A0-BE7C-82F5F322A2E0}" type="datetimeFigureOut">
              <a:rPr lang="pt-BR" smtClean="0"/>
              <a:pPr/>
              <a:t>31/08/2016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96515F-F5AB-44BF-9CBD-90AB02D39128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88650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Padrão</a:t>
            </a:r>
            <a:r>
              <a:rPr lang="pt-BR" baseline="0" dirty="0" smtClean="0"/>
              <a:t> atual população brasileira; Guia alimentar; ultraprocessados </a:t>
            </a:r>
            <a:r>
              <a:rPr lang="pt-BR" baseline="0" dirty="0" err="1" smtClean="0"/>
              <a:t>vs</a:t>
            </a:r>
            <a:r>
              <a:rPr lang="pt-BR" baseline="0" dirty="0" smtClean="0"/>
              <a:t> alimentação in natura; amamentação coerente com o guia; recomendação AM e perfil atual; discussão sobre os motivos da baixa prevalência do AM; mídia; </a:t>
            </a:r>
            <a:r>
              <a:rPr lang="pt-BR" baseline="0" dirty="0" err="1" smtClean="0"/>
              <a:t>pq</a:t>
            </a:r>
            <a:r>
              <a:rPr lang="pt-BR" baseline="0" dirty="0" smtClean="0"/>
              <a:t> amamentar (Lancet); AM enquanto direito; iniciativas que asseguram o AM; determinantes da amamentação; questões relacionadas ao desmame; prática profissional; atuação do nutricionista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DF56C-16C2-47BC-AE0B-783719368312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3425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Falar do</a:t>
            </a:r>
            <a:r>
              <a:rPr lang="pt-BR" baseline="0" dirty="0" smtClean="0"/>
              <a:t> excesso de peso adulto e infantil. Trazer a complexidade das causas desse cenário, como problemas com a comensalidade (comer correndo), padrão de vida com excesso de atribuições, sedentarismo e, inclusive, como a falta de acesso ao alimento torna a pessoa mais exposta a doenças não transmissíveis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DF56C-16C2-47BC-AE0B-783719368312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9878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Apresentar que políticas</a:t>
            </a:r>
            <a:r>
              <a:rPr lang="pt-BR" baseline="0" dirty="0" smtClean="0"/>
              <a:t> e demais ações no âmbito público são propostas para interferir positivamente na saúde e na alimentação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baseline="0" dirty="0" smtClean="0"/>
              <a:t>Trazer o guia alimentar como exemplo, falando dos seus princípios. Nesse momento, falar do leite materno, como sendo o primeiro alimento e mais completo para uma determinada faixa da vida. E falar da amamentação, como sendo um ato para além da alimentação.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Alimentação é mais que ingestão de nutrientes: falar das outras perspectivas da amamentação</a:t>
            </a:r>
          </a:p>
          <a:p>
            <a:endParaRPr lang="pt-BR" dirty="0" smtClean="0"/>
          </a:p>
          <a:p>
            <a:r>
              <a:rPr lang="pt-BR" dirty="0" smtClean="0"/>
              <a:t>Recomendações sobre alimentação devem estar em sintonia com seu tempo – trazer a informação da diminuição dos alimentos in natura</a:t>
            </a:r>
          </a:p>
          <a:p>
            <a:endParaRPr lang="pt-BR" dirty="0" smtClean="0"/>
          </a:p>
          <a:p>
            <a:r>
              <a:rPr lang="pt-BR" dirty="0" smtClean="0"/>
              <a:t>Alimentação adequada e saudável deriva de sistema alimentar socialmente e ambientalmente sustentável: trazer a </a:t>
            </a:r>
            <a:r>
              <a:rPr lang="pt-BR" dirty="0" err="1" smtClean="0"/>
              <a:t>smam</a:t>
            </a:r>
            <a:r>
              <a:rPr lang="pt-BR" dirty="0" smtClean="0"/>
              <a:t> e os objetivos sustentáveis do milênio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DF56C-16C2-47BC-AE0B-783719368312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6454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Enfatizar a classificação dos</a:t>
            </a:r>
            <a:r>
              <a:rPr lang="pt-BR" baseline="0" dirty="0" smtClean="0"/>
              <a:t> alimentos, colocando o leite materno como o alimento in natura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DF56C-16C2-47BC-AE0B-783719368312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4533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pt-BR" sz="1000" dirty="0" smtClean="0">
                <a:solidFill>
                  <a:srgbClr val="000000"/>
                </a:solidFill>
                <a:latin typeface="+mn-lt"/>
                <a:ea typeface="+mn-ea"/>
              </a:rPr>
              <a:t>A recessão </a:t>
            </a:r>
            <a:r>
              <a:rPr lang="pt-BR" sz="1000" dirty="0" err="1" smtClean="0">
                <a:solidFill>
                  <a:srgbClr val="000000"/>
                </a:solidFill>
                <a:latin typeface="+mn-lt"/>
                <a:ea typeface="+mn-ea"/>
              </a:rPr>
              <a:t>economica</a:t>
            </a:r>
            <a:r>
              <a:rPr lang="pt-BR" sz="1000" dirty="0" smtClean="0">
                <a:solidFill>
                  <a:srgbClr val="000000"/>
                </a:solidFill>
                <a:latin typeface="+mn-lt"/>
                <a:ea typeface="+mn-ea"/>
              </a:rPr>
              <a:t> global e a recuperação desigual desde 2008 teve impacto negativo na performance de muitas industrias de FMCG mas </a:t>
            </a:r>
            <a:r>
              <a:rPr lang="pt-BR" sz="1000" b="1" dirty="0" smtClean="0">
                <a:solidFill>
                  <a:srgbClr val="000000"/>
                </a:solidFill>
                <a:latin typeface="+mn-lt"/>
                <a:ea typeface="+mn-ea"/>
              </a:rPr>
              <a:t>as</a:t>
            </a:r>
            <a:r>
              <a:rPr lang="pt-BR" sz="1000" b="1" baseline="0" dirty="0" smtClean="0">
                <a:solidFill>
                  <a:srgbClr val="000000"/>
                </a:solidFill>
                <a:latin typeface="+mn-lt"/>
                <a:ea typeface="+mn-ea"/>
              </a:rPr>
              <a:t> vendas de </a:t>
            </a:r>
            <a:r>
              <a:rPr lang="pt-BR" sz="1000" b="1" baseline="0" smtClean="0">
                <a:solidFill>
                  <a:srgbClr val="000000"/>
                </a:solidFill>
                <a:latin typeface="+mn-lt"/>
                <a:ea typeface="+mn-ea"/>
              </a:rPr>
              <a:t>formulas pelo </a:t>
            </a:r>
            <a:r>
              <a:rPr lang="pt-BR" sz="1000" b="1" baseline="0" dirty="0" smtClean="0">
                <a:solidFill>
                  <a:srgbClr val="000000"/>
                </a:solidFill>
                <a:latin typeface="+mn-lt"/>
                <a:ea typeface="+mn-ea"/>
              </a:rPr>
              <a:t>mundo provaram ser resistentes à recessão, pelas seguintes razões:</a:t>
            </a:r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pt-BR" sz="1000" dirty="0" smtClean="0">
                <a:solidFill>
                  <a:srgbClr val="000000"/>
                </a:solidFill>
                <a:latin typeface="+mn-lt"/>
                <a:ea typeface="+mn-ea"/>
              </a:rPr>
              <a:t>As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the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price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of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milk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formula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increased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in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line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with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commodity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prices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,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consumers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already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using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milk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formula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had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to continue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doing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so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,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while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price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sensitive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mothers-to-be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re-evaluated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the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need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to use formula, in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effect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contributing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to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lower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volume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growth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rates.</a:t>
            </a:r>
            <a:endParaRPr dirty="0"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Price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sensitivity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was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more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evident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in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developed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countries as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milk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formula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growth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rates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declined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,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whereas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most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emerging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markets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saw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income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growth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despite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the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global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economic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recession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.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Emerging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market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consumers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in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effect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drove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the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purchase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in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milk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formula. </a:t>
            </a:r>
            <a:endParaRPr dirty="0"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The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global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economic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recession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and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the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uneven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recovery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since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2008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have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impacted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the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growth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performance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of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many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FMCG industries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negatively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,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but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b="1" dirty="0" err="1">
                <a:solidFill>
                  <a:srgbClr val="000000"/>
                </a:solidFill>
                <a:latin typeface="+mn-lt"/>
                <a:ea typeface="+mn-ea"/>
              </a:rPr>
              <a:t>milk</a:t>
            </a:r>
            <a:r>
              <a:rPr lang="pt-BR" sz="1000" b="1" dirty="0">
                <a:solidFill>
                  <a:srgbClr val="000000"/>
                </a:solidFill>
                <a:latin typeface="+mn-lt"/>
                <a:ea typeface="+mn-ea"/>
              </a:rPr>
              <a:t> formula </a:t>
            </a:r>
            <a:r>
              <a:rPr lang="pt-BR" sz="1000" b="1" dirty="0" err="1">
                <a:solidFill>
                  <a:srgbClr val="000000"/>
                </a:solidFill>
                <a:latin typeface="+mn-lt"/>
                <a:ea typeface="+mn-ea"/>
              </a:rPr>
              <a:t>sales</a:t>
            </a:r>
            <a:r>
              <a:rPr lang="pt-BR" sz="1000" b="1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b="1" dirty="0" err="1">
                <a:solidFill>
                  <a:srgbClr val="000000"/>
                </a:solidFill>
                <a:latin typeface="+mn-lt"/>
                <a:ea typeface="+mn-ea"/>
              </a:rPr>
              <a:t>across</a:t>
            </a:r>
            <a:r>
              <a:rPr lang="pt-BR" sz="1000" b="1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b="1" dirty="0" err="1">
                <a:solidFill>
                  <a:srgbClr val="000000"/>
                </a:solidFill>
                <a:latin typeface="+mn-lt"/>
                <a:ea typeface="+mn-ea"/>
              </a:rPr>
              <a:t>the</a:t>
            </a:r>
            <a:r>
              <a:rPr lang="pt-BR" sz="1000" b="1" dirty="0">
                <a:solidFill>
                  <a:srgbClr val="000000"/>
                </a:solidFill>
                <a:latin typeface="+mn-lt"/>
                <a:ea typeface="+mn-ea"/>
              </a:rPr>
              <a:t> world </a:t>
            </a:r>
            <a:r>
              <a:rPr lang="pt-BR" sz="1000" b="1" dirty="0" err="1">
                <a:solidFill>
                  <a:srgbClr val="000000"/>
                </a:solidFill>
                <a:latin typeface="+mn-lt"/>
                <a:ea typeface="+mn-ea"/>
              </a:rPr>
              <a:t>have</a:t>
            </a:r>
            <a:r>
              <a:rPr lang="pt-BR" sz="1000" b="1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proven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to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be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b="1" dirty="0" err="1">
                <a:solidFill>
                  <a:srgbClr val="000000"/>
                </a:solidFill>
                <a:latin typeface="+mn-lt"/>
                <a:ea typeface="+mn-ea"/>
              </a:rPr>
              <a:t>reasonably</a:t>
            </a:r>
            <a:r>
              <a:rPr lang="pt-BR" sz="1000" b="1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b="1" dirty="0" err="1">
                <a:solidFill>
                  <a:srgbClr val="000000"/>
                </a:solidFill>
                <a:latin typeface="+mn-lt"/>
                <a:ea typeface="+mn-ea"/>
              </a:rPr>
              <a:t>recession</a:t>
            </a:r>
            <a:r>
              <a:rPr lang="pt-BR" sz="1000" b="1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b="1" dirty="0" err="1">
                <a:solidFill>
                  <a:srgbClr val="000000"/>
                </a:solidFill>
                <a:latin typeface="+mn-lt"/>
                <a:ea typeface="+mn-ea"/>
              </a:rPr>
              <a:t>proof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, for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the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following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reasons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:</a:t>
            </a:r>
            <a:endParaRPr dirty="0"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As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the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price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of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milk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formula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increased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in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line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with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commodity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prices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,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consumers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already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using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milk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formula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had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to continue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doing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so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,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while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price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sensitive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mothers-to-be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re-evaluated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the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need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to use formula, in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effect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contributing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to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lower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volume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growth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rates.</a:t>
            </a:r>
            <a:endParaRPr dirty="0"/>
          </a:p>
          <a:p>
            <a:pPr lvl="1">
              <a:lnSpc>
                <a:spcPct val="100000"/>
              </a:lnSpc>
              <a:buFont typeface="Arial"/>
              <a:buChar char="•"/>
            </a:pP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Price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sensitivity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was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more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evident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in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developed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countries as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milk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formula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growth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rates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declined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,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whereas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most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emerging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markets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saw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income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growth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despite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the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global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economic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recession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.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Emerging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market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consumers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in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effect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drove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the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purchase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in </a:t>
            </a:r>
            <a:r>
              <a:rPr lang="pt-BR" sz="1000" dirty="0" err="1">
                <a:solidFill>
                  <a:srgbClr val="000000"/>
                </a:solidFill>
                <a:latin typeface="+mn-lt"/>
                <a:ea typeface="+mn-ea"/>
              </a:rPr>
              <a:t>milk</a:t>
            </a:r>
            <a:r>
              <a:rPr lang="pt-BR" sz="1000" dirty="0">
                <a:solidFill>
                  <a:srgbClr val="000000"/>
                </a:solidFill>
                <a:latin typeface="+mn-lt"/>
                <a:ea typeface="+mn-ea"/>
              </a:rPr>
              <a:t> formula. </a:t>
            </a:r>
            <a:endParaRPr dirty="0"/>
          </a:p>
          <a:p>
            <a:pPr algn="just">
              <a:lnSpc>
                <a:spcPct val="100000"/>
              </a:lnSpc>
            </a:pPr>
            <a:endParaRPr dirty="0"/>
          </a:p>
          <a:p>
            <a:pPr algn="just">
              <a:lnSpc>
                <a:spcPct val="100000"/>
              </a:lnSpc>
            </a:pPr>
            <a:endParaRPr dirty="0"/>
          </a:p>
          <a:p>
            <a:pPr algn="just">
              <a:lnSpc>
                <a:spcPct val="100000"/>
              </a:lnSpc>
            </a:pPr>
            <a:endParaRPr dirty="0"/>
          </a:p>
        </p:txBody>
      </p:sp>
      <p:sp>
        <p:nvSpPr>
          <p:cNvPr id="117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</p:spPr>
        <p:txBody>
          <a:bodyPr anchor="b"/>
          <a:lstStyle/>
          <a:p>
            <a:pPr algn="r">
              <a:lnSpc>
                <a:spcPct val="100000"/>
              </a:lnSpc>
            </a:pPr>
            <a:fld id="{D450701B-7806-4082-A9C2-C53EEB6F081C}" type="slidenum">
              <a:rPr lang="pt-BR" sz="1200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7916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sz="1200" dirty="0" smtClean="0"/>
              <a:t>Um forte efeito protetor foi evidenciado, sendo que as crianças amamentadas exclusivamente tiveram apenas 12% do risco de morte em comparação com aquelas que não foram amamentadas.10 </a:t>
            </a:r>
          </a:p>
          <a:p>
            <a:r>
              <a:rPr lang="pt-BR" sz="1200" dirty="0" smtClean="0"/>
              <a:t>Outros três estudos em países de renda média e baixa mostraram que as crianças menores de 6 meses que não foram amamentadas tiveram aumentos de 3,5 vezes (meninos) e 4,1 vezes (meninas) na mortalidade em comparação com aquelas que receberam leite materno, e que essa proteção para as crianças amamentadas diminuiu com a idade.33 </a:t>
            </a:r>
          </a:p>
          <a:p>
            <a:r>
              <a:rPr lang="pt-BR" sz="1200" dirty="0" smtClean="0"/>
              <a:t>Estes resultados são suportados por estudos com crianças de 6-23 meses, nos quais a amamentação mostrou-se associada a uma redução de 50% nas mortes (Tabela). </a:t>
            </a:r>
          </a:p>
          <a:p>
            <a:r>
              <a:rPr lang="pt-BR" sz="1200" dirty="0" smtClean="0"/>
              <a:t>A amamentação também pode proteger contra mortes em países de alta renda. Uma </a:t>
            </a:r>
            <a:r>
              <a:rPr lang="pt-BR" sz="1200" dirty="0" err="1" smtClean="0"/>
              <a:t>metanálise</a:t>
            </a:r>
            <a:r>
              <a:rPr lang="pt-BR" sz="1200" dirty="0" smtClean="0"/>
              <a:t> de seis estudos de alta qualidade mostrou que a amamentação (alguma vez na vida) associou-se a uma redução de 36% (IC95% 19; 49) na ocorrência de morte súbita infantil. 34 </a:t>
            </a:r>
          </a:p>
          <a:p>
            <a:r>
              <a:rPr lang="pt-BR" sz="1200" dirty="0" smtClean="0"/>
              <a:t>Outra </a:t>
            </a:r>
            <a:r>
              <a:rPr lang="pt-BR" sz="1200" dirty="0" err="1" smtClean="0"/>
              <a:t>metanálise</a:t>
            </a:r>
            <a:r>
              <a:rPr lang="pt-BR" sz="1200" dirty="0" smtClean="0"/>
              <a:t> de quatro ensaios controlados randomizados mostrou uma redução de 58% (IC95% 4; 82) na ocorrência de </a:t>
            </a:r>
            <a:r>
              <a:rPr lang="pt-BR" sz="1200" dirty="0" err="1" smtClean="0"/>
              <a:t>enterocolite</a:t>
            </a:r>
            <a:r>
              <a:rPr lang="pt-BR" sz="1200" dirty="0" smtClean="0"/>
              <a:t> necrotizante,34 uma doença com alta letalidade em todos os cenários.3</a:t>
            </a:r>
          </a:p>
          <a:p>
            <a:r>
              <a:rPr lang="pt-BR" sz="1200" dirty="0" smtClean="0"/>
              <a:t>Em termos de morbidade infantil, existe evidência contundente proveniente de 66 análises diferentes, principalmente de países de baixa e média renda e incluindo três ensaios controlados randomizados, de que a amamentação protege contra diarreia e infecções respiratórias (Tabela).21 Aproximadamente metade de todos os episódios de diarreia e um terço das infecções respiratórias poderiam ser evitadas pela amamentação. A proteção contra internações hospitalares devido a estas doenças é ainda maior: a amamentação pode prevenir 72% das internações por diarreia e 57% daquelas por infecções respiratórias. Discutimos os riscos associados aos substitutos do leite materno em termos de contaminação química e biológica no apêndice.</a:t>
            </a:r>
          </a:p>
          <a:p>
            <a:r>
              <a:rPr lang="pt-BR" sz="1200" dirty="0" smtClean="0"/>
              <a:t>Nossas revisões sugerem proteção importante contra otite média em crianças menores de 2 anos de idade, predominantemente em cenários de alta renda, porém com achados inconclusivos para crianças com maior idade (Tabela).22 </a:t>
            </a:r>
          </a:p>
          <a:p>
            <a:r>
              <a:rPr lang="pt-BR" sz="1200" dirty="0" smtClean="0"/>
              <a:t>Com base em 49 estudos realizados predominantemente em países de baixa e média renda, nossas análises de desfechos em saúde bucal (tabela) mostraram que a amamentação foi associada com uma redução de 68% na ocorrência de </a:t>
            </a:r>
            <a:r>
              <a:rPr lang="pt-BR" sz="1200" dirty="0" err="1" smtClean="0"/>
              <a:t>maloclusões</a:t>
            </a:r>
            <a:r>
              <a:rPr lang="pt-BR" sz="1200" dirty="0" smtClean="0"/>
              <a:t> (IC95% 60; 75).26 A maioria dos estudos foram restritos a crianças menores com dentição decídua, mas a </a:t>
            </a:r>
            <a:r>
              <a:rPr lang="pt-BR" sz="1200" dirty="0" err="1" smtClean="0"/>
              <a:t>maloclusão</a:t>
            </a:r>
            <a:r>
              <a:rPr lang="pt-BR" sz="1200" dirty="0" smtClean="0"/>
              <a:t> nesse grupo etário é um fator de risco para </a:t>
            </a:r>
            <a:r>
              <a:rPr lang="pt-BR" sz="1200" dirty="0" err="1" smtClean="0"/>
              <a:t>maloclusão</a:t>
            </a:r>
            <a:r>
              <a:rPr lang="pt-BR" sz="1200" dirty="0" smtClean="0"/>
              <a:t> na dentição permanente (adultos).36-37 Entretanto, a amamentação por períodos mais longos que 12 meses e a amamentação noturna foram associadas com aumentos de 2-3 vezes na ocorrência de cáries dentárias em dentes decíduos, possivelmente devido à higiene bucal inadequada após a alimentação.25</a:t>
            </a:r>
          </a:p>
          <a:p>
            <a:r>
              <a:rPr lang="pt-BR" sz="1200" dirty="0" smtClean="0"/>
              <a:t>Informação sobre a amamentação e crescimento infantil foi derivada de 17 estudos, incluindo 15 ensaios controlados randomizados, a maioria de países de média renda.2 O peso e o comprimento alcançados ao redor dos 6 meses de vida não diferiram, mas houve uma pequena redução (escore Z -0,06; IC95% -0,12; 0,00) no índice de massa corporal (IMC) ou no indicador </a:t>
            </a:r>
            <a:r>
              <a:rPr lang="pt-BR" sz="1200" dirty="0" err="1" smtClean="0"/>
              <a:t>peso-para-altura</a:t>
            </a:r>
            <a:r>
              <a:rPr lang="pt-BR" sz="1200" dirty="0" smtClean="0"/>
              <a:t> em crianças cujas mães receberam a intervenção de promoção da amamentação em comparação com aquelas cujas mães não receberam esta intervenção (Tabela).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DF56C-16C2-47BC-AE0B-783719368312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846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t-BR" sz="1200" dirty="0" smtClean="0"/>
              <a:t>Um forte efeito protetor foi evidenciado, sendo que as crianças amamentadas exclusivamente tiveram apenas 12% do risco de morte em comparação com aquelas que não foram amamentadas.10 </a:t>
            </a:r>
          </a:p>
          <a:p>
            <a:r>
              <a:rPr lang="pt-BR" sz="1200" dirty="0" smtClean="0"/>
              <a:t>Outros três estudos em países de renda média e baixa mostraram que as crianças menores de 6 meses que não foram amamentadas tiveram aumentos de 3,5 vezes (meninos) e 4,1 vezes (meninas) na mortalidade em comparação com aquelas que receberam leite materno, e que essa proteção para as crianças amamentadas diminuiu com a idade.33 </a:t>
            </a:r>
          </a:p>
          <a:p>
            <a:r>
              <a:rPr lang="pt-BR" sz="1200" dirty="0" smtClean="0"/>
              <a:t>Estes resultados são suportados por estudos com crianças de 6-23 meses, nos quais a amamentação mostrou-se associada a uma redução de 50% nas mortes (Tabela). </a:t>
            </a:r>
          </a:p>
          <a:p>
            <a:r>
              <a:rPr lang="pt-BR" sz="1200" dirty="0" smtClean="0"/>
              <a:t>A amamentação também pode proteger contra mortes em países de alta renda. Uma </a:t>
            </a:r>
            <a:r>
              <a:rPr lang="pt-BR" sz="1200" dirty="0" err="1" smtClean="0"/>
              <a:t>metanálise</a:t>
            </a:r>
            <a:r>
              <a:rPr lang="pt-BR" sz="1200" dirty="0" smtClean="0"/>
              <a:t> de seis estudos de alta qualidade mostrou que a amamentação (alguma vez na vida) associou-se a uma redução de 36% (IC95% 19; 49) na ocorrência de morte súbita infantil. 34 </a:t>
            </a:r>
          </a:p>
          <a:p>
            <a:r>
              <a:rPr lang="pt-BR" sz="1200" dirty="0" smtClean="0"/>
              <a:t>Outra </a:t>
            </a:r>
            <a:r>
              <a:rPr lang="pt-BR" sz="1200" dirty="0" err="1" smtClean="0"/>
              <a:t>metanálise</a:t>
            </a:r>
            <a:r>
              <a:rPr lang="pt-BR" sz="1200" dirty="0" smtClean="0"/>
              <a:t> de quatro ensaios controlados randomizados mostrou uma redução de 58% (IC95% 4; 82) na ocorrência de </a:t>
            </a:r>
            <a:r>
              <a:rPr lang="pt-BR" sz="1200" dirty="0" err="1" smtClean="0"/>
              <a:t>enterocolite</a:t>
            </a:r>
            <a:r>
              <a:rPr lang="pt-BR" sz="1200" dirty="0" smtClean="0"/>
              <a:t> necrotizante,34 uma doença com alta letalidade em todos os cenários.3</a:t>
            </a:r>
          </a:p>
          <a:p>
            <a:r>
              <a:rPr lang="pt-BR" sz="1200" dirty="0" smtClean="0"/>
              <a:t>Em termos de morbidade infantil, existe evidência contundente proveniente de 66 análises diferentes, principalmente de países de baixa e média renda e incluindo três ensaios controlados randomizados, de que a amamentação protege contra diarreia e infecções respiratórias (Tabela).21 Aproximadamente metade de todos os episódios de diarreia e um terço das infecções respiratórias poderiam ser evitadas pela amamentação. A proteção contra internações hospitalares devido a estas doenças é ainda maior: a amamentação pode prevenir 72% das internações por diarreia e 57% daquelas por infecções respiratórias. Discutimos os riscos associados aos substitutos do leite materno em termos de contaminação química e biológica no apêndice.</a:t>
            </a:r>
          </a:p>
          <a:p>
            <a:r>
              <a:rPr lang="pt-BR" sz="1200" dirty="0" smtClean="0"/>
              <a:t>Nossas revisões sugerem proteção importante contra otite média em crianças menores de 2 anos de idade, predominantemente em cenários de alta renda, porém com achados inconclusivos para crianças com maior idade (Tabela).22 </a:t>
            </a:r>
          </a:p>
          <a:p>
            <a:r>
              <a:rPr lang="pt-BR" sz="1200" dirty="0" smtClean="0"/>
              <a:t>Com base em 49 estudos realizados predominantemente em países de baixa e média renda, nossas análises de desfechos em saúde bucal (tabela) mostraram que a amamentação foi associada com uma redução de 68% na ocorrência de </a:t>
            </a:r>
            <a:r>
              <a:rPr lang="pt-BR" sz="1200" dirty="0" err="1" smtClean="0"/>
              <a:t>maloclusões</a:t>
            </a:r>
            <a:r>
              <a:rPr lang="pt-BR" sz="1200" dirty="0" smtClean="0"/>
              <a:t> (IC95% 60; 75).26 A maioria dos estudos foram restritos a crianças menores com dentição decídua, mas a </a:t>
            </a:r>
            <a:r>
              <a:rPr lang="pt-BR" sz="1200" dirty="0" err="1" smtClean="0"/>
              <a:t>maloclusão</a:t>
            </a:r>
            <a:r>
              <a:rPr lang="pt-BR" sz="1200" dirty="0" smtClean="0"/>
              <a:t> nesse grupo etário é um fator de risco para </a:t>
            </a:r>
            <a:r>
              <a:rPr lang="pt-BR" sz="1200" dirty="0" err="1" smtClean="0"/>
              <a:t>maloclusão</a:t>
            </a:r>
            <a:r>
              <a:rPr lang="pt-BR" sz="1200" dirty="0" smtClean="0"/>
              <a:t> na dentição permanente (adultos).36-37 Entretanto, a amamentação por períodos mais longos que 12 meses e a amamentação noturna foram associadas com aumentos de 2-3 vezes na ocorrência de cáries dentárias em dentes decíduos, possivelmente devido à higiene bucal inadequada após a alimentação.25</a:t>
            </a:r>
          </a:p>
          <a:p>
            <a:r>
              <a:rPr lang="pt-BR" sz="1200" dirty="0" smtClean="0"/>
              <a:t>Informação sobre a amamentação e crescimento infantil foi derivada de 17 estudos, incluindo 15 ensaios controlados randomizados, a maioria de países de média renda.2 O peso e o comprimento alcançados ao redor dos 6 meses de vida não diferiram, mas houve uma pequena redução (escore Z -0,06; IC95% -0,12; 0,00) no índice de massa corporal (IMC) ou no indicador </a:t>
            </a:r>
            <a:r>
              <a:rPr lang="pt-BR" sz="1200" dirty="0" err="1" smtClean="0"/>
              <a:t>peso-para-altura</a:t>
            </a:r>
            <a:r>
              <a:rPr lang="pt-BR" sz="1200" dirty="0" smtClean="0"/>
              <a:t> em crianças cujas mães receberam a intervenção de promoção da amamentação em comparação com aquelas cujas mães não receberam esta intervenção (Tabela).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DF56C-16C2-47BC-AE0B-783719368312}" type="slidenum">
              <a:rPr lang="pt-BR" smtClean="0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440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Efeito positivo na microbiota infantil:</a:t>
            </a:r>
          </a:p>
          <a:p>
            <a:endParaRPr lang="pt-BR" dirty="0" smtClean="0"/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 regulação imune, 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 respostas metabólicas, 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 </a:t>
            </a:r>
            <a:r>
              <a:rPr lang="pt-BR" dirty="0" err="1" smtClean="0"/>
              <a:t>adipogênese</a:t>
            </a:r>
            <a:r>
              <a:rPr lang="pt-BR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 Possível desenvolvimento do cérebro e das funções cognitivas.</a:t>
            </a:r>
          </a:p>
          <a:p>
            <a:pPr>
              <a:buFont typeface="Arial" pitchFamily="34" charset="0"/>
              <a:buChar char="•"/>
            </a:pPr>
            <a:endParaRPr lang="pt-BR" dirty="0" smtClean="0"/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56,57 Padrões anormais de colonização têm um efeito deletério em longo prazo na </a:t>
            </a:r>
            <a:r>
              <a:rPr lang="pt-BR" dirty="0" err="1" smtClean="0"/>
              <a:t>homeostase</a:t>
            </a:r>
            <a:r>
              <a:rPr lang="pt-BR" dirty="0" smtClean="0"/>
              <a:t> imune e metabólica. É notável, portanto, que o leite materno transmita elementos da microbiota e respostas imunes da mãe e ainda forneça </a:t>
            </a:r>
            <a:r>
              <a:rPr lang="pt-BR" dirty="0" err="1" smtClean="0"/>
              <a:t>prebióticos</a:t>
            </a:r>
            <a:r>
              <a:rPr lang="pt-BR" dirty="0" smtClean="0"/>
              <a:t> específicos para auxiliar o crescimento de bactérias benéficas.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4DF56C-16C2-47BC-AE0B-783719368312}" type="slidenum">
              <a:rPr lang="pt-BR" smtClean="0"/>
              <a:pPr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4691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0535-1F98-40FA-8CD4-F42038CA4C58}" type="datetimeFigureOut">
              <a:rPr lang="pt-BR" smtClean="0"/>
              <a:pPr/>
              <a:t>31/08/2016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AEAA5-8E07-49AE-A12D-1D8069B62CC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0535-1F98-40FA-8CD4-F42038CA4C58}" type="datetimeFigureOut">
              <a:rPr lang="pt-BR" smtClean="0"/>
              <a:pPr/>
              <a:t>31/08/2016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AEAA5-8E07-49AE-A12D-1D8069B62CC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0535-1F98-40FA-8CD4-F42038CA4C58}" type="datetimeFigureOut">
              <a:rPr lang="pt-BR" smtClean="0"/>
              <a:pPr/>
              <a:t>31/08/2016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AEAA5-8E07-49AE-A12D-1D8069B62CC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0535-1F98-40FA-8CD4-F42038CA4C58}" type="datetimeFigureOut">
              <a:rPr lang="pt-BR" smtClean="0"/>
              <a:pPr/>
              <a:t>31/08/2016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AEAA5-8E07-49AE-A12D-1D8069B62CC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0535-1F98-40FA-8CD4-F42038CA4C58}" type="datetimeFigureOut">
              <a:rPr lang="pt-BR" smtClean="0"/>
              <a:pPr/>
              <a:t>31/08/2016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AEAA5-8E07-49AE-A12D-1D8069B62CC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0535-1F98-40FA-8CD4-F42038CA4C58}" type="datetimeFigureOut">
              <a:rPr lang="pt-BR" smtClean="0"/>
              <a:pPr/>
              <a:t>31/08/2016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AEAA5-8E07-49AE-A12D-1D8069B62CC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0535-1F98-40FA-8CD4-F42038CA4C58}" type="datetimeFigureOut">
              <a:rPr lang="pt-BR" smtClean="0"/>
              <a:pPr/>
              <a:t>31/08/2016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AEAA5-8E07-49AE-A12D-1D8069B62CC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0535-1F98-40FA-8CD4-F42038CA4C58}" type="datetimeFigureOut">
              <a:rPr lang="pt-BR" smtClean="0"/>
              <a:pPr/>
              <a:t>31/08/2016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AEAA5-8E07-49AE-A12D-1D8069B62CC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0535-1F98-40FA-8CD4-F42038CA4C58}" type="datetimeFigureOut">
              <a:rPr lang="pt-BR" smtClean="0"/>
              <a:pPr/>
              <a:t>31/08/2016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AEAA5-8E07-49AE-A12D-1D8069B62CC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0535-1F98-40FA-8CD4-F42038CA4C58}" type="datetimeFigureOut">
              <a:rPr lang="pt-BR" smtClean="0"/>
              <a:pPr/>
              <a:t>31/08/2016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AEAA5-8E07-49AE-A12D-1D8069B62CC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70535-1F98-40FA-8CD4-F42038CA4C58}" type="datetimeFigureOut">
              <a:rPr lang="pt-BR" smtClean="0"/>
              <a:pPr/>
              <a:t>31/08/2016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AEAA5-8E07-49AE-A12D-1D8069B62CC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70535-1F98-40FA-8CD4-F42038CA4C58}" type="datetimeFigureOut">
              <a:rPr lang="pt-BR" smtClean="0"/>
              <a:pPr/>
              <a:t>31/08/2016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AEAA5-8E07-49AE-A12D-1D8069B62CCD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Relationship Id="rId9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9"/>
          <p:cNvGrpSpPr/>
          <p:nvPr/>
        </p:nvGrpSpPr>
        <p:grpSpPr>
          <a:xfrm>
            <a:off x="-8706" y="0"/>
            <a:ext cx="9152706" cy="6858000"/>
            <a:chOff x="-8706" y="0"/>
            <a:chExt cx="9152706" cy="6858000"/>
          </a:xfrm>
        </p:grpSpPr>
        <p:pic>
          <p:nvPicPr>
            <p:cNvPr id="33796" name="Picture 4" descr="http://static.boredpanda.com/blog/wp-content/uploads/2015/07/In-honor-of-the-World-Breastfeeding-Week-2015-by-Tammy-Nicole-Photography-20__880.jpg"/>
            <p:cNvPicPr>
              <a:picLocks noChangeAspect="1" noChangeArrowheads="1"/>
            </p:cNvPicPr>
            <p:nvPr/>
          </p:nvPicPr>
          <p:blipFill>
            <a:blip r:embed="rId3" cstate="print">
              <a:lum bright="30000" contrast="-20000"/>
            </a:blip>
            <a:srcRect l="8957"/>
            <a:stretch>
              <a:fillRect/>
            </a:stretch>
          </p:blipFill>
          <p:spPr bwMode="auto">
            <a:xfrm>
              <a:off x="-8706" y="0"/>
              <a:ext cx="4752528" cy="3482026"/>
            </a:xfrm>
            <a:prstGeom prst="rect">
              <a:avLst/>
            </a:prstGeom>
            <a:noFill/>
          </p:spPr>
        </p:pic>
        <p:pic>
          <p:nvPicPr>
            <p:cNvPr id="33798" name="Picture 6" descr="http://tammynicolephotography.com/wp-content/uploads/2015/10/tammy-nicole-photography-newborn-baby-maternity-breastfeeding-english-espanol-munich-family60.jpg"/>
            <p:cNvPicPr>
              <a:picLocks noChangeAspect="1" noChangeArrowheads="1"/>
            </p:cNvPicPr>
            <p:nvPr/>
          </p:nvPicPr>
          <p:blipFill>
            <a:blip r:embed="rId4" cstate="print">
              <a:lum bright="30000" contrast="-20000"/>
            </a:blip>
            <a:srcRect l="4795" r="8727"/>
            <a:stretch>
              <a:fillRect/>
            </a:stretch>
          </p:blipFill>
          <p:spPr bwMode="auto">
            <a:xfrm>
              <a:off x="4499992" y="3284984"/>
              <a:ext cx="4644008" cy="3573016"/>
            </a:xfrm>
            <a:prstGeom prst="rect">
              <a:avLst/>
            </a:prstGeom>
            <a:noFill/>
          </p:spPr>
        </p:pic>
        <p:pic>
          <p:nvPicPr>
            <p:cNvPr id="33800" name="Picture 8" descr="http://www.thegreenestpost.com/wp-content/uploads/2015/03/organicos-deverao-ser-obrigatorios-merenda-escolar.jpg"/>
            <p:cNvPicPr>
              <a:picLocks noChangeAspect="1" noChangeArrowheads="1"/>
            </p:cNvPicPr>
            <p:nvPr/>
          </p:nvPicPr>
          <p:blipFill>
            <a:blip r:embed="rId5" cstate="print">
              <a:grayscl/>
              <a:lum bright="30000" contrast="-20000"/>
            </a:blip>
            <a:srcRect r="11573"/>
            <a:stretch>
              <a:fillRect/>
            </a:stretch>
          </p:blipFill>
          <p:spPr bwMode="auto">
            <a:xfrm>
              <a:off x="4471019" y="0"/>
              <a:ext cx="4672981" cy="3356992"/>
            </a:xfrm>
            <a:prstGeom prst="rect">
              <a:avLst/>
            </a:prstGeom>
            <a:noFill/>
          </p:spPr>
        </p:pic>
        <p:pic>
          <p:nvPicPr>
            <p:cNvPr id="33802" name="Picture 10" descr="http://www.friendshipcircle.org/blog/wp-content/uploads/2014/02/toddler-eating.jpg"/>
            <p:cNvPicPr>
              <a:picLocks noChangeAspect="1" noChangeArrowheads="1"/>
            </p:cNvPicPr>
            <p:nvPr/>
          </p:nvPicPr>
          <p:blipFill>
            <a:blip r:embed="rId6" cstate="print">
              <a:grayscl/>
              <a:lum bright="30000" contrast="-20000"/>
            </a:blip>
            <a:srcRect r="5315"/>
            <a:stretch>
              <a:fillRect/>
            </a:stretch>
          </p:blipFill>
          <p:spPr bwMode="auto">
            <a:xfrm>
              <a:off x="0" y="3355200"/>
              <a:ext cx="4499992" cy="3502800"/>
            </a:xfrm>
            <a:prstGeom prst="rect">
              <a:avLst/>
            </a:prstGeom>
            <a:noFill/>
          </p:spPr>
        </p:pic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11560" y="2405658"/>
            <a:ext cx="7776864" cy="187463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t-BR" sz="2800" b="1" dirty="0" smtClean="0">
                <a:latin typeface="Kalinga" pitchFamily="34" charset="0"/>
                <a:cs typeface="Kalinga" pitchFamily="34" charset="0"/>
              </a:rPr>
              <a:t>AMAMENTAÇÃO NO SÉCULO XXI: POR QUE INVESTIR? COMO INVESTIR?</a:t>
            </a:r>
            <a:endParaRPr lang="pt-BR" sz="2800" b="1" dirty="0">
              <a:latin typeface="Kalinga" pitchFamily="34" charset="0"/>
              <a:cs typeface="Kalinga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71600" y="4591050"/>
            <a:ext cx="6984776" cy="1752600"/>
          </a:xfrm>
        </p:spPr>
        <p:txBody>
          <a:bodyPr>
            <a:normAutofit/>
          </a:bodyPr>
          <a:lstStyle/>
          <a:p>
            <a:r>
              <a:rPr lang="pt-BR" sz="2200" b="1" dirty="0" smtClean="0">
                <a:solidFill>
                  <a:schemeClr val="tx1"/>
                </a:solidFill>
                <a:latin typeface="Kalinga" pitchFamily="34" charset="0"/>
                <a:cs typeface="Kalinga" pitchFamily="34" charset="0"/>
              </a:rPr>
              <a:t>VIVIANE LAUDELINO VIEIRA</a:t>
            </a:r>
          </a:p>
          <a:p>
            <a:r>
              <a:rPr lang="pt-BR" sz="2000" b="1" dirty="0" smtClean="0">
                <a:solidFill>
                  <a:schemeClr val="tx1"/>
                </a:solidFill>
                <a:latin typeface="Kalinga" pitchFamily="34" charset="0"/>
                <a:cs typeface="Kalinga" pitchFamily="34" charset="0"/>
              </a:rPr>
              <a:t>Nutricionista da FSP/USP – Doutora em Ciências pela FSP/USP– Proprietária do Maternidade Sem Neura</a:t>
            </a:r>
            <a:endParaRPr lang="pt-BR" sz="2000" b="1" dirty="0">
              <a:solidFill>
                <a:schemeClr val="tx1"/>
              </a:solidFill>
              <a:latin typeface="Kalinga" pitchFamily="34" charset="0"/>
              <a:cs typeface="Kaling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CustomShape 1"/>
          <p:cNvSpPr/>
          <p:nvPr/>
        </p:nvSpPr>
        <p:spPr>
          <a:xfrm>
            <a:off x="3348000" y="6120000"/>
            <a:ext cx="5700960" cy="738000"/>
          </a:xfrm>
          <a:prstGeom prst="rect">
            <a:avLst/>
          </a:prstGeom>
          <a:solidFill>
            <a:srgbClr val="FFFFFF"/>
          </a:solidFill>
          <a:ln w="9360">
            <a:noFill/>
          </a:ln>
        </p:spPr>
      </p:sp>
      <p:sp>
        <p:nvSpPr>
          <p:cNvPr id="85" name="TextShape 2"/>
          <p:cNvSpPr txBox="1"/>
          <p:nvPr/>
        </p:nvSpPr>
        <p:spPr>
          <a:xfrm>
            <a:off x="0" y="0"/>
            <a:ext cx="9143999" cy="471055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200" b="1" dirty="0">
                <a:solidFill>
                  <a:srgbClr val="CC9900"/>
                </a:solidFill>
                <a:latin typeface="Calibri"/>
              </a:rPr>
              <a:t>A </a:t>
            </a:r>
            <a:r>
              <a:rPr lang="en-US" sz="2200" b="1" dirty="0" err="1">
                <a:solidFill>
                  <a:srgbClr val="CC9900"/>
                </a:solidFill>
                <a:latin typeface="Calibri"/>
              </a:rPr>
              <a:t>indústria</a:t>
            </a:r>
            <a:r>
              <a:rPr lang="en-US" sz="2200" b="1" dirty="0">
                <a:solidFill>
                  <a:srgbClr val="CC9900"/>
                </a:solidFill>
                <a:latin typeface="Calibri"/>
              </a:rPr>
              <a:t> dos </a:t>
            </a:r>
            <a:r>
              <a:rPr lang="en-US" sz="2200" b="1" dirty="0" err="1">
                <a:solidFill>
                  <a:srgbClr val="CC9900"/>
                </a:solidFill>
                <a:latin typeface="Calibri"/>
              </a:rPr>
              <a:t>substitutos</a:t>
            </a:r>
            <a:r>
              <a:rPr lang="en-US" sz="2200" b="1" dirty="0">
                <a:solidFill>
                  <a:srgbClr val="CC9900"/>
                </a:solidFill>
                <a:latin typeface="Calibri"/>
              </a:rPr>
              <a:t> do </a:t>
            </a:r>
            <a:r>
              <a:rPr lang="en-US" sz="2200" b="1" dirty="0" err="1">
                <a:solidFill>
                  <a:srgbClr val="CC9900"/>
                </a:solidFill>
                <a:latin typeface="Calibri"/>
              </a:rPr>
              <a:t>leite</a:t>
            </a:r>
            <a:r>
              <a:rPr lang="en-US" sz="2200" b="1" dirty="0">
                <a:solidFill>
                  <a:srgbClr val="CC9900"/>
                </a:solidFill>
                <a:latin typeface="Calibri"/>
              </a:rPr>
              <a:t> </a:t>
            </a:r>
            <a:r>
              <a:rPr lang="en-US" sz="2200" b="1" dirty="0" err="1">
                <a:solidFill>
                  <a:srgbClr val="CC9900"/>
                </a:solidFill>
                <a:latin typeface="Calibri"/>
              </a:rPr>
              <a:t>materno</a:t>
            </a:r>
            <a:r>
              <a:rPr lang="en-US" sz="2200" b="1" dirty="0">
                <a:solidFill>
                  <a:srgbClr val="CC9900"/>
                </a:solidFill>
                <a:latin typeface="Calibri"/>
              </a:rPr>
              <a:t> é </a:t>
            </a:r>
            <a:r>
              <a:rPr lang="en-US" sz="2200" b="1" dirty="0" err="1">
                <a:solidFill>
                  <a:srgbClr val="CC9900"/>
                </a:solidFill>
                <a:latin typeface="Calibri"/>
              </a:rPr>
              <a:t>grande</a:t>
            </a:r>
            <a:r>
              <a:rPr lang="en-US" sz="2200" b="1" dirty="0">
                <a:solidFill>
                  <a:srgbClr val="CC9900"/>
                </a:solidFill>
                <a:latin typeface="Calibri"/>
              </a:rPr>
              <a:t> e </a:t>
            </a:r>
            <a:r>
              <a:rPr lang="en-US" sz="2200" b="1" dirty="0" err="1" smtClean="0">
                <a:solidFill>
                  <a:srgbClr val="CC9900"/>
                </a:solidFill>
                <a:latin typeface="Calibri"/>
              </a:rPr>
              <a:t>está</a:t>
            </a:r>
            <a:r>
              <a:rPr lang="en-US" sz="2200" b="1" dirty="0" smtClean="0">
                <a:solidFill>
                  <a:srgbClr val="CC9900"/>
                </a:solidFill>
                <a:latin typeface="Calibri"/>
              </a:rPr>
              <a:t> </a:t>
            </a:r>
            <a:r>
              <a:rPr lang="en-US" sz="2200" b="1" dirty="0" err="1" smtClean="0">
                <a:solidFill>
                  <a:srgbClr val="CC9900"/>
                </a:solidFill>
                <a:latin typeface="Calibri"/>
              </a:rPr>
              <a:t>em</a:t>
            </a:r>
            <a:r>
              <a:rPr lang="en-US" sz="2200" b="1" dirty="0" smtClean="0">
                <a:solidFill>
                  <a:srgbClr val="CC9900"/>
                </a:solidFill>
                <a:latin typeface="Calibri"/>
              </a:rPr>
              <a:t> </a:t>
            </a:r>
            <a:r>
              <a:rPr lang="en-US" sz="2200" b="1" dirty="0" err="1" smtClean="0">
                <a:solidFill>
                  <a:srgbClr val="CC9900"/>
                </a:solidFill>
                <a:latin typeface="Calibri"/>
              </a:rPr>
              <a:t>crescimento</a:t>
            </a:r>
            <a:endParaRPr sz="2200" dirty="0">
              <a:solidFill>
                <a:srgbClr val="CC9900"/>
              </a:solidFill>
            </a:endParaRPr>
          </a:p>
        </p:txBody>
      </p:sp>
      <p:sp>
        <p:nvSpPr>
          <p:cNvPr id="87" name="CustomShape 4"/>
          <p:cNvSpPr/>
          <p:nvPr/>
        </p:nvSpPr>
        <p:spPr>
          <a:xfrm>
            <a:off x="3600000" y="5121720"/>
            <a:ext cx="806400" cy="20628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round/>
            <a:tailEnd type="oval" w="med" len="med"/>
          </a:ln>
        </p:spPr>
      </p:sp>
      <p:sp>
        <p:nvSpPr>
          <p:cNvPr id="88" name="CustomShape 5"/>
          <p:cNvSpPr/>
          <p:nvPr/>
        </p:nvSpPr>
        <p:spPr>
          <a:xfrm>
            <a:off x="3633480" y="5187960"/>
            <a:ext cx="194760" cy="73800"/>
          </a:xfrm>
          <a:prstGeom prst="rect">
            <a:avLst/>
          </a:prstGeom>
          <a:ln w="12600">
            <a:noFill/>
          </a:ln>
        </p:spPr>
      </p:sp>
      <p:sp>
        <p:nvSpPr>
          <p:cNvPr id="101" name="CustomShape 18"/>
          <p:cNvSpPr/>
          <p:nvPr/>
        </p:nvSpPr>
        <p:spPr>
          <a:xfrm>
            <a:off x="7220672" y="6108687"/>
            <a:ext cx="199080" cy="195480"/>
          </a:xfrm>
          <a:prstGeom prst="rect">
            <a:avLst/>
          </a:prstGeom>
          <a:solidFill>
            <a:srgbClr val="DCE6F2"/>
          </a:solidFill>
          <a:ln w="12600">
            <a:noFill/>
          </a:ln>
        </p:spPr>
      </p:sp>
      <p:sp>
        <p:nvSpPr>
          <p:cNvPr id="102" name="CustomShape 19"/>
          <p:cNvSpPr/>
          <p:nvPr/>
        </p:nvSpPr>
        <p:spPr>
          <a:xfrm>
            <a:off x="7540920" y="6177960"/>
            <a:ext cx="199440" cy="195480"/>
          </a:xfrm>
          <a:prstGeom prst="rect">
            <a:avLst/>
          </a:prstGeom>
          <a:solidFill>
            <a:srgbClr val="F2DCDB"/>
          </a:solidFill>
          <a:ln w="12600">
            <a:noFill/>
          </a:ln>
        </p:spPr>
      </p:sp>
      <p:sp>
        <p:nvSpPr>
          <p:cNvPr id="106" name="CustomShape 23"/>
          <p:cNvSpPr/>
          <p:nvPr/>
        </p:nvSpPr>
        <p:spPr>
          <a:xfrm>
            <a:off x="0" y="479613"/>
            <a:ext cx="9144000" cy="1117800"/>
          </a:xfrm>
          <a:prstGeom prst="rect">
            <a:avLst/>
          </a:prstGeom>
          <a:solidFill>
            <a:srgbClr val="CC9900"/>
          </a:solidFill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pt-BR" sz="1600" b="1" i="1" dirty="0">
                <a:solidFill>
                  <a:schemeClr val="bg1"/>
                </a:solidFill>
                <a:latin typeface="Calibri"/>
              </a:rPr>
              <a:t>Em 2014, a venda global de todos os tipos de fórmulas para bebês foi de aproximadamente US$ </a:t>
            </a:r>
            <a:r>
              <a:rPr lang="pt-BR" sz="1600" b="1" i="1" dirty="0" smtClean="0">
                <a:solidFill>
                  <a:schemeClr val="bg1"/>
                </a:solidFill>
                <a:latin typeface="Calibri"/>
              </a:rPr>
              <a:t>44,8 </a:t>
            </a:r>
            <a:r>
              <a:rPr lang="pt-BR" sz="1600" b="1" i="1" dirty="0">
                <a:solidFill>
                  <a:schemeClr val="bg1"/>
                </a:solidFill>
                <a:latin typeface="Calibri"/>
              </a:rPr>
              <a:t>bilhões </a:t>
            </a:r>
            <a:r>
              <a:rPr lang="pt-BR" sz="1600" b="1" i="1" dirty="0" smtClean="0">
                <a:solidFill>
                  <a:schemeClr val="bg1"/>
                </a:solidFill>
                <a:latin typeface="Calibri"/>
              </a:rPr>
              <a:t>. Em </a:t>
            </a:r>
            <a:r>
              <a:rPr lang="pt-BR" sz="1600" b="1" i="1" dirty="0">
                <a:solidFill>
                  <a:schemeClr val="bg1"/>
                </a:solidFill>
                <a:latin typeface="Calibri"/>
              </a:rPr>
              <a:t>2019, este mercado está projetado para alcançar US$ 70,6 bilhões.</a:t>
            </a:r>
            <a:endParaRPr dirty="0">
              <a:solidFill>
                <a:schemeClr val="bg1"/>
              </a:solidFill>
            </a:endParaRPr>
          </a:p>
        </p:txBody>
      </p:sp>
      <p:grpSp>
        <p:nvGrpSpPr>
          <p:cNvPr id="2" name="Grupo 40"/>
          <p:cNvGrpSpPr/>
          <p:nvPr/>
        </p:nvGrpSpPr>
        <p:grpSpPr>
          <a:xfrm>
            <a:off x="0" y="1143000"/>
            <a:ext cx="9144000" cy="5715000"/>
            <a:chOff x="0" y="-393960"/>
            <a:chExt cx="9929428" cy="6296546"/>
          </a:xfrm>
        </p:grpSpPr>
        <p:pic>
          <p:nvPicPr>
            <p:cNvPr id="25602" name="Picture 2" descr="http://www.thelancet.com/cms/attachment/2045510391/2056840541/gr2.jpg"/>
            <p:cNvPicPr>
              <a:picLocks noChangeAspect="1" noChangeArrowheads="1"/>
            </p:cNvPicPr>
            <p:nvPr/>
          </p:nvPicPr>
          <p:blipFill>
            <a:blip r:embed="rId3" cstate="print"/>
            <a:srcRect t="93473"/>
            <a:stretch>
              <a:fillRect/>
            </a:stretch>
          </p:blipFill>
          <p:spPr bwMode="auto">
            <a:xfrm>
              <a:off x="0" y="5386388"/>
              <a:ext cx="9929428" cy="516198"/>
            </a:xfrm>
            <a:prstGeom prst="rect">
              <a:avLst/>
            </a:prstGeom>
            <a:noFill/>
          </p:spPr>
        </p:pic>
        <p:pic>
          <p:nvPicPr>
            <p:cNvPr id="40" name="Picture 2" descr="http://www.thelancet.com/cms/attachment/2045510391/2056840541/gr2.jpg"/>
            <p:cNvPicPr>
              <a:picLocks noChangeAspect="1" noChangeArrowheads="1"/>
            </p:cNvPicPr>
            <p:nvPr/>
          </p:nvPicPr>
          <p:blipFill>
            <a:blip r:embed="rId3" cstate="print"/>
            <a:srcRect b="25651"/>
            <a:stretch>
              <a:fillRect/>
            </a:stretch>
          </p:blipFill>
          <p:spPr bwMode="auto">
            <a:xfrm>
              <a:off x="0" y="-393960"/>
              <a:ext cx="9929428" cy="5880361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31640" y="161352"/>
            <a:ext cx="6336704" cy="83099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OS IMPACTOS DA AUSÊNCIA DA AMAMENTAÇÃO OU DO DESMAME PRECOCE</a:t>
            </a:r>
            <a:endParaRPr lang="pt-BR" sz="2400" b="1" dirty="0"/>
          </a:p>
        </p:txBody>
      </p:sp>
      <p:pic>
        <p:nvPicPr>
          <p:cNvPr id="46082" name="Picture 2" descr="http://blog.bussoladoinvestidor.com.br/wp-content/uploads/2014/12/investir_tesouro_direto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28600" y="2328343"/>
            <a:ext cx="3131840" cy="2481013"/>
          </a:xfrm>
          <a:prstGeom prst="rect">
            <a:avLst/>
          </a:prstGeom>
          <a:noFill/>
        </p:spPr>
      </p:pic>
      <p:sp>
        <p:nvSpPr>
          <p:cNvPr id="4" name="Retângulo 3"/>
          <p:cNvSpPr/>
          <p:nvPr/>
        </p:nvSpPr>
        <p:spPr>
          <a:xfrm>
            <a:off x="2843808" y="1772816"/>
            <a:ext cx="6048672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b="1" dirty="0" smtClean="0"/>
              <a:t>A INDÚSTRIA DAS FÓRMULAS INFANTIS É UMA DAS POUCAS QUE NÃO SOFRE COM A CRISE FINANCEIRA MUNDIAL:   </a:t>
            </a:r>
          </a:p>
          <a:p>
            <a:pPr algn="ctr">
              <a:lnSpc>
                <a:spcPct val="150000"/>
              </a:lnSpc>
            </a:pPr>
            <a:endParaRPr lang="pt-BR" b="1" dirty="0" smtClean="0"/>
          </a:p>
          <a:p>
            <a:pPr>
              <a:lnSpc>
                <a:spcPct val="150000"/>
              </a:lnSpc>
            </a:pPr>
            <a:r>
              <a:rPr lang="pt-BR" dirty="0" smtClean="0"/>
              <a:t>2009: as vendas de fórmulas infantis ainda cresceram 8%, mesmo com PIB mundial diminuindo</a:t>
            </a:r>
          </a:p>
          <a:p>
            <a:pPr>
              <a:lnSpc>
                <a:spcPct val="150000"/>
              </a:lnSpc>
            </a:pPr>
            <a:endParaRPr lang="pt-BR" dirty="0" smtClean="0"/>
          </a:p>
          <a:p>
            <a:pPr>
              <a:lnSpc>
                <a:spcPct val="150000"/>
              </a:lnSpc>
            </a:pPr>
            <a:r>
              <a:rPr lang="pt-BR" dirty="0" smtClean="0"/>
              <a:t>2014:  vendas globais de todas as fórmulas infantis foram de aproximadamente </a:t>
            </a:r>
            <a:r>
              <a:rPr lang="pt-BR" sz="2200" b="1" dirty="0" smtClean="0"/>
              <a:t>44,8 bilhões de dólares</a:t>
            </a:r>
            <a:endParaRPr lang="pt-BR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permission-ask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324528" cy="6858000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611560" y="2708920"/>
            <a:ext cx="7848872" cy="78483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000" b="1" dirty="0" smtClean="0"/>
              <a:t>POR QUE INCENTIVAR A AMAMENTAÇÃO?</a:t>
            </a:r>
            <a:endParaRPr lang="pt-BR" sz="3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38100" y="1052736"/>
            <a:ext cx="878237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000" dirty="0" smtClean="0"/>
              <a:t> Amamentação exclusiva: </a:t>
            </a:r>
            <a:r>
              <a:rPr lang="pt-BR" sz="2000" b="1" dirty="0" smtClean="0"/>
              <a:t>12% de risco de morte </a:t>
            </a:r>
            <a:r>
              <a:rPr lang="pt-BR" sz="2000" dirty="0" smtClean="0"/>
              <a:t>(</a:t>
            </a:r>
            <a:r>
              <a:rPr lang="pt-BR" sz="2000" dirty="0" err="1" smtClean="0"/>
              <a:t>Sankar</a:t>
            </a:r>
            <a:r>
              <a:rPr lang="pt-BR" sz="2000" dirty="0" smtClean="0"/>
              <a:t> </a:t>
            </a:r>
            <a:r>
              <a:rPr lang="pt-BR" sz="2000" dirty="0" err="1" smtClean="0"/>
              <a:t>et</a:t>
            </a:r>
            <a:r>
              <a:rPr lang="pt-BR" sz="2000" dirty="0" smtClean="0"/>
              <a:t> al., 2015)</a:t>
            </a:r>
          </a:p>
        </p:txBody>
      </p:sp>
      <p:sp>
        <p:nvSpPr>
          <p:cNvPr id="7" name="Retângulo 6"/>
          <p:cNvSpPr/>
          <p:nvPr/>
        </p:nvSpPr>
        <p:spPr>
          <a:xfrm>
            <a:off x="2552440" y="245494"/>
            <a:ext cx="3857723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t-BR" sz="2400" b="1" dirty="0" smtClean="0"/>
              <a:t>REDUÇÃO DA MORTALIDADE</a:t>
            </a:r>
          </a:p>
        </p:txBody>
      </p:sp>
      <p:pic>
        <p:nvPicPr>
          <p:cNvPr id="8" name="Picture 2" descr="http://104fmconcordia.com.br/cms/reg/uploads/ea656db22cb68c151313a6552b0359d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12169">
            <a:off x="5117438" y="2142655"/>
            <a:ext cx="3650564" cy="2738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aixaDeTexto 5"/>
          <p:cNvSpPr txBox="1"/>
          <p:nvPr/>
        </p:nvSpPr>
        <p:spPr>
          <a:xfrm>
            <a:off x="91587" y="1556792"/>
            <a:ext cx="522007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000" dirty="0" smtClean="0"/>
              <a:t>Países de renda média e baixa:  menores de 6 meses não amamentados  - aumento de 3,5 vezes a 4,1 vezes  na </a:t>
            </a:r>
            <a:r>
              <a:rPr lang="pt-BR" sz="2000" b="1" dirty="0" smtClean="0"/>
              <a:t>mortalidade</a:t>
            </a:r>
            <a:r>
              <a:rPr lang="pt-BR" sz="2000" dirty="0" smtClean="0"/>
              <a:t> (WHO, 2000)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000" dirty="0" smtClean="0"/>
              <a:t> 6-23 meses: redução de 50% nas </a:t>
            </a:r>
            <a:r>
              <a:rPr lang="pt-BR" sz="2000" b="1" dirty="0" smtClean="0"/>
              <a:t>mortes</a:t>
            </a:r>
            <a:r>
              <a:rPr lang="pt-BR" sz="2000" dirty="0" smtClean="0"/>
              <a:t> (</a:t>
            </a:r>
            <a:r>
              <a:rPr lang="pt-BR" sz="2000" dirty="0" err="1" smtClean="0"/>
              <a:t>Victora</a:t>
            </a:r>
            <a:r>
              <a:rPr lang="pt-BR" sz="2000" dirty="0" smtClean="0"/>
              <a:t>, 2016)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000" dirty="0" smtClean="0"/>
              <a:t> Países de alta renda: redução de 36% na ocorrência de </a:t>
            </a:r>
            <a:r>
              <a:rPr lang="pt-BR" sz="2000" b="1" dirty="0" smtClean="0"/>
              <a:t>morte súbita infantil </a:t>
            </a:r>
            <a:r>
              <a:rPr lang="pt-BR" sz="2000" dirty="0" smtClean="0"/>
              <a:t>(</a:t>
            </a:r>
            <a:r>
              <a:rPr lang="pt-BR" sz="2000" dirty="0" err="1" smtClean="0"/>
              <a:t>Ip</a:t>
            </a:r>
            <a:r>
              <a:rPr lang="pt-BR" sz="2000" dirty="0" smtClean="0"/>
              <a:t> </a:t>
            </a:r>
            <a:r>
              <a:rPr lang="pt-BR" sz="2000" dirty="0" err="1" smtClean="0"/>
              <a:t>et</a:t>
            </a:r>
            <a:r>
              <a:rPr lang="pt-BR" sz="2000" dirty="0" smtClean="0"/>
              <a:t> al., 2007)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000" dirty="0" smtClean="0"/>
              <a:t> Redução de 58% na ocorrência </a:t>
            </a:r>
            <a:r>
              <a:rPr lang="pt-BR" sz="2000" b="1" dirty="0" smtClean="0"/>
              <a:t>de </a:t>
            </a:r>
            <a:r>
              <a:rPr lang="pt-BR" sz="2000" b="1" dirty="0" err="1" smtClean="0"/>
              <a:t>enterocolite</a:t>
            </a:r>
            <a:r>
              <a:rPr lang="pt-BR" sz="2000" b="1" dirty="0" smtClean="0"/>
              <a:t> necrotizante</a:t>
            </a:r>
            <a:r>
              <a:rPr lang="pt-BR" sz="2000" dirty="0" smtClean="0"/>
              <a:t> (</a:t>
            </a:r>
            <a:r>
              <a:rPr lang="pt-BR" sz="2000" dirty="0" err="1" smtClean="0"/>
              <a:t>Ip</a:t>
            </a:r>
            <a:r>
              <a:rPr lang="pt-BR" sz="2000" dirty="0" smtClean="0"/>
              <a:t> </a:t>
            </a:r>
            <a:r>
              <a:rPr lang="pt-BR" sz="2000" dirty="0" err="1" smtClean="0"/>
              <a:t>et</a:t>
            </a:r>
            <a:r>
              <a:rPr lang="pt-BR" sz="2000" dirty="0" smtClean="0"/>
              <a:t> al., 2007)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o.aolcdn.com/dims-shared/dims3/GLOB/crop/5616x3738+0+2/resize/640x426!/format/jpg/quality/85/http:/o.aolcdn.com/hss/storage/adam/64dca07da13b67b59923acf2ebbd1532/1554441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838449">
            <a:off x="5195040" y="1714286"/>
            <a:ext cx="3641784" cy="2424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tângulo 7"/>
          <p:cNvSpPr/>
          <p:nvPr/>
        </p:nvSpPr>
        <p:spPr>
          <a:xfrm>
            <a:off x="2710705" y="315834"/>
            <a:ext cx="3625673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t-BR" sz="2400" b="1" dirty="0" smtClean="0"/>
              <a:t>OCORRÊNCIA DE DOENÇAS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0" y="1211122"/>
            <a:ext cx="5292080" cy="3162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pt-BR" sz="1900" dirty="0" smtClean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1900" dirty="0" smtClean="0"/>
              <a:t>½ dos episódios de </a:t>
            </a:r>
            <a:r>
              <a:rPr lang="pt-BR" sz="1900" b="1" dirty="0" smtClean="0"/>
              <a:t>diarreia </a:t>
            </a:r>
            <a:r>
              <a:rPr lang="pt-BR" sz="1900" dirty="0" smtClean="0"/>
              <a:t>e 1/3 das </a:t>
            </a:r>
            <a:r>
              <a:rPr lang="pt-BR" sz="1900" b="1" dirty="0" smtClean="0"/>
              <a:t>infecções respiratórias</a:t>
            </a:r>
            <a:r>
              <a:rPr lang="pt-BR" sz="1900" dirty="0" smtClean="0"/>
              <a:t> poderiam ser evitadas (Horta &amp; </a:t>
            </a:r>
            <a:r>
              <a:rPr lang="pt-BR" sz="1900" dirty="0" err="1" smtClean="0"/>
              <a:t>Victora</a:t>
            </a:r>
            <a:r>
              <a:rPr lang="pt-BR" sz="1900" dirty="0" smtClean="0"/>
              <a:t>, 2013)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1900" dirty="0" smtClean="0"/>
              <a:t>Proteção contra </a:t>
            </a:r>
            <a:r>
              <a:rPr lang="pt-BR" sz="1900" b="1" dirty="0" smtClean="0"/>
              <a:t>otite média </a:t>
            </a:r>
            <a:r>
              <a:rPr lang="pt-BR" sz="1900" dirty="0" smtClean="0"/>
              <a:t>em crianças menores de 2 anos de idade, predominantemente em cenários de alta renda (</a:t>
            </a:r>
            <a:r>
              <a:rPr lang="pt-BR" sz="1900" dirty="0" err="1" smtClean="0"/>
              <a:t>Bowatte</a:t>
            </a:r>
            <a:r>
              <a:rPr lang="pt-BR" sz="1900" dirty="0" smtClean="0"/>
              <a:t> </a:t>
            </a:r>
            <a:r>
              <a:rPr lang="pt-BR" sz="1900" dirty="0" err="1" smtClean="0"/>
              <a:t>et</a:t>
            </a:r>
            <a:r>
              <a:rPr lang="pt-BR" sz="1900" dirty="0" smtClean="0"/>
              <a:t> al., 2015), </a:t>
            </a:r>
            <a:endParaRPr lang="pt-BR" sz="19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0" y="4261496"/>
            <a:ext cx="7956376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1900" dirty="0" smtClean="0"/>
              <a:t>Redução de 68% na ocorrência de </a:t>
            </a:r>
            <a:r>
              <a:rPr lang="pt-BR" sz="1900" b="1" dirty="0" err="1" smtClean="0"/>
              <a:t>maloclusões</a:t>
            </a:r>
            <a:r>
              <a:rPr lang="pt-BR" sz="1900" dirty="0" smtClean="0"/>
              <a:t> (Peres </a:t>
            </a:r>
            <a:r>
              <a:rPr lang="pt-BR" sz="1900" dirty="0" err="1" smtClean="0"/>
              <a:t>et</a:t>
            </a:r>
            <a:r>
              <a:rPr lang="pt-BR" sz="1900" dirty="0" smtClean="0"/>
              <a:t> al., 2015)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1900" dirty="0" smtClean="0"/>
              <a:t>Revisão de 18 estudos sugeriu associação com redução de 19% na incidência de </a:t>
            </a:r>
            <a:r>
              <a:rPr lang="pt-BR" sz="1900" b="1" dirty="0" smtClean="0"/>
              <a:t>leucemia na infância </a:t>
            </a:r>
            <a:r>
              <a:rPr lang="pt-BR" sz="1900" dirty="0" smtClean="0"/>
              <a:t>(</a:t>
            </a:r>
            <a:r>
              <a:rPr lang="pt-BR" sz="1900" dirty="0" err="1" smtClean="0"/>
              <a:t>Amitay</a:t>
            </a:r>
            <a:r>
              <a:rPr lang="pt-BR" sz="1900" dirty="0" smtClean="0"/>
              <a:t> &amp; </a:t>
            </a:r>
            <a:r>
              <a:rPr lang="pt-BR" sz="1900" dirty="0" err="1" smtClean="0"/>
              <a:t>Keinan-Boker</a:t>
            </a:r>
            <a:r>
              <a:rPr lang="pt-BR" sz="1900" dirty="0" smtClean="0"/>
              <a:t>, 2015)</a:t>
            </a:r>
            <a:endParaRPr lang="pt-BR" sz="1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0" y="1034246"/>
            <a:ext cx="5580112" cy="6671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1900" dirty="0" smtClean="0"/>
              <a:t> Períodos mais longos de amamentação foram associados com uma redução de 26%  no risco de </a:t>
            </a:r>
            <a:r>
              <a:rPr lang="pt-BR" sz="1900" b="1" dirty="0" smtClean="0"/>
              <a:t>excesso de peso </a:t>
            </a:r>
            <a:r>
              <a:rPr lang="pt-BR" sz="1900" dirty="0" smtClean="0"/>
              <a:t>(todos estratos sociais) (Horta </a:t>
            </a:r>
            <a:r>
              <a:rPr lang="pt-BR" sz="1900" dirty="0" err="1" smtClean="0"/>
              <a:t>et</a:t>
            </a:r>
            <a:r>
              <a:rPr lang="pt-BR" sz="1900" dirty="0" smtClean="0"/>
              <a:t> al., 2015)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pt-BR" sz="1900" dirty="0" smtClean="0"/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sz="1900" dirty="0" smtClean="0"/>
              <a:t>  </a:t>
            </a:r>
            <a:r>
              <a:rPr lang="pt-BR" sz="1900" b="1" dirty="0" smtClean="0"/>
              <a:t>Diabetes tipo 2</a:t>
            </a:r>
            <a:r>
              <a:rPr lang="pt-BR" sz="1900" dirty="0" smtClean="0"/>
              <a:t>: Redução potencialmente importante de 24% (</a:t>
            </a:r>
            <a:r>
              <a:rPr lang="pt-BR" sz="1900" dirty="0" err="1" smtClean="0"/>
              <a:t>Giugliani</a:t>
            </a:r>
            <a:r>
              <a:rPr lang="pt-BR" sz="1900" dirty="0" smtClean="0"/>
              <a:t> </a:t>
            </a:r>
            <a:r>
              <a:rPr lang="pt-BR" sz="1900" dirty="0" err="1" smtClean="0"/>
              <a:t>et</a:t>
            </a:r>
            <a:r>
              <a:rPr lang="pt-BR" sz="1900" dirty="0" smtClean="0"/>
              <a:t> al., 2015)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endParaRPr lang="pt-BR" sz="1900" dirty="0" smtClean="0"/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sz="1900" dirty="0" smtClean="0"/>
              <a:t> </a:t>
            </a:r>
            <a:r>
              <a:rPr lang="pt-BR" sz="1900" b="1" dirty="0" smtClean="0"/>
              <a:t>Diabetes tipo 1</a:t>
            </a:r>
            <a:r>
              <a:rPr lang="pt-BR" sz="1900" dirty="0" smtClean="0"/>
              <a:t>: Revisão de seis estudos indicou possível efeito protetor (</a:t>
            </a:r>
            <a:r>
              <a:rPr lang="pt-BR" sz="1900" dirty="0" err="1" smtClean="0"/>
              <a:t>Victora</a:t>
            </a:r>
            <a:r>
              <a:rPr lang="pt-BR" sz="1900" dirty="0" smtClean="0"/>
              <a:t>, 2016)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endParaRPr lang="pt-BR" sz="1900" dirty="0" smtClean="0"/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sz="1900" b="1" dirty="0" smtClean="0"/>
              <a:t> Rinite alérgica: </a:t>
            </a:r>
            <a:r>
              <a:rPr lang="pt-BR" sz="1900" dirty="0" smtClean="0"/>
              <a:t>Possível proteção em crianças menores de 5 anos (</a:t>
            </a:r>
            <a:r>
              <a:rPr lang="pt-BR" sz="1900" dirty="0" err="1" smtClean="0"/>
              <a:t>Lodge</a:t>
            </a:r>
            <a:r>
              <a:rPr lang="pt-BR" sz="1900" dirty="0" smtClean="0"/>
              <a:t> </a:t>
            </a:r>
            <a:r>
              <a:rPr lang="pt-BR" sz="1900" dirty="0" err="1" smtClean="0"/>
              <a:t>et</a:t>
            </a:r>
            <a:r>
              <a:rPr lang="pt-BR" sz="1900" dirty="0" smtClean="0"/>
              <a:t> al., 2015)</a:t>
            </a:r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endParaRPr lang="pt-BR" sz="1900" dirty="0" smtClean="0"/>
          </a:p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endParaRPr lang="pt-BR" sz="1900" dirty="0" smtClean="0"/>
          </a:p>
        </p:txBody>
      </p:sp>
      <p:pic>
        <p:nvPicPr>
          <p:cNvPr id="13314" name="Picture 2" descr="https://encrypted-tbn0.gstatic.com/images?q=tbn:ANd9GcRhNMwgjqtqG67-Lc2BZemKIn4cdv_S4RxBVkEqSSn5jO34_mH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157602">
            <a:off x="5414470" y="1818384"/>
            <a:ext cx="3555703" cy="2366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tângulo 6"/>
          <p:cNvSpPr/>
          <p:nvPr/>
        </p:nvSpPr>
        <p:spPr>
          <a:xfrm>
            <a:off x="2411760" y="403759"/>
            <a:ext cx="3205236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t-BR" sz="2400" b="1" dirty="0" smtClean="0"/>
              <a:t>OCORRÊNCIA DE </a:t>
            </a:r>
            <a:r>
              <a:rPr lang="pt-BR" sz="2400" b="1" dirty="0" err="1" smtClean="0"/>
              <a:t>DANTs</a:t>
            </a:r>
            <a:endParaRPr lang="pt-BR" sz="24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2297460" y="298249"/>
            <a:ext cx="438152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t-BR" sz="2400" b="1" dirty="0" smtClean="0"/>
              <a:t>VÍNCULO MÃE-FILHO E CUIDADO</a:t>
            </a:r>
          </a:p>
        </p:txBody>
      </p:sp>
      <p:sp>
        <p:nvSpPr>
          <p:cNvPr id="5" name="Retângulo 4"/>
          <p:cNvSpPr/>
          <p:nvPr/>
        </p:nvSpPr>
        <p:spPr>
          <a:xfrm>
            <a:off x="27919" y="1058503"/>
            <a:ext cx="6840760" cy="2285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sz="1900" dirty="0" smtClean="0"/>
              <a:t> Entre </a:t>
            </a:r>
            <a:r>
              <a:rPr lang="en-US" sz="1900" dirty="0" err="1" smtClean="0"/>
              <a:t>outros</a:t>
            </a:r>
            <a:r>
              <a:rPr lang="en-US" sz="1900" dirty="0" smtClean="0"/>
              <a:t> </a:t>
            </a:r>
            <a:r>
              <a:rPr lang="en-US" sz="1900" dirty="0" err="1" smtClean="0"/>
              <a:t>fatores</a:t>
            </a:r>
            <a:r>
              <a:rPr lang="en-US" sz="1900" dirty="0" smtClean="0"/>
              <a:t>, a </a:t>
            </a:r>
            <a:r>
              <a:rPr lang="en-US" sz="1900" dirty="0" err="1" smtClean="0"/>
              <a:t>amamentação</a:t>
            </a:r>
            <a:r>
              <a:rPr lang="en-US" sz="1900" dirty="0" smtClean="0"/>
              <a:t> </a:t>
            </a:r>
            <a:r>
              <a:rPr lang="en-US" sz="1900" dirty="0" err="1" smtClean="0"/>
              <a:t>mostrou</a:t>
            </a:r>
            <a:r>
              <a:rPr lang="en-US" sz="1900" dirty="0" smtClean="0"/>
              <a:t>  </a:t>
            </a:r>
            <a:r>
              <a:rPr lang="en-US" sz="1900" dirty="0" err="1" smtClean="0"/>
              <a:t>efeito</a:t>
            </a:r>
            <a:r>
              <a:rPr lang="en-US" sz="1900" dirty="0" smtClean="0"/>
              <a:t> </a:t>
            </a:r>
            <a:r>
              <a:rPr lang="en-US" sz="1900" dirty="0" err="1" smtClean="0"/>
              <a:t>protetor</a:t>
            </a:r>
            <a:r>
              <a:rPr lang="en-US" sz="1900" dirty="0" smtClean="0"/>
              <a:t> contra </a:t>
            </a:r>
            <a:r>
              <a:rPr lang="en-US" sz="1900" b="1" dirty="0" err="1" smtClean="0"/>
              <a:t>maus</a:t>
            </a:r>
            <a:r>
              <a:rPr lang="en-US" sz="1900" b="1" dirty="0" smtClean="0"/>
              <a:t> </a:t>
            </a:r>
            <a:r>
              <a:rPr lang="en-US" sz="1900" b="1" dirty="0" err="1" smtClean="0"/>
              <a:t>tratos</a:t>
            </a:r>
            <a:r>
              <a:rPr lang="en-US" sz="1900" b="1" dirty="0" smtClean="0"/>
              <a:t> </a:t>
            </a:r>
            <a:r>
              <a:rPr lang="en-US" sz="1900" dirty="0" smtClean="0"/>
              <a:t>à </a:t>
            </a:r>
            <a:r>
              <a:rPr lang="en-US" sz="1900" dirty="0" err="1" smtClean="0"/>
              <a:t>criança</a:t>
            </a:r>
            <a:r>
              <a:rPr lang="en-US" sz="1900" dirty="0" smtClean="0"/>
              <a:t>, </a:t>
            </a:r>
            <a:r>
              <a:rPr lang="en-US" sz="1900" dirty="0" err="1" smtClean="0"/>
              <a:t>além</a:t>
            </a:r>
            <a:r>
              <a:rPr lang="en-US" sz="1900" dirty="0" smtClean="0"/>
              <a:t> de </a:t>
            </a:r>
            <a:r>
              <a:rPr lang="en-US" sz="1900" b="1" dirty="0" err="1" smtClean="0"/>
              <a:t>negligência</a:t>
            </a:r>
            <a:r>
              <a:rPr lang="en-US" sz="1900" dirty="0" smtClean="0"/>
              <a:t> no </a:t>
            </a:r>
            <a:r>
              <a:rPr lang="en-US" sz="1900" dirty="0" err="1" smtClean="0"/>
              <a:t>cuidado</a:t>
            </a:r>
            <a:r>
              <a:rPr lang="en-US" sz="1900" dirty="0" smtClean="0"/>
              <a:t> (</a:t>
            </a:r>
            <a:r>
              <a:rPr lang="pt-BR" sz="1900" dirty="0" err="1" smtClean="0"/>
              <a:t>Strathearn</a:t>
            </a:r>
            <a:r>
              <a:rPr lang="pt-BR" sz="1900" dirty="0" smtClean="0"/>
              <a:t> </a:t>
            </a:r>
            <a:r>
              <a:rPr lang="pt-BR" sz="1900" dirty="0" err="1" smtClean="0"/>
              <a:t>et</a:t>
            </a:r>
            <a:r>
              <a:rPr lang="pt-BR" sz="1900" dirty="0" smtClean="0"/>
              <a:t> al., 2009)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en-US" sz="1900" dirty="0" smtClean="0"/>
          </a:p>
          <a:p>
            <a:pPr>
              <a:lnSpc>
                <a:spcPct val="150000"/>
              </a:lnSpc>
            </a:pPr>
            <a:endParaRPr lang="pt-BR" sz="19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0" y="3740865"/>
            <a:ext cx="5868144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sz="1900" dirty="0" smtClean="0"/>
              <a:t> </a:t>
            </a:r>
            <a:r>
              <a:rPr lang="pt-BR" sz="1900" dirty="0" smtClean="0">
                <a:cs typeface="Arial" panose="020B0604020202020204" pitchFamily="34" charset="0"/>
              </a:rPr>
              <a:t>Resultados baseados no maior estudo randomizado já realizado na área de amamentação mostram forte evidência de que aleitamento materno exclusivo por 6 </a:t>
            </a:r>
            <a:endParaRPr lang="pt-BR" sz="1900" dirty="0"/>
          </a:p>
        </p:txBody>
      </p:sp>
      <p:sp>
        <p:nvSpPr>
          <p:cNvPr id="7" name="Retângulo 6"/>
          <p:cNvSpPr/>
          <p:nvPr/>
        </p:nvSpPr>
        <p:spPr>
          <a:xfrm>
            <a:off x="2291372" y="3169498"/>
            <a:ext cx="1587229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pt-BR" sz="2400" b="1" dirty="0" smtClean="0"/>
              <a:t>COGNIÇÃO</a:t>
            </a:r>
          </a:p>
        </p:txBody>
      </p:sp>
      <p:pic>
        <p:nvPicPr>
          <p:cNvPr id="53250" name="Picture 2" descr="http://www.acessa.com/mulher/arquivo/maternidade/2015/10/07-relacionamento-entre-mae-filho/f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9959113">
            <a:off x="5447111" y="1453981"/>
            <a:ext cx="3310744" cy="24865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aixaDeTexto 8"/>
          <p:cNvSpPr txBox="1"/>
          <p:nvPr/>
        </p:nvSpPr>
        <p:spPr>
          <a:xfrm>
            <a:off x="0" y="5085184"/>
            <a:ext cx="91440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pt-BR" sz="1900" dirty="0" smtClean="0">
                <a:cs typeface="Arial" panose="020B0604020202020204" pitchFamily="34" charset="0"/>
              </a:rPr>
              <a:t>meses e amamentação prolongada contribuem para o </a:t>
            </a:r>
            <a:r>
              <a:rPr lang="pt-BR" sz="1900" b="1" dirty="0" smtClean="0">
                <a:cs typeface="Arial" panose="020B0604020202020204" pitchFamily="34" charset="0"/>
              </a:rPr>
              <a:t>desenvolvimento cognitivo da criança</a:t>
            </a:r>
            <a:r>
              <a:rPr lang="pt-BR" sz="1900" dirty="0" smtClean="0">
                <a:cs typeface="Arial" panose="020B0604020202020204" pitchFamily="34" charset="0"/>
              </a:rPr>
              <a:t> (Kramer, 2008)</a:t>
            </a:r>
          </a:p>
          <a:p>
            <a:pPr lvl="0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pt-BR" sz="1900" dirty="0" smtClean="0">
                <a:cs typeface="Arial" panose="020B0604020202020204" pitchFamily="34" charset="0"/>
              </a:rPr>
              <a:t>Estudo brasileiro sugere que a amamentação está associada com a </a:t>
            </a:r>
            <a:r>
              <a:rPr lang="pt-BR" sz="1900" b="1" dirty="0" smtClean="0">
                <a:cs typeface="Arial" panose="020B0604020202020204" pitchFamily="34" charset="0"/>
              </a:rPr>
              <a:t>maior escolaridade </a:t>
            </a:r>
            <a:r>
              <a:rPr lang="pt-BR" sz="1900" dirty="0" smtClean="0">
                <a:cs typeface="Arial" panose="020B0604020202020204" pitchFamily="34" charset="0"/>
              </a:rPr>
              <a:t>alcançada em adolescentes (</a:t>
            </a:r>
            <a:r>
              <a:rPr lang="pt-BR" sz="1900" dirty="0" err="1" smtClean="0">
                <a:cs typeface="Arial" panose="020B0604020202020204" pitchFamily="34" charset="0"/>
              </a:rPr>
              <a:t>Victora</a:t>
            </a:r>
            <a:r>
              <a:rPr lang="pt-BR" sz="1900" dirty="0" smtClean="0">
                <a:cs typeface="Arial" panose="020B0604020202020204" pitchFamily="34" charset="0"/>
              </a:rPr>
              <a:t>, 2013)</a:t>
            </a:r>
            <a:endParaRPr lang="pt-BR" sz="1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1192550"/>
            <a:ext cx="446449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pt-BR" sz="2000" dirty="0" smtClean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000" dirty="0" smtClean="0"/>
              <a:t> regulação imune,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000" dirty="0" smtClean="0"/>
              <a:t> respostas metabólicas,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000" dirty="0" smtClean="0"/>
              <a:t> </a:t>
            </a:r>
            <a:r>
              <a:rPr lang="pt-BR" sz="2000" dirty="0" err="1" smtClean="0"/>
              <a:t>adipogênese</a:t>
            </a:r>
            <a:r>
              <a:rPr lang="pt-BR" sz="2000" dirty="0" smtClean="0"/>
              <a:t>, 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2000" dirty="0" smtClean="0"/>
              <a:t> possível desenvolvimento do cérebro e das funções cognitivas.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pt-BR" sz="2000" dirty="0" smtClean="0"/>
          </a:p>
        </p:txBody>
      </p:sp>
      <p:pic>
        <p:nvPicPr>
          <p:cNvPr id="8194" name="Picture 2" descr="https://2.bp.blogspot.com/-v22jhcUH460/VvvrsSP-8dI/AAAAAAAAAz8/L2pEn7aotW4em4m_LMikrzu1WmakzuOKw/s1600/parto-humanizado-na-agua-momento-mais-marcante-na-vida-de-uma-mae-239337-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779" y="1387614"/>
            <a:ext cx="4130269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tângulo 4"/>
          <p:cNvSpPr/>
          <p:nvPr/>
        </p:nvSpPr>
        <p:spPr>
          <a:xfrm>
            <a:off x="1259632" y="5301208"/>
            <a:ext cx="6552728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b="1" dirty="0" smtClean="0"/>
              <a:t>As crianças amamentadas mantêm diferenças microbianas persistentes, independentemente do tipo de parto</a:t>
            </a:r>
            <a:endParaRPr lang="pt-BR" sz="2000" b="1" dirty="0"/>
          </a:p>
        </p:txBody>
      </p:sp>
      <p:sp>
        <p:nvSpPr>
          <p:cNvPr id="6" name="Retângulo 5"/>
          <p:cNvSpPr/>
          <p:nvPr/>
        </p:nvSpPr>
        <p:spPr>
          <a:xfrm>
            <a:off x="285750" y="349336"/>
            <a:ext cx="8429744" cy="5477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200" b="1" dirty="0" smtClean="0"/>
              <a:t>EFEITO NA MICROBIOTA INFANTIL: “MEDICAMENTO PERSONALIZADO”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guaruevoce.com.br/wp-content/uploads/2016/03/mulh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8660" y="4178796"/>
            <a:ext cx="4465340" cy="2679204"/>
          </a:xfrm>
          <a:prstGeom prst="rect">
            <a:avLst/>
          </a:prstGeom>
          <a:noFill/>
        </p:spPr>
      </p:pic>
      <p:sp>
        <p:nvSpPr>
          <p:cNvPr id="2" name="Retângulo 1"/>
          <p:cNvSpPr/>
          <p:nvPr/>
        </p:nvSpPr>
        <p:spPr>
          <a:xfrm>
            <a:off x="251520" y="1134177"/>
            <a:ext cx="8892480" cy="5310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1900" dirty="0" smtClean="0"/>
              <a:t> Períodos mais longos de </a:t>
            </a:r>
            <a:r>
              <a:rPr lang="pt-BR" sz="1900" b="1" dirty="0" smtClean="0"/>
              <a:t>amenorreia</a:t>
            </a:r>
            <a:r>
              <a:rPr lang="pt-BR" sz="1900" dirty="0" smtClean="0"/>
              <a:t> (</a:t>
            </a:r>
            <a:r>
              <a:rPr lang="pt-BR" sz="1900" dirty="0" err="1" smtClean="0"/>
              <a:t>Chowdhury</a:t>
            </a:r>
            <a:r>
              <a:rPr lang="pt-BR" sz="1900" dirty="0" smtClean="0"/>
              <a:t> </a:t>
            </a:r>
            <a:r>
              <a:rPr lang="pt-BR" sz="1900" dirty="0" err="1" smtClean="0"/>
              <a:t>et</a:t>
            </a:r>
            <a:r>
              <a:rPr lang="pt-BR" sz="1900" dirty="0" smtClean="0"/>
              <a:t> al., 2015)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pt-BR" sz="1900" dirty="0" smtClean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1900" dirty="0" smtClean="0"/>
              <a:t>Países onde a amamentação continuada era prevalente, seriam esperados 50% </a:t>
            </a:r>
            <a:r>
              <a:rPr lang="pt-BR" sz="1900" b="1" dirty="0" smtClean="0"/>
              <a:t>mais nascimentos </a:t>
            </a:r>
            <a:r>
              <a:rPr lang="pt-BR" sz="1900" dirty="0" smtClean="0"/>
              <a:t>na ausência da amamentação (Becker </a:t>
            </a:r>
            <a:r>
              <a:rPr lang="pt-BR" sz="1900" dirty="0" err="1" smtClean="0"/>
              <a:t>et</a:t>
            </a:r>
            <a:r>
              <a:rPr lang="pt-BR" sz="1900" dirty="0" smtClean="0"/>
              <a:t> al., 2003)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pt-BR" sz="1900" dirty="0" smtClean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1900" dirty="0" smtClean="0"/>
              <a:t> A cada 12 meses de amamentação, há diminuição de 4,3%  na incidência </a:t>
            </a:r>
            <a:r>
              <a:rPr lang="pt-BR" sz="1900" b="1" dirty="0" smtClean="0"/>
              <a:t>de câncer de mama invasivo</a:t>
            </a:r>
            <a:r>
              <a:rPr lang="pt-BR" sz="1900" dirty="0" smtClean="0"/>
              <a:t> (</a:t>
            </a:r>
            <a:r>
              <a:rPr lang="pt-BR" sz="1900" dirty="0" err="1" smtClean="0"/>
              <a:t>Chowdhury</a:t>
            </a:r>
            <a:r>
              <a:rPr lang="pt-BR" sz="1900" dirty="0" smtClean="0"/>
              <a:t> </a:t>
            </a:r>
            <a:r>
              <a:rPr lang="pt-BR" sz="1900" dirty="0" err="1" smtClean="0"/>
              <a:t>et</a:t>
            </a:r>
            <a:r>
              <a:rPr lang="pt-BR" sz="1900" dirty="0" smtClean="0"/>
              <a:t> al., 2015)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pt-BR" sz="1900" dirty="0" smtClean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pt-BR" sz="1900" dirty="0" smtClean="0"/>
              <a:t> Redução de ocorrência de 30% de </a:t>
            </a:r>
            <a:r>
              <a:rPr lang="pt-BR" sz="1900" b="1" dirty="0" smtClean="0"/>
              <a:t>câncer de                                                                                  ovário </a:t>
            </a:r>
            <a:r>
              <a:rPr lang="pt-BR" sz="1900" dirty="0" smtClean="0"/>
              <a:t>em períodos mais longos de                                                                                                 amamentação (</a:t>
            </a:r>
            <a:r>
              <a:rPr lang="pt-BR" sz="1900" dirty="0" err="1" smtClean="0"/>
              <a:t>Chowdhury</a:t>
            </a:r>
            <a:r>
              <a:rPr lang="pt-BR" sz="1900" dirty="0" smtClean="0"/>
              <a:t> </a:t>
            </a:r>
            <a:r>
              <a:rPr lang="pt-BR" sz="1900" dirty="0" err="1" smtClean="0"/>
              <a:t>et</a:t>
            </a:r>
            <a:r>
              <a:rPr lang="pt-BR" sz="1900" dirty="0" smtClean="0"/>
              <a:t> al., 2015)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pt-BR" sz="1900" dirty="0" smtClean="0"/>
          </a:p>
        </p:txBody>
      </p:sp>
      <p:sp>
        <p:nvSpPr>
          <p:cNvPr id="5" name="Retângulo 4"/>
          <p:cNvSpPr/>
          <p:nvPr/>
        </p:nvSpPr>
        <p:spPr>
          <a:xfrm>
            <a:off x="3131840" y="400423"/>
            <a:ext cx="2235035" cy="5477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200" b="1" dirty="0" smtClean="0"/>
              <a:t>SAÚDE MATERNA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blog.opovo.com.br/imae/wp-content/uploads/sites/31/2014/03/IMG-20140121-WA00401.jpg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-1658" y="0"/>
            <a:ext cx="9145658" cy="6858000"/>
          </a:xfrm>
          <a:prstGeom prst="rect">
            <a:avLst/>
          </a:prstGeom>
          <a:noFill/>
        </p:spPr>
      </p:pic>
      <p:sp>
        <p:nvSpPr>
          <p:cNvPr id="2" name="Retângulo 1"/>
          <p:cNvSpPr/>
          <p:nvPr/>
        </p:nvSpPr>
        <p:spPr>
          <a:xfrm>
            <a:off x="395536" y="5013176"/>
            <a:ext cx="8136000" cy="923330"/>
          </a:xfrm>
          <a:prstGeom prst="rect">
            <a:avLst/>
          </a:prstGeom>
          <a:noFill/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b="1" dirty="0" smtClean="0"/>
              <a:t>A</a:t>
            </a:r>
            <a:r>
              <a:rPr lang="pt-BR" dirty="0" smtClean="0"/>
              <a:t> </a:t>
            </a:r>
            <a:r>
              <a:rPr lang="pt-BR" b="1" dirty="0" smtClean="0"/>
              <a:t>AMÉRICA LATINA, A EUROPA CENTRAL E ORIENTAL, A CEI E PAÍSES DE ALTA RENDA SERIAM OS MAIS BENEFICIADOS, DEVIDO À SUA ELEVADA INCIDÊNCIA DE CÂNCER DE MAMA E TAMBÉM MENORES DURAÇÕES DA AMAMENTAÇÃO NO PRESENTE</a:t>
            </a:r>
            <a:endParaRPr lang="pt-BR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1619672" y="161352"/>
            <a:ext cx="5544616" cy="46166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POR QUE INCENTIVAR A AMAMENTAÇÃO?</a:t>
            </a:r>
            <a:endParaRPr lang="pt-BR" sz="2400" b="1" dirty="0"/>
          </a:p>
        </p:txBody>
      </p:sp>
      <p:sp>
        <p:nvSpPr>
          <p:cNvPr id="5" name="Retângulo 4"/>
          <p:cNvSpPr/>
          <p:nvPr/>
        </p:nvSpPr>
        <p:spPr>
          <a:xfrm>
            <a:off x="395536" y="1196752"/>
            <a:ext cx="8136904" cy="923330"/>
          </a:xfrm>
          <a:prstGeom prst="rect">
            <a:avLst/>
          </a:prstGeom>
          <a:noFill/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b="1" dirty="0" smtClean="0"/>
              <a:t>823 MIL MORTES/ANO SERIAM EVITADAS EM 75 PAÍSES DE RENDA BAIXA E MÉDIA EM 2015 SE A AMAMENTAÇÃO FOSSE AMPLIADA: </a:t>
            </a:r>
          </a:p>
          <a:p>
            <a:pPr algn="ctr"/>
            <a:r>
              <a:rPr lang="pt-BR" b="1" dirty="0" smtClean="0"/>
              <a:t>13,8% DAS MORTES DE CRIANÇAS MENORES DE 2 ANOS DE IDADE</a:t>
            </a:r>
            <a:endParaRPr lang="pt-BR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395536" y="2492896"/>
            <a:ext cx="8136000" cy="923330"/>
          </a:xfrm>
          <a:prstGeom prst="rect">
            <a:avLst/>
          </a:prstGeom>
          <a:noFill/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ATUAIS TAXAS DE AMAMENTAÇÃO EVITARIAM 19.464 MORTES POR CÂNCER DE MAMA EM COMPARAÇÃO COM UM CENÁRIO NO QUAL NENHUMA MULHER AMAMENTASSE</a:t>
            </a:r>
            <a:endParaRPr lang="pt-BR" b="1" dirty="0"/>
          </a:p>
        </p:txBody>
      </p:sp>
      <p:sp>
        <p:nvSpPr>
          <p:cNvPr id="7" name="Retângulo 6"/>
          <p:cNvSpPr/>
          <p:nvPr/>
        </p:nvSpPr>
        <p:spPr>
          <a:xfrm>
            <a:off x="395536" y="3789040"/>
            <a:ext cx="8136000" cy="923330"/>
          </a:xfrm>
          <a:prstGeom prst="rect">
            <a:avLst/>
          </a:prstGeom>
          <a:noFill/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b="1" dirty="0" smtClean="0"/>
              <a:t>22.216 VIDAS/ANO SERIAM SALVAS SE A DURAÇÃO DA AMAMENTAÇÃO FOSSE AUMENTADA  PARA 12 MESES EM PAÍSES DE ALTA RENDA E 2 ANOS POR CRIANÇA NOS PAÍSES DE MÉDIA E BAIXA RENDA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ages.mentalfloss.com/sites/default/files/styles/article_640x430/public/e_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324672">
            <a:off x="-3365" y="1269104"/>
            <a:ext cx="5002389" cy="3360980"/>
          </a:xfrm>
          <a:prstGeom prst="rect">
            <a:avLst/>
          </a:prstGeom>
          <a:noFill/>
        </p:spPr>
      </p:pic>
      <p:sp>
        <p:nvSpPr>
          <p:cNvPr id="3" name="CaixaDeTexto 2"/>
          <p:cNvSpPr txBox="1"/>
          <p:nvPr/>
        </p:nvSpPr>
        <p:spPr>
          <a:xfrm>
            <a:off x="2987824" y="332657"/>
            <a:ext cx="2808312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NOSSO RETRATO</a:t>
            </a:r>
            <a:endParaRPr lang="pt-BR" sz="2400" b="1" dirty="0"/>
          </a:p>
        </p:txBody>
      </p:sp>
      <p:pic>
        <p:nvPicPr>
          <p:cNvPr id="3076" name="Picture 4" descr="http://img.medscape.com/news/2014/am_140410_overweight_children2_800x600.jpg"/>
          <p:cNvPicPr>
            <a:picLocks noChangeAspect="1" noChangeArrowheads="1"/>
          </p:cNvPicPr>
          <p:nvPr/>
        </p:nvPicPr>
        <p:blipFill>
          <a:blip r:embed="rId4" cstate="print"/>
          <a:srcRect r="14006"/>
          <a:stretch>
            <a:fillRect/>
          </a:stretch>
        </p:blipFill>
        <p:spPr bwMode="auto">
          <a:xfrm rot="784012">
            <a:off x="4892244" y="3043843"/>
            <a:ext cx="3916340" cy="3415659"/>
          </a:xfrm>
          <a:prstGeom prst="rect">
            <a:avLst/>
          </a:prstGeom>
          <a:noFill/>
        </p:spPr>
      </p:pic>
      <p:pic>
        <p:nvPicPr>
          <p:cNvPr id="3078" name="Picture 6" descr="http://cdn1.mundodastribos.com/719414-Comer-r%C3%A1pido-faz-mal-%C3%A0-sa%C3%BAde-03.jpg"/>
          <p:cNvPicPr>
            <a:picLocks noChangeAspect="1" noChangeArrowheads="1"/>
          </p:cNvPicPr>
          <p:nvPr/>
        </p:nvPicPr>
        <p:blipFill>
          <a:blip r:embed="rId5" cstate="print"/>
          <a:srcRect l="20180" t="2520" b="7720"/>
          <a:stretch>
            <a:fillRect/>
          </a:stretch>
        </p:blipFill>
        <p:spPr bwMode="auto">
          <a:xfrm>
            <a:off x="4674268" y="-66675"/>
            <a:ext cx="4469732" cy="3755132"/>
          </a:xfrm>
          <a:prstGeom prst="rect">
            <a:avLst/>
          </a:prstGeom>
          <a:noFill/>
        </p:spPr>
      </p:pic>
      <p:pic>
        <p:nvPicPr>
          <p:cNvPr id="3080" name="Picture 8" descr="http://www.aokisistemas.com.br/site/wp-content/uploads/2015/06/1-Mulhercansadacomgrandedespertador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-9525"/>
            <a:ext cx="4893160" cy="3717032"/>
          </a:xfrm>
          <a:prstGeom prst="rect">
            <a:avLst/>
          </a:prstGeom>
          <a:noFill/>
        </p:spPr>
      </p:pic>
      <p:pic>
        <p:nvPicPr>
          <p:cNvPr id="3082" name="Picture 10" descr="http://comendocomosolhos.com/wp-content/uploads/2014/08/alimentacao-bebes-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9124" y="3645024"/>
            <a:ext cx="6323976" cy="3203451"/>
          </a:xfrm>
          <a:prstGeom prst="rect">
            <a:avLst/>
          </a:prstGeom>
          <a:noFill/>
        </p:spPr>
      </p:pic>
      <p:pic>
        <p:nvPicPr>
          <p:cNvPr id="3086" name="Picture 14" descr="http://media-cache-ak0.pinimg.com/736x/d3/e2/55/d3e255dbd5a74520aa0f4b733faea607.jpg"/>
          <p:cNvPicPr>
            <a:picLocks noChangeAspect="1" noChangeArrowheads="1"/>
          </p:cNvPicPr>
          <p:nvPr/>
        </p:nvPicPr>
        <p:blipFill>
          <a:blip r:embed="rId8" cstate="print"/>
          <a:srcRect l="36254"/>
          <a:stretch>
            <a:fillRect/>
          </a:stretch>
        </p:blipFill>
        <p:spPr bwMode="auto">
          <a:xfrm>
            <a:off x="0" y="3463440"/>
            <a:ext cx="3229472" cy="33945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" presetClass="exit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90960" y="161352"/>
            <a:ext cx="6336704" cy="83099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OS IMPACTOS DA AUSÊNCIA DA AMAMENTAÇÃO OU DO DESMAME PRECOCE</a:t>
            </a:r>
            <a:endParaRPr lang="pt-BR" sz="2400" b="1" dirty="0"/>
          </a:p>
        </p:txBody>
      </p:sp>
      <p:sp>
        <p:nvSpPr>
          <p:cNvPr id="5" name="Retângulo 4"/>
          <p:cNvSpPr/>
          <p:nvPr/>
        </p:nvSpPr>
        <p:spPr>
          <a:xfrm>
            <a:off x="0" y="1117848"/>
            <a:ext cx="738031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b="1" dirty="0" smtClean="0"/>
              <a:t>IMPACTO AMBIENTAL </a:t>
            </a:r>
          </a:p>
          <a:p>
            <a:pPr algn="ctr">
              <a:lnSpc>
                <a:spcPct val="150000"/>
              </a:lnSpc>
            </a:pPr>
            <a:r>
              <a:rPr lang="pt-BR" dirty="0" smtClean="0"/>
              <a:t>ENERGIA PARA FABRICAÇÃO, </a:t>
            </a:r>
          </a:p>
          <a:p>
            <a:pPr algn="ctr">
              <a:lnSpc>
                <a:spcPct val="150000"/>
              </a:lnSpc>
            </a:pPr>
            <a:r>
              <a:rPr lang="pt-BR" dirty="0" smtClean="0"/>
              <a:t>MATERIAIS PARA EMBALAGEM, </a:t>
            </a:r>
          </a:p>
          <a:p>
            <a:pPr algn="ctr">
              <a:lnSpc>
                <a:spcPct val="150000"/>
              </a:lnSpc>
            </a:pPr>
            <a:r>
              <a:rPr lang="pt-BR" dirty="0" smtClean="0"/>
              <a:t>COMBUSTÍVEL PARA TRANSPORTE ,</a:t>
            </a:r>
          </a:p>
          <a:p>
            <a:pPr algn="ctr">
              <a:lnSpc>
                <a:spcPct val="150000"/>
              </a:lnSpc>
            </a:pPr>
            <a:r>
              <a:rPr lang="pt-BR" dirty="0" smtClean="0"/>
              <a:t>ÁGUA,</a:t>
            </a:r>
          </a:p>
          <a:p>
            <a:pPr algn="ctr">
              <a:lnSpc>
                <a:spcPct val="150000"/>
              </a:lnSpc>
            </a:pPr>
            <a:r>
              <a:rPr lang="pt-BR" dirty="0" smtClean="0"/>
              <a:t>COMBUSTÍVEIS E AGENTES DE LIMPEZA  PARA USO DIÁRIO</a:t>
            </a:r>
          </a:p>
        </p:txBody>
      </p:sp>
      <p:pic>
        <p:nvPicPr>
          <p:cNvPr id="46084" name="Picture 4" descr="http://3.bp.blogspot.com/-EY44z3PJUAo/UV3MkqC1hUI/AAAAAAAAA0c/sckr6nLbR5E/s1600/Impacto+Ambiental+_1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56896" y="1484784"/>
            <a:ext cx="2587104" cy="2708919"/>
          </a:xfrm>
          <a:prstGeom prst="rect">
            <a:avLst/>
          </a:prstGeom>
          <a:noFill/>
        </p:spPr>
      </p:pic>
      <p:sp>
        <p:nvSpPr>
          <p:cNvPr id="7" name="CaixaDeTexto 6"/>
          <p:cNvSpPr txBox="1"/>
          <p:nvPr/>
        </p:nvSpPr>
        <p:spPr>
          <a:xfrm>
            <a:off x="971600" y="4293096"/>
            <a:ext cx="554461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NUMEROSOS POLUENTES GERADOS NESSE PROCESSO </a:t>
            </a:r>
            <a:endParaRPr lang="pt-BR" b="1" dirty="0"/>
          </a:p>
        </p:txBody>
      </p:sp>
      <p:sp>
        <p:nvSpPr>
          <p:cNvPr id="8" name="Seta para baixo 7"/>
          <p:cNvSpPr/>
          <p:nvPr/>
        </p:nvSpPr>
        <p:spPr>
          <a:xfrm>
            <a:off x="3504456" y="3693790"/>
            <a:ext cx="504056" cy="504056"/>
          </a:xfrm>
          <a:prstGeom prst="down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/>
          <p:cNvSpPr txBox="1"/>
          <p:nvPr/>
        </p:nvSpPr>
        <p:spPr>
          <a:xfrm>
            <a:off x="403920" y="4928592"/>
            <a:ext cx="8352928" cy="17543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dirty="0" smtClean="0"/>
              <a:t>+ DE 4000 LITROS DE ÁGUA NECESSÁRIOS NO PROCESSO INDUSTRIAL PARA PRODUZIR SOMENTE 1 KG DE PÓ SUBSTITUTO DO LM.</a:t>
            </a:r>
          </a:p>
          <a:p>
            <a:pPr algn="ctr">
              <a:lnSpc>
                <a:spcPct val="150000"/>
              </a:lnSpc>
            </a:pPr>
            <a:r>
              <a:rPr lang="pt-BR" dirty="0" smtClean="0"/>
              <a:t>EUA: 550 MILHÕES DE LATAS, 86.000 TON. DE METAL E 364.000 TON. DE PAPEL USADOS ANUALMENTE TERMINAM EM ATERROS SANITÁRIOS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31640" y="161352"/>
            <a:ext cx="6336704" cy="83099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OS IMPACTOS DA AUSÊNCIA DA AMAMENTAÇÃO OU DO DESMAME PRECOCE</a:t>
            </a:r>
            <a:endParaRPr lang="pt-BR" sz="2400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683568" y="1916832"/>
            <a:ext cx="7632848" cy="13388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dirty="0" smtClean="0"/>
              <a:t>NÃO AMAMENTAR ESTÁ ASSOCIADO COM PERDAS ECONÔMICAS DE APROXIMADAMENTE 302 BILHÕES DE DÓLARES/ANO OU 0,49% DO PRODUTO NACIONAL BRUTO MUNDIAL.</a:t>
            </a:r>
            <a:endParaRPr lang="pt-BR" dirty="0"/>
          </a:p>
        </p:txBody>
      </p:sp>
      <p:sp>
        <p:nvSpPr>
          <p:cNvPr id="47106" name="AutoShape 2" descr="http://clinicasantafe.com.br/site/wp-content/uploads/2015/01/como-evitar-o-desmame-precoce-thumb-570-570x2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7108" name="Picture 4" descr="http://clinicasantafe.com.br/site/wp-content/uploads/2015/01/como-evitar-o-desmame-precoce-thumb-570-570x2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3789040"/>
            <a:ext cx="6126440" cy="2687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3528" y="1221052"/>
            <a:ext cx="4968552" cy="586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t-BR" dirty="0" smtClean="0">
                <a:latin typeface="+mj-lt"/>
                <a:cs typeface="DilleniaUPC" pitchFamily="18" charset="-34"/>
              </a:rPr>
              <a:t> Dificuldades com a amamentação / recusa do bebê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t-BR" dirty="0" smtClean="0">
                <a:latin typeface="+mj-lt"/>
                <a:cs typeface="DilleniaUPC" pitchFamily="18" charset="-34"/>
              </a:rPr>
              <a:t>Oferta de outro alimento, principalmente fórmula: percepção de produção insuficiente de leite e/ou leite fraco, outro </a:t>
            </a:r>
            <a:r>
              <a:rPr lang="pt-BR" dirty="0" err="1" smtClean="0">
                <a:latin typeface="+mj-lt"/>
                <a:cs typeface="DilleniaUPC" pitchFamily="18" charset="-34"/>
              </a:rPr>
              <a:t>cuidador</a:t>
            </a:r>
            <a:r>
              <a:rPr lang="pt-BR" dirty="0" smtClean="0">
                <a:latin typeface="+mj-lt"/>
                <a:cs typeface="DilleniaUPC" pitchFamily="18" charset="-34"/>
              </a:rPr>
              <a:t> oferecer alimentos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t-BR" dirty="0" smtClean="0">
                <a:latin typeface="+mj-lt"/>
                <a:cs typeface="DilleniaUPC" pitchFamily="18" charset="-34"/>
              </a:rPr>
              <a:t>Estado de saúde do bebê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t-BR" dirty="0" smtClean="0">
                <a:latin typeface="+mj-lt"/>
                <a:cs typeface="DilleniaUPC" pitchFamily="18" charset="-34"/>
              </a:rPr>
              <a:t>Uso de bicos artificiais (mamadeira e chupeta) 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t-BR" dirty="0" smtClean="0">
                <a:latin typeface="+mj-lt"/>
                <a:cs typeface="DilleniaUPC" pitchFamily="18" charset="-34"/>
              </a:rPr>
              <a:t>Trabalho fora de casa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t-BR" dirty="0" smtClean="0">
                <a:latin typeface="+mj-lt"/>
                <a:cs typeface="DilleniaUPC" pitchFamily="18" charset="-34"/>
              </a:rPr>
              <a:t>Medicações usadas pela mãe incompatíveis com a amamentação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t-BR" b="1" dirty="0" smtClean="0">
                <a:latin typeface="+mj-lt"/>
                <a:cs typeface="DilleniaUPC" pitchFamily="18" charset="-34"/>
              </a:rPr>
              <a:t> </a:t>
            </a:r>
            <a:r>
              <a:rPr lang="pt-BR" dirty="0" smtClean="0">
                <a:latin typeface="+mj-lt"/>
                <a:cs typeface="DilleniaUPC" pitchFamily="18" charset="-34"/>
              </a:rPr>
              <a:t>Saúde materna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pt-BR" dirty="0" smtClean="0">
                <a:latin typeface="+mj-lt"/>
                <a:cs typeface="DilleniaUPC" pitchFamily="18" charset="-34"/>
              </a:rPr>
              <a:t> Desejo materno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endParaRPr lang="pt-BR" dirty="0">
              <a:latin typeface="+mj-lt"/>
              <a:cs typeface="DilleniaUPC" pitchFamily="18" charset="-34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727176" y="6488668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err="1" smtClean="0">
                <a:latin typeface="DilleniaUPC" pitchFamily="18" charset="-34"/>
                <a:cs typeface="DilleniaUPC" pitchFamily="18" charset="-34"/>
              </a:rPr>
              <a:t>Volpini</a:t>
            </a:r>
            <a:r>
              <a:rPr lang="pt-BR" dirty="0" smtClean="0">
                <a:latin typeface="DilleniaUPC" pitchFamily="18" charset="-34"/>
                <a:cs typeface="DilleniaUPC" pitchFamily="18" charset="-34"/>
              </a:rPr>
              <a:t> e Moura (2005), Araújo </a:t>
            </a:r>
            <a:r>
              <a:rPr lang="pt-BR" dirty="0" err="1" smtClean="0">
                <a:latin typeface="DilleniaUPC" pitchFamily="18" charset="-34"/>
                <a:cs typeface="DilleniaUPC" pitchFamily="18" charset="-34"/>
              </a:rPr>
              <a:t>et</a:t>
            </a:r>
            <a:r>
              <a:rPr lang="pt-BR" dirty="0" smtClean="0">
                <a:latin typeface="DilleniaUPC" pitchFamily="18" charset="-34"/>
                <a:cs typeface="DilleniaUPC" pitchFamily="18" charset="-34"/>
              </a:rPr>
              <a:t> al. (2008)</a:t>
            </a:r>
            <a:endParaRPr lang="pt-BR" dirty="0">
              <a:latin typeface="DilleniaUPC" pitchFamily="18" charset="-34"/>
              <a:cs typeface="DilleniaUPC" pitchFamily="18" charset="-34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48421" t="22266" r="22800" b="9813"/>
          <a:stretch>
            <a:fillRect/>
          </a:stretch>
        </p:blipFill>
        <p:spPr bwMode="auto">
          <a:xfrm>
            <a:off x="5399584" y="1412776"/>
            <a:ext cx="3744416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1331640" y="161352"/>
            <a:ext cx="6336704" cy="46166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FATORES ASSOCIADOS AO DESMAME PRECOCE</a:t>
            </a:r>
            <a:endParaRPr lang="pt-B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268108" y="1340768"/>
            <a:ext cx="6824497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pt-BR" sz="2400" b="1" dirty="0" smtClean="0">
                <a:cs typeface="DilleniaUPC" pitchFamily="18" charset="-34"/>
              </a:rPr>
              <a:t>AMAMENTAÇÃO NA PERSPECTIVA DE UM DIREITO...</a:t>
            </a:r>
            <a:endParaRPr lang="pt-BR" sz="2400" b="1" dirty="0">
              <a:cs typeface="DilleniaUPC" pitchFamily="18" charset="-34"/>
            </a:endParaRPr>
          </a:p>
        </p:txBody>
      </p:sp>
      <p:pic>
        <p:nvPicPr>
          <p:cNvPr id="1026" name="Picture 2" descr="http://vilamamifera.com/olharmamifero/wp-content/uploads/sites/41/2015/10/IMG_79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9817" y="2420888"/>
            <a:ext cx="5284366" cy="3524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67544" y="2447004"/>
            <a:ext cx="4320480" cy="23529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b="1" dirty="0" smtClean="0">
                <a:cs typeface="DilleniaUPC" pitchFamily="18" charset="-34"/>
              </a:rPr>
              <a:t>A alimentação está prevista entre os direitos sociais da Constituição, desde a aprovação da Emenda Constitucional n.º64, em fevereiro de 2010, sendo introduzida no art. 6º CR/88</a:t>
            </a:r>
            <a:endParaRPr lang="pt-BR" sz="2000" b="1" dirty="0">
              <a:cs typeface="DilleniaUPC" pitchFamily="18" charset="-34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959716" y="593592"/>
            <a:ext cx="5434308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pt-BR" sz="2400" b="1" dirty="0" smtClean="0">
                <a:cs typeface="DilleniaUPC" pitchFamily="18" charset="-34"/>
              </a:rPr>
              <a:t>ALIMENTAÇÃO E OS DIREITOS HUMANOS</a:t>
            </a:r>
            <a:endParaRPr lang="pt-BR" sz="2400" b="1" dirty="0">
              <a:cs typeface="DilleniaUPC" pitchFamily="18" charset="-34"/>
            </a:endParaRPr>
          </a:p>
        </p:txBody>
      </p:sp>
      <p:pic>
        <p:nvPicPr>
          <p:cNvPr id="6146" name="Picture 2" descr="http://blogducana.arteepolitica.zip.net/images/alimentomund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2378376"/>
            <a:ext cx="3724275" cy="25812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51520" y="1162626"/>
            <a:ext cx="8640960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b="1" dirty="0" err="1" smtClean="0">
                <a:latin typeface="+mj-lt"/>
                <a:cs typeface="DilleniaUPC" pitchFamily="18" charset="-34"/>
              </a:rPr>
              <a:t>Losan</a:t>
            </a:r>
            <a:r>
              <a:rPr lang="pt-BR" sz="2400" b="1" dirty="0" smtClean="0">
                <a:latin typeface="+mj-lt"/>
                <a:cs typeface="DilleniaUPC" pitchFamily="18" charset="-34"/>
              </a:rPr>
              <a:t> – No 11.346 de 2006</a:t>
            </a:r>
          </a:p>
          <a:p>
            <a:pPr algn="ctr">
              <a:lnSpc>
                <a:spcPct val="150000"/>
              </a:lnSpc>
            </a:pPr>
            <a:r>
              <a:rPr lang="pt-BR" dirty="0" smtClean="0">
                <a:latin typeface="+mj-lt"/>
                <a:cs typeface="DilleniaUPC" pitchFamily="18" charset="-34"/>
              </a:rPr>
              <a:t>A segurança alimentar e nutricional consiste na realização do direito de todos ao acesso regular e permanente a alimentos de qualidade, em quantidade suficiente, sem comprometer o acesso a outras necessidades essenciais, tendo como base práticas alimentares promotoras de saúde que respeitem a diversidade cultural e que sejam ambiental, cultural, econômica e socialmente sustentáveis</a:t>
            </a:r>
            <a:endParaRPr lang="pt-BR" b="1" dirty="0">
              <a:latin typeface="+mj-lt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959716" y="484408"/>
            <a:ext cx="5434308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pt-BR" sz="2400" b="1" dirty="0" smtClean="0">
                <a:latin typeface="+mj-lt"/>
                <a:cs typeface="DilleniaUPC" pitchFamily="18" charset="-34"/>
              </a:rPr>
              <a:t>ALIMENTAÇÃO E OS DIREITOS HUMANOS</a:t>
            </a:r>
            <a:endParaRPr lang="pt-BR" sz="2400" b="1" dirty="0">
              <a:latin typeface="+mj-lt"/>
              <a:cs typeface="DilleniaUPC" pitchFamily="18" charset="-34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187624" y="2420888"/>
            <a:ext cx="6480720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sz="2400" b="1" dirty="0" smtClean="0">
                <a:latin typeface="+mj-lt"/>
                <a:cs typeface="DilleniaUPC" pitchFamily="18" charset="-34"/>
              </a:rPr>
              <a:t>COMO É A DISCUSSÃO DA AMAMENTAÇÃO  NESSE CONTEXTO?</a:t>
            </a:r>
            <a:endParaRPr lang="pt-BR" sz="2400" b="1" dirty="0">
              <a:latin typeface="+mj-lt"/>
              <a:cs typeface="DilleniaUPC" pitchFamily="18" charset="-34"/>
            </a:endParaRPr>
          </a:p>
        </p:txBody>
      </p:sp>
      <p:pic>
        <p:nvPicPr>
          <p:cNvPr id="36866" name="Picture 2" descr="http://www.conic.org.br/portal/images/2015/indio-amamenta55877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3968807"/>
            <a:ext cx="4552048" cy="2565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95536" y="836712"/>
            <a:ext cx="8208913" cy="120032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sz="2400" b="1" dirty="0" smtClean="0">
                <a:cs typeface="DilleniaUPC" pitchFamily="18" charset="-34"/>
              </a:rPr>
              <a:t>COMO A PROMOÇÃO, APOIO  E PROTEÇÃO À AMAMENTAÇÃO DIALOGAM COM O DIREITO HUMANO À ALIMENTAÇÃO ADEQUADA?</a:t>
            </a:r>
            <a:endParaRPr lang="pt-BR" sz="2400" b="1" dirty="0">
              <a:cs typeface="DilleniaUPC" pitchFamily="18" charset="-34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683568" y="2559900"/>
            <a:ext cx="7704856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 dirty="0" smtClean="0">
                <a:latin typeface="+mj-lt"/>
                <a:cs typeface="DilleniaUPC" pitchFamily="18" charset="-34"/>
              </a:rPr>
              <a:t>A promoção da garantia do DHAA passa pelo atendimento pré-natal de qualidade e pela viabilização da prática do aleitamento materno exclusivo.</a:t>
            </a:r>
          </a:p>
          <a:p>
            <a:pPr algn="ctr"/>
            <a:r>
              <a:rPr lang="pt-BR" sz="2000" dirty="0" smtClean="0">
                <a:latin typeface="+mj-lt"/>
                <a:cs typeface="DilleniaUPC" pitchFamily="18" charset="-34"/>
              </a:rPr>
              <a:t>O DHAA de um bebê com até 6 meses passa necessariamente pelo direito humano da mãe de praticar o aleitamento materno exclusivo ou de ser informada sobre as melhores alternativas, no caso de ela não poder ou decidir não amamentar.</a:t>
            </a:r>
          </a:p>
          <a:p>
            <a:endParaRPr lang="pt-BR" sz="2000" dirty="0" smtClean="0">
              <a:latin typeface="+mj-lt"/>
              <a:cs typeface="DilleniaUPC" pitchFamily="18" charset="-34"/>
            </a:endParaRPr>
          </a:p>
          <a:p>
            <a:endParaRPr lang="pt-BR" sz="2000" dirty="0" smtClean="0">
              <a:latin typeface="+mj-lt"/>
              <a:cs typeface="DilleniaUPC" pitchFamily="18" charset="-34"/>
            </a:endParaRPr>
          </a:p>
          <a:p>
            <a:endParaRPr lang="pt-BR" sz="2000" dirty="0" smtClean="0">
              <a:latin typeface="+mj-lt"/>
              <a:cs typeface="DilleniaUPC" pitchFamily="18" charset="-34"/>
            </a:endParaRPr>
          </a:p>
          <a:p>
            <a:r>
              <a:rPr lang="pt-BR" dirty="0" smtClean="0">
                <a:latin typeface="+mj-lt"/>
                <a:cs typeface="DilleniaUPC" pitchFamily="18" charset="-34"/>
              </a:rPr>
              <a:t>Fonte: O Direito Humano à Alimentação Adequada e Sistema Nacional de Segurança Alimentar e Nutricional (ABRANDH, 2013)</a:t>
            </a:r>
            <a:endParaRPr lang="pt-BR" dirty="0">
              <a:latin typeface="+mj-lt"/>
              <a:cs typeface="Dillen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55576" y="980728"/>
            <a:ext cx="7651838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pt-BR" sz="2400" b="1" dirty="0" smtClean="0">
                <a:latin typeface="+mj-lt"/>
                <a:cs typeface="DilleniaUPC" pitchFamily="18" charset="-34"/>
              </a:rPr>
              <a:t>QUAL A MENSAGEM EXISTENTE NAS POLÍTICAS PÚBLICAS?</a:t>
            </a:r>
            <a:endParaRPr lang="pt-BR" sz="2400" b="1" dirty="0">
              <a:latin typeface="+mj-lt"/>
              <a:cs typeface="DilleniaUPC" pitchFamily="18" charset="-34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1403648" y="2060848"/>
            <a:ext cx="6192688" cy="1200329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sz="2400" dirty="0" smtClean="0">
                <a:cs typeface="DilleniaUPC" pitchFamily="18" charset="-34"/>
              </a:rPr>
              <a:t>Questões biológicas do bebê (nutrientes, diminuição do risco de doenças/mortalidade), menor gasto para a família</a:t>
            </a:r>
            <a:endParaRPr lang="pt-BR" sz="2400" dirty="0">
              <a:cs typeface="DilleniaUPC" pitchFamily="18" charset="-34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974794" y="5013176"/>
            <a:ext cx="74705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cs typeface="DilleniaUPC" pitchFamily="18" charset="-34"/>
              </a:rPr>
              <a:t>CENTRALIZAÇÃO NA CRIANÇA E NAS CONDIÇÕES SOCIAIS</a:t>
            </a:r>
            <a:endParaRPr lang="pt-BR" sz="2400" b="1" dirty="0">
              <a:cs typeface="DilleniaUPC" pitchFamily="18" charset="-34"/>
            </a:endParaRPr>
          </a:p>
        </p:txBody>
      </p:sp>
      <p:sp>
        <p:nvSpPr>
          <p:cNvPr id="5" name="Seta para baixo 4"/>
          <p:cNvSpPr/>
          <p:nvPr/>
        </p:nvSpPr>
        <p:spPr>
          <a:xfrm>
            <a:off x="4211960" y="3848467"/>
            <a:ext cx="504056" cy="720080"/>
          </a:xfrm>
          <a:prstGeom prst="downArrow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1115616" y="2355354"/>
            <a:ext cx="6696744" cy="37856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2400" dirty="0" smtClean="0">
                <a:cs typeface="DilleniaUPC" pitchFamily="18" charset="-34"/>
              </a:rPr>
              <a:t>O direito de amamentar é aplicável ao binômio mãe/filho. A mãe e a criança têm o direito à amamentação. Não é o direito incondicional da criança para amamentar, ou que obrigue a mãe a amamentar, independentemente da sua própria situação. O direito de amamentar significa que nenhuma força externa tem o direito de interferir na relação entre a mãe e a criança.</a:t>
            </a:r>
          </a:p>
          <a:p>
            <a:pPr algn="ctr"/>
            <a:endParaRPr lang="pt-BR" sz="2400" dirty="0" smtClean="0">
              <a:cs typeface="DilleniaUPC" pitchFamily="18" charset="-34"/>
            </a:endParaRPr>
          </a:p>
          <a:p>
            <a:pPr algn="r"/>
            <a:r>
              <a:rPr lang="pt-BR" sz="2200" dirty="0" smtClean="0">
                <a:cs typeface="DilleniaUPC" pitchFamily="18" charset="-34"/>
              </a:rPr>
              <a:t>(World </a:t>
            </a:r>
            <a:r>
              <a:rPr lang="pt-BR" sz="2200" dirty="0" err="1" smtClean="0">
                <a:cs typeface="DilleniaUPC" pitchFamily="18" charset="-34"/>
              </a:rPr>
              <a:t>Breastfeeding</a:t>
            </a:r>
            <a:r>
              <a:rPr lang="pt-BR" sz="2200" dirty="0" smtClean="0">
                <a:cs typeface="DilleniaUPC" pitchFamily="18" charset="-34"/>
              </a:rPr>
              <a:t> </a:t>
            </a:r>
            <a:r>
              <a:rPr lang="pt-BR" sz="2200" dirty="0" err="1" smtClean="0">
                <a:cs typeface="DilleniaUPC" pitchFamily="18" charset="-34"/>
              </a:rPr>
              <a:t>Conference</a:t>
            </a:r>
            <a:r>
              <a:rPr lang="pt-BR" sz="2200" dirty="0" smtClean="0">
                <a:cs typeface="DilleniaUPC" pitchFamily="18" charset="-34"/>
              </a:rPr>
              <a:t>, 2012)</a:t>
            </a:r>
            <a:endParaRPr lang="pt-BR" sz="2200" dirty="0">
              <a:cs typeface="DilleniaUPC" pitchFamily="18" charset="-34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395536" y="836712"/>
            <a:ext cx="8208913" cy="120032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pt-BR" sz="2400" b="1" dirty="0" smtClean="0">
                <a:cs typeface="DilleniaUPC" pitchFamily="18" charset="-34"/>
              </a:rPr>
              <a:t>COMO A PROMOÇÃO, APOIO  E PROTEÇÃO À AMAMENTAÇÃO DIALOGAM COM O DIREITO HUMANO À ALIMENTAÇÃO ADEQUADA?</a:t>
            </a:r>
            <a:endParaRPr lang="pt-BR" sz="2400" b="1" dirty="0">
              <a:cs typeface="Dillen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6" y="332656"/>
            <a:ext cx="8136904" cy="10156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 smtClean="0">
                <a:latin typeface="DilleniaUPC" pitchFamily="18" charset="-34"/>
                <a:cs typeface="DilleniaUPC" pitchFamily="18" charset="-34"/>
              </a:rPr>
              <a:t>O QUE SER CONSIDERADO PARA A PROMOÇÃO, APOIO E PROTEÇÃO DO ALEITAMENTO MATERNO NA PERSPECTIVA DO DHAA?</a:t>
            </a:r>
            <a:endParaRPr lang="pt-BR" sz="3000" b="1" dirty="0">
              <a:latin typeface="DilleniaUPC" pitchFamily="18" charset="-34"/>
              <a:cs typeface="DilleniaUPC" pitchFamily="18" charset="-34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5580112" y="3356992"/>
            <a:ext cx="2520280" cy="1152128"/>
            <a:chOff x="3131840" y="3212976"/>
            <a:chExt cx="2520280" cy="1152128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4" name="Elipse 3"/>
            <p:cNvSpPr/>
            <p:nvPr/>
          </p:nvSpPr>
          <p:spPr>
            <a:xfrm>
              <a:off x="3131840" y="3212976"/>
              <a:ext cx="2520280" cy="1152128"/>
            </a:xfrm>
            <a:prstGeom prst="ellips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600">
                <a:latin typeface="DilleniaUPC" pitchFamily="18" charset="-34"/>
                <a:cs typeface="DilleniaUPC" pitchFamily="18" charset="-34"/>
              </a:endParaRPr>
            </a:p>
          </p:txBody>
        </p:sp>
        <p:sp>
          <p:nvSpPr>
            <p:cNvPr id="5" name="CaixaDeTexto 4"/>
            <p:cNvSpPr txBox="1"/>
            <p:nvPr/>
          </p:nvSpPr>
          <p:spPr>
            <a:xfrm>
              <a:off x="3419872" y="3374408"/>
              <a:ext cx="2016224" cy="8925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600" b="1" dirty="0" smtClean="0">
                  <a:latin typeface="DilleniaUPC" pitchFamily="18" charset="-34"/>
                  <a:cs typeface="DilleniaUPC" pitchFamily="18" charset="-34"/>
                </a:rPr>
                <a:t>MÍDIA E INDÚSTRIA</a:t>
              </a:r>
              <a:endParaRPr lang="pt-BR" sz="2600" b="1" dirty="0">
                <a:latin typeface="DilleniaUPC" pitchFamily="18" charset="-34"/>
                <a:cs typeface="DilleniaUPC" pitchFamily="18" charset="-34"/>
              </a:endParaRPr>
            </a:p>
          </p:txBody>
        </p:sp>
      </p:grpSp>
      <p:grpSp>
        <p:nvGrpSpPr>
          <p:cNvPr id="6" name="Grupo 5"/>
          <p:cNvGrpSpPr/>
          <p:nvPr/>
        </p:nvGrpSpPr>
        <p:grpSpPr>
          <a:xfrm>
            <a:off x="1259632" y="3429000"/>
            <a:ext cx="2520280" cy="1152128"/>
            <a:chOff x="251520" y="3284984"/>
            <a:chExt cx="2520280" cy="1152128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7" name="Elipse 6"/>
            <p:cNvSpPr/>
            <p:nvPr/>
          </p:nvSpPr>
          <p:spPr>
            <a:xfrm>
              <a:off x="251520" y="3284984"/>
              <a:ext cx="2520280" cy="1152128"/>
            </a:xfrm>
            <a:prstGeom prst="ellips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600">
                <a:latin typeface="DilleniaUPC" pitchFamily="18" charset="-34"/>
                <a:cs typeface="DilleniaUPC" pitchFamily="18" charset="-34"/>
              </a:endParaRPr>
            </a:p>
          </p:txBody>
        </p:sp>
        <p:sp>
          <p:nvSpPr>
            <p:cNvPr id="8" name="CaixaDeTexto 7"/>
            <p:cNvSpPr txBox="1"/>
            <p:nvPr/>
          </p:nvSpPr>
          <p:spPr>
            <a:xfrm>
              <a:off x="539552" y="3545248"/>
              <a:ext cx="2016224" cy="4924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600" b="1" dirty="0" smtClean="0">
                  <a:latin typeface="DilleniaUPC" pitchFamily="18" charset="-34"/>
                  <a:cs typeface="DilleniaUPC" pitchFamily="18" charset="-34"/>
                </a:rPr>
                <a:t>ÁREA DA SAÚDE</a:t>
              </a:r>
              <a:endParaRPr lang="pt-BR" sz="2600" b="1" dirty="0">
                <a:latin typeface="DilleniaUPC" pitchFamily="18" charset="-34"/>
                <a:cs typeface="DilleniaUPC" pitchFamily="18" charset="-34"/>
              </a:endParaRPr>
            </a:p>
          </p:txBody>
        </p:sp>
      </p:grpSp>
      <p:grpSp>
        <p:nvGrpSpPr>
          <p:cNvPr id="9" name="Grupo 8"/>
          <p:cNvGrpSpPr/>
          <p:nvPr/>
        </p:nvGrpSpPr>
        <p:grpSpPr>
          <a:xfrm>
            <a:off x="5652120" y="5085184"/>
            <a:ext cx="2520280" cy="1152128"/>
            <a:chOff x="4139952" y="5085184"/>
            <a:chExt cx="2520280" cy="1152128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0" name="Elipse 9"/>
            <p:cNvSpPr/>
            <p:nvPr/>
          </p:nvSpPr>
          <p:spPr>
            <a:xfrm>
              <a:off x="4139952" y="5085184"/>
              <a:ext cx="2520280" cy="1152128"/>
            </a:xfrm>
            <a:prstGeom prst="ellips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600">
                <a:latin typeface="DilleniaUPC" pitchFamily="18" charset="-34"/>
                <a:cs typeface="DilleniaUPC" pitchFamily="18" charset="-34"/>
              </a:endParaRPr>
            </a:p>
          </p:txBody>
        </p:sp>
        <p:sp>
          <p:nvSpPr>
            <p:cNvPr id="11" name="CaixaDeTexto 10"/>
            <p:cNvSpPr txBox="1"/>
            <p:nvPr/>
          </p:nvSpPr>
          <p:spPr>
            <a:xfrm>
              <a:off x="4251046" y="5255412"/>
              <a:ext cx="2304256" cy="8925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600" b="1" dirty="0" smtClean="0">
                  <a:latin typeface="DilleniaUPC" pitchFamily="18" charset="-34"/>
                  <a:cs typeface="DilleniaUPC" pitchFamily="18" charset="-34"/>
                </a:rPr>
                <a:t>TRABALHO / APOIO À TRABALHADORA</a:t>
              </a:r>
              <a:endParaRPr lang="pt-BR" sz="2600" b="1" dirty="0">
                <a:latin typeface="DilleniaUPC" pitchFamily="18" charset="-34"/>
                <a:cs typeface="DilleniaUPC" pitchFamily="18" charset="-34"/>
              </a:endParaRPr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1187624" y="5085184"/>
            <a:ext cx="2520280" cy="1152128"/>
            <a:chOff x="467544" y="5085184"/>
            <a:chExt cx="2520280" cy="1152128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3" name="Elipse 12"/>
            <p:cNvSpPr/>
            <p:nvPr/>
          </p:nvSpPr>
          <p:spPr>
            <a:xfrm>
              <a:off x="467544" y="5085184"/>
              <a:ext cx="2520280" cy="1152128"/>
            </a:xfrm>
            <a:prstGeom prst="ellips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2600">
                <a:latin typeface="DilleniaUPC" pitchFamily="18" charset="-34"/>
                <a:cs typeface="DilleniaUPC" pitchFamily="18" charset="-34"/>
              </a:endParaRPr>
            </a:p>
          </p:txBody>
        </p:sp>
        <p:sp>
          <p:nvSpPr>
            <p:cNvPr id="14" name="CaixaDeTexto 13"/>
            <p:cNvSpPr txBox="1"/>
            <p:nvPr/>
          </p:nvSpPr>
          <p:spPr>
            <a:xfrm>
              <a:off x="611560" y="5194614"/>
              <a:ext cx="2376264" cy="8925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2600" b="1" dirty="0" smtClean="0">
                  <a:latin typeface="DilleniaUPC" pitchFamily="18" charset="-34"/>
                  <a:cs typeface="DilleniaUPC" pitchFamily="18" charset="-34"/>
                </a:rPr>
                <a:t>APOIO SOCIAL e POLÍTICAS PÚBLICAS</a:t>
              </a:r>
              <a:endParaRPr lang="pt-BR" sz="2600" b="1" dirty="0">
                <a:latin typeface="DilleniaUPC" pitchFamily="18" charset="-34"/>
                <a:cs typeface="DilleniaUPC" pitchFamily="18" charset="-34"/>
              </a:endParaRPr>
            </a:p>
          </p:txBody>
        </p:sp>
      </p:grpSp>
      <p:sp>
        <p:nvSpPr>
          <p:cNvPr id="15" name="CaixaDeTexto 14"/>
          <p:cNvSpPr txBox="1"/>
          <p:nvPr/>
        </p:nvSpPr>
        <p:spPr>
          <a:xfrm>
            <a:off x="3479832" y="4611108"/>
            <a:ext cx="2448272" cy="4924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 smtClean="0">
                <a:latin typeface="DilleniaUPC" pitchFamily="18" charset="-34"/>
                <a:cs typeface="DilleniaUPC" pitchFamily="18" charset="-34"/>
              </a:rPr>
              <a:t>AMAMENTAÇÃO</a:t>
            </a:r>
            <a:endParaRPr lang="pt-BR" sz="2600" b="1" dirty="0"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16" name="Seta dobrada 15"/>
          <p:cNvSpPr/>
          <p:nvPr/>
        </p:nvSpPr>
        <p:spPr>
          <a:xfrm rot="5400000">
            <a:off x="3815916" y="3825044"/>
            <a:ext cx="720080" cy="648072"/>
          </a:xfrm>
          <a:prstGeom prst="ben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7" name="Seta dobrada 16"/>
          <p:cNvSpPr/>
          <p:nvPr/>
        </p:nvSpPr>
        <p:spPr>
          <a:xfrm rot="15937270">
            <a:off x="4858777" y="5224120"/>
            <a:ext cx="720080" cy="648072"/>
          </a:xfrm>
          <a:prstGeom prst="ben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8" name="Seta dobrada 17"/>
          <p:cNvSpPr/>
          <p:nvPr/>
        </p:nvSpPr>
        <p:spPr>
          <a:xfrm rot="16200000" flipV="1">
            <a:off x="3815916" y="5265204"/>
            <a:ext cx="720080" cy="648072"/>
          </a:xfrm>
          <a:prstGeom prst="ben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9" name="Seta dobrada 18"/>
          <p:cNvSpPr/>
          <p:nvPr/>
        </p:nvSpPr>
        <p:spPr>
          <a:xfrm rot="5400000" flipV="1">
            <a:off x="4824028" y="3827986"/>
            <a:ext cx="720080" cy="648072"/>
          </a:xfrm>
          <a:prstGeom prst="ben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684476" y="2276872"/>
            <a:ext cx="7560840" cy="4924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 smtClean="0">
                <a:latin typeface="DilleniaUPC" pitchFamily="18" charset="-34"/>
                <a:cs typeface="DilleniaUPC" pitchFamily="18" charset="-34"/>
              </a:rPr>
              <a:t>HÁ DESEJO DA MÃE EM MANTER A AMAMENTAÇÃO?</a:t>
            </a:r>
            <a:endParaRPr lang="pt-BR" sz="2600" b="1" dirty="0"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683568" y="1637546"/>
            <a:ext cx="7560840" cy="4924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 smtClean="0">
                <a:latin typeface="DilleniaUPC" pitchFamily="18" charset="-34"/>
                <a:cs typeface="DilleniaUPC" pitchFamily="18" charset="-34"/>
              </a:rPr>
              <a:t>HÁ ALGUMA CONDIÇÃO DE SAÚDE QUE INVIABILIZE A AMAMENTAÇÃO?</a:t>
            </a:r>
            <a:endParaRPr lang="pt-BR" sz="2600" b="1" dirty="0"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22" name="Retângulo 21"/>
          <p:cNvSpPr/>
          <p:nvPr/>
        </p:nvSpPr>
        <p:spPr>
          <a:xfrm>
            <a:off x="193435" y="3475083"/>
            <a:ext cx="8712968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3600" b="1" dirty="0" smtClean="0">
                <a:latin typeface="DilleniaUPC" pitchFamily="18" charset="-34"/>
                <a:cs typeface="DilleniaUPC" pitchFamily="18" charset="-34"/>
              </a:rPr>
              <a:t>No Brasil, a discussão da amamentação no contexto do DHAA requer avanços...</a:t>
            </a:r>
            <a:endParaRPr lang="pt-BR" sz="3600" b="1" dirty="0">
              <a:latin typeface="DilleniaUPC" pitchFamily="18" charset="-34"/>
              <a:cs typeface="Dillen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4"/>
          <p:cNvGrpSpPr/>
          <p:nvPr/>
        </p:nvGrpSpPr>
        <p:grpSpPr>
          <a:xfrm>
            <a:off x="0" y="992404"/>
            <a:ext cx="9073659" cy="4616648"/>
            <a:chOff x="539552" y="2348880"/>
            <a:chExt cx="8074311" cy="3771643"/>
          </a:xfrm>
        </p:grpSpPr>
        <p:pic>
          <p:nvPicPr>
            <p:cNvPr id="7" name="Picture 2" descr="Guia alimentar para a população brasileir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9552" y="2348880"/>
              <a:ext cx="2924392" cy="3770460"/>
            </a:xfrm>
            <a:prstGeom prst="rect">
              <a:avLst/>
            </a:prstGeom>
            <a:noFill/>
          </p:spPr>
        </p:pic>
        <p:sp>
          <p:nvSpPr>
            <p:cNvPr id="8" name="CaixaDeTexto 7"/>
            <p:cNvSpPr txBox="1"/>
            <p:nvPr/>
          </p:nvSpPr>
          <p:spPr>
            <a:xfrm>
              <a:off x="3501295" y="2348880"/>
              <a:ext cx="5112568" cy="3771643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pt-BR" b="1" dirty="0" smtClean="0"/>
                <a:t>PRINCÍPIOS</a:t>
              </a:r>
            </a:p>
            <a:p>
              <a:pPr algn="ctr">
                <a:lnSpc>
                  <a:spcPct val="150000"/>
                </a:lnSpc>
              </a:pPr>
              <a:endParaRPr lang="pt-BR" b="1" dirty="0" smtClean="0"/>
            </a:p>
            <a:p>
              <a:pPr algn="r">
                <a:lnSpc>
                  <a:spcPct val="150000"/>
                </a:lnSpc>
              </a:pPr>
              <a:r>
                <a:rPr lang="pt-BR" sz="2000" b="1" i="1" dirty="0" smtClean="0"/>
                <a:t>Alimentação é mais do que ingestão de nutrientes</a:t>
              </a:r>
            </a:p>
            <a:p>
              <a:pPr>
                <a:lnSpc>
                  <a:spcPct val="150000"/>
                </a:lnSpc>
              </a:pPr>
              <a:endParaRPr lang="pt-BR" sz="2000" b="1" i="1" dirty="0" smtClean="0"/>
            </a:p>
            <a:p>
              <a:pPr algn="r">
                <a:lnSpc>
                  <a:spcPct val="150000"/>
                </a:lnSpc>
              </a:pPr>
              <a:r>
                <a:rPr lang="pt-BR" sz="2000" b="1" i="1" dirty="0" smtClean="0"/>
                <a:t>Recomendações sobre alimentação devem estar em sintonia com seu tempo</a:t>
              </a:r>
            </a:p>
            <a:p>
              <a:pPr>
                <a:lnSpc>
                  <a:spcPct val="150000"/>
                </a:lnSpc>
              </a:pPr>
              <a:endParaRPr lang="pt-BR" sz="2000" b="1" i="1" dirty="0" smtClean="0"/>
            </a:p>
            <a:p>
              <a:pPr algn="r">
                <a:lnSpc>
                  <a:spcPct val="150000"/>
                </a:lnSpc>
              </a:pPr>
              <a:r>
                <a:rPr lang="pt-BR" sz="2000" b="1" i="1" dirty="0" smtClean="0"/>
                <a:t>Alimentação adequada e saudável deriva de sistema alimentar socialmente e ambientalmente sustentável</a:t>
              </a:r>
              <a:endParaRPr lang="pt-BR" sz="2000" b="1" i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blog.opovo.com.br/imae/wp-content/uploads/sites/31/2014/03/IMG-20140121-WA00401.jpg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0" y="0"/>
            <a:ext cx="9145658" cy="6858000"/>
          </a:xfrm>
          <a:prstGeom prst="rect">
            <a:avLst/>
          </a:prstGeom>
          <a:noFill/>
        </p:spPr>
      </p:pic>
      <p:sp>
        <p:nvSpPr>
          <p:cNvPr id="2" name="Retângulo 1"/>
          <p:cNvSpPr/>
          <p:nvPr/>
        </p:nvSpPr>
        <p:spPr>
          <a:xfrm>
            <a:off x="202427" y="332656"/>
            <a:ext cx="87129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600" b="1" dirty="0" smtClean="0">
                <a:cs typeface="DilleniaUPC" pitchFamily="18" charset="-34"/>
              </a:rPr>
              <a:t>Mas já existem diversas conquistas!</a:t>
            </a:r>
            <a:endParaRPr lang="pt-BR" sz="3600" b="1" dirty="0">
              <a:cs typeface="Dillen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23528" y="1556792"/>
            <a:ext cx="864096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 smtClean="0">
                <a:latin typeface="DilleniaUPC" pitchFamily="18" charset="-34"/>
                <a:cs typeface="DilleniaUPC" pitchFamily="18" charset="-34"/>
              </a:rPr>
              <a:t>Constituição Federal de 1988:  artigo 7º XVIII - </a:t>
            </a:r>
            <a:r>
              <a:rPr lang="pt-BR" sz="2800" b="1" dirty="0" smtClean="0">
                <a:latin typeface="DilleniaUPC" pitchFamily="18" charset="-34"/>
                <a:cs typeface="DilleniaUPC" pitchFamily="18" charset="-34"/>
              </a:rPr>
              <a:t>licença à gestante </a:t>
            </a:r>
            <a:r>
              <a:rPr lang="pt-BR" sz="2800" dirty="0" smtClean="0">
                <a:latin typeface="DilleniaUPC" pitchFamily="18" charset="-34"/>
                <a:cs typeface="DilleniaUPC" pitchFamily="18" charset="-34"/>
              </a:rPr>
              <a:t>de 120 dias consecutivos (a partir da data do parto. A mulher pode ainda tirar essa licença no 28º dia antes do parto, com atestado)</a:t>
            </a:r>
          </a:p>
          <a:p>
            <a:r>
              <a:rPr lang="pt-BR" sz="2800" dirty="0" smtClean="0">
                <a:latin typeface="DilleniaUPC" pitchFamily="18" charset="-34"/>
                <a:cs typeface="DilleniaUPC" pitchFamily="18" charset="-34"/>
              </a:rPr>
              <a:t>Lei 11.770 de 2008</a:t>
            </a:r>
            <a:r>
              <a:rPr lang="pt-BR" sz="2800" b="1" dirty="0" smtClean="0">
                <a:latin typeface="DilleniaUPC" pitchFamily="18" charset="-34"/>
                <a:cs typeface="DilleniaUPC" pitchFamily="18" charset="-34"/>
              </a:rPr>
              <a:t>: licença de 6 meses </a:t>
            </a:r>
            <a:r>
              <a:rPr lang="pt-BR" sz="2800" dirty="0" smtClean="0">
                <a:latin typeface="DilleniaUPC" pitchFamily="18" charset="-34"/>
                <a:cs typeface="DilleniaUPC" pitchFamily="18" charset="-34"/>
              </a:rPr>
              <a:t>(PEC 515/2010 – Emenda Constitucional para ampliação da licença - maternidade para 180 dias. Desde 2013, aguardando inclusão pauta Plenário da Câmara</a:t>
            </a:r>
          </a:p>
          <a:p>
            <a:r>
              <a:rPr lang="pt-BR" sz="2800" dirty="0" smtClean="0">
                <a:latin typeface="DilleniaUPC" pitchFamily="18" charset="-34"/>
                <a:cs typeface="DilleniaUPC" pitchFamily="18" charset="-34"/>
              </a:rPr>
              <a:t>Decreto 8.737 de 2016: prorrogação da licença-paternidade por mais 15 dias.</a:t>
            </a:r>
          </a:p>
          <a:p>
            <a:endParaRPr lang="pt-BR" sz="2800" dirty="0" smtClean="0">
              <a:latin typeface="DilleniaUPC" pitchFamily="18" charset="-34"/>
              <a:cs typeface="DilleniaUPC" pitchFamily="18" charset="-34"/>
            </a:endParaRPr>
          </a:p>
          <a:p>
            <a:r>
              <a:rPr lang="pt-BR" sz="2800" dirty="0" smtClean="0">
                <a:latin typeface="DilleniaUPC" pitchFamily="18" charset="-34"/>
                <a:cs typeface="DilleniaUPC" pitchFamily="18" charset="-34"/>
              </a:rPr>
              <a:t>Mãe trabalhadora que amamenta, nos 6 meses pós-parto – artigo 209, da Lei 8112/90</a:t>
            </a:r>
          </a:p>
          <a:p>
            <a:r>
              <a:rPr lang="pt-BR" sz="2800" dirty="0" smtClean="0">
                <a:latin typeface="DilleniaUPC" pitchFamily="18" charset="-34"/>
                <a:cs typeface="DilleniaUPC" pitchFamily="18" charset="-34"/>
              </a:rPr>
              <a:t>• </a:t>
            </a:r>
            <a:r>
              <a:rPr lang="pt-BR" sz="2800" b="1" dirty="0" smtClean="0">
                <a:latin typeface="DilleniaUPC" pitchFamily="18" charset="-34"/>
                <a:cs typeface="DilleniaUPC" pitchFamily="18" charset="-34"/>
              </a:rPr>
              <a:t>2 pausas </a:t>
            </a:r>
            <a:r>
              <a:rPr lang="pt-BR" sz="2800" dirty="0" smtClean="0">
                <a:latin typeface="DilleniaUPC" pitchFamily="18" charset="-34"/>
                <a:cs typeface="DilleniaUPC" pitchFamily="18" charset="-34"/>
              </a:rPr>
              <a:t>de meia hora cada para amamentar/ordenhar OU sair 1 hora mais cedo</a:t>
            </a:r>
          </a:p>
          <a:p>
            <a:r>
              <a:rPr lang="pt-BR" sz="2800" dirty="0" smtClean="0">
                <a:latin typeface="DilleniaUPC" pitchFamily="18" charset="-34"/>
                <a:cs typeface="DilleniaUPC" pitchFamily="18" charset="-34"/>
              </a:rPr>
              <a:t>• Dependendo da saúde do filho: ampliação do período de 6 meses a critério da autoridade competente.</a:t>
            </a:r>
            <a:endParaRPr lang="pt-BR" sz="2800" dirty="0"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95536" y="126184"/>
            <a:ext cx="8136904" cy="430887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200" b="1" dirty="0" smtClean="0">
                <a:cs typeface="DilleniaUPC" pitchFamily="18" charset="-34"/>
              </a:rPr>
              <a:t>COMO ASSEGURAR ESSE DIREITO?</a:t>
            </a:r>
            <a:endParaRPr lang="pt-BR" sz="2200" b="1" dirty="0">
              <a:cs typeface="DilleniaUPC" pitchFamily="18" charset="-34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683568" y="836712"/>
            <a:ext cx="7560840" cy="43088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200" b="1" dirty="0" smtClean="0">
                <a:cs typeface="DilleniaUPC" pitchFamily="18" charset="-34"/>
              </a:rPr>
              <a:t>LEGISLAÇÕES</a:t>
            </a:r>
            <a:endParaRPr lang="pt-BR" sz="2200" b="1" dirty="0">
              <a:cs typeface="Dillen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79512" y="1320824"/>
            <a:ext cx="896448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600" dirty="0" smtClean="0">
                <a:latin typeface="DilleniaUPC" pitchFamily="18" charset="-34"/>
                <a:cs typeface="DilleniaUPC" pitchFamily="18" charset="-34"/>
              </a:rPr>
              <a:t>Direito à creche: Consolidação das Leis do Trabalho:</a:t>
            </a:r>
          </a:p>
          <a:p>
            <a:r>
              <a:rPr lang="pt-BR" sz="2600" dirty="0" smtClean="0">
                <a:latin typeface="DilleniaUPC" pitchFamily="18" charset="-34"/>
                <a:cs typeface="DilleniaUPC" pitchFamily="18" charset="-34"/>
              </a:rPr>
              <a:t>Artigo 389, Parágrafos 1º e 2º: Estabelecimento com mais de 30 mulheres com + de 16 anos de idade – Local apropriado – vigilância e </a:t>
            </a:r>
            <a:r>
              <a:rPr lang="pt-BR" sz="2600" b="1" dirty="0" smtClean="0">
                <a:latin typeface="DilleniaUPC" pitchFamily="18" charset="-34"/>
                <a:cs typeface="DilleniaUPC" pitchFamily="18" charset="-34"/>
              </a:rPr>
              <a:t>assistência filhos no período de amamentação</a:t>
            </a:r>
          </a:p>
          <a:p>
            <a:r>
              <a:rPr lang="pt-BR" sz="2600" dirty="0" smtClean="0">
                <a:latin typeface="DilleniaUPC" pitchFamily="18" charset="-34"/>
                <a:cs typeface="DilleniaUPC" pitchFamily="18" charset="-34"/>
              </a:rPr>
              <a:t>Art. 400: No mínimo: um berçário, uma saleta de amamentação </a:t>
            </a:r>
          </a:p>
          <a:p>
            <a:r>
              <a:rPr lang="pt-BR" sz="2600" dirty="0" smtClean="0">
                <a:latin typeface="DilleniaUPC" pitchFamily="18" charset="-34"/>
                <a:cs typeface="DilleniaUPC" pitchFamily="18" charset="-34"/>
              </a:rPr>
              <a:t>Sistema de reembolso-creche, em substituição à exigência de creche no local de trabalho.</a:t>
            </a:r>
          </a:p>
          <a:p>
            <a:endParaRPr lang="pt-BR" sz="2600" dirty="0" smtClean="0">
              <a:latin typeface="DilleniaUPC" pitchFamily="18" charset="-34"/>
              <a:cs typeface="DilleniaUPC" pitchFamily="18" charset="-34"/>
            </a:endParaRPr>
          </a:p>
          <a:p>
            <a:r>
              <a:rPr lang="pt-BR" sz="2600" dirty="0" smtClean="0">
                <a:latin typeface="DilleniaUPC" pitchFamily="18" charset="-34"/>
                <a:cs typeface="DilleniaUPC" pitchFamily="18" charset="-34"/>
              </a:rPr>
              <a:t>Estabilidade: Constituição Federal: artigo 10º (Inciso II, Letra b)</a:t>
            </a:r>
          </a:p>
          <a:p>
            <a:r>
              <a:rPr lang="pt-BR" sz="2600" dirty="0" smtClean="0">
                <a:latin typeface="DilleniaUPC" pitchFamily="18" charset="-34"/>
                <a:cs typeface="DilleniaUPC" pitchFamily="18" charset="-34"/>
              </a:rPr>
              <a:t>II - fica vedada a </a:t>
            </a:r>
            <a:r>
              <a:rPr lang="pt-BR" sz="2600" b="1" dirty="0" smtClean="0">
                <a:latin typeface="DilleniaUPC" pitchFamily="18" charset="-34"/>
                <a:cs typeface="DilleniaUPC" pitchFamily="18" charset="-34"/>
              </a:rPr>
              <a:t>dispensa arbitrária ou sem justa causa</a:t>
            </a:r>
            <a:r>
              <a:rPr lang="pt-BR" sz="2600" dirty="0" smtClean="0">
                <a:latin typeface="DilleniaUPC" pitchFamily="18" charset="-34"/>
                <a:cs typeface="DilleniaUPC" pitchFamily="18" charset="-34"/>
              </a:rPr>
              <a:t>:</a:t>
            </a:r>
          </a:p>
          <a:p>
            <a:r>
              <a:rPr lang="pt-BR" sz="2600" dirty="0" smtClean="0">
                <a:latin typeface="DilleniaUPC" pitchFamily="18" charset="-34"/>
                <a:cs typeface="DilleniaUPC" pitchFamily="18" charset="-34"/>
              </a:rPr>
              <a:t>b) da empregada gestante e lactante, desde a confirmação da gravidez até cinco meses após o parto.</a:t>
            </a:r>
          </a:p>
          <a:p>
            <a:endParaRPr lang="pt-BR" sz="2600" dirty="0" smtClean="0">
              <a:latin typeface="DilleniaUPC" pitchFamily="18" charset="-34"/>
              <a:cs typeface="DilleniaUPC" pitchFamily="18" charset="-34"/>
            </a:endParaRPr>
          </a:p>
          <a:p>
            <a:r>
              <a:rPr lang="pt-BR" sz="2600" dirty="0" smtClean="0">
                <a:latin typeface="DilleniaUPC" pitchFamily="18" charset="-34"/>
                <a:cs typeface="DilleniaUPC" pitchFamily="18" charset="-34"/>
              </a:rPr>
              <a:t>Consolidação das Leis do Trabalho (CLT)</a:t>
            </a:r>
          </a:p>
          <a:p>
            <a:r>
              <a:rPr lang="pt-BR" sz="2600" dirty="0" smtClean="0">
                <a:latin typeface="DilleniaUPC" pitchFamily="18" charset="-34"/>
                <a:cs typeface="DilleniaUPC" pitchFamily="18" charset="-34"/>
              </a:rPr>
              <a:t>Art. 391 - Não constitui justo motivo para a rescisão do contrato de trabalho da mulher o fato de haver contraído matrimônio ou de encontrar-se em </a:t>
            </a:r>
            <a:r>
              <a:rPr lang="pt-BR" sz="2600" b="1" dirty="0" smtClean="0">
                <a:latin typeface="DilleniaUPC" pitchFamily="18" charset="-34"/>
                <a:cs typeface="DilleniaUPC" pitchFamily="18" charset="-34"/>
              </a:rPr>
              <a:t>estado de gravidez</a:t>
            </a:r>
            <a:r>
              <a:rPr lang="pt-BR" sz="2600" dirty="0" smtClean="0">
                <a:latin typeface="DilleniaUPC" pitchFamily="18" charset="-34"/>
                <a:cs typeface="DilleniaUPC" pitchFamily="18" charset="-34"/>
              </a:rPr>
              <a:t>. </a:t>
            </a:r>
            <a:endParaRPr lang="pt-BR" sz="2600" dirty="0"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95536" y="126184"/>
            <a:ext cx="8136904" cy="430887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200" b="1" dirty="0" smtClean="0">
                <a:cs typeface="DilleniaUPC" pitchFamily="18" charset="-34"/>
              </a:rPr>
              <a:t>COMO ASSEGURAR ESSE DIREITO?</a:t>
            </a:r>
            <a:endParaRPr lang="pt-BR" sz="2200" b="1" dirty="0">
              <a:cs typeface="DilleniaUPC" pitchFamily="18" charset="-34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83568" y="836712"/>
            <a:ext cx="7560840" cy="43088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200" b="1" dirty="0" smtClean="0">
                <a:cs typeface="DilleniaUPC" pitchFamily="18" charset="-34"/>
              </a:rPr>
              <a:t>LEGISLAÇÕES</a:t>
            </a:r>
            <a:endParaRPr lang="pt-BR" sz="2200" b="1" dirty="0">
              <a:cs typeface="Dillen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980544" y="3717032"/>
            <a:ext cx="7128792" cy="28931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2600" dirty="0" smtClean="0">
                <a:latin typeface="DilleniaUPC" pitchFamily="18" charset="-34"/>
                <a:cs typeface="DilleniaUPC" pitchFamily="18" charset="-34"/>
              </a:rPr>
              <a:t>O</a:t>
            </a:r>
            <a:r>
              <a:rPr lang="pt-BR" sz="2600" b="1" dirty="0" smtClean="0">
                <a:latin typeface="DilleniaUPC" pitchFamily="18" charset="-34"/>
                <a:cs typeface="DilleniaUPC" pitchFamily="18" charset="-34"/>
              </a:rPr>
              <a:t> profissional de saúde </a:t>
            </a:r>
            <a:r>
              <a:rPr lang="pt-BR" sz="2600" dirty="0" smtClean="0">
                <a:latin typeface="DilleniaUPC" pitchFamily="18" charset="-34"/>
                <a:cs typeface="DilleniaUPC" pitchFamily="18" charset="-34"/>
              </a:rPr>
              <a:t>tem papel fundamental na promoção, proteção e apoio ao AM. Para tanto, ele precisa, além de conhecimentos e de habilidades relacionados a aspectos técnicos da lactação, ter um olhar atento, abrangente, sempre levando em consideração os aspectos emocionais, a cultura familiar, a rede social de apoio à mulher, entre outros aspectos.</a:t>
            </a:r>
          </a:p>
          <a:p>
            <a:pPr algn="ctr"/>
            <a:r>
              <a:rPr lang="pt-BR" sz="2600" dirty="0" smtClean="0">
                <a:latin typeface="DilleniaUPC" pitchFamily="18" charset="-34"/>
                <a:cs typeface="DilleniaUPC" pitchFamily="18" charset="-34"/>
              </a:rPr>
              <a:t> (Ministério da Saúde, 2012, 2014).</a:t>
            </a:r>
            <a:endParaRPr lang="pt-BR" sz="2600" dirty="0"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971600" y="1458163"/>
            <a:ext cx="7128792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2600" b="1" dirty="0" smtClean="0">
                <a:latin typeface="DilleniaUPC" pitchFamily="18" charset="-34"/>
                <a:cs typeface="DilleniaUPC" pitchFamily="18" charset="-34"/>
              </a:rPr>
              <a:t>REDE DE HOSPITAIS AMIGOS DA CRIANÇA: </a:t>
            </a:r>
            <a:r>
              <a:rPr lang="pt-BR" sz="2800" dirty="0" smtClean="0">
                <a:latin typeface="DilleniaUPC" pitchFamily="18" charset="-34"/>
                <a:cs typeface="DilleniaUPC" pitchFamily="18" charset="-34"/>
              </a:rPr>
              <a:t>assegura padrões de qualidade e treinamento constante de profissionais de saúde</a:t>
            </a:r>
            <a:endParaRPr lang="pt-BR" sz="2600" b="1" dirty="0"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971600" y="2564904"/>
            <a:ext cx="7128792" cy="95410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2600" b="1" dirty="0" smtClean="0">
                <a:latin typeface="DilleniaUPC" pitchFamily="18" charset="-34"/>
                <a:cs typeface="DilleniaUPC" pitchFamily="18" charset="-34"/>
              </a:rPr>
              <a:t>REDE DE BANCOS DE LEITE HUMANO: </a:t>
            </a:r>
            <a:r>
              <a:rPr lang="pt-BR" sz="2800" dirty="0" smtClean="0">
                <a:latin typeface="DilleniaUPC" pitchFamily="18" charset="-34"/>
                <a:cs typeface="DilleniaUPC" pitchFamily="18" charset="-34"/>
              </a:rPr>
              <a:t>promove, apoia e protege a prática do aleitamento</a:t>
            </a:r>
            <a:endParaRPr lang="pt-BR" sz="2600" b="1" dirty="0"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95536" y="126184"/>
            <a:ext cx="8136904" cy="430887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200" b="1" dirty="0" smtClean="0">
                <a:cs typeface="DilleniaUPC" pitchFamily="18" charset="-34"/>
              </a:rPr>
              <a:t>COMO ASSEGURAR ESSE DIREITO?</a:t>
            </a:r>
            <a:endParaRPr lang="pt-BR" sz="2200" b="1" dirty="0">
              <a:cs typeface="DilleniaUPC" pitchFamily="18" charset="-34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683568" y="836712"/>
            <a:ext cx="7560840" cy="43088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200" b="1" dirty="0" smtClean="0">
                <a:cs typeface="DilleniaUPC" pitchFamily="18" charset="-34"/>
              </a:rPr>
              <a:t>SETOR SAÚDE</a:t>
            </a:r>
            <a:endParaRPr lang="pt-BR" sz="2200" b="1" dirty="0">
              <a:cs typeface="Dillen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539552" y="5657671"/>
            <a:ext cx="8064896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pt-BR" b="1" dirty="0" smtClean="0"/>
              <a:t>A AMAMENTAÇÃO PODE SER MANTIDA DEPOIS DO RETORNO AO TRABALHO EM CENÁRIOS ONDE A LICENÇA OU CRECHES ESTEJA DISPONÍVEL E ONDE A AMAMENTAÇÃO E/OU A ORDENHA DO LEITE MATERNO SÃO APOIADAS</a:t>
            </a:r>
            <a:endParaRPr lang="pt-BR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1331640" y="161352"/>
            <a:ext cx="6336704" cy="83099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TRABALHO MATERNO COMO CAUSA DO DESMAME PRECOCE</a:t>
            </a:r>
            <a:endParaRPr lang="pt-BR" sz="2400" b="1" dirty="0"/>
          </a:p>
        </p:txBody>
      </p:sp>
      <p:pic>
        <p:nvPicPr>
          <p:cNvPr id="4098" name="Picture 2" descr="http://www.alertaemprego.com.br/wp-content/uploads/sites/3/2015/08/Campanha-traz-o-tema-Aleitamento-Materno-e-Trabalh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438068">
            <a:off x="4988235" y="2160371"/>
            <a:ext cx="4002698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aixaDeTexto 5"/>
          <p:cNvSpPr txBox="1"/>
          <p:nvPr/>
        </p:nvSpPr>
        <p:spPr>
          <a:xfrm>
            <a:off x="0" y="1560984"/>
            <a:ext cx="5148064" cy="3706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dirty="0" smtClean="0"/>
              <a:t>Mulheres que planejam retornar ao trabalho após o parto têm menor probabilidade de iniciar ou continuar a amamentação.</a:t>
            </a:r>
          </a:p>
          <a:p>
            <a:pPr algn="ctr">
              <a:lnSpc>
                <a:spcPct val="150000"/>
              </a:lnSpc>
            </a:pPr>
            <a:endParaRPr lang="pt-BR" dirty="0" smtClean="0"/>
          </a:p>
          <a:p>
            <a:pPr algn="ctr">
              <a:lnSpc>
                <a:spcPct val="150000"/>
              </a:lnSpc>
            </a:pPr>
            <a:r>
              <a:rPr lang="pt-BR" dirty="0" smtClean="0"/>
              <a:t>A licença maternidade curta leva ao aumento de 4x na chance de não amamentar ou de desmame precoce </a:t>
            </a:r>
          </a:p>
          <a:p>
            <a:pPr algn="ctr">
              <a:lnSpc>
                <a:spcPct val="150000"/>
              </a:lnSpc>
            </a:pPr>
            <a:endParaRPr lang="pt-BR" dirty="0" smtClean="0"/>
          </a:p>
          <a:p>
            <a:pPr algn="r">
              <a:lnSpc>
                <a:spcPct val="150000"/>
              </a:lnSpc>
            </a:pPr>
            <a:r>
              <a:rPr lang="pt-BR" sz="1400" dirty="0" err="1" smtClean="0"/>
              <a:t>Hawkins</a:t>
            </a:r>
            <a:r>
              <a:rPr lang="pt-BR" sz="1400" dirty="0" smtClean="0"/>
              <a:t> </a:t>
            </a:r>
            <a:r>
              <a:rPr lang="pt-BR" sz="1400" dirty="0" err="1" smtClean="0"/>
              <a:t>et</a:t>
            </a:r>
            <a:r>
              <a:rPr lang="pt-BR" sz="1400" dirty="0" smtClean="0"/>
              <a:t> al. (2011), </a:t>
            </a:r>
            <a:r>
              <a:rPr lang="pt-BR" sz="1400" dirty="0" err="1" smtClean="0"/>
              <a:t>Ogbuan</a:t>
            </a:r>
            <a:r>
              <a:rPr lang="pt-BR" sz="1400" dirty="0" smtClean="0"/>
              <a:t> </a:t>
            </a:r>
            <a:r>
              <a:rPr lang="pt-BR" sz="1400" dirty="0" err="1" smtClean="0"/>
              <a:t>et</a:t>
            </a:r>
            <a:r>
              <a:rPr lang="pt-BR" sz="1400" dirty="0" smtClean="0"/>
              <a:t> al. (2011); </a:t>
            </a:r>
            <a:r>
              <a:rPr lang="pt-BR" sz="1400" dirty="0" err="1" smtClean="0"/>
              <a:t>Mirkovic</a:t>
            </a:r>
            <a:r>
              <a:rPr lang="pt-BR" sz="1400" dirty="0" smtClean="0"/>
              <a:t> </a:t>
            </a:r>
            <a:r>
              <a:rPr lang="pt-BR" sz="1400" dirty="0" err="1" smtClean="0"/>
              <a:t>et</a:t>
            </a:r>
            <a:r>
              <a:rPr lang="pt-BR" sz="1400" dirty="0" smtClean="0"/>
              <a:t> al. (2014)</a:t>
            </a:r>
            <a:endParaRPr lang="pt-BR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323528" y="1549236"/>
            <a:ext cx="838842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800" dirty="0" smtClean="0">
                <a:latin typeface="DilleniaUPC" pitchFamily="18" charset="-34"/>
                <a:cs typeface="DilleniaUPC" pitchFamily="18" charset="-34"/>
              </a:rPr>
              <a:t>Mães estudantes: Lei 6202/1979 – obtêm notas por meio de trabalhos e atividades realizadas em outros formatos</a:t>
            </a:r>
          </a:p>
          <a:p>
            <a:endParaRPr lang="pt-BR" sz="2800" dirty="0" smtClean="0">
              <a:latin typeface="DilleniaUPC" pitchFamily="18" charset="-34"/>
              <a:cs typeface="DilleniaUPC" pitchFamily="18" charset="-34"/>
            </a:endParaRPr>
          </a:p>
          <a:p>
            <a:r>
              <a:rPr lang="pt-BR" sz="2800" dirty="0" smtClean="0">
                <a:latin typeface="DilleniaUPC" pitchFamily="18" charset="-34"/>
                <a:cs typeface="DilleniaUPC" pitchFamily="18" charset="-34"/>
              </a:rPr>
              <a:t>Mães privadas de liberdade: podem permanecer com seus filhos por 120 dias após o parto</a:t>
            </a:r>
          </a:p>
          <a:p>
            <a:endParaRPr lang="pt-BR" sz="2800" dirty="0" smtClean="0">
              <a:latin typeface="DilleniaUPC" pitchFamily="18" charset="-34"/>
              <a:cs typeface="DilleniaUPC" pitchFamily="18" charset="-34"/>
            </a:endParaRPr>
          </a:p>
          <a:p>
            <a:r>
              <a:rPr lang="pt-BR" sz="2800" dirty="0" smtClean="0">
                <a:latin typeface="DilleniaUPC" pitchFamily="18" charset="-34"/>
                <a:cs typeface="DilleniaUPC" pitchFamily="18" charset="-34"/>
              </a:rPr>
              <a:t>Diversos municípios: lei que multa estabelecimentos que inibirem a mulher durante a amamentação</a:t>
            </a:r>
          </a:p>
          <a:p>
            <a:endParaRPr lang="pt-BR" sz="2800" dirty="0" smtClean="0">
              <a:latin typeface="DilleniaUPC" pitchFamily="18" charset="-34"/>
              <a:cs typeface="DilleniaUPC" pitchFamily="18" charset="-34"/>
            </a:endParaRPr>
          </a:p>
          <a:p>
            <a:r>
              <a:rPr lang="pt-BR" sz="2800" dirty="0" smtClean="0">
                <a:latin typeface="DilleniaUPC" pitchFamily="18" charset="-34"/>
                <a:cs typeface="DilleniaUPC" pitchFamily="18" charset="-34"/>
              </a:rPr>
              <a:t>Secretaria de Educação do Município de São Paulo garante que a mãe disponha o leite materno ordenhado para ser oferecido ao seu filho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95536" y="126184"/>
            <a:ext cx="8136904" cy="430887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200" b="1" dirty="0" smtClean="0">
                <a:cs typeface="DilleniaUPC" pitchFamily="18" charset="-34"/>
              </a:rPr>
              <a:t>COMO ASSEGURAR ESSE DIREITO?</a:t>
            </a:r>
            <a:endParaRPr lang="pt-BR" sz="2200" b="1" dirty="0">
              <a:cs typeface="DilleniaUPC" pitchFamily="18" charset="-34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83568" y="836712"/>
            <a:ext cx="7560840" cy="43088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200" b="1" dirty="0" smtClean="0">
                <a:cs typeface="DilleniaUPC" pitchFamily="18" charset="-34"/>
              </a:rPr>
              <a:t>SOCIEDADE</a:t>
            </a:r>
            <a:endParaRPr lang="pt-BR" sz="2200" b="1" dirty="0">
              <a:cs typeface="Dillen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73" t="34184" r="17585" b="35064"/>
          <a:stretch/>
        </p:blipFill>
        <p:spPr bwMode="auto">
          <a:xfrm>
            <a:off x="-1" y="0"/>
            <a:ext cx="1482437" cy="18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7" name="Picture 11"/>
          <p:cNvPicPr>
            <a:picLocks noChangeAspect="1" noChangeArrowheads="1"/>
          </p:cNvPicPr>
          <p:nvPr/>
        </p:nvPicPr>
        <p:blipFill>
          <a:blip r:embed="rId3" cstate="print"/>
          <a:srcRect l="14861" t="19034" r="27958" b="66572"/>
          <a:stretch>
            <a:fillRect/>
          </a:stretch>
        </p:blipFill>
        <p:spPr bwMode="auto">
          <a:xfrm>
            <a:off x="1" y="3061854"/>
            <a:ext cx="6457950" cy="1052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6" name="Picture 10"/>
          <p:cNvPicPr>
            <a:picLocks noChangeAspect="1" noChangeArrowheads="1"/>
          </p:cNvPicPr>
          <p:nvPr/>
        </p:nvPicPr>
        <p:blipFill>
          <a:blip r:embed="rId4" cstate="print"/>
          <a:srcRect l="31772" t="35547" r="16508" b="41797"/>
          <a:stretch>
            <a:fillRect/>
          </a:stretch>
        </p:blipFill>
        <p:spPr bwMode="auto">
          <a:xfrm>
            <a:off x="1" y="1866900"/>
            <a:ext cx="64389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2" name="Picture 6" descr="AMAMENTA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6450" y="0"/>
            <a:ext cx="5429250" cy="2266951"/>
          </a:xfrm>
          <a:prstGeom prst="rect">
            <a:avLst/>
          </a:prstGeom>
          <a:noFill/>
        </p:spPr>
      </p:pic>
      <p:pic>
        <p:nvPicPr>
          <p:cNvPr id="65543" name="Picture 7"/>
          <p:cNvPicPr>
            <a:picLocks noChangeAspect="1" noChangeArrowheads="1"/>
          </p:cNvPicPr>
          <p:nvPr/>
        </p:nvPicPr>
        <p:blipFill>
          <a:blip r:embed="rId6" cstate="print"/>
          <a:srcRect l="13726" t="20117" r="39715" b="18945"/>
          <a:stretch>
            <a:fillRect/>
          </a:stretch>
        </p:blipFill>
        <p:spPr bwMode="auto">
          <a:xfrm>
            <a:off x="0" y="3935263"/>
            <a:ext cx="3971925" cy="292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4" name="Picture 8"/>
          <p:cNvPicPr>
            <a:picLocks noChangeAspect="1" noChangeArrowheads="1"/>
          </p:cNvPicPr>
          <p:nvPr/>
        </p:nvPicPr>
        <p:blipFill>
          <a:blip r:embed="rId7" cstate="print"/>
          <a:srcRect l="13616" t="7812" r="40483" b="77865"/>
          <a:stretch>
            <a:fillRect/>
          </a:stretch>
        </p:blipFill>
        <p:spPr bwMode="auto">
          <a:xfrm>
            <a:off x="2876550" y="4552949"/>
            <a:ext cx="6267450" cy="1047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5" name="Picture 9"/>
          <p:cNvPicPr>
            <a:picLocks noChangeAspect="1" noChangeArrowheads="1"/>
          </p:cNvPicPr>
          <p:nvPr/>
        </p:nvPicPr>
        <p:blipFill>
          <a:blip r:embed="rId8" cstate="print"/>
          <a:srcRect l="13214" t="47461" r="39129" b="35807"/>
          <a:stretch>
            <a:fillRect/>
          </a:stretch>
        </p:blipFill>
        <p:spPr bwMode="auto">
          <a:xfrm>
            <a:off x="2943224" y="5614988"/>
            <a:ext cx="6200776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8" name="Picture 2" descr="amamentar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81750" y="2228850"/>
            <a:ext cx="2762250" cy="2324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011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6" y="25720"/>
            <a:ext cx="8136904" cy="492443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600" b="1" dirty="0" smtClean="0">
                <a:cs typeface="DilleniaUPC" pitchFamily="18" charset="-34"/>
              </a:rPr>
              <a:t>COMO ASSEGURAR ESSE DIREITO?</a:t>
            </a:r>
            <a:endParaRPr lang="pt-BR" sz="2600" b="1" dirty="0">
              <a:cs typeface="DilleniaUPC" pitchFamily="18" charset="-34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683568" y="683493"/>
            <a:ext cx="7560840" cy="769441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200" b="1" dirty="0" smtClean="0">
                <a:cs typeface="DilleniaUPC" pitchFamily="18" charset="-34"/>
              </a:rPr>
              <a:t>PROPAGANDA E COMERCIALIZAÇÃO DESLEAL DE PRODUTOS QUE INTERFEREM NEGATIVAMENTE NA AMAMENTAÇÃO</a:t>
            </a:r>
            <a:endParaRPr lang="pt-BR" sz="2200" b="1" dirty="0">
              <a:cs typeface="DilleniaUPC" pitchFamily="18" charset="-34"/>
            </a:endParaRPr>
          </a:p>
        </p:txBody>
      </p:sp>
      <p:pic>
        <p:nvPicPr>
          <p:cNvPr id="33794" name="Picture 2" descr="http://3.bp.blogspot.com/-p8hKI2YCrFQ/U9_kOJVAIfI/AAAAAAAADaM/c4h-0jhhtKg/s1600/NBC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566800"/>
            <a:ext cx="3330691" cy="4392488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251520" y="6022642"/>
            <a:ext cx="8640960" cy="769441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200" b="1" dirty="0" smtClean="0"/>
              <a:t>Norma Brasileira de Comercialização de Alimentos para Lactentes e Crianças de Primeira Infância, Bicos, Chupetas e Mamadeiras</a:t>
            </a:r>
            <a:endParaRPr lang="pt-BR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Resultado de imagem para nbc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01009"/>
            <a:ext cx="4104456" cy="3356992"/>
          </a:xfrm>
          <a:prstGeom prst="rect">
            <a:avLst/>
          </a:prstGeom>
          <a:noFill/>
        </p:spPr>
      </p:pic>
      <p:pic>
        <p:nvPicPr>
          <p:cNvPr id="2054" name="Picture 6" descr="Resultado de imagem para nbc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87490" y="1"/>
            <a:ext cx="5156510" cy="3573016"/>
          </a:xfrm>
          <a:prstGeom prst="rect">
            <a:avLst/>
          </a:prstGeom>
          <a:noFill/>
        </p:spPr>
      </p:pic>
      <p:pic>
        <p:nvPicPr>
          <p:cNvPr id="2057" name="Picture 9" descr="Resultado de imagem para claudia leitte papinh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3472707"/>
            <a:ext cx="5076056" cy="3385293"/>
          </a:xfrm>
          <a:prstGeom prst="rect">
            <a:avLst/>
          </a:prstGeom>
          <a:noFill/>
        </p:spPr>
      </p:pic>
      <p:pic>
        <p:nvPicPr>
          <p:cNvPr id="2050" name="Picture 2" descr="Resultado de imagem para nbca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067944" cy="35010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MG_24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0"/>
            <a:ext cx="3855697" cy="6858000"/>
          </a:xfrm>
          <a:prstGeom prst="rect">
            <a:avLst/>
          </a:prstGeom>
        </p:spPr>
      </p:pic>
      <p:pic>
        <p:nvPicPr>
          <p:cNvPr id="5" name="Imagem 4" descr="IMG_24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0"/>
            <a:ext cx="385569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planetasustentavel.abril.com.br/imagem/almoco-alimentacao-saudavel-comida-in-natura-e-nao-processada.jpg"/>
          <p:cNvPicPr>
            <a:picLocks noChangeAspect="1" noChangeArrowheads="1"/>
          </p:cNvPicPr>
          <p:nvPr/>
        </p:nvPicPr>
        <p:blipFill>
          <a:blip r:embed="rId3" cstate="print"/>
          <a:srcRect l="13135" r="10878"/>
          <a:stretch>
            <a:fillRect/>
          </a:stretch>
        </p:blipFill>
        <p:spPr bwMode="auto">
          <a:xfrm rot="20809125">
            <a:off x="451920" y="1557681"/>
            <a:ext cx="4053138" cy="2857500"/>
          </a:xfrm>
          <a:prstGeom prst="rect">
            <a:avLst/>
          </a:prstGeom>
          <a:noFill/>
        </p:spPr>
      </p:pic>
      <p:pic>
        <p:nvPicPr>
          <p:cNvPr id="44036" name="Picture 4" descr="http://1.bp.blogspot.com/-k03cki7eLJg/VhA-zBJbknI/AAAAAAAABeg/pzH7zdwO8uU/s1600/junk-food-1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75698">
            <a:off x="4377627" y="1453911"/>
            <a:ext cx="4303739" cy="2858400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/>
        </p:nvSpPr>
        <p:spPr>
          <a:xfrm>
            <a:off x="539552" y="260648"/>
            <a:ext cx="7776864" cy="76944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200" b="1" dirty="0" smtClean="0"/>
              <a:t>ALIMENTOS </a:t>
            </a:r>
            <a:r>
              <a:rPr lang="pt-BR" sz="2200" b="1" i="1" dirty="0" smtClean="0"/>
              <a:t>IN NATURA</a:t>
            </a:r>
            <a:r>
              <a:rPr lang="pt-BR" sz="2200" b="1" dirty="0" smtClean="0"/>
              <a:t>, MINIMAMENTE PROCESSADOS, PROCESSADOS E ULTRAPROCESSADOS</a:t>
            </a:r>
            <a:endParaRPr lang="pt-BR" sz="22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683568" y="5018368"/>
            <a:ext cx="7704856" cy="17543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b="1" dirty="0" smtClean="0"/>
              <a:t>Ultraprocessados</a:t>
            </a:r>
          </a:p>
          <a:p>
            <a:pPr>
              <a:lnSpc>
                <a:spcPct val="150000"/>
              </a:lnSpc>
            </a:pPr>
            <a:r>
              <a:rPr lang="pt-BR" i="1" dirty="0" smtClean="0"/>
              <a:t>Composição nutricional desbalanceada</a:t>
            </a:r>
          </a:p>
          <a:p>
            <a:pPr>
              <a:lnSpc>
                <a:spcPct val="150000"/>
              </a:lnSpc>
            </a:pPr>
            <a:r>
              <a:rPr lang="pt-BR" i="1" dirty="0" smtClean="0"/>
              <a:t>Favorecimento do consumo excessivo de calorias</a:t>
            </a:r>
          </a:p>
          <a:p>
            <a:pPr>
              <a:lnSpc>
                <a:spcPct val="150000"/>
              </a:lnSpc>
            </a:pPr>
            <a:r>
              <a:rPr lang="pt-BR" i="1" dirty="0" smtClean="0"/>
              <a:t>Tendência a afetar negativamente a cultura, a vida social e o ambiente</a:t>
            </a:r>
            <a:endParaRPr lang="pt-BR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MG_24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0"/>
            <a:ext cx="3855697" cy="6858000"/>
          </a:xfrm>
          <a:prstGeom prst="rect">
            <a:avLst/>
          </a:prstGeom>
        </p:spPr>
      </p:pic>
      <p:pic>
        <p:nvPicPr>
          <p:cNvPr id="3" name="Imagem 2" descr="IMG_24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0"/>
            <a:ext cx="385569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1857" t="38828" r="22800" b="9813"/>
          <a:stretch>
            <a:fillRect/>
          </a:stretch>
        </p:blipFill>
        <p:spPr bwMode="auto">
          <a:xfrm>
            <a:off x="-31508" y="2049079"/>
            <a:ext cx="9217024" cy="4808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395536" y="126184"/>
            <a:ext cx="8136904" cy="430887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200" b="1" dirty="0" smtClean="0">
                <a:cs typeface="DilleniaUPC" pitchFamily="18" charset="-34"/>
              </a:rPr>
              <a:t>COMO ASSEGURAR ESSE DIREITO?</a:t>
            </a:r>
            <a:endParaRPr lang="pt-BR" sz="2200" b="1" dirty="0">
              <a:cs typeface="DilleniaUPC" pitchFamily="18" charset="-34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83568" y="836712"/>
            <a:ext cx="7560840" cy="43088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200" b="1" dirty="0" smtClean="0">
                <a:cs typeface="DilleniaUPC" pitchFamily="18" charset="-34"/>
              </a:rPr>
              <a:t>PROFISSIONAIS DA SAÚDE</a:t>
            </a:r>
            <a:endParaRPr lang="pt-BR" sz="2200" b="1" dirty="0">
              <a:cs typeface="Dillen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600" b="1" dirty="0" smtClean="0">
                <a:latin typeface="DilleniaUPC" pitchFamily="18" charset="-34"/>
                <a:cs typeface="DilleniaUPC" pitchFamily="18" charset="-34"/>
              </a:rPr>
              <a:t>PESQUISA DE OPINIÃO COM MÃES SOBRE O ATENDIMENTO EM SAÚDE E A PROMOÇÃO E APOIO À AMAMENTAÇÃO (9 a 16 de setembro de 2015) 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1979712" y="1340768"/>
            <a:ext cx="4824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 smtClean="0">
                <a:latin typeface="DilleniaUPC" pitchFamily="18" charset="-34"/>
                <a:cs typeface="DilleniaUPC" pitchFamily="18" charset="-34"/>
              </a:rPr>
              <a:t>657 mulheres com filhos (máximo 48 meses)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1907704" y="2492896"/>
            <a:ext cx="4824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 smtClean="0">
                <a:latin typeface="DilleniaUPC" pitchFamily="18" charset="-34"/>
                <a:cs typeface="DilleniaUPC" pitchFamily="18" charset="-34"/>
              </a:rPr>
              <a:t>542 apresentaram dificuldades para amamentar</a:t>
            </a:r>
          </a:p>
        </p:txBody>
      </p:sp>
      <p:sp>
        <p:nvSpPr>
          <p:cNvPr id="5" name="Seta para baixo 4"/>
          <p:cNvSpPr/>
          <p:nvPr/>
        </p:nvSpPr>
        <p:spPr>
          <a:xfrm>
            <a:off x="4070288" y="1913064"/>
            <a:ext cx="360040" cy="504056"/>
          </a:xfrm>
          <a:prstGeom prst="downArrow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 para baixo 5"/>
          <p:cNvSpPr/>
          <p:nvPr/>
        </p:nvSpPr>
        <p:spPr>
          <a:xfrm>
            <a:off x="4067944" y="2996952"/>
            <a:ext cx="360040" cy="504056"/>
          </a:xfrm>
          <a:prstGeom prst="downArrow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1907704" y="3645024"/>
            <a:ext cx="4824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 smtClean="0">
                <a:latin typeface="DilleniaUPC" pitchFamily="18" charset="-34"/>
                <a:cs typeface="DilleniaUPC" pitchFamily="18" charset="-34"/>
              </a:rPr>
              <a:t>ONDE BUSCARAM APOIO?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545664" y="4491704"/>
            <a:ext cx="1584000" cy="138499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atin typeface="DilleniaUPC" pitchFamily="18" charset="-34"/>
                <a:cs typeface="DilleniaUPC" pitchFamily="18" charset="-34"/>
              </a:rPr>
              <a:t>INTERNET (44,8%) </a:t>
            </a:r>
          </a:p>
          <a:p>
            <a:pPr algn="ctr"/>
            <a:endParaRPr lang="pt-BR" sz="2800" b="1" dirty="0"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2217840" y="4478056"/>
            <a:ext cx="1584000" cy="138499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latin typeface="DilleniaUPC" pitchFamily="18" charset="-34"/>
                <a:cs typeface="DilleniaUPC" pitchFamily="18" charset="-34"/>
              </a:rPr>
              <a:t>REDES VIRTUAIS (34,7%)</a:t>
            </a:r>
            <a:endParaRPr lang="pt-BR" sz="2800" b="1" dirty="0"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3930960" y="4464408"/>
            <a:ext cx="1584000" cy="13860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300" b="1" dirty="0" smtClean="0">
                <a:latin typeface="DilleniaUPC" pitchFamily="18" charset="-34"/>
                <a:cs typeface="DilleniaUPC" pitchFamily="18" charset="-34"/>
              </a:rPr>
              <a:t>PROFISSIONAIS DA SAÚDE (29,5%)</a:t>
            </a:r>
            <a:endParaRPr lang="pt-BR" sz="2300" b="1" dirty="0"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5634200" y="4450760"/>
            <a:ext cx="1584000" cy="13860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200" b="1" dirty="0" smtClean="0">
                <a:latin typeface="DilleniaUPC" pitchFamily="18" charset="-34"/>
                <a:cs typeface="DilleniaUPC" pitchFamily="18" charset="-34"/>
              </a:rPr>
              <a:t>AMIGOS E FAMILIARES (26,9%)</a:t>
            </a:r>
            <a:endParaRPr lang="pt-BR" sz="2200" b="1" dirty="0"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7362392" y="4437111"/>
            <a:ext cx="1584000" cy="13860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pt-BR" b="1" dirty="0" smtClean="0">
              <a:latin typeface="DilleniaUPC" pitchFamily="18" charset="-34"/>
              <a:cs typeface="DilleniaUPC" pitchFamily="18" charset="-34"/>
            </a:endParaRPr>
          </a:p>
          <a:p>
            <a:pPr algn="ctr"/>
            <a:r>
              <a:rPr lang="pt-BR" b="1" dirty="0" smtClean="0">
                <a:latin typeface="DilleniaUPC" pitchFamily="18" charset="-34"/>
                <a:cs typeface="DilleniaUPC" pitchFamily="18" charset="-34"/>
              </a:rPr>
              <a:t>EM GRUPOS DE APOIO (22,4%)</a:t>
            </a:r>
            <a:endParaRPr lang="pt-BR" b="1" dirty="0">
              <a:latin typeface="DilleniaUPC" pitchFamily="18" charset="-34"/>
              <a:cs typeface="Dillen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2" grpId="1" animBg="1"/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475656" y="1026864"/>
            <a:ext cx="55446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 smtClean="0">
                <a:latin typeface="DilleniaUPC" pitchFamily="18" charset="-34"/>
                <a:cs typeface="DilleniaUPC" pitchFamily="18" charset="-34"/>
              </a:rPr>
              <a:t>HOUVE INCENTIVO AO DESMAME?</a:t>
            </a:r>
            <a:endParaRPr lang="pt-BR" sz="2600" b="1" dirty="0"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259632" y="1604352"/>
            <a:ext cx="669674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600" b="1" dirty="0" smtClean="0">
                <a:latin typeface="DilleniaUPC" pitchFamily="18" charset="-34"/>
                <a:cs typeface="DilleniaUPC" pitchFamily="18" charset="-34"/>
              </a:rPr>
              <a:t>484 (73,7%) foram incentivadas a desmamar </a:t>
            </a:r>
          </a:p>
          <a:p>
            <a:r>
              <a:rPr lang="pt-BR" sz="2600" b="1" dirty="0" smtClean="0">
                <a:latin typeface="DilleniaUPC" pitchFamily="18" charset="-34"/>
                <a:cs typeface="DilleniaUPC" pitchFamily="18" charset="-34"/>
              </a:rPr>
              <a:t>384 (58,5%) por profissionais da saúde (principalmente, pediatras) </a:t>
            </a:r>
            <a:endParaRPr lang="pt-BR" sz="2600" b="1" dirty="0">
              <a:latin typeface="DilleniaUPC" pitchFamily="18" charset="-34"/>
              <a:cs typeface="DilleniaUPC" pitchFamily="18" charset="-34"/>
            </a:endParaRPr>
          </a:p>
        </p:txBody>
      </p:sp>
      <p:pic>
        <p:nvPicPr>
          <p:cNvPr id="96258" name="Picture 2" descr="Slid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6271" y="2495077"/>
            <a:ext cx="7630145" cy="4294683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600" b="1" dirty="0" smtClean="0">
                <a:latin typeface="DilleniaUPC" pitchFamily="18" charset="-34"/>
                <a:cs typeface="DilleniaUPC" pitchFamily="18" charset="-34"/>
              </a:rPr>
              <a:t>PESQUISA DE OPINIÃO COM MÃES SOBRE O ATENDIMENTO EM SAÚDE E A PROMOÇÃO E APOIO À AMAMENTAÇÃO (9 a 16 de setembro de 2015) 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475656" y="1026864"/>
            <a:ext cx="55446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 smtClean="0">
                <a:latin typeface="DilleniaUPC" pitchFamily="18" charset="-34"/>
                <a:cs typeface="DilleniaUPC" pitchFamily="18" charset="-34"/>
              </a:rPr>
              <a:t>HOUVE INCENTIVO AO DESMAME?</a:t>
            </a:r>
            <a:endParaRPr lang="pt-BR" sz="2600" b="1" dirty="0">
              <a:latin typeface="DilleniaUPC" pitchFamily="18" charset="-34"/>
              <a:cs typeface="DilleniaUPC" pitchFamily="18" charset="-34"/>
            </a:endParaRPr>
          </a:p>
        </p:txBody>
      </p:sp>
      <p:pic>
        <p:nvPicPr>
          <p:cNvPr id="105474" name="Picture 2" descr="Slid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079" y="1628799"/>
            <a:ext cx="8369377" cy="4710765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600" b="1" dirty="0" smtClean="0">
                <a:latin typeface="DilleniaUPC" pitchFamily="18" charset="-34"/>
                <a:cs typeface="DilleniaUPC" pitchFamily="18" charset="-34"/>
              </a:rPr>
              <a:t>PESQUISA DE OPINIÃO COM MÃES SOBRE O ATENDIMENTO EM SAÚDE E A PROMOÇÃO E APOIO À AMAMENTAÇÃO (9 a 16 de setembro de 2015) 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475656" y="1026864"/>
            <a:ext cx="554461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600" b="1" dirty="0" smtClean="0">
                <a:latin typeface="DilleniaUPC" pitchFamily="18" charset="-34"/>
                <a:cs typeface="DilleniaUPC" pitchFamily="18" charset="-34"/>
              </a:rPr>
              <a:t>HOUVE INCENTIVO AO DESMAME?</a:t>
            </a:r>
            <a:endParaRPr lang="pt-BR" sz="2600" b="1" dirty="0"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55576" y="2420888"/>
            <a:ext cx="2232248" cy="89255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600" b="1" dirty="0" smtClean="0">
                <a:latin typeface="DilleniaUPC" pitchFamily="18" charset="-34"/>
                <a:cs typeface="DilleniaUPC" pitchFamily="18" charset="-34"/>
              </a:rPr>
              <a:t>FÓRMULAS INFANTIS</a:t>
            </a:r>
            <a:endParaRPr lang="pt-BR" sz="2600" b="1" dirty="0"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3995936" y="2564904"/>
            <a:ext cx="4896544" cy="47705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500" dirty="0" smtClean="0">
                <a:latin typeface="DilleniaUPC" pitchFamily="18" charset="-34"/>
                <a:cs typeface="DilleniaUPC" pitchFamily="18" charset="-34"/>
              </a:rPr>
              <a:t>233 (35,5%) receberam fórmulas antes dos 12 meses</a:t>
            </a:r>
            <a:endParaRPr lang="pt-BR" sz="2500" dirty="0"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995936" y="3789040"/>
            <a:ext cx="4896544" cy="86177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t-BR" sz="2500" dirty="0" smtClean="0">
                <a:latin typeface="DilleniaUPC" pitchFamily="18" charset="-34"/>
                <a:cs typeface="DilleniaUPC" pitchFamily="18" charset="-34"/>
              </a:rPr>
              <a:t>Destas, 25,3% receberam fórmulas no 1º mês</a:t>
            </a:r>
          </a:p>
          <a:p>
            <a:r>
              <a:rPr lang="pt-BR" sz="2500" dirty="0" smtClean="0">
                <a:latin typeface="DilleniaUPC" pitchFamily="18" charset="-34"/>
                <a:cs typeface="DilleniaUPC" pitchFamily="18" charset="-34"/>
              </a:rPr>
              <a:t>          17,1% receberam na maternidade </a:t>
            </a:r>
            <a:endParaRPr lang="pt-BR" sz="2500" dirty="0"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10" name="Seta para a direita 9"/>
          <p:cNvSpPr/>
          <p:nvPr/>
        </p:nvSpPr>
        <p:spPr>
          <a:xfrm>
            <a:off x="3200080" y="2564904"/>
            <a:ext cx="576064" cy="504056"/>
          </a:xfrm>
          <a:prstGeom prst="rightArrow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 para baixo 10"/>
          <p:cNvSpPr/>
          <p:nvPr/>
        </p:nvSpPr>
        <p:spPr>
          <a:xfrm>
            <a:off x="6012160" y="3212976"/>
            <a:ext cx="432048" cy="432048"/>
          </a:xfrm>
          <a:prstGeom prst="downArrow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4754" name="Picture 2" descr="http://www.ebc.com.br/sites/_portalebc2014/files/atoms_image/mamadei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536" y="3568328"/>
            <a:ext cx="3803915" cy="2852936"/>
          </a:xfrm>
          <a:prstGeom prst="rect">
            <a:avLst/>
          </a:prstGeom>
          <a:noFill/>
        </p:spPr>
      </p:pic>
      <p:sp>
        <p:nvSpPr>
          <p:cNvPr id="12" name="CaixaDeTexto 11"/>
          <p:cNvSpPr txBox="1"/>
          <p:nvPr/>
        </p:nvSpPr>
        <p:spPr>
          <a:xfrm>
            <a:off x="0" y="0"/>
            <a:ext cx="9144000" cy="89255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600" b="1" dirty="0" smtClean="0">
                <a:latin typeface="DilleniaUPC" pitchFamily="18" charset="-34"/>
                <a:cs typeface="DilleniaUPC" pitchFamily="18" charset="-34"/>
              </a:rPr>
              <a:t>PESQUISA DE OPINIÃO COM MÃES SOBRE O ATENDIMENTO EM SAÚDE E A PROMOÇÃO E APOIO À AMAMENTAÇÃO (9 a 16 de setembro de 2015) 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31640" y="161352"/>
            <a:ext cx="6336704" cy="46166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O NUTRICIONISTA E A AMAMENTAÇÃO</a:t>
            </a:r>
            <a:endParaRPr lang="pt-BR" sz="2400" b="1" dirty="0"/>
          </a:p>
        </p:txBody>
      </p:sp>
      <p:sp>
        <p:nvSpPr>
          <p:cNvPr id="3" name="Retângulo 2"/>
          <p:cNvSpPr/>
          <p:nvPr/>
        </p:nvSpPr>
        <p:spPr>
          <a:xfrm>
            <a:off x="395536" y="1074068"/>
            <a:ext cx="8352928" cy="21698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 smtClean="0"/>
              <a:t>Formação generalista, humanista e crítica, capacitado a atuar, </a:t>
            </a:r>
            <a:r>
              <a:rPr lang="pt-BR" b="1" dirty="0" smtClean="0"/>
              <a:t>visando à segurança alimentar </a:t>
            </a:r>
            <a:r>
              <a:rPr lang="pt-BR" dirty="0" smtClean="0"/>
              <a:t>e à atenção dietética, para </a:t>
            </a:r>
            <a:r>
              <a:rPr lang="pt-BR" b="1" dirty="0" smtClean="0"/>
              <a:t>a promoção</a:t>
            </a:r>
            <a:r>
              <a:rPr lang="pt-BR" dirty="0" smtClean="0"/>
              <a:t>, manutenção e recuperação da saúde e para a prevenção de doenças de indivíduos ou grupos populacionais, contribuindo para </a:t>
            </a:r>
            <a:r>
              <a:rPr lang="pt-BR" b="1" dirty="0" smtClean="0"/>
              <a:t>a melhoria da qualidade de vida</a:t>
            </a:r>
            <a:r>
              <a:rPr lang="pt-BR" dirty="0" smtClean="0"/>
              <a:t>, pautado em princípios éticos, com reflexão sobre a realidade econômica, política, social e cultural (DCN, 2011)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395536" y="4191744"/>
            <a:ext cx="4464496" cy="142962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ATENÇÃO À SAÚDE</a:t>
            </a:r>
            <a:r>
              <a:rPr lang="pt-B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000" b="1" dirty="0" smtClean="0"/>
              <a:t>É UMA DAS HABILIDADES E COMPETÊNCIAS GERAIS DO PROFISSIONAL</a:t>
            </a:r>
          </a:p>
        </p:txBody>
      </p:sp>
      <p:pic>
        <p:nvPicPr>
          <p:cNvPr id="49156" name="Picture 4" descr="http://www.scrapsdinamicos.com.br/imagens/imagens-formatura-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397812">
            <a:off x="5329759" y="3880530"/>
            <a:ext cx="3484532" cy="23856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331640" y="161352"/>
            <a:ext cx="6336704" cy="46166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O NUTRICIONISTA E A AMAMENTAÇÃO</a:t>
            </a:r>
            <a:endParaRPr lang="pt-BR" sz="2400" b="1" dirty="0"/>
          </a:p>
        </p:txBody>
      </p:sp>
      <p:pic>
        <p:nvPicPr>
          <p:cNvPr id="54274" name="Picture 2" descr="http://www.institutomarcelodeda.com.br/wp-content/uploads/2007/08/manejo020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8798" y="1224148"/>
            <a:ext cx="4139952" cy="4993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aixaDeTexto 6"/>
          <p:cNvSpPr txBox="1"/>
          <p:nvPr/>
        </p:nvSpPr>
        <p:spPr>
          <a:xfrm>
            <a:off x="323528" y="1112168"/>
            <a:ext cx="468052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b="1" dirty="0" smtClean="0"/>
              <a:t>DESAFIOS</a:t>
            </a:r>
          </a:p>
          <a:p>
            <a:pPr algn="ctr">
              <a:lnSpc>
                <a:spcPct val="150000"/>
              </a:lnSpc>
            </a:pPr>
            <a:endParaRPr lang="pt-BR" b="1" dirty="0" smtClean="0"/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pt-BR" dirty="0" smtClean="0"/>
              <a:t> Profissional pouco reconhecido como atuante em relação à amamentação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endParaRPr lang="pt-BR" dirty="0" smtClean="0"/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pt-BR" dirty="0" smtClean="0"/>
              <a:t> Formação insuficiente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endParaRPr lang="pt-BR" dirty="0" smtClean="0"/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pt-BR" dirty="0" smtClean="0"/>
              <a:t>Maior atuação relacionada à gestante e ao recém nascido e nos bancos de leite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endParaRPr lang="pt-BR" dirty="0" smtClean="0"/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pt-BR" dirty="0" smtClean="0"/>
              <a:t>Conflito na prática profissional, principalmente relacionada à seguridade do alimento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39766" y="161352"/>
            <a:ext cx="7128792" cy="73866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4200" b="1" dirty="0" smtClean="0"/>
              <a:t>DANDO VOZ ÀS MULHERES...</a:t>
            </a:r>
            <a:endParaRPr lang="pt-BR" sz="4200" b="1" dirty="0"/>
          </a:p>
        </p:txBody>
      </p:sp>
      <p:pic>
        <p:nvPicPr>
          <p:cNvPr id="1026" name="Picture 2" descr="Resultado de imagem para breastfeeding disasters"/>
          <p:cNvPicPr>
            <a:picLocks noChangeAspect="1" noChangeArrowheads="1"/>
          </p:cNvPicPr>
          <p:nvPr/>
        </p:nvPicPr>
        <p:blipFill>
          <a:blip r:embed="rId2" cstate="print">
            <a:lum bright="40000" contrast="-40000"/>
          </a:blip>
          <a:srcRect/>
          <a:stretch>
            <a:fillRect/>
          </a:stretch>
        </p:blipFill>
        <p:spPr bwMode="auto">
          <a:xfrm>
            <a:off x="-112264" y="1044396"/>
            <a:ext cx="9345036" cy="5256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3780"/>
          <a:stretch>
            <a:fillRect/>
          </a:stretch>
        </p:blipFill>
        <p:spPr bwMode="auto">
          <a:xfrm>
            <a:off x="-1548089" y="332656"/>
            <a:ext cx="11923022" cy="6768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1331640" y="161352"/>
            <a:ext cx="6336704" cy="46166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DETERMINANTES DA AMAMENTAÇÃO</a:t>
            </a:r>
            <a:endParaRPr lang="pt-B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Resultado de imagem para BREASTFEEDING VULNERABILITY"/>
          <p:cNvPicPr>
            <a:picLocks noChangeAspect="1" noChangeArrowheads="1"/>
          </p:cNvPicPr>
          <p:nvPr/>
        </p:nvPicPr>
        <p:blipFill>
          <a:blip r:embed="rId2" cstate="print">
            <a:lum bright="40000" contrast="-1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/>
        </p:nvSpPr>
        <p:spPr>
          <a:xfrm>
            <a:off x="1043608" y="2564904"/>
            <a:ext cx="7272808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3600" b="1" dirty="0" smtClean="0">
                <a:solidFill>
                  <a:schemeClr val="accent4">
                    <a:lumMod val="50000"/>
                  </a:schemeClr>
                </a:solidFill>
              </a:rPr>
              <a:t>AMAMENTAÇÃO                                                     E OS PRIMEIROS MIL DIAS</a:t>
            </a:r>
            <a:endParaRPr lang="pt-BR" sz="36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birthwithoutfearblog.com/wp-content/uploads/2013/08/JenniferandSophia_4wm.jpg"/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</a:blip>
          <a:srcRect r="11193"/>
          <a:stretch>
            <a:fillRect/>
          </a:stretch>
        </p:blipFill>
        <p:spPr bwMode="auto">
          <a:xfrm>
            <a:off x="-1" y="0"/>
            <a:ext cx="9169797" cy="6857999"/>
          </a:xfrm>
          <a:prstGeom prst="rect">
            <a:avLst/>
          </a:prstGeom>
          <a:noFill/>
        </p:spPr>
      </p:pic>
      <p:sp>
        <p:nvSpPr>
          <p:cNvPr id="4" name="Retângulo 3"/>
          <p:cNvSpPr/>
          <p:nvPr/>
        </p:nvSpPr>
        <p:spPr>
          <a:xfrm>
            <a:off x="251520" y="877094"/>
            <a:ext cx="8892480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 smtClean="0"/>
              <a:t>• O mundo ainda não é um ambiente que apoia e possibilita a amamentação para aquelas que desejam amamentar</a:t>
            </a:r>
          </a:p>
          <a:p>
            <a:pPr>
              <a:lnSpc>
                <a:spcPct val="150000"/>
              </a:lnSpc>
            </a:pPr>
            <a:r>
              <a:rPr lang="pt-BR" dirty="0" smtClean="0"/>
              <a:t>• Ações pró-amamentação: processo lento e complexo, mas com resultados positivos quando há mobilização do estado</a:t>
            </a:r>
          </a:p>
          <a:p>
            <a:pPr>
              <a:lnSpc>
                <a:spcPct val="150000"/>
              </a:lnSpc>
            </a:pPr>
            <a:r>
              <a:rPr lang="pt-BR" dirty="0" smtClean="0"/>
              <a:t>• A amamentação não é responsabilidade apenas de uma mulher:  é uma responsabilidade da sociedade</a:t>
            </a:r>
          </a:p>
          <a:p>
            <a:pPr>
              <a:lnSpc>
                <a:spcPct val="150000"/>
              </a:lnSpc>
            </a:pPr>
            <a:r>
              <a:rPr lang="pt-BR" dirty="0" smtClean="0"/>
              <a:t> • A indústria de substitutos do LM é grande e crescente e o seu marketing enfraquece os esforços para melhorar a amamentação </a:t>
            </a:r>
          </a:p>
          <a:p>
            <a:pPr>
              <a:lnSpc>
                <a:spcPct val="150000"/>
              </a:lnSpc>
            </a:pPr>
            <a:r>
              <a:rPr lang="pt-BR" dirty="0" smtClean="0"/>
              <a:t>• Os impactos na saúde e econômicos do desmame precoce são ignorados: Investimentos para promover a amamentação, nos contextos de riqueza e pobreza, precisam ser medidos contra o custo de não realizá-los</a:t>
            </a:r>
          </a:p>
          <a:p>
            <a:pPr>
              <a:lnSpc>
                <a:spcPct val="150000"/>
              </a:lnSpc>
            </a:pPr>
            <a:r>
              <a:rPr lang="pt-BR" dirty="0" smtClean="0"/>
              <a:t>• Receber o leite materno é um </a:t>
            </a:r>
            <a:r>
              <a:rPr lang="pt-BR" b="1" dirty="0" smtClean="0"/>
              <a:t>DIREITO HUMANO</a:t>
            </a:r>
          </a:p>
          <a:p>
            <a:pPr>
              <a:lnSpc>
                <a:spcPct val="150000"/>
              </a:lnSpc>
            </a:pP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1331640" y="161352"/>
            <a:ext cx="6336704" cy="46166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CONSIDERAÇÕES E REFLEXÕES</a:t>
            </a:r>
            <a:endParaRPr lang="pt-B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FullSizeRender (1).jpg"/>
          <p:cNvPicPr>
            <a:picLocks noChangeAspect="1"/>
          </p:cNvPicPr>
          <p:nvPr/>
        </p:nvPicPr>
        <p:blipFill>
          <a:blip r:embed="rId2" cstate="print"/>
          <a:srcRect t="7668" b="11338"/>
          <a:stretch>
            <a:fillRect/>
          </a:stretch>
        </p:blipFill>
        <p:spPr>
          <a:xfrm>
            <a:off x="1505128" y="2557100"/>
            <a:ext cx="2520000" cy="3219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Retângulo 8"/>
          <p:cNvSpPr/>
          <p:nvPr/>
        </p:nvSpPr>
        <p:spPr>
          <a:xfrm>
            <a:off x="247650" y="303937"/>
            <a:ext cx="8610600" cy="193899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pt-BR" sz="2400" b="1" dirty="0" smtClean="0">
                <a:solidFill>
                  <a:schemeClr val="bg1"/>
                </a:solidFill>
              </a:rPr>
              <a:t> "Desenvolvimento sustentável é o progresso inclusivo sem deixar sequelas ambientais e sociais. A prática da amamentação, ao contrário da alimentação por fórmulas infantis, é bom exemplo de sustentabilidade."</a:t>
            </a:r>
          </a:p>
          <a:p>
            <a:pPr algn="r"/>
            <a:r>
              <a:rPr lang="pt-BR" sz="2200" i="1" dirty="0" smtClean="0">
                <a:solidFill>
                  <a:schemeClr val="bg1"/>
                </a:solidFill>
              </a:rPr>
              <a:t>Marcus Renato de Carvalho</a:t>
            </a:r>
            <a:endParaRPr lang="pt-BR" sz="2200" i="1" dirty="0">
              <a:solidFill>
                <a:schemeClr val="bg1"/>
              </a:solidFill>
            </a:endParaRPr>
          </a:p>
        </p:txBody>
      </p:sp>
      <p:pic>
        <p:nvPicPr>
          <p:cNvPr id="10" name="Imagem 9" descr="IMG_24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48250" y="2404700"/>
            <a:ext cx="2520000" cy="33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CaixaDeTexto 10"/>
          <p:cNvSpPr txBox="1"/>
          <p:nvPr/>
        </p:nvSpPr>
        <p:spPr>
          <a:xfrm>
            <a:off x="4824045" y="5971445"/>
            <a:ext cx="548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vivianevieira@usp.br</a:t>
            </a:r>
          </a:p>
          <a:p>
            <a:r>
              <a:rPr lang="pt-BR" b="1" dirty="0" smtClean="0"/>
              <a:t>http://www.fsp.usp/crnutri</a:t>
            </a:r>
          </a:p>
          <a:p>
            <a:r>
              <a:rPr lang="pt-BR" b="1" dirty="0" smtClean="0"/>
              <a:t>http://www.maternidadesemneura.com.br</a:t>
            </a:r>
          </a:p>
          <a:p>
            <a:endParaRPr lang="pt-BR" b="1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1619250" y="5776550"/>
            <a:ext cx="228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err="1" smtClean="0"/>
              <a:t>Mamaço</a:t>
            </a:r>
            <a:r>
              <a:rPr lang="pt-BR" sz="1600" b="1" dirty="0" smtClean="0"/>
              <a:t> – ago/2016</a:t>
            </a:r>
            <a:endParaRPr lang="pt-BR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2555776" y="1124744"/>
            <a:ext cx="6120680" cy="2492990"/>
          </a:xfrm>
          <a:prstGeom prst="rect">
            <a:avLst/>
          </a:prstGeom>
          <a:ln w="381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pt-BR" sz="2600" dirty="0" smtClean="0">
                <a:latin typeface="DilleniaUPC" pitchFamily="18" charset="-34"/>
                <a:cs typeface="DilleniaUPC" pitchFamily="18" charset="-34"/>
              </a:rPr>
              <a:t>Crianças com até seis meses de vida devem ser alimentadas exclusivamente com leite materno, sem outros líquidos ou sólidos, com exceção de gotas ou xaropes contendo vitaminas, sais de </a:t>
            </a:r>
            <a:r>
              <a:rPr lang="pt-BR" sz="2600" dirty="0" err="1" smtClean="0">
                <a:latin typeface="DilleniaUPC" pitchFamily="18" charset="-34"/>
                <a:cs typeface="DilleniaUPC" pitchFamily="18" charset="-34"/>
              </a:rPr>
              <a:t>reidratação</a:t>
            </a:r>
            <a:r>
              <a:rPr lang="pt-BR" sz="2600" dirty="0" smtClean="0">
                <a:latin typeface="DilleniaUPC" pitchFamily="18" charset="-34"/>
                <a:cs typeface="DilleniaUPC" pitchFamily="18" charset="-34"/>
              </a:rPr>
              <a:t> oral, suplementos minerais e medicamentos. Após, o aleitamento é complementado com outros alimentos de forma oportuna e saudável até os dois anos ou mais.</a:t>
            </a:r>
            <a:endParaRPr lang="pt-BR" sz="2600" dirty="0"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979712" y="3861048"/>
            <a:ext cx="5976664" cy="1692771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pt-BR" sz="2600" dirty="0" smtClean="0">
                <a:latin typeface="DilleniaUPC" pitchFamily="18" charset="-34"/>
                <a:cs typeface="DilleniaUPC" pitchFamily="18" charset="-34"/>
              </a:rPr>
              <a:t>41% dos menores de  6 meses estavam em AME </a:t>
            </a:r>
          </a:p>
          <a:p>
            <a:r>
              <a:rPr lang="pt-BR" sz="2600" dirty="0" smtClean="0">
                <a:latin typeface="DilleniaUPC" pitchFamily="18" charset="-34"/>
                <a:cs typeface="DilleniaUPC" pitchFamily="18" charset="-34"/>
              </a:rPr>
              <a:t>Duração mediana do AME: 54 dias </a:t>
            </a:r>
          </a:p>
          <a:p>
            <a:r>
              <a:rPr lang="pt-BR" sz="2600" dirty="0" smtClean="0">
                <a:latin typeface="DilleniaUPC" pitchFamily="18" charset="-34"/>
                <a:cs typeface="DilleniaUPC" pitchFamily="18" charset="-34"/>
              </a:rPr>
              <a:t>Duração mediana do AM de 342 dias                              					(PNDS, 2009)</a:t>
            </a:r>
            <a:endParaRPr lang="pt-BR" sz="2600" dirty="0">
              <a:latin typeface="DilleniaUPC" pitchFamily="18" charset="-34"/>
              <a:cs typeface="DilleniaUPC" pitchFamily="18" charset="-34"/>
            </a:endParaRPr>
          </a:p>
        </p:txBody>
      </p:sp>
      <p:sp>
        <p:nvSpPr>
          <p:cNvPr id="7" name="Retângulo 6"/>
          <p:cNvSpPr/>
          <p:nvPr/>
        </p:nvSpPr>
        <p:spPr>
          <a:xfrm rot="20024652">
            <a:off x="635005" y="3815274"/>
            <a:ext cx="1241045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pt-BR" sz="3000" b="1" dirty="0" smtClean="0">
                <a:latin typeface="DilleniaUPC" pitchFamily="18" charset="-34"/>
                <a:cs typeface="DilleniaUPC" pitchFamily="18" charset="-34"/>
              </a:rPr>
              <a:t>Realidade</a:t>
            </a:r>
            <a:endParaRPr lang="pt-BR" sz="3000" b="1" dirty="0">
              <a:latin typeface="DilleniaUPC" pitchFamily="18" charset="-34"/>
              <a:cs typeface="DilleniaUPC" pitchFamily="18" charset="-34"/>
            </a:endParaRPr>
          </a:p>
        </p:txBody>
      </p:sp>
      <p:pic>
        <p:nvPicPr>
          <p:cNvPr id="84994" name="Picture 2" descr="http://welladjusted.co/wp-content/uploads/2015/08/breast-feeding-f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052736"/>
            <a:ext cx="8040362" cy="5023629"/>
          </a:xfrm>
          <a:prstGeom prst="rect">
            <a:avLst/>
          </a:prstGeom>
          <a:noFill/>
        </p:spPr>
      </p:pic>
      <p:sp>
        <p:nvSpPr>
          <p:cNvPr id="2" name="Retângulo 1"/>
          <p:cNvSpPr/>
          <p:nvPr/>
        </p:nvSpPr>
        <p:spPr>
          <a:xfrm rot="20024652">
            <a:off x="-7801" y="818324"/>
            <a:ext cx="2526654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pt-BR" sz="3000" b="1" dirty="0" smtClean="0">
                <a:latin typeface="DilleniaUPC" pitchFamily="18" charset="-34"/>
                <a:cs typeface="DilleniaUPC" pitchFamily="18" charset="-34"/>
              </a:rPr>
              <a:t>O que é preconizado?</a:t>
            </a:r>
            <a:endParaRPr lang="pt-BR" sz="3000" b="1" dirty="0">
              <a:latin typeface="DilleniaUPC" pitchFamily="18" charset="-34"/>
              <a:cs typeface="DilleniaUPC" pitchFamily="18" charset="-3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49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15057" t="21650" r="24110" b="11151"/>
          <a:stretch>
            <a:fillRect/>
          </a:stretch>
        </p:blipFill>
        <p:spPr bwMode="auto">
          <a:xfrm>
            <a:off x="969033" y="1196751"/>
            <a:ext cx="7707423" cy="4789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1979712" y="476672"/>
            <a:ext cx="5400600" cy="46166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CENÁRIO ATUAL DA AMAMENTAÇÃO</a:t>
            </a:r>
            <a:endParaRPr lang="pt-BR" sz="24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l="22144" t="21650" r="19976" b="13251"/>
          <a:stretch>
            <a:fillRect/>
          </a:stretch>
        </p:blipFill>
        <p:spPr bwMode="auto">
          <a:xfrm>
            <a:off x="-32062" y="1080120"/>
            <a:ext cx="9176062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18010" t="17450" r="28244" b="9051"/>
          <a:stretch>
            <a:fillRect/>
          </a:stretch>
        </p:blipFill>
        <p:spPr bwMode="auto">
          <a:xfrm>
            <a:off x="792088" y="881415"/>
            <a:ext cx="7524328" cy="5787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0" y="5934670"/>
            <a:ext cx="9144000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Países de alta renda têm menor duração da amamentação do que países de baixa e média renda. Entretanto, mesmo nos países de baixa e média renda, apenas 37% das crianças menores de 6 meses são exclusivamente amamentadas.</a:t>
            </a:r>
            <a:endParaRPr lang="pt-BR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23514" y="476672"/>
            <a:ext cx="5400600" cy="46166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CENÁRIO ATUAL DA AMAMENTAÇÃO</a:t>
            </a:r>
            <a:endParaRPr lang="pt-BR" sz="2400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539552" y="3068960"/>
            <a:ext cx="3672408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Década 80</a:t>
            </a:r>
          </a:p>
          <a:p>
            <a:pPr algn="ctr"/>
            <a:r>
              <a:rPr lang="pt-BR" dirty="0" smtClean="0"/>
              <a:t>Evidências limitadas sobre importância da amamentação em locais com menor vulnerabilidade</a:t>
            </a:r>
            <a:endParaRPr lang="pt-BR" dirty="0"/>
          </a:p>
        </p:txBody>
      </p:sp>
      <p:grpSp>
        <p:nvGrpSpPr>
          <p:cNvPr id="3" name="Grupo 7"/>
          <p:cNvGrpSpPr/>
          <p:nvPr/>
        </p:nvGrpSpPr>
        <p:grpSpPr>
          <a:xfrm>
            <a:off x="1115616" y="1412776"/>
            <a:ext cx="6480720" cy="923330"/>
            <a:chOff x="395536" y="1484784"/>
            <a:chExt cx="6480720" cy="923330"/>
          </a:xfrm>
        </p:grpSpPr>
        <p:sp>
          <p:nvSpPr>
            <p:cNvPr id="5" name="CaixaDeTexto 4"/>
            <p:cNvSpPr txBox="1"/>
            <p:nvPr/>
          </p:nvSpPr>
          <p:spPr>
            <a:xfrm>
              <a:off x="395536" y="1484784"/>
              <a:ext cx="6480720" cy="92333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pt-BR" dirty="0" smtClean="0"/>
                <a:t>PROCESSO DE INDUSTRIALIZAÇÃO </a:t>
              </a:r>
            </a:p>
            <a:p>
              <a:pPr algn="ctr"/>
              <a:endParaRPr lang="pt-BR" dirty="0" smtClean="0"/>
            </a:p>
            <a:p>
              <a:pPr algn="ctr"/>
              <a:r>
                <a:rPr lang="pt-BR" dirty="0" smtClean="0"/>
                <a:t>   TAXAS DE AMAMENTAÇÃO</a:t>
              </a:r>
              <a:endParaRPr lang="pt-BR" dirty="0"/>
            </a:p>
          </p:txBody>
        </p:sp>
        <p:sp>
          <p:nvSpPr>
            <p:cNvPr id="6" name="Seta para baixo 5"/>
            <p:cNvSpPr/>
            <p:nvPr/>
          </p:nvSpPr>
          <p:spPr>
            <a:xfrm>
              <a:off x="2267744" y="2060848"/>
              <a:ext cx="144016" cy="288032"/>
            </a:xfrm>
            <a:prstGeom prst="downArrow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7" name="Seta para baixo 6"/>
            <p:cNvSpPr/>
            <p:nvPr/>
          </p:nvSpPr>
          <p:spPr>
            <a:xfrm rot="10800000">
              <a:off x="1763688" y="1556792"/>
              <a:ext cx="144000" cy="288000"/>
            </a:xfrm>
            <a:prstGeom prst="downArrow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9" name="CaixaDeTexto 8"/>
          <p:cNvSpPr txBox="1"/>
          <p:nvPr/>
        </p:nvSpPr>
        <p:spPr>
          <a:xfrm>
            <a:off x="5004048" y="2708920"/>
            <a:ext cx="3672408" cy="20313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FF0000"/>
                </a:solidFill>
              </a:rPr>
              <a:t>FALSA MENSAGEM PROPAGADA</a:t>
            </a:r>
          </a:p>
          <a:p>
            <a:pPr algn="ctr"/>
            <a:r>
              <a:rPr lang="pt-BR" b="1" dirty="0" smtClean="0"/>
              <a:t>Famílias com melhores condições econômicas teriam mais benefícios do que malefícios com o desmame:</a:t>
            </a:r>
            <a:r>
              <a:rPr lang="pt-BR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“Independência” da mulher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 Oferta de substitutos nutricionalmente adequados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827584" y="5373216"/>
            <a:ext cx="7632848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IMPACTO NAS FAMÍLIAS COM MAIOR VULNERABILIDADE SOCIAL  E ECONÔMICA: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 Apresentam como ideal atingir o “padrão” das classes mais favorecidas</a:t>
            </a:r>
          </a:p>
          <a:p>
            <a:pPr>
              <a:buFont typeface="Arial" pitchFamily="34" charset="0"/>
              <a:buChar char="•"/>
            </a:pPr>
            <a:r>
              <a:rPr lang="pt-BR" dirty="0" smtClean="0"/>
              <a:t> Mais vulneráveis à publicidade</a:t>
            </a:r>
            <a:endParaRPr lang="pt-BR" dirty="0"/>
          </a:p>
        </p:txBody>
      </p:sp>
      <p:sp>
        <p:nvSpPr>
          <p:cNvPr id="15" name="Seta em curva para a direita 14"/>
          <p:cNvSpPr/>
          <p:nvPr/>
        </p:nvSpPr>
        <p:spPr>
          <a:xfrm rot="1017060">
            <a:off x="136011" y="1968412"/>
            <a:ext cx="504056" cy="1008112"/>
          </a:xfrm>
          <a:prstGeom prst="curved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6" name="Seta para a direita 15"/>
          <p:cNvSpPr/>
          <p:nvPr/>
        </p:nvSpPr>
        <p:spPr>
          <a:xfrm>
            <a:off x="4427984" y="3501008"/>
            <a:ext cx="360040" cy="288032"/>
          </a:xfrm>
          <a:prstGeom prst="right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Seta para baixo 16"/>
          <p:cNvSpPr/>
          <p:nvPr/>
        </p:nvSpPr>
        <p:spPr>
          <a:xfrm>
            <a:off x="4427984" y="4365104"/>
            <a:ext cx="432048" cy="792088"/>
          </a:xfrm>
          <a:prstGeom prst="downArrow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://www.geraldojose.com.br/ckfinder/userfiles/images/Foto_CronicaM%C3%A1rioPires.jpg"/>
          <p:cNvPicPr>
            <a:picLocks noChangeAspect="1" noChangeArrowheads="1"/>
          </p:cNvPicPr>
          <p:nvPr/>
        </p:nvPicPr>
        <p:blipFill>
          <a:blip r:embed="rId2" cstate="print"/>
          <a:srcRect l="6556"/>
          <a:stretch>
            <a:fillRect/>
          </a:stretch>
        </p:blipFill>
        <p:spPr bwMode="auto">
          <a:xfrm>
            <a:off x="94593" y="1772816"/>
            <a:ext cx="4283968" cy="3438382"/>
          </a:xfrm>
          <a:prstGeom prst="rect">
            <a:avLst/>
          </a:prstGeom>
          <a:noFill/>
        </p:spPr>
      </p:pic>
      <p:pic>
        <p:nvPicPr>
          <p:cNvPr id="3" name="Picture 4" descr="Propaganda de mamadeiras de plástico: primeiros modelos do mercado, diretamente dos anos 50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352096"/>
            <a:ext cx="4162425" cy="6096001"/>
          </a:xfrm>
          <a:prstGeom prst="rect">
            <a:avLst/>
          </a:prstGeom>
          <a:noFill/>
        </p:spPr>
      </p:pic>
      <p:pic>
        <p:nvPicPr>
          <p:cNvPr id="4" name="Picture 8" descr="http://1.bp.blogspot.com/-Yb2nanbhItA/Tr74KpAfVqI/AAAAAAAAJzI/5Fsd3nL-aGQ/s1600/NESTL%25C3%2589_PRODUTOS+NESTL%25C3%2589+ANTIGOS-PROPAGANDAS+ANTIGAS-DE+ANTIGAMENTE-+COISAS+ANTIGAS-LEITE+MILO-0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5605" y="692696"/>
            <a:ext cx="4232271" cy="5717280"/>
          </a:xfrm>
          <a:prstGeom prst="rect">
            <a:avLst/>
          </a:prstGeom>
          <a:noFill/>
        </p:spPr>
      </p:pic>
      <p:pic>
        <p:nvPicPr>
          <p:cNvPr id="5" name="Picture 2" descr="http://www.pack.com.br/blog/wp-content/uploads/2010/07/nestle_barc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2276872"/>
            <a:ext cx="4180915" cy="2780928"/>
          </a:xfrm>
          <a:prstGeom prst="rect">
            <a:avLst/>
          </a:prstGeom>
          <a:noFill/>
        </p:spPr>
      </p:pic>
      <p:pic>
        <p:nvPicPr>
          <p:cNvPr id="48130" name="Picture 2" descr="http://www.babymilkaction.org/pics/photographs/nidocalendarbtr04s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701641"/>
            <a:ext cx="4128799" cy="5716800"/>
          </a:xfrm>
          <a:prstGeom prst="rect">
            <a:avLst/>
          </a:prstGeom>
          <a:noFill/>
        </p:spPr>
      </p:pic>
      <p:pic>
        <p:nvPicPr>
          <p:cNvPr id="48132" name="Picture 4" descr="http://t1.uccdn.com/pt/images/9/6/6/img_como_fazer_meu_bebe_pegar_na_mamadeira_21669_ori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86382" y="548680"/>
            <a:ext cx="4557618" cy="4968552"/>
          </a:xfrm>
          <a:prstGeom prst="rect">
            <a:avLst/>
          </a:prstGeom>
          <a:noFill/>
        </p:spPr>
      </p:pic>
      <p:pic>
        <p:nvPicPr>
          <p:cNvPr id="48134" name="Picture 6" descr="http://pediatriaintegral.com.br/wp-content/uploads/2015/11/11214356_876201102470949_4378222581599298480_n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560" y="2254287"/>
            <a:ext cx="3710399" cy="278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48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4519</Words>
  <Application>Microsoft Office PowerPoint</Application>
  <PresentationFormat>Apresentação na tela (4:3)</PresentationFormat>
  <Paragraphs>299</Paragraphs>
  <Slides>51</Slides>
  <Notes>8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51</vt:i4>
      </vt:variant>
    </vt:vector>
  </HeadingPairs>
  <TitlesOfParts>
    <vt:vector size="57" baseType="lpstr">
      <vt:lpstr>Arial</vt:lpstr>
      <vt:lpstr>Calibri</vt:lpstr>
      <vt:lpstr>DilleniaUPC</vt:lpstr>
      <vt:lpstr>Kalinga</vt:lpstr>
      <vt:lpstr>Wingdings</vt:lpstr>
      <vt:lpstr>Tema do Office</vt:lpstr>
      <vt:lpstr>AMAMENTAÇÃO NO SÉCULO XXI: POR QUE INVESTIR? COMO INVESTIR?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AMAMENTAÇÃO NO SÉCULO XXI: POR QUE INVESTIR?</dc:title>
  <dc:creator>Centro de Saúde</dc:creator>
  <cp:lastModifiedBy>simone</cp:lastModifiedBy>
  <cp:revision>39</cp:revision>
  <dcterms:created xsi:type="dcterms:W3CDTF">2016-08-24T19:21:21Z</dcterms:created>
  <dcterms:modified xsi:type="dcterms:W3CDTF">2016-08-31T18:33:25Z</dcterms:modified>
</cp:coreProperties>
</file>