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Tahoma"/>
      <p:regular r:id="rId30"/>
      <p:bold r:id="rId31"/>
    </p:embeddedFon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LMUQFm9f8650h3hd9nBtAUG8B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54C1EC-0F6D-467C-964C-CB4A8F16F175}">
  <a:tblStyle styleId="{7254C1EC-0F6D-467C-964C-CB4A8F16F175}"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CF5"/>
          </a:solidFill>
        </a:fill>
      </a:tcStyle>
    </a:wholeTbl>
    <a:band1H>
      <a:tcTxStyle b="off" i="off"/>
      <a:tcStyle>
        <a:fill>
          <a:solidFill>
            <a:srgbClr val="E2D8EA"/>
          </a:solidFill>
        </a:fill>
      </a:tcStyle>
    </a:band1H>
    <a:band2H>
      <a:tcTxStyle b="off" i="off"/>
    </a:band2H>
    <a:band1V>
      <a:tcTxStyle b="off" i="off"/>
      <a:tcStyle>
        <a:fill>
          <a:solidFill>
            <a:srgbClr val="E2D8EA"/>
          </a:solidFill>
        </a:fill>
      </a:tcStyle>
    </a:band1V>
    <a:band2V>
      <a:tcTxStyle b="off" i="off"/>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6.xml"/><Relationship Id="rId33" Type="http://schemas.openxmlformats.org/officeDocument/2006/relationships/font" Target="fonts/CenturyGothic-bold.fntdata"/><Relationship Id="rId10" Type="http://schemas.openxmlformats.org/officeDocument/2006/relationships/slide" Target="slides/slide5.xml"/><Relationship Id="rId32" Type="http://schemas.openxmlformats.org/officeDocument/2006/relationships/font" Target="fonts/CenturyGothic-regular.fntdata"/><Relationship Id="rId13" Type="http://schemas.openxmlformats.org/officeDocument/2006/relationships/slide" Target="slides/slide8.xml"/><Relationship Id="rId35" Type="http://schemas.openxmlformats.org/officeDocument/2006/relationships/font" Target="fonts/CenturyGothic-boldItalic.fntdata"/><Relationship Id="rId12" Type="http://schemas.openxmlformats.org/officeDocument/2006/relationships/slide" Target="slides/slide7.xml"/><Relationship Id="rId34"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8"/>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8"/>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8"/>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1" name="Google Shape;21;p2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cxnSp>
        <p:nvCxnSpPr>
          <p:cNvPr id="24" name="Google Shape;24;p28"/>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3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 type="body"/>
          </p:nvPr>
        </p:nvSpPr>
        <p:spPr>
          <a:xfrm rot="5400000">
            <a:off x="3872485" y="-562356"/>
            <a:ext cx="4023360" cy="97200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3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6" name="Shape 86"/>
        <p:cNvGrpSpPr/>
        <p:nvPr/>
      </p:nvGrpSpPr>
      <p:grpSpPr>
        <a:xfrm>
          <a:off x="0" y="0"/>
          <a:ext cx="0" cy="0"/>
          <a:chOff x="0" y="0"/>
          <a:chExt cx="0" cy="0"/>
        </a:xfrm>
      </p:grpSpPr>
      <p:sp>
        <p:nvSpPr>
          <p:cNvPr id="87" name="Google Shape;87;p38"/>
          <p:cNvSpPr txBox="1"/>
          <p:nvPr>
            <p:ph type="title"/>
          </p:nvPr>
        </p:nvSpPr>
        <p:spPr>
          <a:xfrm rot="5400000">
            <a:off x="7334251"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8"/>
          <p:cNvSpPr txBox="1"/>
          <p:nvPr>
            <p:ph idx="1" type="body"/>
          </p:nvPr>
        </p:nvSpPr>
        <p:spPr>
          <a:xfrm rot="5400000">
            <a:off x="2076451"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3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cxnSp>
        <p:nvCxnSpPr>
          <p:cNvPr id="92" name="Google Shape;92;p38"/>
          <p:cNvCxnSpPr/>
          <p:nvPr/>
        </p:nvCxnSpPr>
        <p:spPr>
          <a:xfrm rot="10800000">
            <a:off x="10058400" y="59263"/>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29"/>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1" name="Shape 31"/>
        <p:cNvGrpSpPr/>
        <p:nvPr/>
      </p:nvGrpSpPr>
      <p:grpSpPr>
        <a:xfrm>
          <a:off x="0" y="0"/>
          <a:ext cx="0" cy="0"/>
          <a:chOff x="0" y="0"/>
          <a:chExt cx="0" cy="0"/>
        </a:xfrm>
      </p:grpSpPr>
      <p:sp>
        <p:nvSpPr>
          <p:cNvPr id="32" name="Google Shape;32;p30"/>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0"/>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0"/>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6" name="Google Shape;36;p3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cxnSp>
        <p:nvCxnSpPr>
          <p:cNvPr id="39" name="Google Shape;39;p30"/>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3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1024127"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31"/>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3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3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2"/>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32"/>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32"/>
          <p:cNvSpPr txBox="1"/>
          <p:nvPr>
            <p:ph idx="3" type="body"/>
          </p:nvPr>
        </p:nvSpPr>
        <p:spPr>
          <a:xfrm>
            <a:off x="599088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32"/>
          <p:cNvSpPr txBox="1"/>
          <p:nvPr>
            <p:ph idx="4" type="body"/>
          </p:nvPr>
        </p:nvSpPr>
        <p:spPr>
          <a:xfrm>
            <a:off x="599088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3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3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8" name="Google Shape;68;p35"/>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9" name="Google Shape;69;p3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p:nvPr>
            <p:ph idx="2" type="pic"/>
          </p:nvPr>
        </p:nvSpPr>
        <p:spPr>
          <a:xfrm>
            <a:off x="0" y="-1"/>
            <a:ext cx="12188952" cy="4572000"/>
          </a:xfrm>
          <a:prstGeom prst="rect">
            <a:avLst/>
          </a:prstGeom>
          <a:solidFill>
            <a:srgbClr val="76CEEF"/>
          </a:solidFill>
          <a:ln>
            <a:noFill/>
          </a:ln>
        </p:spPr>
      </p:sp>
      <p:sp>
        <p:nvSpPr>
          <p:cNvPr id="75" name="Google Shape;75;p36"/>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76" name="Google Shape;76;p3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cxnSp>
        <p:nvCxnSpPr>
          <p:cNvPr id="79" name="Google Shape;79;p36"/>
          <p:cNvCxnSpPr/>
          <p:nvPr/>
        </p:nvCxnSpPr>
        <p:spPr>
          <a:xfrm rot="10800000">
            <a:off x="8386843" y="5264106"/>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2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pt-BR"/>
              <a:t>‹#›</a:t>
            </a:fld>
            <a:endParaRPr/>
          </a:p>
        </p:txBody>
      </p:sp>
      <p:cxnSp>
        <p:nvCxnSpPr>
          <p:cNvPr id="15" name="Google Shape;15;p27"/>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ctrTitle"/>
          </p:nvPr>
        </p:nvSpPr>
        <p:spPr>
          <a:xfrm>
            <a:off x="419075" y="4980775"/>
            <a:ext cx="7352100" cy="1675500"/>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rgbClr val="262626"/>
              </a:buClr>
              <a:buSzPts val="2000"/>
              <a:buFont typeface="Century Gothic"/>
              <a:buNone/>
            </a:pPr>
            <a:r>
              <a:rPr lang="pt-BR" sz="2000"/>
              <a:t> </a:t>
            </a:r>
            <a:br>
              <a:rPr lang="pt-BR" sz="3200"/>
            </a:br>
            <a:r>
              <a:rPr lang="pt-BR" sz="3200"/>
              <a:t>TEORIAS DE LÍNGUA E APRENDIZAGEM DE LÍNGUAS</a:t>
            </a:r>
            <a:endParaRPr sz="3200"/>
          </a:p>
        </p:txBody>
      </p:sp>
      <p:sp>
        <p:nvSpPr>
          <p:cNvPr id="98" name="Google Shape;98;p1"/>
          <p:cNvSpPr txBox="1"/>
          <p:nvPr>
            <p:ph idx="1" type="subTitle"/>
          </p:nvPr>
        </p:nvSpPr>
        <p:spPr>
          <a:xfrm>
            <a:off x="8610600" y="4843527"/>
            <a:ext cx="3436088" cy="169626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b="1" lang="pt-BR"/>
              <a:t>MÓDULO I - AULA 1</a:t>
            </a:r>
            <a:endParaRPr/>
          </a:p>
          <a:p>
            <a:pPr indent="0" lvl="0" marL="0" rtl="0" algn="l">
              <a:lnSpc>
                <a:spcPct val="100000"/>
              </a:lnSpc>
              <a:spcBef>
                <a:spcPts val="0"/>
              </a:spcBef>
              <a:spcAft>
                <a:spcPts val="0"/>
              </a:spcAft>
              <a:buSzPts val="1800"/>
              <a:buNone/>
            </a:pPr>
            <a:r>
              <a:rPr lang="pt-BR"/>
              <a:t>Concepções de língua/linguagem</a:t>
            </a:r>
            <a:endParaRPr/>
          </a:p>
          <a:p>
            <a:pPr indent="0" lvl="0" marL="0" rtl="0" algn="l">
              <a:lnSpc>
                <a:spcPct val="100000"/>
              </a:lnSpc>
              <a:spcBef>
                <a:spcPts val="200"/>
              </a:spcBef>
              <a:spcAft>
                <a:spcPts val="200"/>
              </a:spcAft>
              <a:buSzPts val="1800"/>
              <a:buNone/>
            </a:pPr>
            <a:r>
              <a:rPr lang="pt-BR"/>
              <a:t>Definição de língua alemã padrão vs. dialetos vs. línguas teutobrasileiras </a:t>
            </a:r>
            <a:endParaRPr b="1"/>
          </a:p>
        </p:txBody>
      </p:sp>
      <p:sp>
        <p:nvSpPr>
          <p:cNvPr id="99" name="Google Shape;99;p1"/>
          <p:cNvSpPr txBox="1"/>
          <p:nvPr/>
        </p:nvSpPr>
        <p:spPr>
          <a:xfrm>
            <a:off x="-440286" y="4843533"/>
            <a:ext cx="9070800" cy="748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62626"/>
              </a:buClr>
              <a:buSzPts val="2400"/>
              <a:buFont typeface="Garamond"/>
              <a:buNone/>
            </a:pPr>
            <a:r>
              <a:rPr b="1" i="0" lang="pt-BR" sz="2400" u="none" cap="none" strike="noStrike">
                <a:solidFill>
                  <a:schemeClr val="dk1"/>
                </a:solidFill>
                <a:latin typeface="Century Gothic"/>
                <a:ea typeface="Century Gothic"/>
                <a:cs typeface="Century Gothic"/>
                <a:sym typeface="Century Gothic"/>
              </a:rPr>
              <a:t>Aula 2 </a:t>
            </a:r>
            <a:endParaRPr b="1" i="0" sz="2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Century Gothic"/>
              <a:buNone/>
            </a:pPr>
            <a:r>
              <a:rPr lang="pt-BR"/>
              <a:t>LÍNGUA COMO SISTEMA</a:t>
            </a:r>
            <a:endParaRPr/>
          </a:p>
        </p:txBody>
      </p:sp>
      <p:grpSp>
        <p:nvGrpSpPr>
          <p:cNvPr id="184" name="Google Shape;184;p11"/>
          <p:cNvGrpSpPr/>
          <p:nvPr/>
        </p:nvGrpSpPr>
        <p:grpSpPr>
          <a:xfrm>
            <a:off x="1116419" y="1796901"/>
            <a:ext cx="5106865" cy="3220319"/>
            <a:chOff x="909059" y="242"/>
            <a:chExt cx="4990269" cy="3851312"/>
          </a:xfrm>
        </p:grpSpPr>
        <p:sp>
          <p:nvSpPr>
            <p:cNvPr id="185" name="Google Shape;185;p11"/>
            <p:cNvSpPr/>
            <p:nvPr/>
          </p:nvSpPr>
          <p:spPr>
            <a:xfrm>
              <a:off x="909059" y="242"/>
              <a:ext cx="2935452" cy="1174180"/>
            </a:xfrm>
            <a:prstGeom prst="chevron">
              <a:avLst>
                <a:gd fmla="val 50000" name="adj"/>
              </a:avLst>
            </a:prstGeom>
            <a:solidFill>
              <a:schemeClr val="accent1"/>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186" name="Google Shape;186;p11"/>
            <p:cNvSpPr txBox="1"/>
            <p:nvPr/>
          </p:nvSpPr>
          <p:spPr>
            <a:xfrm>
              <a:off x="1496149" y="242"/>
              <a:ext cx="1761272" cy="1174180"/>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Clr>
                  <a:schemeClr val="lt1"/>
                </a:buClr>
                <a:buSzPts val="1900"/>
                <a:buFont typeface="Century Gothic"/>
                <a:buNone/>
              </a:pPr>
              <a:r>
                <a:rPr b="0" i="0" lang="pt-BR" sz="1900" u="none" cap="none" strike="noStrike">
                  <a:solidFill>
                    <a:schemeClr val="lt1"/>
                  </a:solidFill>
                  <a:latin typeface="Century Gothic"/>
                  <a:ea typeface="Century Gothic"/>
                  <a:cs typeface="Century Gothic"/>
                  <a:sym typeface="Century Gothic"/>
                </a:rPr>
                <a:t>FONOLÓGICO</a:t>
              </a:r>
              <a:endParaRPr b="0" i="0" sz="1900" u="none" cap="none" strike="noStrike">
                <a:solidFill>
                  <a:schemeClr val="lt1"/>
                </a:solidFill>
                <a:latin typeface="Century Gothic"/>
                <a:ea typeface="Century Gothic"/>
                <a:cs typeface="Century Gothic"/>
                <a:sym typeface="Century Gothic"/>
              </a:endParaRPr>
            </a:p>
          </p:txBody>
        </p:sp>
        <p:sp>
          <p:nvSpPr>
            <p:cNvPr id="187" name="Google Shape;187;p11"/>
            <p:cNvSpPr/>
            <p:nvPr/>
          </p:nvSpPr>
          <p:spPr>
            <a:xfrm>
              <a:off x="3462903" y="100047"/>
              <a:ext cx="2436425" cy="974570"/>
            </a:xfrm>
            <a:prstGeom prst="chevron">
              <a:avLst>
                <a:gd fmla="val 50000" name="adj"/>
              </a:avLst>
            </a:prstGeom>
            <a:solidFill>
              <a:srgbClr val="CCCCCC">
                <a:alpha val="88235"/>
              </a:srgbClr>
            </a:solidFill>
            <a:ln cap="rnd" cmpd="sng" w="15875">
              <a:solidFill>
                <a:srgbClr val="CCCCCC">
                  <a:alpha val="88235"/>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188" name="Google Shape;188;p11"/>
            <p:cNvSpPr txBox="1"/>
            <p:nvPr/>
          </p:nvSpPr>
          <p:spPr>
            <a:xfrm>
              <a:off x="3950188" y="100047"/>
              <a:ext cx="1461855" cy="974570"/>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chemeClr val="dk1"/>
                </a:buClr>
                <a:buSzPts val="1600"/>
                <a:buFont typeface="Century Gothic"/>
                <a:buNone/>
              </a:pPr>
              <a:r>
                <a:rPr b="0" i="0" lang="pt-BR" sz="1600" u="none" cap="none" strike="noStrike">
                  <a:solidFill>
                    <a:schemeClr val="dk1"/>
                  </a:solidFill>
                  <a:latin typeface="Century Gothic"/>
                  <a:ea typeface="Century Gothic"/>
                  <a:cs typeface="Century Gothic"/>
                  <a:sym typeface="Century Gothic"/>
                </a:rPr>
                <a:t>SONS</a:t>
              </a:r>
              <a:endParaRPr b="0" i="0" sz="1600" u="none" cap="none" strike="noStrike">
                <a:solidFill>
                  <a:schemeClr val="dk1"/>
                </a:solidFill>
                <a:latin typeface="Century Gothic"/>
                <a:ea typeface="Century Gothic"/>
                <a:cs typeface="Century Gothic"/>
                <a:sym typeface="Century Gothic"/>
              </a:endParaRPr>
            </a:p>
          </p:txBody>
        </p:sp>
        <p:sp>
          <p:nvSpPr>
            <p:cNvPr id="189" name="Google Shape;189;p11"/>
            <p:cNvSpPr/>
            <p:nvPr/>
          </p:nvSpPr>
          <p:spPr>
            <a:xfrm>
              <a:off x="909059" y="1338808"/>
              <a:ext cx="2935452" cy="1174180"/>
            </a:xfrm>
            <a:prstGeom prst="chevron">
              <a:avLst>
                <a:gd fmla="val 50000" name="adj"/>
              </a:avLst>
            </a:prstGeom>
            <a:solidFill>
              <a:schemeClr val="accent1"/>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190" name="Google Shape;190;p11"/>
            <p:cNvSpPr txBox="1"/>
            <p:nvPr/>
          </p:nvSpPr>
          <p:spPr>
            <a:xfrm>
              <a:off x="1496149" y="1338808"/>
              <a:ext cx="1761272" cy="1174180"/>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Clr>
                  <a:schemeClr val="lt1"/>
                </a:buClr>
                <a:buSzPts val="1900"/>
                <a:buFont typeface="Century Gothic"/>
                <a:buNone/>
              </a:pPr>
              <a:r>
                <a:rPr b="0" i="0" lang="pt-BR" sz="1900" u="none" cap="none" strike="noStrike">
                  <a:solidFill>
                    <a:schemeClr val="lt1"/>
                  </a:solidFill>
                  <a:latin typeface="Century Gothic"/>
                  <a:ea typeface="Century Gothic"/>
                  <a:cs typeface="Century Gothic"/>
                  <a:sym typeface="Century Gothic"/>
                </a:rPr>
                <a:t>SEMÂNTICO</a:t>
              </a:r>
              <a:endParaRPr b="0" i="0" sz="1900" u="none" cap="none" strike="noStrike">
                <a:solidFill>
                  <a:schemeClr val="lt1"/>
                </a:solidFill>
                <a:latin typeface="Century Gothic"/>
                <a:ea typeface="Century Gothic"/>
                <a:cs typeface="Century Gothic"/>
                <a:sym typeface="Century Gothic"/>
              </a:endParaRPr>
            </a:p>
          </p:txBody>
        </p:sp>
        <p:sp>
          <p:nvSpPr>
            <p:cNvPr id="191" name="Google Shape;191;p11"/>
            <p:cNvSpPr/>
            <p:nvPr/>
          </p:nvSpPr>
          <p:spPr>
            <a:xfrm>
              <a:off x="3462903" y="1438613"/>
              <a:ext cx="2436425" cy="974570"/>
            </a:xfrm>
            <a:prstGeom prst="chevron">
              <a:avLst>
                <a:gd fmla="val 50000" name="adj"/>
              </a:avLst>
            </a:prstGeom>
            <a:solidFill>
              <a:srgbClr val="CCCCCC">
                <a:alpha val="88235"/>
              </a:srgbClr>
            </a:solidFill>
            <a:ln cap="rnd" cmpd="sng" w="15875">
              <a:solidFill>
                <a:srgbClr val="CCCCCC">
                  <a:alpha val="88235"/>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192" name="Google Shape;192;p11"/>
            <p:cNvSpPr txBox="1"/>
            <p:nvPr/>
          </p:nvSpPr>
          <p:spPr>
            <a:xfrm>
              <a:off x="3950188" y="1438613"/>
              <a:ext cx="1461855" cy="974570"/>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chemeClr val="dk1"/>
                </a:buClr>
                <a:buSzPts val="1600"/>
                <a:buFont typeface="Century Gothic"/>
                <a:buNone/>
              </a:pPr>
              <a:r>
                <a:rPr b="0" i="0" lang="pt-BR" sz="1600" u="none" cap="none" strike="noStrike">
                  <a:solidFill>
                    <a:schemeClr val="dk1"/>
                  </a:solidFill>
                  <a:latin typeface="Century Gothic"/>
                  <a:ea typeface="Century Gothic"/>
                  <a:cs typeface="Century Gothic"/>
                  <a:sym typeface="Century Gothic"/>
                </a:rPr>
                <a:t>SIGNIFICADOS</a:t>
              </a:r>
              <a:endParaRPr b="0" i="0" sz="1600" u="none" cap="none" strike="noStrike">
                <a:solidFill>
                  <a:schemeClr val="dk1"/>
                </a:solidFill>
                <a:latin typeface="Century Gothic"/>
                <a:ea typeface="Century Gothic"/>
                <a:cs typeface="Century Gothic"/>
                <a:sym typeface="Century Gothic"/>
              </a:endParaRPr>
            </a:p>
          </p:txBody>
        </p:sp>
        <p:sp>
          <p:nvSpPr>
            <p:cNvPr id="193" name="Google Shape;193;p11"/>
            <p:cNvSpPr/>
            <p:nvPr/>
          </p:nvSpPr>
          <p:spPr>
            <a:xfrm>
              <a:off x="909059" y="2677374"/>
              <a:ext cx="2935452" cy="1174180"/>
            </a:xfrm>
            <a:prstGeom prst="chevron">
              <a:avLst>
                <a:gd fmla="val 50000" name="adj"/>
              </a:avLst>
            </a:prstGeom>
            <a:solidFill>
              <a:schemeClr val="accent1"/>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194" name="Google Shape;194;p11"/>
            <p:cNvSpPr txBox="1"/>
            <p:nvPr/>
          </p:nvSpPr>
          <p:spPr>
            <a:xfrm>
              <a:off x="1496149" y="2677374"/>
              <a:ext cx="1761272" cy="1174180"/>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Clr>
                  <a:schemeClr val="lt1"/>
                </a:buClr>
                <a:buSzPts val="1900"/>
                <a:buFont typeface="Century Gothic"/>
                <a:buNone/>
              </a:pPr>
              <a:r>
                <a:rPr b="0" i="0" lang="pt-BR" sz="1900" u="none" cap="none" strike="noStrike">
                  <a:solidFill>
                    <a:schemeClr val="lt1"/>
                  </a:solidFill>
                  <a:latin typeface="Century Gothic"/>
                  <a:ea typeface="Century Gothic"/>
                  <a:cs typeface="Century Gothic"/>
                  <a:sym typeface="Century Gothic"/>
                </a:rPr>
                <a:t>SINTÁTICO</a:t>
              </a:r>
              <a:endParaRPr b="0" i="0" sz="1900" u="none" cap="none" strike="noStrike">
                <a:solidFill>
                  <a:schemeClr val="lt1"/>
                </a:solidFill>
                <a:latin typeface="Century Gothic"/>
                <a:ea typeface="Century Gothic"/>
                <a:cs typeface="Century Gothic"/>
                <a:sym typeface="Century Gothic"/>
              </a:endParaRPr>
            </a:p>
          </p:txBody>
        </p:sp>
        <p:sp>
          <p:nvSpPr>
            <p:cNvPr id="195" name="Google Shape;195;p11"/>
            <p:cNvSpPr/>
            <p:nvPr/>
          </p:nvSpPr>
          <p:spPr>
            <a:xfrm>
              <a:off x="3462903" y="2777180"/>
              <a:ext cx="2436425" cy="974570"/>
            </a:xfrm>
            <a:prstGeom prst="chevron">
              <a:avLst>
                <a:gd fmla="val 50000" name="adj"/>
              </a:avLst>
            </a:prstGeom>
            <a:solidFill>
              <a:srgbClr val="CCCCCC">
                <a:alpha val="88235"/>
              </a:srgbClr>
            </a:solidFill>
            <a:ln cap="rnd" cmpd="sng" w="15875">
              <a:solidFill>
                <a:srgbClr val="CCCCCC">
                  <a:alpha val="88235"/>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196" name="Google Shape;196;p11"/>
            <p:cNvSpPr txBox="1"/>
            <p:nvPr/>
          </p:nvSpPr>
          <p:spPr>
            <a:xfrm>
              <a:off x="3950188" y="2777180"/>
              <a:ext cx="1461855" cy="974570"/>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chemeClr val="dk1"/>
                </a:buClr>
                <a:buSzPts val="1600"/>
                <a:buFont typeface="Century Gothic"/>
                <a:buNone/>
              </a:pPr>
              <a:r>
                <a:rPr b="0" i="0" lang="pt-BR" sz="1600" u="none" cap="none" strike="noStrike">
                  <a:solidFill>
                    <a:schemeClr val="dk1"/>
                  </a:solidFill>
                  <a:latin typeface="Century Gothic"/>
                  <a:ea typeface="Century Gothic"/>
                  <a:cs typeface="Century Gothic"/>
                  <a:sym typeface="Century Gothic"/>
                </a:rPr>
                <a:t>GRAMÁTICA</a:t>
              </a:r>
              <a:endParaRPr b="0" i="0" sz="1600" u="none" cap="none" strike="noStrike">
                <a:solidFill>
                  <a:schemeClr val="dk1"/>
                </a:solidFill>
                <a:latin typeface="Century Gothic"/>
                <a:ea typeface="Century Gothic"/>
                <a:cs typeface="Century Gothic"/>
                <a:sym typeface="Century Gothic"/>
              </a:endParaRPr>
            </a:p>
          </p:txBody>
        </p:sp>
      </p:grpSp>
      <p:grpSp>
        <p:nvGrpSpPr>
          <p:cNvPr id="197" name="Google Shape;197;p11"/>
          <p:cNvGrpSpPr/>
          <p:nvPr/>
        </p:nvGrpSpPr>
        <p:grpSpPr>
          <a:xfrm>
            <a:off x="829498" y="5285033"/>
            <a:ext cx="10743358" cy="781335"/>
            <a:chOff x="5250" y="2026679"/>
            <a:chExt cx="10743358" cy="781335"/>
          </a:xfrm>
        </p:grpSpPr>
        <p:sp>
          <p:nvSpPr>
            <p:cNvPr id="198" name="Google Shape;198;p11"/>
            <p:cNvSpPr/>
            <p:nvPr/>
          </p:nvSpPr>
          <p:spPr>
            <a:xfrm>
              <a:off x="5250" y="2026679"/>
              <a:ext cx="1953337" cy="781335"/>
            </a:xfrm>
            <a:prstGeom prst="chevron">
              <a:avLst>
                <a:gd fmla="val 50000" name="adj"/>
              </a:avLst>
            </a:prstGeom>
            <a:solidFill>
              <a:schemeClr val="dk2"/>
            </a:solidFill>
            <a:ln cap="rnd"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199" name="Google Shape;199;p11"/>
            <p:cNvSpPr txBox="1"/>
            <p:nvPr/>
          </p:nvSpPr>
          <p:spPr>
            <a:xfrm>
              <a:off x="395918" y="2026679"/>
              <a:ext cx="1172002" cy="781335"/>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entury Gothic"/>
                <a:buNone/>
              </a:pPr>
              <a:r>
                <a:rPr b="0" i="0" lang="pt-BR" sz="1500" u="none" cap="none" strike="noStrike">
                  <a:solidFill>
                    <a:schemeClr val="lt1"/>
                  </a:solidFill>
                  <a:latin typeface="Century Gothic"/>
                  <a:ea typeface="Century Gothic"/>
                  <a:cs typeface="Century Gothic"/>
                  <a:sym typeface="Century Gothic"/>
                </a:rPr>
                <a:t>FONEMAS</a:t>
              </a:r>
              <a:endParaRPr b="0" i="0" sz="1500" u="none" cap="none" strike="noStrike">
                <a:solidFill>
                  <a:schemeClr val="lt1"/>
                </a:solidFill>
                <a:latin typeface="Century Gothic"/>
                <a:ea typeface="Century Gothic"/>
                <a:cs typeface="Century Gothic"/>
                <a:sym typeface="Century Gothic"/>
              </a:endParaRPr>
            </a:p>
          </p:txBody>
        </p:sp>
        <p:sp>
          <p:nvSpPr>
            <p:cNvPr id="200" name="Google Shape;200;p11"/>
            <p:cNvSpPr/>
            <p:nvPr/>
          </p:nvSpPr>
          <p:spPr>
            <a:xfrm>
              <a:off x="1763254" y="2026679"/>
              <a:ext cx="1953337" cy="781335"/>
            </a:xfrm>
            <a:prstGeom prst="chevron">
              <a:avLst>
                <a:gd fmla="val 50000" name="adj"/>
              </a:avLst>
            </a:prstGeom>
            <a:solidFill>
              <a:schemeClr val="dk2"/>
            </a:solidFill>
            <a:ln cap="rnd"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01" name="Google Shape;201;p11"/>
            <p:cNvSpPr txBox="1"/>
            <p:nvPr/>
          </p:nvSpPr>
          <p:spPr>
            <a:xfrm>
              <a:off x="2153922" y="2026679"/>
              <a:ext cx="1172002" cy="781335"/>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entury Gothic"/>
                <a:buNone/>
              </a:pPr>
              <a:r>
                <a:rPr b="0" i="0" lang="pt-BR" sz="1500" u="none" cap="none" strike="noStrike">
                  <a:solidFill>
                    <a:schemeClr val="lt1"/>
                  </a:solidFill>
                  <a:latin typeface="Century Gothic"/>
                  <a:ea typeface="Century Gothic"/>
                  <a:cs typeface="Century Gothic"/>
                  <a:sym typeface="Century Gothic"/>
                </a:rPr>
                <a:t>MORFEMAS</a:t>
              </a:r>
              <a:endParaRPr b="0" i="0" sz="1500" u="none" cap="none" strike="noStrike">
                <a:solidFill>
                  <a:schemeClr val="lt1"/>
                </a:solidFill>
                <a:latin typeface="Century Gothic"/>
                <a:ea typeface="Century Gothic"/>
                <a:cs typeface="Century Gothic"/>
                <a:sym typeface="Century Gothic"/>
              </a:endParaRPr>
            </a:p>
          </p:txBody>
        </p:sp>
        <p:sp>
          <p:nvSpPr>
            <p:cNvPr id="202" name="Google Shape;202;p11"/>
            <p:cNvSpPr/>
            <p:nvPr/>
          </p:nvSpPr>
          <p:spPr>
            <a:xfrm>
              <a:off x="3521259" y="2026679"/>
              <a:ext cx="1953337" cy="781335"/>
            </a:xfrm>
            <a:prstGeom prst="chevron">
              <a:avLst>
                <a:gd fmla="val 50000" name="adj"/>
              </a:avLst>
            </a:prstGeom>
            <a:solidFill>
              <a:schemeClr val="dk2"/>
            </a:solidFill>
            <a:ln cap="rnd"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03" name="Google Shape;203;p11"/>
            <p:cNvSpPr txBox="1"/>
            <p:nvPr/>
          </p:nvSpPr>
          <p:spPr>
            <a:xfrm>
              <a:off x="3911927" y="2026679"/>
              <a:ext cx="1172002" cy="781335"/>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entury Gothic"/>
                <a:buNone/>
              </a:pPr>
              <a:r>
                <a:rPr b="0" i="0" lang="pt-BR" sz="1500" u="none" cap="none" strike="noStrike">
                  <a:solidFill>
                    <a:schemeClr val="lt1"/>
                  </a:solidFill>
                  <a:latin typeface="Century Gothic"/>
                  <a:ea typeface="Century Gothic"/>
                  <a:cs typeface="Century Gothic"/>
                  <a:sym typeface="Century Gothic"/>
                </a:rPr>
                <a:t>PALAVRAS</a:t>
              </a:r>
              <a:endParaRPr b="0" i="0" sz="1500" u="none" cap="none" strike="noStrike">
                <a:solidFill>
                  <a:schemeClr val="lt1"/>
                </a:solidFill>
                <a:latin typeface="Century Gothic"/>
                <a:ea typeface="Century Gothic"/>
                <a:cs typeface="Century Gothic"/>
                <a:sym typeface="Century Gothic"/>
              </a:endParaRPr>
            </a:p>
          </p:txBody>
        </p:sp>
        <p:sp>
          <p:nvSpPr>
            <p:cNvPr id="204" name="Google Shape;204;p11"/>
            <p:cNvSpPr/>
            <p:nvPr/>
          </p:nvSpPr>
          <p:spPr>
            <a:xfrm>
              <a:off x="5279263" y="2026679"/>
              <a:ext cx="1953337" cy="781335"/>
            </a:xfrm>
            <a:prstGeom prst="chevron">
              <a:avLst>
                <a:gd fmla="val 50000" name="adj"/>
              </a:avLst>
            </a:prstGeom>
            <a:solidFill>
              <a:schemeClr val="dk2"/>
            </a:solidFill>
            <a:ln cap="rnd"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05" name="Google Shape;205;p11"/>
            <p:cNvSpPr txBox="1"/>
            <p:nvPr/>
          </p:nvSpPr>
          <p:spPr>
            <a:xfrm>
              <a:off x="5669931" y="2026679"/>
              <a:ext cx="1172002" cy="781335"/>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entury Gothic"/>
                <a:buNone/>
              </a:pPr>
              <a:r>
                <a:rPr b="0" i="0" lang="pt-BR" sz="1500" u="none" cap="none" strike="noStrike">
                  <a:solidFill>
                    <a:schemeClr val="lt1"/>
                  </a:solidFill>
                  <a:latin typeface="Century Gothic"/>
                  <a:ea typeface="Century Gothic"/>
                  <a:cs typeface="Century Gothic"/>
                  <a:sym typeface="Century Gothic"/>
                </a:rPr>
                <a:t>SINTAGMAS</a:t>
              </a:r>
              <a:endParaRPr b="0" i="0" sz="1500" u="none" cap="none" strike="noStrike">
                <a:solidFill>
                  <a:schemeClr val="lt1"/>
                </a:solidFill>
                <a:latin typeface="Century Gothic"/>
                <a:ea typeface="Century Gothic"/>
                <a:cs typeface="Century Gothic"/>
                <a:sym typeface="Century Gothic"/>
              </a:endParaRPr>
            </a:p>
          </p:txBody>
        </p:sp>
        <p:sp>
          <p:nvSpPr>
            <p:cNvPr id="206" name="Google Shape;206;p11"/>
            <p:cNvSpPr/>
            <p:nvPr/>
          </p:nvSpPr>
          <p:spPr>
            <a:xfrm>
              <a:off x="7037267" y="2026679"/>
              <a:ext cx="1953337" cy="781335"/>
            </a:xfrm>
            <a:prstGeom prst="chevron">
              <a:avLst>
                <a:gd fmla="val 50000" name="adj"/>
              </a:avLst>
            </a:prstGeom>
            <a:solidFill>
              <a:schemeClr val="dk2"/>
            </a:solidFill>
            <a:ln cap="rnd"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07" name="Google Shape;207;p11"/>
            <p:cNvSpPr txBox="1"/>
            <p:nvPr/>
          </p:nvSpPr>
          <p:spPr>
            <a:xfrm>
              <a:off x="7427935" y="2026679"/>
              <a:ext cx="1172002" cy="781335"/>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entury Gothic"/>
                <a:buNone/>
              </a:pPr>
              <a:r>
                <a:rPr b="0" i="0" lang="pt-BR" sz="1500" u="none" cap="none" strike="noStrike">
                  <a:solidFill>
                    <a:schemeClr val="lt1"/>
                  </a:solidFill>
                  <a:latin typeface="Century Gothic"/>
                  <a:ea typeface="Century Gothic"/>
                  <a:cs typeface="Century Gothic"/>
                  <a:sym typeface="Century Gothic"/>
                </a:rPr>
                <a:t>FRASE</a:t>
              </a:r>
              <a:endParaRPr b="0" i="0" sz="1500" u="none" cap="none" strike="noStrike">
                <a:solidFill>
                  <a:schemeClr val="lt1"/>
                </a:solidFill>
                <a:latin typeface="Century Gothic"/>
                <a:ea typeface="Century Gothic"/>
                <a:cs typeface="Century Gothic"/>
                <a:sym typeface="Century Gothic"/>
              </a:endParaRPr>
            </a:p>
          </p:txBody>
        </p:sp>
        <p:sp>
          <p:nvSpPr>
            <p:cNvPr id="208" name="Google Shape;208;p11"/>
            <p:cNvSpPr/>
            <p:nvPr/>
          </p:nvSpPr>
          <p:spPr>
            <a:xfrm>
              <a:off x="8795271" y="2026679"/>
              <a:ext cx="1953337" cy="781335"/>
            </a:xfrm>
            <a:prstGeom prst="chevron">
              <a:avLst>
                <a:gd fmla="val 50000" name="adj"/>
              </a:avLst>
            </a:prstGeom>
            <a:solidFill>
              <a:schemeClr val="dk2"/>
            </a:solidFill>
            <a:ln cap="rnd"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09" name="Google Shape;209;p11"/>
            <p:cNvSpPr txBox="1"/>
            <p:nvPr/>
          </p:nvSpPr>
          <p:spPr>
            <a:xfrm>
              <a:off x="9185939" y="2026679"/>
              <a:ext cx="1172002" cy="781335"/>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entury Gothic"/>
                <a:buNone/>
              </a:pPr>
              <a:r>
                <a:rPr b="0" i="0" lang="pt-BR" sz="1500" u="none" cap="none" strike="noStrike">
                  <a:solidFill>
                    <a:schemeClr val="lt1"/>
                  </a:solidFill>
                  <a:latin typeface="Century Gothic"/>
                  <a:ea typeface="Century Gothic"/>
                  <a:cs typeface="Century Gothic"/>
                  <a:sym typeface="Century Gothic"/>
                </a:rPr>
                <a:t>TEXTO</a:t>
              </a:r>
              <a:endParaRPr b="0" i="0" sz="1500" u="none" cap="none" strike="noStrike">
                <a:solidFill>
                  <a:schemeClr val="lt1"/>
                </a:solidFill>
                <a:latin typeface="Century Gothic"/>
                <a:ea typeface="Century Gothic"/>
                <a:cs typeface="Century Gothic"/>
                <a:sym typeface="Century Gothic"/>
              </a:endParaRPr>
            </a:p>
          </p:txBody>
        </p:sp>
      </p:grpSp>
      <p:sp>
        <p:nvSpPr>
          <p:cNvPr id="210" name="Google Shape;210;p11"/>
          <p:cNvSpPr/>
          <p:nvPr/>
        </p:nvSpPr>
        <p:spPr>
          <a:xfrm>
            <a:off x="6601902" y="2186180"/>
            <a:ext cx="4818255" cy="2441759"/>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800"/>
              <a:buFont typeface="Arial"/>
              <a:buNone/>
            </a:pPr>
            <a:r>
              <a:rPr b="0" i="0" lang="pt-BR" sz="1800" u="none" cap="none" strike="noStrike">
                <a:solidFill>
                  <a:schemeClr val="dk1"/>
                </a:solidFill>
                <a:latin typeface="Tahoma"/>
                <a:ea typeface="Tahoma"/>
                <a:cs typeface="Tahoma"/>
                <a:sym typeface="Tahoma"/>
              </a:rPr>
              <a:t>“todos os componentes básicos de uma linguagem funcionam em conjunto de uma maneira coerente e sistemática”</a:t>
            </a:r>
            <a:endParaRPr b="0" i="0" sz="16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pt-BR" sz="1800" u="none" cap="none" strike="noStrike">
                <a:solidFill>
                  <a:schemeClr val="dk1"/>
                </a:solidFill>
                <a:latin typeface="Tahoma"/>
                <a:ea typeface="Tahoma"/>
                <a:cs typeface="Tahoma"/>
                <a:sym typeface="Tahoma"/>
              </a:rPr>
              <a:t> </a:t>
            </a:r>
            <a:endParaRPr b="0" i="0" sz="16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rPr b="0" i="0" lang="pt-BR" sz="1800" u="none" cap="none" strike="noStrike">
                <a:solidFill>
                  <a:schemeClr val="dk1"/>
                </a:solidFill>
                <a:latin typeface="Tahoma"/>
                <a:ea typeface="Tahoma"/>
                <a:cs typeface="Tahoma"/>
                <a:sym typeface="Tahoma"/>
              </a:rPr>
              <a:t>Estudar a língua sob essa perspectiva implica estudar tais componentes.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871870" y="776177"/>
            <a:ext cx="3791645" cy="47527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Century Gothic"/>
              <a:buNone/>
            </a:pPr>
            <a:r>
              <a:rPr lang="pt-BR" sz="4000"/>
              <a:t>LÍNGUA COMO DISCURSO (PRIMEIROS ESTUDOS, AINDA COLADOS À NOÇÃO DE SISTEMA)</a:t>
            </a:r>
            <a:endParaRPr sz="4000"/>
          </a:p>
        </p:txBody>
      </p:sp>
      <p:grpSp>
        <p:nvGrpSpPr>
          <p:cNvPr id="216" name="Google Shape;216;p12"/>
          <p:cNvGrpSpPr/>
          <p:nvPr/>
        </p:nvGrpSpPr>
        <p:grpSpPr>
          <a:xfrm>
            <a:off x="4663515" y="1047376"/>
            <a:ext cx="5720652" cy="5099493"/>
            <a:chOff x="907945" y="2347"/>
            <a:chExt cx="5720652" cy="5099493"/>
          </a:xfrm>
        </p:grpSpPr>
        <p:sp>
          <p:nvSpPr>
            <p:cNvPr id="217" name="Google Shape;217;p12"/>
            <p:cNvSpPr/>
            <p:nvPr/>
          </p:nvSpPr>
          <p:spPr>
            <a:xfrm rot="10800000">
              <a:off x="1616796" y="2347"/>
              <a:ext cx="5011801" cy="1417701"/>
            </a:xfrm>
            <a:prstGeom prst="homePlate">
              <a:avLst>
                <a:gd fmla="val 50000" name="adj"/>
              </a:avLst>
            </a:prstGeom>
            <a:solidFill>
              <a:schemeClr val="lt1"/>
            </a:solid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8" name="Google Shape;218;p12"/>
            <p:cNvSpPr txBox="1"/>
            <p:nvPr/>
          </p:nvSpPr>
          <p:spPr>
            <a:xfrm>
              <a:off x="1971221" y="2347"/>
              <a:ext cx="4657376" cy="1417701"/>
            </a:xfrm>
            <a:prstGeom prst="rect">
              <a:avLst/>
            </a:prstGeom>
            <a:noFill/>
            <a:ln>
              <a:noFill/>
            </a:ln>
          </p:spPr>
          <p:txBody>
            <a:bodyPr anchorCtr="0" anchor="ctr" bIns="60950" lIns="625150" spcFirstLastPara="1" rIns="113775" wrap="square" tIns="60950">
              <a:noAutofit/>
            </a:bodyPr>
            <a:lstStyle/>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HALLIDAY (1925-)</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Linguística sistêmico-funcional</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Contexto de uso</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interação</a:t>
              </a:r>
              <a:endParaRPr b="0" i="0" sz="1600" u="none" cap="none" strike="noStrike">
                <a:solidFill>
                  <a:schemeClr val="dk1"/>
                </a:solidFill>
                <a:latin typeface="Century Gothic"/>
                <a:ea typeface="Century Gothic"/>
                <a:cs typeface="Century Gothic"/>
                <a:sym typeface="Century Gothic"/>
              </a:endParaRPr>
            </a:p>
          </p:txBody>
        </p:sp>
        <p:sp>
          <p:nvSpPr>
            <p:cNvPr id="219" name="Google Shape;219;p12"/>
            <p:cNvSpPr/>
            <p:nvPr/>
          </p:nvSpPr>
          <p:spPr>
            <a:xfrm>
              <a:off x="907945" y="2347"/>
              <a:ext cx="1417701" cy="1417701"/>
            </a:xfrm>
            <a:prstGeom prst="ellipse">
              <a:avLst/>
            </a:prstGeom>
            <a:blipFill rotWithShape="1">
              <a:blip r:embed="rId3">
                <a:alphaModFix/>
              </a:blip>
              <a:stretch>
                <a:fillRect b="-14991" l="0" r="0" t="-14995"/>
              </a:stretch>
            </a:blip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0" name="Google Shape;220;p12"/>
            <p:cNvSpPr/>
            <p:nvPr/>
          </p:nvSpPr>
          <p:spPr>
            <a:xfrm rot="10800000">
              <a:off x="1616796" y="1843243"/>
              <a:ext cx="5011801" cy="1417701"/>
            </a:xfrm>
            <a:prstGeom prst="homePlate">
              <a:avLst>
                <a:gd fmla="val 50000" name="adj"/>
              </a:avLst>
            </a:prstGeom>
            <a:solidFill>
              <a:schemeClr val="lt1"/>
            </a:solid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1" name="Google Shape;221;p12"/>
            <p:cNvSpPr txBox="1"/>
            <p:nvPr/>
          </p:nvSpPr>
          <p:spPr>
            <a:xfrm>
              <a:off x="1971221" y="1843243"/>
              <a:ext cx="4657376" cy="1417701"/>
            </a:xfrm>
            <a:prstGeom prst="rect">
              <a:avLst/>
            </a:prstGeom>
            <a:noFill/>
            <a:ln>
              <a:noFill/>
            </a:ln>
          </p:spPr>
          <p:txBody>
            <a:bodyPr anchorCtr="0" anchor="ctr" bIns="60950" lIns="625150" spcFirstLastPara="1" rIns="113775"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HYMES (1927-2009)</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Competências comunicativa</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Acrônimo “SPEAKING”</a:t>
              </a:r>
              <a:endParaRPr b="0" i="0" sz="1600" u="none" cap="none" strike="noStrike">
                <a:solidFill>
                  <a:schemeClr val="dk1"/>
                </a:solidFill>
                <a:latin typeface="Century Gothic"/>
                <a:ea typeface="Century Gothic"/>
                <a:cs typeface="Century Gothic"/>
                <a:sym typeface="Century Gothic"/>
              </a:endParaRPr>
            </a:p>
          </p:txBody>
        </p:sp>
        <p:sp>
          <p:nvSpPr>
            <p:cNvPr id="222" name="Google Shape;222;p12"/>
            <p:cNvSpPr/>
            <p:nvPr/>
          </p:nvSpPr>
          <p:spPr>
            <a:xfrm>
              <a:off x="907945" y="1843243"/>
              <a:ext cx="1417701" cy="1417701"/>
            </a:xfrm>
            <a:prstGeom prst="ellipse">
              <a:avLst/>
            </a:prstGeom>
            <a:blipFill rotWithShape="1">
              <a:blip r:embed="rId4">
                <a:alphaModFix/>
              </a:blip>
              <a:stretch>
                <a:fillRect b="-18991" l="0" r="0" t="-18990"/>
              </a:stretch>
            </a:blip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3" name="Google Shape;223;p12"/>
            <p:cNvSpPr/>
            <p:nvPr/>
          </p:nvSpPr>
          <p:spPr>
            <a:xfrm rot="10800000">
              <a:off x="1616796" y="3684139"/>
              <a:ext cx="5011801" cy="1417701"/>
            </a:xfrm>
            <a:prstGeom prst="homePlate">
              <a:avLst>
                <a:gd fmla="val 50000" name="adj"/>
              </a:avLst>
            </a:prstGeom>
            <a:solidFill>
              <a:schemeClr val="lt1"/>
            </a:solid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4" name="Google Shape;224;p12"/>
            <p:cNvSpPr txBox="1"/>
            <p:nvPr/>
          </p:nvSpPr>
          <p:spPr>
            <a:xfrm>
              <a:off x="1971221" y="3684139"/>
              <a:ext cx="4657376" cy="1417701"/>
            </a:xfrm>
            <a:prstGeom prst="rect">
              <a:avLst/>
            </a:prstGeom>
            <a:noFill/>
            <a:ln>
              <a:noFill/>
            </a:ln>
          </p:spPr>
          <p:txBody>
            <a:bodyPr anchorCtr="0" anchor="ctr" bIns="60950" lIns="625150" spcFirstLastPara="1" rIns="113775"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AUSTIN (1911-1960)</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Atos de fala (falar é dizer)</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Ato ilocucional e perlocucional</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Convenções sociais</a:t>
              </a:r>
              <a:endParaRPr b="0" i="0" sz="1600" u="none" cap="none" strike="noStrike">
                <a:solidFill>
                  <a:schemeClr val="dk1"/>
                </a:solidFill>
                <a:latin typeface="Century Gothic"/>
                <a:ea typeface="Century Gothic"/>
                <a:cs typeface="Century Gothic"/>
                <a:sym typeface="Century Gothic"/>
              </a:endParaRPr>
            </a:p>
          </p:txBody>
        </p:sp>
        <p:sp>
          <p:nvSpPr>
            <p:cNvPr id="225" name="Google Shape;225;p12"/>
            <p:cNvSpPr/>
            <p:nvPr/>
          </p:nvSpPr>
          <p:spPr>
            <a:xfrm>
              <a:off x="907945" y="3684139"/>
              <a:ext cx="1417701" cy="1417701"/>
            </a:xfrm>
            <a:prstGeom prst="ellipse">
              <a:avLst/>
            </a:prstGeom>
            <a:blipFill rotWithShape="1">
              <a:blip r:embed="rId5">
                <a:alphaModFix/>
              </a:blip>
              <a:stretch>
                <a:fillRect b="-20990" l="0" r="0" t="-20990"/>
              </a:stretch>
            </a:blip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226" name="Google Shape;226;p12"/>
          <p:cNvSpPr txBox="1"/>
          <p:nvPr/>
        </p:nvSpPr>
        <p:spPr>
          <a:xfrm>
            <a:off x="1134815" y="4976127"/>
            <a:ext cx="2116183" cy="861774"/>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Verdana"/>
                <a:ea typeface="Verdana"/>
                <a:cs typeface="Verdana"/>
                <a:sym typeface="Verdana"/>
              </a:rPr>
              <a:t> </a:t>
            </a:r>
            <a:r>
              <a:rPr b="1" i="0" lang="pt-BR" sz="2000" u="none" cap="none" strike="noStrike">
                <a:solidFill>
                  <a:schemeClr val="dk1"/>
                </a:solidFill>
                <a:latin typeface="Verdana"/>
                <a:ea typeface="Verdana"/>
                <a:cs typeface="Verdana"/>
                <a:sym typeface="Verdana"/>
              </a:rPr>
              <a:t>- </a:t>
            </a:r>
            <a:r>
              <a:rPr b="1" i="0" lang="pt-BR" sz="2000" u="none" cap="none" strike="noStrike">
                <a:solidFill>
                  <a:schemeClr val="dk1"/>
                </a:solidFill>
                <a:latin typeface="Century Gothic"/>
                <a:ea typeface="Century Gothic"/>
                <a:cs typeface="Century Gothic"/>
                <a:sym typeface="Century Gothic"/>
              </a:rPr>
              <a:t>COGNITIVO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chemeClr val="dk1"/>
                </a:solidFill>
                <a:latin typeface="Century Gothic"/>
                <a:ea typeface="Century Gothic"/>
                <a:cs typeface="Century Gothic"/>
                <a:sym typeface="Century Gothic"/>
              </a:rPr>
              <a:t> + SOCIAL</a:t>
            </a:r>
            <a:endParaRPr b="1"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ph type="title"/>
          </p:nvPr>
        </p:nvSpPr>
        <p:spPr>
          <a:xfrm>
            <a:off x="1024126" y="585225"/>
            <a:ext cx="50886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LÍNGUA COMO DISCURSO </a:t>
            </a:r>
            <a:endParaRPr/>
          </a:p>
        </p:txBody>
      </p:sp>
      <p:sp>
        <p:nvSpPr>
          <p:cNvPr id="232" name="Google Shape;232;p13"/>
          <p:cNvSpPr txBox="1"/>
          <p:nvPr>
            <p:ph idx="1" type="body"/>
          </p:nvPr>
        </p:nvSpPr>
        <p:spPr>
          <a:xfrm>
            <a:off x="6342858" y="585216"/>
            <a:ext cx="5768344" cy="2868649"/>
          </a:xfrm>
          <a:prstGeom prst="rect">
            <a:avLst/>
          </a:prstGeom>
          <a:noFill/>
          <a:ln>
            <a:noFill/>
          </a:ln>
        </p:spPr>
        <p:txBody>
          <a:bodyPr anchorCtr="0" anchor="t" bIns="45700" lIns="45700" spcFirstLastPara="1" rIns="45700" wrap="square" tIns="45700">
            <a:normAutofit/>
          </a:bodyPr>
          <a:lstStyle/>
          <a:p>
            <a:pPr indent="-91440" lvl="0" marL="91440" rtl="0" algn="just">
              <a:lnSpc>
                <a:spcPct val="90000"/>
              </a:lnSpc>
              <a:spcBef>
                <a:spcPts val="0"/>
              </a:spcBef>
              <a:spcAft>
                <a:spcPts val="0"/>
              </a:spcAft>
              <a:buSzPts val="2200"/>
              <a:buChar char=" "/>
            </a:pPr>
            <a:r>
              <a:rPr b="1" lang="pt-BR"/>
              <a:t>Visão tradicional: </a:t>
            </a:r>
            <a:endParaRPr/>
          </a:p>
          <a:p>
            <a:pPr indent="-91440" lvl="0" marL="91440" rtl="0" algn="just">
              <a:lnSpc>
                <a:spcPct val="90000"/>
              </a:lnSpc>
              <a:spcBef>
                <a:spcPts val="1400"/>
              </a:spcBef>
              <a:spcAft>
                <a:spcPts val="0"/>
              </a:spcAft>
              <a:buSzPts val="2200"/>
              <a:buChar char=" "/>
            </a:pPr>
            <a:r>
              <a:rPr lang="pt-BR"/>
              <a:t>"Um exemplo de linguagem falada ou escrita que possui relações internas de forma e significado descritivas (por exemplo, palavras, estruturas, coesão) que se relacionam de forma coerente com uma função ou propósito comunicativo externo e com um determinado público/ interlocutor” (Celce-Murcia eOlshtain, 2000, p. 4).</a:t>
            </a:r>
            <a:endParaRPr/>
          </a:p>
          <a:p>
            <a:pPr indent="0" lvl="0" marL="91440" rtl="0" algn="l">
              <a:lnSpc>
                <a:spcPct val="90000"/>
              </a:lnSpc>
              <a:spcBef>
                <a:spcPts val="1400"/>
              </a:spcBef>
              <a:spcAft>
                <a:spcPts val="0"/>
              </a:spcAft>
              <a:buSzPts val="2200"/>
              <a:buNone/>
            </a:pPr>
            <a:r>
              <a:t/>
            </a:r>
            <a:endParaRPr/>
          </a:p>
        </p:txBody>
      </p:sp>
      <p:sp>
        <p:nvSpPr>
          <p:cNvPr id="233" name="Google Shape;233;p13"/>
          <p:cNvSpPr txBox="1"/>
          <p:nvPr/>
        </p:nvSpPr>
        <p:spPr>
          <a:xfrm>
            <a:off x="366279" y="2285663"/>
            <a:ext cx="4942405" cy="429348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100"/>
              <a:buFont typeface="Arial"/>
              <a:buNone/>
            </a:pPr>
            <a:r>
              <a:rPr b="1" i="0" lang="pt-BR" sz="2100" u="none" cap="none" strike="noStrike">
                <a:solidFill>
                  <a:schemeClr val="dk1"/>
                </a:solidFill>
                <a:latin typeface="Twentieth Century"/>
                <a:ea typeface="Twentieth Century"/>
                <a:cs typeface="Twentieth Century"/>
                <a:sym typeface="Twentieth Century"/>
              </a:rPr>
              <a:t>Visão não-tradicional: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Twentieth Century"/>
              <a:ea typeface="Twentieth Century"/>
              <a:cs typeface="Twentieth Century"/>
              <a:sym typeface="Twentieth Century"/>
            </a:endParaRPr>
          </a:p>
          <a:p>
            <a:pPr indent="0" lvl="0" marL="0" marR="0" rtl="0" algn="just">
              <a:lnSpc>
                <a:spcPct val="100000"/>
              </a:lnSpc>
              <a:spcBef>
                <a:spcPts val="0"/>
              </a:spcBef>
              <a:spcAft>
                <a:spcPts val="0"/>
              </a:spcAft>
              <a:buClr>
                <a:srgbClr val="000000"/>
              </a:buClr>
              <a:buSzPts val="2100"/>
              <a:buFont typeface="Arial"/>
              <a:buNone/>
            </a:pPr>
            <a:r>
              <a:rPr b="0" i="0" lang="pt-BR" sz="2100" u="none" cap="none" strike="noStrike">
                <a:solidFill>
                  <a:schemeClr val="dk1"/>
                </a:solidFill>
                <a:latin typeface="Twentieth Century"/>
                <a:ea typeface="Twentieth Century"/>
                <a:cs typeface="Twentieth Century"/>
                <a:sym typeface="Twentieth Century"/>
              </a:rPr>
              <a:t>No entanto, uma visão da linguagem verdadeiramente baseada no discurso também deveria ter considerado "as operações de ordem superior da linguagem na interface dos significados culturais e ideológicos e retornando às formas de linguagem de ordem inferior, que são frequentemente cruciais para a padronização de tais significados” (McCarthy &amp;Carter, 1994, p. 38 </a:t>
            </a:r>
            <a:r>
              <a:rPr b="0" i="1" lang="pt-BR" sz="2100" u="none" cap="none" strike="noStrike">
                <a:solidFill>
                  <a:schemeClr val="dk1"/>
                </a:solidFill>
                <a:latin typeface="Twentieth Century"/>
                <a:ea typeface="Twentieth Century"/>
                <a:cs typeface="Twentieth Century"/>
                <a:sym typeface="Twentieth Century"/>
              </a:rPr>
              <a:t>apud</a:t>
            </a:r>
            <a:r>
              <a:rPr b="0" i="0" lang="pt-BR" sz="2100" u="none" cap="none" strike="noStrike">
                <a:solidFill>
                  <a:schemeClr val="dk1"/>
                </a:solidFill>
                <a:latin typeface="Twentieth Century"/>
                <a:ea typeface="Twentieth Century"/>
                <a:cs typeface="Twentieth Century"/>
                <a:sym typeface="Twentieth Century"/>
              </a:rPr>
              <a:t> KUMARADIVELU, P.11)</a:t>
            </a:r>
            <a:endParaRPr b="0" i="0" sz="2100" u="none" cap="none" strike="noStrike">
              <a:solidFill>
                <a:schemeClr val="dk1"/>
              </a:solidFill>
              <a:latin typeface="Twentieth Century"/>
              <a:ea typeface="Twentieth Century"/>
              <a:cs typeface="Twentieth Century"/>
              <a:sym typeface="Twentieth Century"/>
            </a:endParaRPr>
          </a:p>
        </p:txBody>
      </p:sp>
      <p:grpSp>
        <p:nvGrpSpPr>
          <p:cNvPr id="234" name="Google Shape;234;p13"/>
          <p:cNvGrpSpPr/>
          <p:nvPr/>
        </p:nvGrpSpPr>
        <p:grpSpPr>
          <a:xfrm>
            <a:off x="5917116" y="3764407"/>
            <a:ext cx="5356916" cy="2814739"/>
            <a:chOff x="0" y="99845"/>
            <a:chExt cx="7229132" cy="3147425"/>
          </a:xfrm>
        </p:grpSpPr>
        <p:sp>
          <p:nvSpPr>
            <p:cNvPr id="235" name="Google Shape;235;p13"/>
            <p:cNvSpPr/>
            <p:nvPr/>
          </p:nvSpPr>
          <p:spPr>
            <a:xfrm>
              <a:off x="1215257" y="99845"/>
              <a:ext cx="6013875" cy="1186380"/>
            </a:xfrm>
            <a:prstGeom prst="roundRect">
              <a:avLst>
                <a:gd fmla="val 16667" name="adj"/>
              </a:avLst>
            </a:prstGeom>
            <a:solidFill>
              <a:schemeClr val="dk2"/>
            </a:solidFill>
            <a:ln cap="rnd"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36" name="Google Shape;236;p13"/>
            <p:cNvSpPr txBox="1"/>
            <p:nvPr/>
          </p:nvSpPr>
          <p:spPr>
            <a:xfrm>
              <a:off x="1331087" y="153165"/>
              <a:ext cx="5898045" cy="107055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entury Gothic"/>
                <a:buNone/>
              </a:pPr>
              <a:r>
                <a:rPr b="0" i="0" lang="pt-BR" sz="2400" u="none" cap="none" strike="noStrike">
                  <a:solidFill>
                    <a:schemeClr val="lt1"/>
                  </a:solidFill>
                  <a:latin typeface="Century Gothic"/>
                  <a:ea typeface="Century Gothic"/>
                  <a:cs typeface="Century Gothic"/>
                  <a:sym typeface="Century Gothic"/>
                </a:rPr>
                <a:t>Formas de ordem menor</a:t>
              </a:r>
              <a:endParaRPr b="0" i="0" sz="2400" u="none" cap="none" strike="noStrike">
                <a:solidFill>
                  <a:schemeClr val="lt1"/>
                </a:solidFill>
                <a:latin typeface="Century Gothic"/>
                <a:ea typeface="Century Gothic"/>
                <a:cs typeface="Century Gothic"/>
                <a:sym typeface="Century Gothic"/>
              </a:endParaRPr>
            </a:p>
          </p:txBody>
        </p:sp>
        <p:sp>
          <p:nvSpPr>
            <p:cNvPr id="237" name="Google Shape;237;p13"/>
            <p:cNvSpPr/>
            <p:nvPr/>
          </p:nvSpPr>
          <p:spPr>
            <a:xfrm>
              <a:off x="0" y="1199771"/>
              <a:ext cx="6013875" cy="4305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38" name="Google Shape;238;p13"/>
            <p:cNvSpPr/>
            <p:nvPr/>
          </p:nvSpPr>
          <p:spPr>
            <a:xfrm>
              <a:off x="375330" y="1739640"/>
              <a:ext cx="6013875" cy="1186381"/>
            </a:xfrm>
            <a:prstGeom prst="roundRect">
              <a:avLst>
                <a:gd fmla="val 16667" name="adj"/>
              </a:avLst>
            </a:prstGeom>
            <a:solidFill>
              <a:schemeClr val="dk2"/>
            </a:solidFill>
            <a:ln cap="rnd" cmpd="sng" w="158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39" name="Google Shape;239;p13"/>
            <p:cNvSpPr txBox="1"/>
            <p:nvPr/>
          </p:nvSpPr>
          <p:spPr>
            <a:xfrm>
              <a:off x="619006" y="1833831"/>
              <a:ext cx="5898048" cy="1070552"/>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entury Gothic"/>
                <a:buNone/>
              </a:pPr>
              <a:r>
                <a:rPr b="0" i="0" lang="pt-BR" sz="2400" u="none" cap="none" strike="noStrike">
                  <a:solidFill>
                    <a:schemeClr val="lt1"/>
                  </a:solidFill>
                  <a:latin typeface="Century Gothic"/>
                  <a:ea typeface="Century Gothic"/>
                  <a:cs typeface="Century Gothic"/>
                  <a:sym typeface="Century Gothic"/>
                </a:rPr>
                <a:t>Formas de ordem maior</a:t>
              </a:r>
              <a:endParaRPr b="0" i="0" sz="2400" u="none" cap="none" strike="noStrike">
                <a:solidFill>
                  <a:schemeClr val="lt1"/>
                </a:solidFill>
                <a:latin typeface="Century Gothic"/>
                <a:ea typeface="Century Gothic"/>
                <a:cs typeface="Century Gothic"/>
                <a:sym typeface="Century Gothic"/>
              </a:endParaRPr>
            </a:p>
          </p:txBody>
        </p:sp>
        <p:sp>
          <p:nvSpPr>
            <p:cNvPr id="240" name="Google Shape;240;p13"/>
            <p:cNvSpPr/>
            <p:nvPr/>
          </p:nvSpPr>
          <p:spPr>
            <a:xfrm>
              <a:off x="0" y="2816710"/>
              <a:ext cx="6013875" cy="4305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grpSp>
      <p:sp>
        <p:nvSpPr>
          <p:cNvPr id="241" name="Google Shape;241;p13"/>
          <p:cNvSpPr/>
          <p:nvPr/>
        </p:nvSpPr>
        <p:spPr>
          <a:xfrm rot="5400000">
            <a:off x="5670515" y="5363861"/>
            <a:ext cx="609194" cy="853606"/>
          </a:xfrm>
          <a:prstGeom prst="downArrow">
            <a:avLst>
              <a:gd fmla="val 50000" name="adj1"/>
              <a:gd fmla="val 50000" name="adj2"/>
            </a:avLst>
          </a:prstGeom>
          <a:solidFill>
            <a:srgbClr val="9ABED3"/>
          </a:solidFill>
          <a:ln cap="rnd" cmpd="sng" w="15875">
            <a:solidFill>
              <a:srgbClr val="9ABED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
        <p:nvSpPr>
          <p:cNvPr id="242" name="Google Shape;242;p13"/>
          <p:cNvSpPr/>
          <p:nvPr/>
        </p:nvSpPr>
        <p:spPr>
          <a:xfrm rot="10800000">
            <a:off x="8922433" y="3301201"/>
            <a:ext cx="609194" cy="745117"/>
          </a:xfrm>
          <a:prstGeom prst="downArrow">
            <a:avLst>
              <a:gd fmla="val 50000" name="adj1"/>
              <a:gd fmla="val 50000" name="adj2"/>
            </a:avLst>
          </a:prstGeom>
          <a:solidFill>
            <a:srgbClr val="9ABED3"/>
          </a:solidFill>
          <a:ln cap="rnd" cmpd="sng" w="15875">
            <a:solidFill>
              <a:srgbClr val="9ABED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entury Gothic"/>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4"/>
          <p:cNvSpPr txBox="1"/>
          <p:nvPr>
            <p:ph type="title"/>
          </p:nvPr>
        </p:nvSpPr>
        <p:spPr>
          <a:xfrm>
            <a:off x="1160423" y="224796"/>
            <a:ext cx="3749767" cy="53127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Century Gothic"/>
              <a:buNone/>
            </a:pPr>
            <a:r>
              <a:rPr lang="pt-BR" sz="4000"/>
              <a:t>LÍNGUA COMO IDEOLOGIA (OU COMO DISCURSO EM SUA ACEPÇÃO ESTENDIDA)</a:t>
            </a:r>
            <a:endParaRPr sz="4000"/>
          </a:p>
        </p:txBody>
      </p:sp>
      <p:grpSp>
        <p:nvGrpSpPr>
          <p:cNvPr id="248" name="Google Shape;248;p14"/>
          <p:cNvGrpSpPr/>
          <p:nvPr/>
        </p:nvGrpSpPr>
        <p:grpSpPr>
          <a:xfrm>
            <a:off x="5085898" y="824464"/>
            <a:ext cx="5449203" cy="5056192"/>
            <a:chOff x="844098" y="1320"/>
            <a:chExt cx="5449203" cy="5056192"/>
          </a:xfrm>
        </p:grpSpPr>
        <p:sp>
          <p:nvSpPr>
            <p:cNvPr id="249" name="Google Shape;249;p14"/>
            <p:cNvSpPr/>
            <p:nvPr/>
          </p:nvSpPr>
          <p:spPr>
            <a:xfrm rot="10800000">
              <a:off x="1546930" y="1320"/>
              <a:ext cx="4746371" cy="1405663"/>
            </a:xfrm>
            <a:prstGeom prst="homePlate">
              <a:avLst>
                <a:gd fmla="val 50000" name="adj"/>
              </a:avLst>
            </a:prstGeom>
            <a:solidFill>
              <a:schemeClr val="lt1"/>
            </a:solid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 name="Google Shape;250;p14"/>
            <p:cNvSpPr txBox="1"/>
            <p:nvPr/>
          </p:nvSpPr>
          <p:spPr>
            <a:xfrm>
              <a:off x="1898346" y="1320"/>
              <a:ext cx="4394955" cy="1405663"/>
            </a:xfrm>
            <a:prstGeom prst="rect">
              <a:avLst/>
            </a:prstGeom>
            <a:noFill/>
            <a:ln>
              <a:noFill/>
            </a:ln>
          </p:spPr>
          <p:txBody>
            <a:bodyPr anchorCtr="0" anchor="ctr" bIns="60950" lIns="619850" spcFirstLastPara="1" rIns="113775"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BOURDIEU (1930-2002)</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Capital</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Habitus</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Poder simbólico</a:t>
              </a:r>
              <a:endParaRPr b="0" i="0" sz="1600" u="none" cap="none" strike="noStrike">
                <a:solidFill>
                  <a:schemeClr val="dk1"/>
                </a:solidFill>
                <a:latin typeface="Century Gothic"/>
                <a:ea typeface="Century Gothic"/>
                <a:cs typeface="Century Gothic"/>
                <a:sym typeface="Century Gothic"/>
              </a:endParaRPr>
            </a:p>
          </p:txBody>
        </p:sp>
        <p:sp>
          <p:nvSpPr>
            <p:cNvPr id="251" name="Google Shape;251;p14"/>
            <p:cNvSpPr/>
            <p:nvPr/>
          </p:nvSpPr>
          <p:spPr>
            <a:xfrm>
              <a:off x="844098" y="1320"/>
              <a:ext cx="1405663" cy="1405663"/>
            </a:xfrm>
            <a:prstGeom prst="ellipse">
              <a:avLst/>
            </a:prstGeom>
            <a:blipFill rotWithShape="1">
              <a:blip r:embed="rId3">
                <a:alphaModFix/>
              </a:blip>
              <a:stretch>
                <a:fillRect b="-19992" l="0" r="0" t="-19992"/>
              </a:stretch>
            </a:blip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2" name="Google Shape;252;p14"/>
            <p:cNvSpPr/>
            <p:nvPr/>
          </p:nvSpPr>
          <p:spPr>
            <a:xfrm rot="10800000">
              <a:off x="1546930" y="1869253"/>
              <a:ext cx="4746371" cy="1320325"/>
            </a:xfrm>
            <a:prstGeom prst="homePlate">
              <a:avLst>
                <a:gd fmla="val 50000" name="adj"/>
              </a:avLst>
            </a:prstGeom>
            <a:solidFill>
              <a:schemeClr val="lt1"/>
            </a:solid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3" name="Google Shape;253;p14"/>
            <p:cNvSpPr txBox="1"/>
            <p:nvPr/>
          </p:nvSpPr>
          <p:spPr>
            <a:xfrm>
              <a:off x="1877011" y="1869253"/>
              <a:ext cx="4416290" cy="1320325"/>
            </a:xfrm>
            <a:prstGeom prst="rect">
              <a:avLst/>
            </a:prstGeom>
            <a:noFill/>
            <a:ln>
              <a:noFill/>
            </a:ln>
          </p:spPr>
          <p:txBody>
            <a:bodyPr anchorCtr="0" anchor="ctr" bIns="60950" lIns="619850" spcFirstLastPara="1" rIns="113775" wrap="square" tIns="60950">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FOUCAULT (1926-1984)</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Discurso e formações discursivas</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Regimes de verdade</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Genealogia</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254" name="Google Shape;254;p14"/>
            <p:cNvSpPr/>
            <p:nvPr/>
          </p:nvSpPr>
          <p:spPr>
            <a:xfrm>
              <a:off x="844098" y="1826584"/>
              <a:ext cx="1405663" cy="1405663"/>
            </a:xfrm>
            <a:prstGeom prst="ellipse">
              <a:avLst/>
            </a:prstGeom>
            <a:blipFill rotWithShape="1">
              <a:blip r:embed="rId4">
                <a:alphaModFix/>
              </a:blip>
              <a:stretch>
                <a:fillRect b="0" l="-41988" r="-41986" t="0"/>
              </a:stretch>
            </a:blip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5" name="Google Shape;255;p14"/>
            <p:cNvSpPr/>
            <p:nvPr/>
          </p:nvSpPr>
          <p:spPr>
            <a:xfrm rot="10800000">
              <a:off x="1546930" y="3651849"/>
              <a:ext cx="4746371" cy="1405663"/>
            </a:xfrm>
            <a:prstGeom prst="homePlate">
              <a:avLst>
                <a:gd fmla="val 50000" name="adj"/>
              </a:avLst>
            </a:prstGeom>
            <a:solidFill>
              <a:schemeClr val="lt1"/>
            </a:solid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6" name="Google Shape;256;p14"/>
            <p:cNvSpPr txBox="1"/>
            <p:nvPr/>
          </p:nvSpPr>
          <p:spPr>
            <a:xfrm>
              <a:off x="1898346" y="3651849"/>
              <a:ext cx="4394955" cy="1405663"/>
            </a:xfrm>
            <a:prstGeom prst="rect">
              <a:avLst/>
            </a:prstGeom>
            <a:noFill/>
            <a:ln>
              <a:noFill/>
            </a:ln>
          </p:spPr>
          <p:txBody>
            <a:bodyPr anchorCtr="0" anchor="ctr" bIns="60950" lIns="619850" spcFirstLastPara="1" rIns="113775"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FAIRCLOUGH (1941-)</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Análise crítica do discurso</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Modelo tridimensional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56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Desvelar sentidos</a:t>
              </a:r>
              <a:endParaRPr b="0" i="0" sz="1600" u="none" cap="none" strike="noStrike">
                <a:solidFill>
                  <a:schemeClr val="dk1"/>
                </a:solidFill>
                <a:latin typeface="Century Gothic"/>
                <a:ea typeface="Century Gothic"/>
                <a:cs typeface="Century Gothic"/>
                <a:sym typeface="Century Gothic"/>
              </a:endParaRPr>
            </a:p>
          </p:txBody>
        </p:sp>
        <p:sp>
          <p:nvSpPr>
            <p:cNvPr id="257" name="Google Shape;257;p14"/>
            <p:cNvSpPr/>
            <p:nvPr/>
          </p:nvSpPr>
          <p:spPr>
            <a:xfrm>
              <a:off x="844098" y="3651849"/>
              <a:ext cx="1405663" cy="1405663"/>
            </a:xfrm>
            <a:prstGeom prst="ellipse">
              <a:avLst/>
            </a:prstGeom>
            <a:blipFill rotWithShape="1">
              <a:blip r:embed="rId5">
                <a:alphaModFix/>
              </a:blip>
              <a:stretch>
                <a:fillRect b="-19992" l="0" r="0" t="-19992"/>
              </a:stretch>
            </a:blip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258" name="Google Shape;258;p14"/>
          <p:cNvSpPr txBox="1"/>
          <p:nvPr/>
        </p:nvSpPr>
        <p:spPr>
          <a:xfrm>
            <a:off x="1374736" y="4516104"/>
            <a:ext cx="2116183" cy="1323439"/>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Verdana"/>
                <a:ea typeface="Verdana"/>
                <a:cs typeface="Verdana"/>
                <a:sym typeface="Verdana"/>
              </a:rPr>
              <a:t> </a:t>
            </a:r>
            <a:r>
              <a:rPr b="1" i="0" lang="pt-BR" sz="2000" u="none" cap="none" strike="noStrike">
                <a:solidFill>
                  <a:schemeClr val="dk1"/>
                </a:solidFill>
                <a:latin typeface="Verdana"/>
                <a:ea typeface="Verdana"/>
                <a:cs typeface="Verdana"/>
                <a:sym typeface="Verdana"/>
              </a:rPr>
              <a:t>- </a:t>
            </a:r>
            <a:r>
              <a:rPr b="1" i="0" lang="pt-BR" sz="2000" u="none" cap="none" strike="noStrike">
                <a:solidFill>
                  <a:schemeClr val="dk1"/>
                </a:solidFill>
                <a:latin typeface="Century Gothic"/>
                <a:ea typeface="Century Gothic"/>
                <a:cs typeface="Century Gothic"/>
                <a:sym typeface="Century Gothic"/>
              </a:rPr>
              <a:t>COGNITIVO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chemeClr val="dk1"/>
                </a:solidFill>
                <a:latin typeface="Century Gothic"/>
                <a:ea typeface="Century Gothic"/>
                <a:cs typeface="Century Gothic"/>
                <a:sym typeface="Century Gothic"/>
              </a:rPr>
              <a:t> + SOCIAL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rPr b="1" i="0" lang="pt-BR" sz="2000" u="none" cap="none" strike="noStrike">
                <a:solidFill>
                  <a:schemeClr val="dk1"/>
                </a:solidFill>
                <a:latin typeface="Century Gothic"/>
                <a:ea typeface="Century Gothic"/>
                <a:cs typeface="Century Gothic"/>
                <a:sym typeface="Century Gothic"/>
              </a:rPr>
              <a:t> + POLÍTICO</a:t>
            </a:r>
            <a:endParaRPr b="1"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Century Gothic"/>
              <a:buNone/>
            </a:pPr>
            <a:r>
              <a:rPr lang="pt-BR"/>
              <a:t>LÍNGUA COMO IDEOLOGIA</a:t>
            </a:r>
            <a:endParaRPr/>
          </a:p>
        </p:txBody>
      </p:sp>
      <p:sp>
        <p:nvSpPr>
          <p:cNvPr id="264" name="Google Shape;264;p15"/>
          <p:cNvSpPr txBox="1"/>
          <p:nvPr>
            <p:ph idx="1" type="body"/>
          </p:nvPr>
        </p:nvSpPr>
        <p:spPr>
          <a:xfrm>
            <a:off x="1024128" y="2367090"/>
            <a:ext cx="10507094" cy="5159016"/>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SzPts val="2000"/>
              <a:buFont typeface="Noto Sans Symbols"/>
              <a:buChar char="❖"/>
            </a:pPr>
            <a:r>
              <a:rPr lang="pt-BR"/>
              <a:t> Ideologia e sua intrínseca relação com questões de poder e dominação </a:t>
            </a:r>
            <a:endParaRPr/>
          </a:p>
          <a:p>
            <a:pPr indent="-182880" lvl="0" marL="182880" rtl="0" algn="l">
              <a:lnSpc>
                <a:spcPct val="100000"/>
              </a:lnSpc>
              <a:spcBef>
                <a:spcPts val="900"/>
              </a:spcBef>
              <a:spcAft>
                <a:spcPts val="0"/>
              </a:spcAft>
              <a:buSzPts val="2000"/>
              <a:buFont typeface="Noto Sans Symbols"/>
              <a:buChar char="❖"/>
            </a:pPr>
            <a:r>
              <a:rPr lang="pt-BR"/>
              <a:t> Linguagem e ideologia são indissociáveis</a:t>
            </a:r>
            <a:endParaRPr/>
          </a:p>
          <a:p>
            <a:pPr indent="-182880" lvl="0" marL="182880" rtl="0" algn="l">
              <a:lnSpc>
                <a:spcPct val="100000"/>
              </a:lnSpc>
              <a:spcBef>
                <a:spcPts val="900"/>
              </a:spcBef>
              <a:spcAft>
                <a:spcPts val="0"/>
              </a:spcAft>
              <a:buSzPts val="2000"/>
              <a:buFont typeface="Noto Sans Symbols"/>
              <a:buChar char="❖"/>
            </a:pPr>
            <a:r>
              <a:rPr lang="pt-BR"/>
              <a:t> A língua (discurso) é construída sob os interesses de um determinado grupo social ou cultural</a:t>
            </a:r>
            <a:endParaRPr/>
          </a:p>
          <a:p>
            <a:pPr indent="-182880" lvl="0" marL="182880" rtl="0" algn="l">
              <a:lnSpc>
                <a:spcPct val="100000"/>
              </a:lnSpc>
              <a:spcBef>
                <a:spcPts val="900"/>
              </a:spcBef>
              <a:spcAft>
                <a:spcPts val="0"/>
              </a:spcAft>
              <a:buSzPts val="2000"/>
              <a:buFont typeface="Noto Sans Symbols"/>
              <a:buChar char="❖"/>
            </a:pPr>
            <a:r>
              <a:rPr lang="pt-BR"/>
              <a:t> Estudar uma língua sob a perspectiva ideológica implica estudar como os sentidos produzidos na e pela linguagem operam ora em favor ora em oposição às relações de poder e dominação. </a:t>
            </a:r>
            <a:endParaRPr/>
          </a:p>
          <a:p>
            <a:pPr indent="-182880" lvl="0" marL="182880" rtl="0" algn="l">
              <a:lnSpc>
                <a:spcPct val="100000"/>
              </a:lnSpc>
              <a:spcBef>
                <a:spcPts val="900"/>
              </a:spcBef>
              <a:spcAft>
                <a:spcPts val="0"/>
              </a:spcAft>
              <a:buSzPts val="2000"/>
              <a:buFont typeface="Noto Sans Symbols"/>
              <a:buChar char="❖"/>
            </a:pPr>
            <a:r>
              <a:rPr lang="pt-BR"/>
              <a:t> Os sentidos são múltiplos a contento da natureza múltipla dos conceitos de identidade e comunidade (não mais entendidos como fixos, estáveis, homogêneos) </a:t>
            </a:r>
            <a:endParaRPr/>
          </a:p>
          <a:p>
            <a:pPr indent="-55876" lvl="0" marL="182880" rtl="0" algn="l">
              <a:lnSpc>
                <a:spcPct val="100000"/>
              </a:lnSpc>
              <a:spcBef>
                <a:spcPts val="900"/>
              </a:spcBef>
              <a:spcAft>
                <a:spcPts val="0"/>
              </a:spcAft>
              <a:buSzPts val="2000"/>
              <a:buFont typeface="Noto Sans Symbols"/>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6"/>
          <p:cNvSpPr txBox="1"/>
          <p:nvPr>
            <p:ph type="title"/>
          </p:nvPr>
        </p:nvSpPr>
        <p:spPr>
          <a:xfrm>
            <a:off x="1024125" y="585225"/>
            <a:ext cx="10437900" cy="1499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0C0C0C"/>
              </a:buClr>
              <a:buSzPct val="100000"/>
              <a:buFont typeface="Twentieth Century"/>
              <a:buNone/>
            </a:pPr>
            <a:r>
              <a:rPr lang="pt-BR"/>
              <a:t>INDO PARA O MUNDO GERMÂNICO...DEFINIÇÕES TEÓRICAS (HABEL, P.317)</a:t>
            </a:r>
            <a:endParaRPr/>
          </a:p>
        </p:txBody>
      </p:sp>
      <p:sp>
        <p:nvSpPr>
          <p:cNvPr id="270" name="Google Shape;270;p16"/>
          <p:cNvSpPr txBox="1"/>
          <p:nvPr>
            <p:ph idx="1" type="body"/>
          </p:nvPr>
        </p:nvSpPr>
        <p:spPr>
          <a:xfrm>
            <a:off x="1024128" y="2443999"/>
            <a:ext cx="10437900" cy="4572000"/>
          </a:xfrm>
          <a:prstGeom prst="rect">
            <a:avLst/>
          </a:prstGeom>
          <a:noFill/>
          <a:ln>
            <a:noFill/>
          </a:ln>
        </p:spPr>
        <p:txBody>
          <a:bodyPr anchorCtr="0" anchor="t" bIns="45700" lIns="45700" spcFirstLastPara="1" rIns="45700" wrap="square" tIns="45700">
            <a:normAutofit/>
          </a:bodyPr>
          <a:lstStyle/>
          <a:p>
            <a:pPr indent="-91440" lvl="0" marL="91440" rtl="0" algn="just">
              <a:lnSpc>
                <a:spcPct val="90000"/>
              </a:lnSpc>
              <a:spcBef>
                <a:spcPts val="0"/>
              </a:spcBef>
              <a:spcAft>
                <a:spcPts val="0"/>
              </a:spcAft>
              <a:buSzPts val="2200"/>
              <a:buChar char=" "/>
            </a:pPr>
            <a:r>
              <a:rPr lang="pt-BR"/>
              <a:t>Assim como se nomeia pessoas, lugares e objetos, também se busca nomear as línguas, o que não é tarefa simples, principalmente quando se trata de variedades linguísticas, vistas nesse contexto como </a:t>
            </a:r>
            <a:r>
              <a:rPr b="1" lang="pt-BR"/>
              <a:t>“dialeto” ou “língua errada”.</a:t>
            </a:r>
            <a:r>
              <a:rPr lang="pt-BR"/>
              <a:t> A diferença entre </a:t>
            </a:r>
            <a:r>
              <a:rPr b="1" lang="pt-BR"/>
              <a:t>língua e variedade </a:t>
            </a:r>
            <a:r>
              <a:rPr lang="pt-BR"/>
              <a:t>linguística precisa ser esclarecida antes de falarmos em nomear determinada língua. Para tanto, Coseriu (1982, p.11) afirma que um dialeto também deve ser considerado uma língua devido a sua atividade linguística, a qual possui fonemas, léxico, sintaxe e gramática. Além do mais, </a:t>
            </a:r>
            <a:r>
              <a:rPr b="1" lang="pt-BR"/>
              <a:t>não há uma diferença de natureza substancial entre dialeto e língua</a:t>
            </a:r>
            <a:r>
              <a:rPr lang="pt-BR"/>
              <a:t>. </a:t>
            </a:r>
            <a:endParaRPr/>
          </a:p>
          <a:p>
            <a:pPr indent="-91440" lvl="0" marL="91440" rtl="0" algn="just">
              <a:lnSpc>
                <a:spcPct val="90000"/>
              </a:lnSpc>
              <a:spcBef>
                <a:spcPts val="0"/>
              </a:spcBef>
              <a:spcAft>
                <a:spcPts val="0"/>
              </a:spcAft>
              <a:buSzPts val="2200"/>
              <a:buChar char=" "/>
            </a:pPr>
            <a:r>
              <a:rPr lang="pt-BR"/>
              <a:t>Enquanto a língua conseguiu um status de língua oficial, </a:t>
            </a:r>
            <a:r>
              <a:rPr b="1" lang="pt-BR"/>
              <a:t>as variedades linguísticas (dialetos) são consideradas um subsistema</a:t>
            </a:r>
            <a:r>
              <a:rPr lang="pt-BR"/>
              <a:t> e, muitas vezes, são utilizadas para designar uma “língua errada” ou “misturada”. As variações linguísticas ocorrem inevitavelmente como passar do tempo, em um determinado espaço, local onde tem diferentes estratificações e situações sociais, segundo Berruto (2010,p.226).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ESTUDOS DE CASO (LÍNGUAS PLURICÊNTRICAS)</a:t>
            </a:r>
            <a:endParaRPr/>
          </a:p>
        </p:txBody>
      </p:sp>
      <p:sp>
        <p:nvSpPr>
          <p:cNvPr id="276" name="Google Shape;276;p17"/>
          <p:cNvSpPr txBox="1"/>
          <p:nvPr>
            <p:ph idx="1" type="body"/>
          </p:nvPr>
        </p:nvSpPr>
        <p:spPr>
          <a:xfrm>
            <a:off x="1024128" y="2286000"/>
            <a:ext cx="10435560" cy="4023360"/>
          </a:xfrm>
          <a:prstGeom prst="rect">
            <a:avLst/>
          </a:prstGeom>
          <a:noFill/>
          <a:ln>
            <a:noFill/>
          </a:ln>
        </p:spPr>
        <p:txBody>
          <a:bodyPr anchorCtr="0" anchor="t" bIns="45700" lIns="45700" spcFirstLastPara="1" rIns="45700" wrap="square" tIns="45700">
            <a:normAutofit fontScale="92500" lnSpcReduction="10000"/>
          </a:bodyPr>
          <a:lstStyle/>
          <a:p>
            <a:pPr indent="-140970" lvl="0" marL="91440" rtl="0" algn="just">
              <a:lnSpc>
                <a:spcPct val="150000"/>
              </a:lnSpc>
              <a:spcBef>
                <a:spcPts val="0"/>
              </a:spcBef>
              <a:spcAft>
                <a:spcPts val="0"/>
              </a:spcAft>
              <a:buSzPct val="100000"/>
              <a:buChar char=" "/>
            </a:pPr>
            <a:r>
              <a:rPr lang="pt-BR" sz="2400"/>
              <a:t>Essas respostas corroboram o constatado em pesquisa anterior intitulada Abordagem Pluricêntrica da Língua Alemã e DACH-Prinzip no Ensino de Alemão como Língua Estrangeira. A hipótese preliminar à aplicação do questionário era de que </a:t>
            </a:r>
            <a:r>
              <a:rPr b="1" lang="pt-BR" sz="2400"/>
              <a:t>o livro didático adotado – nesse caso, o material DaF kompakt – influenciaria de maneira decisiva a visão dos graduandos diante do pluricentrismo</a:t>
            </a:r>
            <a:r>
              <a:rPr lang="pt-BR" sz="2400"/>
              <a:t> da língua alemã. “De acordo com o constatado na análise do material didático, a maior parte dos exercícios do DaF kompakt aborda temas relacionados à cultura dos países de língua alemã, além de diferenças lexicais” (MEIRELLES, 2018, p. 24).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LÍNGUAS PLURICÊNTRICAS (MEIRELLES, P.3-4) </a:t>
            </a:r>
            <a:endParaRPr/>
          </a:p>
        </p:txBody>
      </p:sp>
      <p:sp>
        <p:nvSpPr>
          <p:cNvPr id="282" name="Google Shape;282;p18"/>
          <p:cNvSpPr txBox="1"/>
          <p:nvPr>
            <p:ph idx="1" type="body"/>
          </p:nvPr>
        </p:nvSpPr>
        <p:spPr>
          <a:xfrm>
            <a:off x="1024125" y="1965377"/>
            <a:ext cx="10779900" cy="4755600"/>
          </a:xfrm>
          <a:prstGeom prst="rect">
            <a:avLst/>
          </a:prstGeom>
          <a:noFill/>
          <a:ln>
            <a:noFill/>
          </a:ln>
        </p:spPr>
        <p:txBody>
          <a:bodyPr anchorCtr="0" anchor="t" bIns="45700" lIns="45700" spcFirstLastPara="1" rIns="45700" wrap="square" tIns="45700">
            <a:noAutofit/>
          </a:bodyPr>
          <a:lstStyle/>
          <a:p>
            <a:pPr indent="-91440" lvl="0" marL="91440" rtl="0" algn="just">
              <a:lnSpc>
                <a:spcPct val="90000"/>
              </a:lnSpc>
              <a:spcBef>
                <a:spcPts val="0"/>
              </a:spcBef>
              <a:spcAft>
                <a:spcPts val="0"/>
              </a:spcAft>
              <a:buSzPts val="2200"/>
              <a:buChar char=" "/>
            </a:pPr>
            <a:r>
              <a:rPr lang="pt-BR"/>
              <a:t>Línguas pluricêntricas são assim denominadas por apresentarem </a:t>
            </a:r>
            <a:r>
              <a:rPr b="1" lang="pt-BR"/>
              <a:t>diferentes centros</a:t>
            </a:r>
            <a:r>
              <a:rPr lang="pt-BR"/>
              <a:t>, normalmente representados por Estados, que estabelecem </a:t>
            </a:r>
            <a:r>
              <a:rPr b="1" lang="pt-BR"/>
              <a:t>suas próprias normas linguísticas</a:t>
            </a:r>
            <a:r>
              <a:rPr lang="pt-BR"/>
              <a:t>. Em cada um desses centros as línguas possuem </a:t>
            </a:r>
            <a:r>
              <a:rPr b="1" lang="pt-BR"/>
              <a:t>função e status oficial</a:t>
            </a:r>
            <a:r>
              <a:rPr lang="pt-BR"/>
              <a:t> e são usadas em </a:t>
            </a:r>
            <a:r>
              <a:rPr b="1" lang="pt-BR"/>
              <a:t>esferas políticas, institucionais, educacionais e midiáticas</a:t>
            </a:r>
            <a:r>
              <a:rPr lang="pt-BR"/>
              <a:t> – além de em outros domínios linguísticos –sendo, portanto, </a:t>
            </a:r>
            <a:r>
              <a:rPr b="1" lang="pt-BR"/>
              <a:t>codificadas de forma independente</a:t>
            </a:r>
            <a:r>
              <a:rPr lang="pt-BR"/>
              <a:t> nos diferentes centros.</a:t>
            </a:r>
            <a:endParaRPr/>
          </a:p>
          <a:p>
            <a:pPr indent="-91440" lvl="0" marL="91440" rtl="0" algn="just">
              <a:lnSpc>
                <a:spcPct val="90000"/>
              </a:lnSpc>
              <a:spcBef>
                <a:spcPts val="1400"/>
              </a:spcBef>
              <a:spcAft>
                <a:spcPts val="0"/>
              </a:spcAft>
              <a:buSzPts val="2200"/>
              <a:buChar char=" "/>
            </a:pPr>
            <a:r>
              <a:rPr lang="pt-BR"/>
              <a:t>A qualidade de língua oficial em mais de um país não garante a condição de língua pluricêntrica, é preciso, ademais, que o Estado seja suficientemente grande, ou seja, apresente uma quantidade expressiva de falantes, para que ele seja considerado um centro independente.</a:t>
            </a:r>
            <a:endParaRPr/>
          </a:p>
          <a:p>
            <a:pPr indent="-91440" lvl="0" marL="91440" rtl="0" algn="just">
              <a:lnSpc>
                <a:spcPct val="90000"/>
              </a:lnSpc>
              <a:spcBef>
                <a:spcPts val="1400"/>
              </a:spcBef>
              <a:spcAft>
                <a:spcPts val="0"/>
              </a:spcAft>
              <a:buSzPts val="2200"/>
              <a:buChar char=" "/>
            </a:pPr>
            <a:r>
              <a:rPr lang="pt-BR"/>
              <a:t>De acordo com a terminologia científica corrente, uma nação (Áustria, por exemplo) ou uma comunidade linguística que faz parte de uma nação (Suíça alemã, por exemplo) que apresenta uma variedade (nacional) própria (variedade nacional) de uma língua, deve ser chamada de </a:t>
            </a:r>
            <a:r>
              <a:rPr b="1" lang="pt-BR"/>
              <a:t>centro linguístico nacional</a:t>
            </a:r>
            <a:r>
              <a:rPr lang="pt-BR"/>
              <a:t> ou centro nacional de uma língua (AMMON, 1995, p. 95, grifo do autor, tradução própria).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CRITÉRIOS PARA A DEFINIÇÃO DE LÍNGUA PLURICÊNTRICA (MUHR, 2000)</a:t>
            </a:r>
            <a:endParaRPr/>
          </a:p>
        </p:txBody>
      </p:sp>
      <p:sp>
        <p:nvSpPr>
          <p:cNvPr id="288" name="Google Shape;288;p19"/>
          <p:cNvSpPr txBox="1"/>
          <p:nvPr>
            <p:ph idx="1" type="body"/>
          </p:nvPr>
        </p:nvSpPr>
        <p:spPr>
          <a:xfrm>
            <a:off x="760022" y="2244437"/>
            <a:ext cx="11074016" cy="4613564"/>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100000"/>
              </a:lnSpc>
              <a:spcBef>
                <a:spcPts val="0"/>
              </a:spcBef>
              <a:spcAft>
                <a:spcPts val="0"/>
              </a:spcAft>
              <a:buSzPct val="100000"/>
              <a:buChar char=" "/>
            </a:pPr>
            <a:r>
              <a:rPr lang="pt-BR"/>
              <a:t>(1) A língua está presente em mais de um país ou Estado soberano. </a:t>
            </a:r>
            <a:endParaRPr/>
          </a:p>
          <a:p>
            <a:pPr indent="-129222" lvl="0" marL="91440" rtl="0" algn="l">
              <a:lnSpc>
                <a:spcPct val="100000"/>
              </a:lnSpc>
              <a:spcBef>
                <a:spcPts val="200"/>
              </a:spcBef>
              <a:spcAft>
                <a:spcPts val="0"/>
              </a:spcAft>
              <a:buSzPct val="100000"/>
              <a:buChar char=" "/>
            </a:pPr>
            <a:r>
              <a:rPr lang="pt-BR"/>
              <a:t>(2) Essa língua é reconhecida em cada um dos países, tendo uma função oficial como língua oficial, língua cooficial ou língua minoritária. </a:t>
            </a:r>
            <a:endParaRPr/>
          </a:p>
          <a:p>
            <a:pPr indent="-129222" lvl="0" marL="91440" rtl="0" algn="l">
              <a:lnSpc>
                <a:spcPct val="100000"/>
              </a:lnSpc>
              <a:spcBef>
                <a:spcPts val="200"/>
              </a:spcBef>
              <a:spcAft>
                <a:spcPts val="0"/>
              </a:spcAft>
              <a:buSzPct val="100000"/>
              <a:buChar char=" "/>
            </a:pPr>
            <a:r>
              <a:rPr lang="pt-BR"/>
              <a:t>(3) Os falantes de uma variedade de uma língua pluricêntrica e as instituições oficiais consideram essa língua não como uma única língua, mas como parte de uma língua inteira (Gesamtsprache). </a:t>
            </a:r>
            <a:endParaRPr/>
          </a:p>
          <a:p>
            <a:pPr indent="-129222" lvl="0" marL="91440" rtl="0" algn="l">
              <a:lnSpc>
                <a:spcPct val="100000"/>
              </a:lnSpc>
              <a:spcBef>
                <a:spcPts val="200"/>
              </a:spcBef>
              <a:spcAft>
                <a:spcPts val="0"/>
              </a:spcAft>
              <a:buSzPct val="100000"/>
              <a:buChar char=" "/>
            </a:pPr>
            <a:r>
              <a:rPr lang="pt-BR"/>
              <a:t>(4) A língua possui mais de uma variantes standard, que foi codificada em dicionários e gramáticas. </a:t>
            </a:r>
            <a:endParaRPr/>
          </a:p>
          <a:p>
            <a:pPr indent="-129222" lvl="0" marL="91440" rtl="0" algn="l">
              <a:lnSpc>
                <a:spcPct val="100000"/>
              </a:lnSpc>
              <a:spcBef>
                <a:spcPts val="200"/>
              </a:spcBef>
              <a:spcAft>
                <a:spcPts val="0"/>
              </a:spcAft>
              <a:buSzPct val="100000"/>
              <a:buChar char=" "/>
            </a:pPr>
            <a:r>
              <a:rPr lang="pt-BR"/>
              <a:t>(5) Cada variedade oficial é a norma vigente na administração, legislação, sistema educacional e nas instituições dos respectivos países. </a:t>
            </a:r>
            <a:endParaRPr/>
          </a:p>
          <a:p>
            <a:pPr indent="-129222" lvl="0" marL="91440" rtl="0" algn="l">
              <a:lnSpc>
                <a:spcPct val="100000"/>
              </a:lnSpc>
              <a:spcBef>
                <a:spcPts val="200"/>
              </a:spcBef>
              <a:spcAft>
                <a:spcPts val="0"/>
              </a:spcAft>
              <a:buSzPct val="100000"/>
              <a:buChar char=" "/>
            </a:pPr>
            <a:r>
              <a:rPr lang="pt-BR"/>
              <a:t>(6) Distintas condições de vida na realidade social específica de cada país e na identidade social de seus falantes, que entre outros aspectos são expressas através da língua, implicam em diferenças linguísticas e comunicativas em relação a outras variedades.</a:t>
            </a:r>
            <a:endParaRPr/>
          </a:p>
          <a:p>
            <a:pPr indent="-129222" lvl="0" marL="91440" rtl="0" algn="l">
              <a:lnSpc>
                <a:spcPct val="100000"/>
              </a:lnSpc>
              <a:spcBef>
                <a:spcPts val="200"/>
              </a:spcBef>
              <a:spcAft>
                <a:spcPts val="0"/>
              </a:spcAft>
              <a:buSzPct val="100000"/>
              <a:buChar char=" "/>
            </a:pPr>
            <a:r>
              <a:rPr lang="pt-BR"/>
              <a:t> (7) Em regra a variedade nacional é ensina na escola e dessa forma sistematicamente transmitida. </a:t>
            </a:r>
            <a:endParaRPr/>
          </a:p>
          <a:p>
            <a:pPr indent="-129222" lvl="0" marL="91440" rtl="0" algn="l">
              <a:lnSpc>
                <a:spcPct val="100000"/>
              </a:lnSpc>
              <a:spcBef>
                <a:spcPts val="200"/>
              </a:spcBef>
              <a:spcAft>
                <a:spcPts val="0"/>
              </a:spcAft>
              <a:buSzPct val="100000"/>
              <a:buChar char=" "/>
            </a:pPr>
            <a:r>
              <a:rPr lang="pt-BR"/>
              <a:t>(8) Os falantes de mostram, geralmente, uma atitude leal em relação à respectiva variedade oficial. A língua alemã, assim como o português e outras línguas, (como o espanhol e o inglês) preenche todos os requisitos descritos por Muhr.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CENTROS DE LÍNGUAS PLURICÊNTRICAS (AMMON, 2016)</a:t>
            </a:r>
            <a:endParaRPr/>
          </a:p>
        </p:txBody>
      </p:sp>
      <p:sp>
        <p:nvSpPr>
          <p:cNvPr id="294" name="Google Shape;294;p20"/>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91440" lvl="0" marL="91440" rtl="0" algn="l">
              <a:lnSpc>
                <a:spcPct val="90000"/>
              </a:lnSpc>
              <a:spcBef>
                <a:spcPts val="0"/>
              </a:spcBef>
              <a:spcAft>
                <a:spcPts val="0"/>
              </a:spcAft>
              <a:buSzPts val="2200"/>
              <a:buChar char=" "/>
            </a:pPr>
            <a:r>
              <a:rPr lang="pt-BR"/>
              <a:t>1) </a:t>
            </a:r>
            <a:r>
              <a:rPr b="1" lang="pt-BR"/>
              <a:t>Vollzentren</a:t>
            </a:r>
            <a:r>
              <a:rPr lang="pt-BR"/>
              <a:t> possuem suas especificidades linguísticas standard codificadas em obras próprias, como dicionários. </a:t>
            </a:r>
            <a:endParaRPr/>
          </a:p>
          <a:p>
            <a:pPr indent="-91440" lvl="0" marL="91440" rtl="0" algn="l">
              <a:lnSpc>
                <a:spcPct val="90000"/>
              </a:lnSpc>
              <a:spcBef>
                <a:spcPts val="1400"/>
              </a:spcBef>
              <a:spcAft>
                <a:spcPts val="0"/>
              </a:spcAft>
              <a:buSzPts val="2200"/>
              <a:buChar char=" "/>
            </a:pPr>
            <a:r>
              <a:rPr lang="pt-BR"/>
              <a:t>2) </a:t>
            </a:r>
            <a:r>
              <a:rPr b="1" lang="pt-BR"/>
              <a:t>Halbzentren</a:t>
            </a:r>
            <a:r>
              <a:rPr lang="pt-BR"/>
              <a:t>, por outro lado, se orientam pelas normas de uma variedade nacional, geralmente de um Vollzentrum vizinho. No caso da língua alemã, Ammon considera a Alemanha, a Áustria e a Suíça como Vollzentren, enquanto que Liechtenstein, Luxemburgo,Leste da Bélgica e Tirol do Sul são vistos como Halbzentren. </a:t>
            </a:r>
            <a:endParaRPr/>
          </a:p>
          <a:p>
            <a:pPr indent="-91440" lvl="0" marL="91440" rtl="0" algn="l">
              <a:lnSpc>
                <a:spcPct val="90000"/>
              </a:lnSpc>
              <a:spcBef>
                <a:spcPts val="1400"/>
              </a:spcBef>
              <a:spcAft>
                <a:spcPts val="0"/>
              </a:spcAft>
              <a:buSzPts val="2200"/>
              <a:buChar char=" "/>
            </a:pPr>
            <a:r>
              <a:rPr lang="pt-BR"/>
              <a:t>3) </a:t>
            </a:r>
            <a:r>
              <a:rPr b="1" lang="pt-BR"/>
              <a:t>Viertelzentren</a:t>
            </a:r>
            <a:r>
              <a:rPr lang="pt-BR"/>
              <a:t> são aqueles paísese regiões onde a língua alemã é reconhecida como língua minoritária (podendo possuir, ou não,particularidades linguísticas distintas), mas não possui status de língua oficial nacional.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ATIVIDADE 1: </a:t>
            </a:r>
            <a:endParaRPr/>
          </a:p>
        </p:txBody>
      </p:sp>
      <p:sp>
        <p:nvSpPr>
          <p:cNvPr id="105" name="Google Shape;105;p2"/>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91440" lvl="0" marL="91440" rtl="0" algn="l">
              <a:lnSpc>
                <a:spcPct val="90000"/>
              </a:lnSpc>
              <a:spcBef>
                <a:spcPts val="0"/>
              </a:spcBef>
              <a:spcAft>
                <a:spcPts val="0"/>
              </a:spcAft>
              <a:buSzPts val="2200"/>
              <a:buChar char=" "/>
            </a:pPr>
            <a:r>
              <a:rPr lang="pt-BR"/>
              <a:t>Vamos preencher: </a:t>
            </a:r>
            <a:endParaRPr/>
          </a:p>
          <a:p>
            <a:pPr indent="-91440" lvl="0" marL="91440" rtl="0" algn="l">
              <a:lnSpc>
                <a:spcPct val="90000"/>
              </a:lnSpc>
              <a:spcBef>
                <a:spcPts val="1400"/>
              </a:spcBef>
              <a:spcAft>
                <a:spcPts val="0"/>
              </a:spcAft>
              <a:buSzPts val="2200"/>
              <a:buChar char=" "/>
            </a:pPr>
            <a:r>
              <a:rPr lang="pt-BR"/>
              <a:t>https://forms.gle/SVLDJxXxQKaUkZVC9</a:t>
            </a:r>
            <a:endParaRPr/>
          </a:p>
        </p:txBody>
      </p:sp>
      <p:pic>
        <p:nvPicPr>
          <p:cNvPr id="106" name="Google Shape;106;p2"/>
          <p:cNvPicPr preferRelativeResize="0"/>
          <p:nvPr/>
        </p:nvPicPr>
        <p:blipFill>
          <a:blip r:embed="rId3">
            <a:alphaModFix/>
          </a:blip>
          <a:stretch>
            <a:fillRect/>
          </a:stretch>
        </p:blipFill>
        <p:spPr>
          <a:xfrm>
            <a:off x="6869975" y="1048000"/>
            <a:ext cx="4598625" cy="459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ESTUDOS DE CASO (DEFINIÇÃO DE LÍNGUAS TEUTOBRASILEIRAS) </a:t>
            </a:r>
            <a:endParaRPr/>
          </a:p>
        </p:txBody>
      </p:sp>
      <p:sp>
        <p:nvSpPr>
          <p:cNvPr id="300" name="Google Shape;300;p21"/>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just">
              <a:lnSpc>
                <a:spcPct val="90000"/>
              </a:lnSpc>
              <a:spcBef>
                <a:spcPts val="0"/>
              </a:spcBef>
              <a:spcAft>
                <a:spcPts val="0"/>
              </a:spcAft>
              <a:buSzPct val="100000"/>
              <a:buChar char=" "/>
            </a:pPr>
            <a:r>
              <a:rPr lang="pt-BR"/>
              <a:t>Estas discussões, sobre as nomeações de línguas, devem envolver as comunidades de fala frequentemente, o que tem merecido cada vez mais espaço na área das políticas linguísticas. Alguns resultados provenientes de mobilizações da sociedade já podem ser vistos com o </a:t>
            </a:r>
            <a:r>
              <a:rPr b="1" lang="pt-BR"/>
              <a:t>número crescente de cooficializações de línguas minoritárias no Brasil</a:t>
            </a:r>
            <a:r>
              <a:rPr lang="pt-BR"/>
              <a:t>, por exemplo, através do Inventário Nacional da Diversidade Linguística (INDL). Do ponto de vista das políticas linguísticas, segundo Oliveira e Altenhofen (2011), torna-se muito importante a denominação da língua, pois lhe confere existência jurídica, ou seja, daria visibilidade e identidade à língua.</a:t>
            </a:r>
            <a:endParaRPr/>
          </a:p>
          <a:p>
            <a:pPr indent="-129222" lvl="0" marL="91440" rtl="0" algn="just">
              <a:lnSpc>
                <a:spcPct val="90000"/>
              </a:lnSpc>
              <a:spcBef>
                <a:spcPts val="1400"/>
              </a:spcBef>
              <a:spcAft>
                <a:spcPts val="0"/>
              </a:spcAft>
              <a:buSzPct val="100000"/>
              <a:buChar char=" "/>
            </a:pPr>
            <a:r>
              <a:rPr lang="pt-BR"/>
              <a:t>Os contatos linguísticos do português com as línguas de imigração alemã (ALTENHOFEN, 2013b) e demais línguas presentes no espaço brasileiro não podem ser ignorados. Este processo das l</a:t>
            </a:r>
            <a:r>
              <a:rPr b="1" lang="pt-BR"/>
              <a:t>ínguas e variedades em contato</a:t>
            </a:r>
            <a:r>
              <a:rPr lang="pt-BR"/>
              <a:t> no Brasil ainda traz dúvidas sobre a nomeação da língua por parte de seus falantes... De fato, a variedade alemã teve influências da língua portuguesa, assim como o português teve influência das línguas indígenas e africanas no Brasil, o que são processos linguísticos naturais e que ocorrem em qualquer comunidade bilíngue ou multilíngue.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DEFINIÇÕES DA PLURALIDADE</a:t>
            </a:r>
            <a:endParaRPr/>
          </a:p>
        </p:txBody>
      </p:sp>
      <p:grpSp>
        <p:nvGrpSpPr>
          <p:cNvPr id="306" name="Google Shape;306;p22"/>
          <p:cNvGrpSpPr/>
          <p:nvPr/>
        </p:nvGrpSpPr>
        <p:grpSpPr>
          <a:xfrm>
            <a:off x="1023925" y="2286000"/>
            <a:ext cx="10639237" cy="4022724"/>
            <a:chOff x="0" y="0"/>
            <a:chExt cx="10235941" cy="4022724"/>
          </a:xfrm>
        </p:grpSpPr>
        <p:sp>
          <p:nvSpPr>
            <p:cNvPr id="307" name="Google Shape;307;p22"/>
            <p:cNvSpPr/>
            <p:nvPr/>
          </p:nvSpPr>
          <p:spPr>
            <a:xfrm>
              <a:off x="0" y="0"/>
              <a:ext cx="10235941" cy="1206817"/>
            </a:xfrm>
            <a:prstGeom prst="rect">
              <a:avLst/>
            </a:prstGeom>
            <a:solidFill>
              <a:srgbClr val="169B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2"/>
            <p:cNvSpPr txBox="1"/>
            <p:nvPr/>
          </p:nvSpPr>
          <p:spPr>
            <a:xfrm>
              <a:off x="0" y="0"/>
              <a:ext cx="10235941" cy="1206817"/>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rgbClr val="000000"/>
                </a:buClr>
                <a:buSzPts val="4500"/>
                <a:buFont typeface="Arial"/>
                <a:buNone/>
              </a:pPr>
              <a:r>
                <a:rPr b="0" i="0" lang="pt-BR" sz="4500" u="none" cap="none" strike="noStrike">
                  <a:solidFill>
                    <a:srgbClr val="000000"/>
                  </a:solidFill>
                  <a:latin typeface="Arial"/>
                  <a:ea typeface="Arial"/>
                  <a:cs typeface="Arial"/>
                  <a:sym typeface="Arial"/>
                </a:rPr>
                <a:t>CONTEXTO BRASILEIRO</a:t>
              </a:r>
              <a:endParaRPr b="0" i="0" sz="1400" u="none" cap="none" strike="noStrike">
                <a:solidFill>
                  <a:srgbClr val="000000"/>
                </a:solidFill>
                <a:latin typeface="Arial"/>
                <a:ea typeface="Arial"/>
                <a:cs typeface="Arial"/>
                <a:sym typeface="Arial"/>
              </a:endParaRPr>
            </a:p>
          </p:txBody>
        </p:sp>
        <p:sp>
          <p:nvSpPr>
            <p:cNvPr id="309" name="Google Shape;309;p22"/>
            <p:cNvSpPr/>
            <p:nvPr/>
          </p:nvSpPr>
          <p:spPr>
            <a:xfrm>
              <a:off x="0" y="1206817"/>
              <a:ext cx="2558985" cy="2534316"/>
            </a:xfrm>
            <a:prstGeom prst="rect">
              <a:avLst/>
            </a:prstGeom>
            <a:solidFill>
              <a:srgbClr val="19ACE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2"/>
            <p:cNvSpPr txBox="1"/>
            <p:nvPr/>
          </p:nvSpPr>
          <p:spPr>
            <a:xfrm>
              <a:off x="0" y="1206817"/>
              <a:ext cx="2558985" cy="2534316"/>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pt-BR" sz="2000" u="none" cap="none" strike="noStrike">
                  <a:solidFill>
                    <a:schemeClr val="lt1"/>
                  </a:solidFill>
                  <a:latin typeface="Arial"/>
                  <a:ea typeface="Arial"/>
                  <a:cs typeface="Arial"/>
                  <a:sym typeface="Arial"/>
                </a:rPr>
                <a:t>MULTILINGUISMO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0" lang="pt-BR" sz="2000" u="none" cap="none" strike="noStrike">
                  <a:solidFill>
                    <a:schemeClr val="lt1"/>
                  </a:solidFill>
                  <a:latin typeface="Arial"/>
                  <a:ea typeface="Arial"/>
                  <a:cs typeface="Arial"/>
                  <a:sym typeface="Arial"/>
                </a:rPr>
                <a:t>PLURILINGUISMO</a:t>
              </a:r>
              <a:endParaRPr b="0" i="0" sz="1400" u="none" cap="none" strike="noStrike">
                <a:solidFill>
                  <a:srgbClr val="000000"/>
                </a:solidFill>
                <a:latin typeface="Arial"/>
                <a:ea typeface="Arial"/>
                <a:cs typeface="Arial"/>
                <a:sym typeface="Arial"/>
              </a:endParaRPr>
            </a:p>
          </p:txBody>
        </p:sp>
        <p:sp>
          <p:nvSpPr>
            <p:cNvPr id="311" name="Google Shape;311;p22"/>
            <p:cNvSpPr/>
            <p:nvPr/>
          </p:nvSpPr>
          <p:spPr>
            <a:xfrm>
              <a:off x="2558985" y="1206817"/>
              <a:ext cx="2558985" cy="2534316"/>
            </a:xfrm>
            <a:prstGeom prst="rect">
              <a:avLst/>
            </a:prstGeom>
            <a:solidFill>
              <a:srgbClr val="19ACE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2"/>
            <p:cNvSpPr txBox="1"/>
            <p:nvPr/>
          </p:nvSpPr>
          <p:spPr>
            <a:xfrm>
              <a:off x="2558985" y="1206817"/>
              <a:ext cx="2558985" cy="2534316"/>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pt-BR" sz="2000" u="none" cap="none" strike="noStrike">
                  <a:solidFill>
                    <a:schemeClr val="lt1"/>
                  </a:solidFill>
                  <a:latin typeface="Arial"/>
                  <a:ea typeface="Arial"/>
                  <a:cs typeface="Arial"/>
                  <a:sym typeface="Arial"/>
                </a:rPr>
                <a:t>LÍNGUA ALÓCTONE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0" lang="pt-BR" sz="2000" u="none" cap="none" strike="noStrike">
                  <a:solidFill>
                    <a:schemeClr val="lt1"/>
                  </a:solidFill>
                  <a:latin typeface="Arial"/>
                  <a:ea typeface="Arial"/>
                  <a:cs typeface="Arial"/>
                  <a:sym typeface="Arial"/>
                </a:rPr>
                <a:t>LÍNGUA NEOALÓCTONE</a:t>
              </a:r>
              <a:endParaRPr b="0" i="0" sz="1400" u="none" cap="none" strike="noStrike">
                <a:solidFill>
                  <a:srgbClr val="000000"/>
                </a:solidFill>
                <a:latin typeface="Arial"/>
                <a:ea typeface="Arial"/>
                <a:cs typeface="Arial"/>
                <a:sym typeface="Arial"/>
              </a:endParaRPr>
            </a:p>
          </p:txBody>
        </p:sp>
        <p:sp>
          <p:nvSpPr>
            <p:cNvPr id="313" name="Google Shape;313;p22"/>
            <p:cNvSpPr/>
            <p:nvPr/>
          </p:nvSpPr>
          <p:spPr>
            <a:xfrm>
              <a:off x="5117970" y="1206817"/>
              <a:ext cx="2558985" cy="2534316"/>
            </a:xfrm>
            <a:prstGeom prst="rect">
              <a:avLst/>
            </a:prstGeom>
            <a:solidFill>
              <a:srgbClr val="19ACE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2"/>
            <p:cNvSpPr txBox="1"/>
            <p:nvPr/>
          </p:nvSpPr>
          <p:spPr>
            <a:xfrm>
              <a:off x="5117970" y="1206817"/>
              <a:ext cx="2558985" cy="2534316"/>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pt-BR" sz="2000" u="none" cap="none" strike="noStrike">
                  <a:solidFill>
                    <a:schemeClr val="lt1"/>
                  </a:solidFill>
                  <a:latin typeface="Arial"/>
                  <a:ea typeface="Arial"/>
                  <a:cs typeface="Arial"/>
                  <a:sym typeface="Arial"/>
                </a:rPr>
                <a:t>LÍNGUAS DE IMIGRAÇÃO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0" lang="pt-BR" sz="2000" u="none" cap="none" strike="noStrike">
                  <a:solidFill>
                    <a:schemeClr val="lt1"/>
                  </a:solidFill>
                  <a:latin typeface="Arial"/>
                  <a:ea typeface="Arial"/>
                  <a:cs typeface="Arial"/>
                  <a:sym typeface="Arial"/>
                </a:rPr>
                <a:t>LÍNGUAS DE HERANÇA</a:t>
              </a:r>
              <a:endParaRPr b="0" i="0" sz="1400" u="none" cap="none" strike="noStrike">
                <a:solidFill>
                  <a:srgbClr val="000000"/>
                </a:solidFill>
                <a:latin typeface="Arial"/>
                <a:ea typeface="Arial"/>
                <a:cs typeface="Arial"/>
                <a:sym typeface="Arial"/>
              </a:endParaRPr>
            </a:p>
          </p:txBody>
        </p:sp>
        <p:sp>
          <p:nvSpPr>
            <p:cNvPr id="315" name="Google Shape;315;p22"/>
            <p:cNvSpPr/>
            <p:nvPr/>
          </p:nvSpPr>
          <p:spPr>
            <a:xfrm>
              <a:off x="7676955" y="1206817"/>
              <a:ext cx="2558985" cy="2534316"/>
            </a:xfrm>
            <a:prstGeom prst="rect">
              <a:avLst/>
            </a:prstGeom>
            <a:solidFill>
              <a:srgbClr val="19ACE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2"/>
            <p:cNvSpPr txBox="1"/>
            <p:nvPr/>
          </p:nvSpPr>
          <p:spPr>
            <a:xfrm>
              <a:off x="7676955" y="1206817"/>
              <a:ext cx="2558985" cy="2534316"/>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pt-BR" sz="2000" u="none" cap="none" strike="noStrike">
                  <a:solidFill>
                    <a:schemeClr val="lt1"/>
                  </a:solidFill>
                  <a:latin typeface="Arial"/>
                  <a:ea typeface="Arial"/>
                  <a:cs typeface="Arial"/>
                  <a:sym typeface="Arial"/>
                </a:rPr>
                <a:t>CONSCIENTIZAÇÃO LINGUÍSTICA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0" lang="pt-BR" sz="2000" u="none" cap="none" strike="noStrike">
                  <a:solidFill>
                    <a:schemeClr val="lt1"/>
                  </a:solidFill>
                  <a:latin typeface="Arial"/>
                  <a:ea typeface="Arial"/>
                  <a:cs typeface="Arial"/>
                  <a:sym typeface="Arial"/>
                </a:rPr>
                <a:t>ABORDAGENS PLURAIS (INTERCOMPREENSÃO E TRANSLINGUISMO)</a:t>
              </a:r>
              <a:endParaRPr b="0" i="0" sz="1400" u="none" cap="none" strike="noStrike">
                <a:solidFill>
                  <a:srgbClr val="000000"/>
                </a:solidFill>
                <a:latin typeface="Arial"/>
                <a:ea typeface="Arial"/>
                <a:cs typeface="Arial"/>
                <a:sym typeface="Arial"/>
              </a:endParaRPr>
            </a:p>
          </p:txBody>
        </p:sp>
        <p:sp>
          <p:nvSpPr>
            <p:cNvPr id="317" name="Google Shape;317;p22"/>
            <p:cNvSpPr/>
            <p:nvPr/>
          </p:nvSpPr>
          <p:spPr>
            <a:xfrm>
              <a:off x="0" y="3741134"/>
              <a:ext cx="10235941" cy="281590"/>
            </a:xfrm>
            <a:prstGeom prst="rect">
              <a:avLst/>
            </a:prstGeom>
            <a:solidFill>
              <a:srgbClr val="169B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DIDÁTICA DO MULTILINGUISMO</a:t>
            </a:r>
            <a:endParaRPr/>
          </a:p>
        </p:txBody>
      </p:sp>
      <p:sp>
        <p:nvSpPr>
          <p:cNvPr id="323" name="Google Shape;323;p23"/>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91440" lvl="0" marL="91440" rtl="0" algn="just">
              <a:lnSpc>
                <a:spcPct val="90000"/>
              </a:lnSpc>
              <a:spcBef>
                <a:spcPts val="0"/>
              </a:spcBef>
              <a:spcAft>
                <a:spcPts val="0"/>
              </a:spcAft>
              <a:buSzPts val="2400"/>
              <a:buChar char=" "/>
            </a:pPr>
            <a:r>
              <a:rPr lang="pt-BR" sz="2400"/>
              <a:t>Tais ações vêm se delineando como relevantes para o desenvolvimento do plurilinguismo individual e social, e abordam o ensino das línguas de imigração no âmbito da Didática do Multilinguismo (PUPP SPINASSÉ; KÄFER, 2017). Essa abordagem prevê, dentre outros elementos de relevância para o tema, atividades que integrem as línguas presentes ao repertório do aluno, com vistas não só ao aprendizado de línguas, mas também à sensibilização para a diversidade linguística da região onde é implementada, abordando, a partir de um locus geográfico mais amplo, a perspectiva dos estudos sobre “língua e espaço”.</a:t>
            </a:r>
            <a:endParaRPr/>
          </a:p>
          <a:p>
            <a:pPr indent="-91440" lvl="0" marL="91440" rtl="0" algn="just">
              <a:lnSpc>
                <a:spcPct val="90000"/>
              </a:lnSpc>
              <a:spcBef>
                <a:spcPts val="1400"/>
              </a:spcBef>
              <a:spcAft>
                <a:spcPts val="0"/>
              </a:spcAft>
              <a:buSzPts val="2400"/>
              <a:buChar char=" "/>
            </a:pPr>
            <a:r>
              <a:rPr lang="pt-BR" sz="2400"/>
              <a:t>“– estar “bem-resolvido” com suas línguas pode motivar o falante ao aprendizado de outras.”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Century Gothic"/>
              <a:buNone/>
            </a:pPr>
            <a:r>
              <a:rPr lang="pt-BR"/>
              <a:t>ATIVIDADE 2: COMEÇANDO A TEORIZAR...</a:t>
            </a:r>
            <a:endParaRPr/>
          </a:p>
        </p:txBody>
      </p:sp>
      <p:sp>
        <p:nvSpPr>
          <p:cNvPr id="329" name="Google Shape;329;p24"/>
          <p:cNvSpPr txBox="1"/>
          <p:nvPr/>
        </p:nvSpPr>
        <p:spPr>
          <a:xfrm>
            <a:off x="761648" y="3699608"/>
            <a:ext cx="10501746" cy="278875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lang="pt-BR" sz="2200">
                <a:solidFill>
                  <a:schemeClr val="dk1"/>
                </a:solidFill>
                <a:latin typeface="Tahoma"/>
                <a:ea typeface="Tahoma"/>
                <a:cs typeface="Tahoma"/>
                <a:sym typeface="Tahoma"/>
              </a:rPr>
              <a:t>Reflitam, f</a:t>
            </a:r>
            <a:r>
              <a:rPr b="1" i="0" lang="pt-BR" sz="2200" u="none" cap="none" strike="noStrike">
                <a:solidFill>
                  <a:schemeClr val="dk1"/>
                </a:solidFill>
                <a:latin typeface="Tahoma"/>
                <a:ea typeface="Tahoma"/>
                <a:cs typeface="Tahoma"/>
                <a:sym typeface="Tahoma"/>
              </a:rPr>
              <a:t>açam um resumo e tragam para</a:t>
            </a:r>
            <a:r>
              <a:rPr b="1" lang="pt-BR" sz="2200">
                <a:solidFill>
                  <a:schemeClr val="dk1"/>
                </a:solidFill>
                <a:latin typeface="Tahoma"/>
                <a:ea typeface="Tahoma"/>
                <a:cs typeface="Tahoma"/>
                <a:sym typeface="Tahoma"/>
              </a:rPr>
              <a:t> a próxima aula</a:t>
            </a:r>
            <a:r>
              <a:rPr b="1" i="0" lang="pt-BR" sz="2200" u="none" cap="none" strike="noStrike">
                <a:solidFill>
                  <a:schemeClr val="dk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ahoma"/>
              <a:ea typeface="Tahoma"/>
              <a:cs typeface="Tahoma"/>
              <a:sym typeface="Tahoma"/>
            </a:endParaRPr>
          </a:p>
          <a:p>
            <a:pPr indent="0" lvl="0" marL="0" marR="0" rtl="0" algn="ctr">
              <a:lnSpc>
                <a:spcPct val="100000"/>
              </a:lnSpc>
              <a:spcBef>
                <a:spcPts val="900"/>
              </a:spcBef>
              <a:spcAft>
                <a:spcPts val="0"/>
              </a:spcAft>
              <a:buClr>
                <a:srgbClr val="262626"/>
              </a:buClr>
              <a:buSzPts val="2200"/>
              <a:buFont typeface="Noto Sans Symbols"/>
              <a:buNone/>
            </a:pPr>
            <a:r>
              <a:rPr b="0" i="0" lang="pt-BR" sz="2200" u="none" cap="none" strike="noStrike">
                <a:solidFill>
                  <a:schemeClr val="dk1"/>
                </a:solidFill>
                <a:latin typeface="Tahoma"/>
                <a:ea typeface="Tahoma"/>
                <a:cs typeface="Tahoma"/>
                <a:sym typeface="Tahoma"/>
              </a:rPr>
              <a:t>Quais teorias de língua nos ajudam a explicar/contextualizar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900"/>
              </a:spcBef>
              <a:spcAft>
                <a:spcPts val="0"/>
              </a:spcAft>
              <a:buClr>
                <a:srgbClr val="262626"/>
              </a:buClr>
              <a:buSzPts val="2200"/>
              <a:buFont typeface="Noto Sans Symbols"/>
              <a:buNone/>
            </a:pPr>
            <a:r>
              <a:rPr b="0" i="0" lang="pt-BR" sz="2200" u="none" cap="none" strike="noStrike">
                <a:solidFill>
                  <a:schemeClr val="dk1"/>
                </a:solidFill>
                <a:latin typeface="Tahoma"/>
                <a:ea typeface="Tahoma"/>
                <a:cs typeface="Tahoma"/>
                <a:sym typeface="Tahoma"/>
              </a:rPr>
              <a:t>o ensino de alemão no Brasil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900"/>
              </a:spcBef>
              <a:spcAft>
                <a:spcPts val="0"/>
              </a:spcAft>
              <a:buClr>
                <a:srgbClr val="262626"/>
              </a:buClr>
              <a:buSzPts val="2400"/>
              <a:buFont typeface="Noto Sans Symbols"/>
              <a:buNone/>
            </a:pPr>
            <a:r>
              <a:t/>
            </a:r>
            <a:endParaRPr b="0" i="0" sz="24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rgbClr val="262626"/>
              </a:buClr>
              <a:buSzPts val="2000"/>
              <a:buFont typeface="Noto Sans Symbols"/>
              <a:buNone/>
            </a:pPr>
            <a:r>
              <a:t/>
            </a:r>
            <a:endParaRPr b="0" i="0" sz="2000" u="none" cap="none" strike="noStrike">
              <a:solidFill>
                <a:schemeClr val="dk1"/>
              </a:solidFill>
              <a:latin typeface="Tahoma"/>
              <a:ea typeface="Tahoma"/>
              <a:cs typeface="Tahoma"/>
              <a:sym typeface="Tahoma"/>
            </a:endParaRPr>
          </a:p>
        </p:txBody>
      </p:sp>
      <p:sp>
        <p:nvSpPr>
          <p:cNvPr id="330" name="Google Shape;330;p24"/>
          <p:cNvSpPr txBox="1"/>
          <p:nvPr/>
        </p:nvSpPr>
        <p:spPr>
          <a:xfrm>
            <a:off x="2882067" y="2247193"/>
            <a:ext cx="1635384"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0000"/>
              </a:solidFill>
              <a:latin typeface="Century Gothic"/>
              <a:ea typeface="Century Gothic"/>
              <a:cs typeface="Century Gothic"/>
              <a:sym typeface="Century Gothic"/>
            </a:endParaRPr>
          </a:p>
        </p:txBody>
      </p:sp>
      <p:sp>
        <p:nvSpPr>
          <p:cNvPr id="331" name="Google Shape;331;p24"/>
          <p:cNvSpPr txBox="1"/>
          <p:nvPr/>
        </p:nvSpPr>
        <p:spPr>
          <a:xfrm>
            <a:off x="7098856" y="2282951"/>
            <a:ext cx="2715808"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AVALIAÇÃO – DIÁRIO DE LEITURA</a:t>
            </a:r>
            <a:endParaRPr/>
          </a:p>
        </p:txBody>
      </p:sp>
      <p:sp>
        <p:nvSpPr>
          <p:cNvPr id="337" name="Google Shape;337;p25"/>
          <p:cNvSpPr txBox="1"/>
          <p:nvPr>
            <p:ph idx="1" type="body"/>
          </p:nvPr>
        </p:nvSpPr>
        <p:spPr>
          <a:xfrm>
            <a:off x="1024128" y="2222203"/>
            <a:ext cx="10130885" cy="4449338"/>
          </a:xfrm>
          <a:prstGeom prst="rect">
            <a:avLst/>
          </a:prstGeom>
          <a:noFill/>
          <a:ln>
            <a:noFill/>
          </a:ln>
        </p:spPr>
        <p:txBody>
          <a:bodyPr anchorCtr="0" anchor="t" bIns="45700" lIns="45700" spcFirstLastPara="1" rIns="45700" wrap="square" tIns="45700">
            <a:normAutofit/>
          </a:bodyPr>
          <a:lstStyle/>
          <a:p>
            <a:pPr indent="-91440" lvl="0" marL="91440" rtl="0" algn="l">
              <a:lnSpc>
                <a:spcPct val="90000"/>
              </a:lnSpc>
              <a:spcBef>
                <a:spcPts val="0"/>
              </a:spcBef>
              <a:spcAft>
                <a:spcPts val="0"/>
              </a:spcAft>
              <a:buSzPts val="2200"/>
              <a:buChar char=" "/>
            </a:pPr>
            <a:r>
              <a:rPr lang="pt-BR"/>
              <a:t>Qual é a conclusão geral que posso tirar deste texto?  Gostei dele ou não? (pontos positivos e negativos) Atendeu ao que foi proposto no começo? </a:t>
            </a:r>
            <a:endParaRPr/>
          </a:p>
          <a:p>
            <a:pPr indent="0" lvl="0" marL="91440" rtl="0" algn="l">
              <a:lnSpc>
                <a:spcPct val="90000"/>
              </a:lnSpc>
              <a:spcBef>
                <a:spcPts val="1400"/>
              </a:spcBef>
              <a:spcAft>
                <a:spcPts val="0"/>
              </a:spcAft>
              <a:buSzPts val="2200"/>
              <a:buNone/>
            </a:pPr>
            <a:r>
              <a:t/>
            </a:r>
            <a:endParaRPr/>
          </a:p>
          <a:p>
            <a:pPr indent="-91440" lvl="0" marL="91440" rtl="0" algn="l">
              <a:lnSpc>
                <a:spcPct val="90000"/>
              </a:lnSpc>
              <a:spcBef>
                <a:spcPts val="1400"/>
              </a:spcBef>
              <a:spcAft>
                <a:spcPts val="0"/>
              </a:spcAft>
              <a:buSzPts val="2200"/>
              <a:buChar char=" "/>
            </a:pPr>
            <a:r>
              <a:rPr lang="pt-BR"/>
              <a:t>O que há de diferente neste texto? Quais são as informações novas? Há algo que já conhecia, mas foi dito de outro modo? </a:t>
            </a:r>
            <a:endParaRPr/>
          </a:p>
          <a:p>
            <a:pPr indent="0" lvl="0" marL="91440" rtl="0" algn="l">
              <a:lnSpc>
                <a:spcPct val="90000"/>
              </a:lnSpc>
              <a:spcBef>
                <a:spcPts val="1400"/>
              </a:spcBef>
              <a:spcAft>
                <a:spcPts val="0"/>
              </a:spcAft>
              <a:buSzPts val="2200"/>
              <a:buNone/>
            </a:pPr>
            <a:r>
              <a:t/>
            </a:r>
            <a:endParaRPr/>
          </a:p>
          <a:p>
            <a:pPr indent="-91440" lvl="0" marL="91440" rtl="0" algn="l">
              <a:lnSpc>
                <a:spcPct val="90000"/>
              </a:lnSpc>
              <a:spcBef>
                <a:spcPts val="1400"/>
              </a:spcBef>
              <a:spcAft>
                <a:spcPts val="0"/>
              </a:spcAft>
              <a:buSzPts val="2200"/>
              <a:buChar char=" "/>
            </a:pPr>
            <a:r>
              <a:rPr lang="pt-BR"/>
              <a:t>Como este texto se relaciona com a disciplina “Metodologia do ensino de Alemão 1”? </a:t>
            </a:r>
            <a:endParaRPr/>
          </a:p>
          <a:p>
            <a:pPr indent="0" lvl="0" marL="91440" rtl="0" algn="l">
              <a:lnSpc>
                <a:spcPct val="90000"/>
              </a:lnSpc>
              <a:spcBef>
                <a:spcPts val="1400"/>
              </a:spcBef>
              <a:spcAft>
                <a:spcPts val="0"/>
              </a:spcAft>
              <a:buSzPts val="2200"/>
              <a:buNone/>
            </a:pPr>
            <a:r>
              <a:t/>
            </a:r>
            <a:endParaRPr/>
          </a:p>
          <a:p>
            <a:pPr indent="-91440" lvl="0" marL="91440" rtl="0" algn="l">
              <a:lnSpc>
                <a:spcPct val="90000"/>
              </a:lnSpc>
              <a:spcBef>
                <a:spcPts val="1400"/>
              </a:spcBef>
              <a:spcAft>
                <a:spcPts val="0"/>
              </a:spcAft>
              <a:buSzPts val="2200"/>
              <a:buChar char=" "/>
            </a:pPr>
            <a:r>
              <a:rPr lang="pt-BR"/>
              <a:t>Como este texto se relaciona com a minha formação e futura docência?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COMPETÊNCIA DOCENTE EM TEMPOS DE GLOBALIZAÇÃO (GOODWIN, 2010)</a:t>
            </a:r>
            <a:endParaRPr/>
          </a:p>
        </p:txBody>
      </p:sp>
      <p:sp>
        <p:nvSpPr>
          <p:cNvPr id="112" name="Google Shape;112;p3"/>
          <p:cNvSpPr txBox="1"/>
          <p:nvPr>
            <p:ph idx="1" type="body"/>
          </p:nvPr>
        </p:nvSpPr>
        <p:spPr>
          <a:xfrm>
            <a:off x="1024128" y="2286000"/>
            <a:ext cx="10235751" cy="4380614"/>
          </a:xfrm>
          <a:prstGeom prst="rect">
            <a:avLst/>
          </a:prstGeom>
          <a:noFill/>
          <a:ln>
            <a:noFill/>
          </a:ln>
        </p:spPr>
        <p:txBody>
          <a:bodyPr anchorCtr="0" anchor="t" bIns="45700" lIns="45700" spcFirstLastPara="1" rIns="45700" wrap="square" tIns="45700">
            <a:normAutofit fontScale="85000" lnSpcReduction="20000"/>
          </a:bodyPr>
          <a:lstStyle/>
          <a:p>
            <a:pPr indent="-140335" lvl="0" marL="91440" rtl="0" algn="just">
              <a:lnSpc>
                <a:spcPct val="90000"/>
              </a:lnSpc>
              <a:spcBef>
                <a:spcPts val="0"/>
              </a:spcBef>
              <a:spcAft>
                <a:spcPts val="0"/>
              </a:spcAft>
              <a:buSzPct val="100000"/>
              <a:buChar char=" "/>
            </a:pPr>
            <a:r>
              <a:rPr lang="pt-BR" sz="2600"/>
              <a:t>1. </a:t>
            </a:r>
            <a:r>
              <a:rPr b="1" lang="pt-BR" sz="2600"/>
              <a:t>conhecimento pessoal</a:t>
            </a:r>
            <a:r>
              <a:rPr lang="pt-BR" sz="2600"/>
              <a:t>, fazendo uma intersecção consciente entre a história de vida dos professores em formação e o currículo;</a:t>
            </a:r>
            <a:endParaRPr/>
          </a:p>
          <a:p>
            <a:pPr indent="-140335" lvl="0" marL="91440" rtl="0" algn="just">
              <a:lnSpc>
                <a:spcPct val="90000"/>
              </a:lnSpc>
              <a:spcBef>
                <a:spcPts val="1400"/>
              </a:spcBef>
              <a:spcAft>
                <a:spcPts val="0"/>
              </a:spcAft>
              <a:buSzPct val="100000"/>
              <a:buChar char=" "/>
            </a:pPr>
            <a:r>
              <a:rPr lang="pt-BR" sz="2600"/>
              <a:t>2. </a:t>
            </a:r>
            <a:r>
              <a:rPr b="1" lang="pt-BR" sz="2600"/>
              <a:t>conhecimento do contexto </a:t>
            </a:r>
            <a:r>
              <a:rPr lang="pt-BR" sz="2600"/>
              <a:t>em que esses professores atuarão, propondo meios de pensar sobre problemáticas específicas, que possam levar a soluções;</a:t>
            </a:r>
            <a:endParaRPr/>
          </a:p>
          <a:p>
            <a:pPr indent="-140335" lvl="0" marL="91440" rtl="0" algn="just">
              <a:lnSpc>
                <a:spcPct val="90000"/>
              </a:lnSpc>
              <a:spcBef>
                <a:spcPts val="1400"/>
              </a:spcBef>
              <a:spcAft>
                <a:spcPts val="0"/>
              </a:spcAft>
              <a:buSzPct val="100000"/>
              <a:buChar char=" "/>
            </a:pPr>
            <a:r>
              <a:rPr lang="pt-BR" sz="2600"/>
              <a:t>3. </a:t>
            </a:r>
            <a:r>
              <a:rPr b="1" lang="pt-BR" sz="2600"/>
              <a:t>conhecimento pedagógico</a:t>
            </a:r>
            <a:r>
              <a:rPr lang="pt-BR" sz="2600"/>
              <a:t>, que diz respeito a teorias e métodos de ensino, mas também à dimensão curricular ou do planejamento de longo prazo – a qual, conforme apontado por Silveira e Uphoff (2020, p. 10), recebe menor atenção nas universidades brasileiras que formam professores de alemão;</a:t>
            </a:r>
            <a:endParaRPr/>
          </a:p>
          <a:p>
            <a:pPr indent="-140335" lvl="0" marL="91440" rtl="0" algn="just">
              <a:lnSpc>
                <a:spcPct val="90000"/>
              </a:lnSpc>
              <a:spcBef>
                <a:spcPts val="1400"/>
              </a:spcBef>
              <a:spcAft>
                <a:spcPts val="0"/>
              </a:spcAft>
              <a:buSzPct val="100000"/>
              <a:buChar char=" "/>
            </a:pPr>
            <a:r>
              <a:rPr lang="pt-BR" sz="2600"/>
              <a:t>4. </a:t>
            </a:r>
            <a:r>
              <a:rPr b="1" lang="pt-BR" sz="2600"/>
              <a:t>conhecimento sociológico e cultural</a:t>
            </a:r>
            <a:r>
              <a:rPr lang="pt-BR" sz="2600"/>
              <a:t>, orientado para a diversidade e pautado no questionamento das estruturas racistas, machistas e LGBTfóbicas;</a:t>
            </a:r>
            <a:endParaRPr/>
          </a:p>
          <a:p>
            <a:pPr indent="-140335" lvl="0" marL="91440" rtl="0" algn="just">
              <a:lnSpc>
                <a:spcPct val="90000"/>
              </a:lnSpc>
              <a:spcBef>
                <a:spcPts val="1400"/>
              </a:spcBef>
              <a:spcAft>
                <a:spcPts val="0"/>
              </a:spcAft>
              <a:buSzPct val="100000"/>
              <a:buChar char=" "/>
            </a:pPr>
            <a:r>
              <a:rPr lang="pt-BR" sz="2600"/>
              <a:t>5. </a:t>
            </a:r>
            <a:r>
              <a:rPr b="1" lang="pt-BR" sz="2600"/>
              <a:t>conhecimento sobre processos democráticos e solução de problemas</a:t>
            </a:r>
            <a:r>
              <a:rPr lang="pt-BR" sz="2600"/>
              <a:t>, a fim de criar um ambiente pedagógico em que a cooperação e a igualdade sejam a norma.</a:t>
            </a:r>
            <a:endParaRPr/>
          </a:p>
          <a:p>
            <a:pPr indent="-118745" lvl="0" marL="91440" rtl="0" algn="l">
              <a:lnSpc>
                <a:spcPct val="90000"/>
              </a:lnSpc>
              <a:spcBef>
                <a:spcPts val="1400"/>
              </a:spcBef>
              <a:spcAft>
                <a:spcPts val="0"/>
              </a:spcAft>
              <a:buSzPct val="100000"/>
              <a:buChar char=" "/>
            </a:pPr>
            <a:br>
              <a:rPr lang="pt-BR"/>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981598" y="382147"/>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Century Gothic"/>
              <a:buNone/>
            </a:pPr>
            <a:r>
              <a:rPr lang="pt-BR"/>
              <a:t>ORGANIZAÇÃO DO MÓDULO I</a:t>
            </a:r>
            <a:endParaRPr/>
          </a:p>
        </p:txBody>
      </p:sp>
      <p:graphicFrame>
        <p:nvGraphicFramePr>
          <p:cNvPr id="118" name="Google Shape;118;p4"/>
          <p:cNvGraphicFramePr/>
          <p:nvPr/>
        </p:nvGraphicFramePr>
        <p:xfrm>
          <a:off x="495270" y="1627632"/>
          <a:ext cx="3000000" cy="3000000"/>
        </p:xfrm>
        <a:graphic>
          <a:graphicData uri="http://schemas.openxmlformats.org/drawingml/2006/table">
            <a:tbl>
              <a:tblPr bandRow="1" firstRow="1">
                <a:noFill/>
                <a:tableStyleId>{7254C1EC-0F6D-467C-964C-CB4A8F16F175}</a:tableStyleId>
              </a:tblPr>
              <a:tblGrid>
                <a:gridCol w="784900"/>
                <a:gridCol w="5726675"/>
                <a:gridCol w="4645225"/>
              </a:tblGrid>
              <a:tr h="471625">
                <a:tc>
                  <a:txBody>
                    <a:bodyPr/>
                    <a:lstStyle/>
                    <a:p>
                      <a:pPr indent="0" lvl="0" marL="0" marR="0" rtl="0" algn="ctr">
                        <a:lnSpc>
                          <a:spcPct val="100000"/>
                        </a:lnSpc>
                        <a:spcBef>
                          <a:spcPts val="0"/>
                        </a:spcBef>
                        <a:spcAft>
                          <a:spcPts val="0"/>
                        </a:spcAft>
                        <a:buClr>
                          <a:srgbClr val="000000"/>
                        </a:buClr>
                        <a:buSzPts val="1600"/>
                        <a:buFont typeface="Arial"/>
                        <a:buNone/>
                      </a:pPr>
                      <a:r>
                        <a:rPr lang="pt-BR" sz="1600" u="none" cap="none" strike="noStrike"/>
                        <a:t>data</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pt-BR" sz="1600" u="none" cap="none" strike="noStrike"/>
                        <a:t>Objetivos específicos</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pt-BR" sz="1600" u="none" cap="none" strike="noStrike"/>
                        <a:t>Literatura geral </a:t>
                      </a:r>
                      <a:endParaRPr sz="1600" u="none" cap="none" strike="noStrike"/>
                    </a:p>
                  </a:txBody>
                  <a:tcPr marT="45725" marB="45725" marR="91450" marL="91450"/>
                </a:tc>
              </a:tr>
              <a:tr h="1306275">
                <a:tc>
                  <a:txBody>
                    <a:bodyPr/>
                    <a:lstStyle/>
                    <a:p>
                      <a:pPr indent="0" lvl="0" marL="0" marR="0" rtl="0" algn="ctr">
                        <a:lnSpc>
                          <a:spcPct val="100000"/>
                        </a:lnSpc>
                        <a:spcBef>
                          <a:spcPts val="0"/>
                        </a:spcBef>
                        <a:spcAft>
                          <a:spcPts val="0"/>
                        </a:spcAft>
                        <a:buClr>
                          <a:srgbClr val="000000"/>
                        </a:buClr>
                        <a:buSzPts val="1500"/>
                        <a:buFont typeface="Arial"/>
                        <a:buNone/>
                      </a:pPr>
                      <a:r>
                        <a:rPr b="1" lang="pt-BR" sz="1500" u="none" cap="none" strike="noStrike"/>
                        <a:t>2</a:t>
                      </a:r>
                      <a:r>
                        <a:rPr b="1" lang="pt-BR" sz="1500"/>
                        <a:t>0</a:t>
                      </a:r>
                      <a:r>
                        <a:rPr b="1" lang="pt-BR" sz="1500" u="none" cap="none" strike="noStrike"/>
                        <a:t>/03</a:t>
                      </a:r>
                      <a:endParaRPr b="1" sz="15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500"/>
                        <a:buFont typeface="Noto Sans Symbols"/>
                        <a:buChar char="▪"/>
                      </a:pPr>
                      <a:r>
                        <a:rPr b="1" lang="pt-BR" sz="1550" u="none" cap="none" strike="noStrike"/>
                        <a:t>Mapear “mitos” no entorno do conceito de língua, aprendizagem de línguas;</a:t>
                      </a:r>
                      <a:endParaRPr b="1" sz="1550" u="none" cap="none" strike="noStrike"/>
                    </a:p>
                    <a:p>
                      <a:pPr indent="-285750" lvl="0" marL="285750" marR="0" rtl="0" algn="l">
                        <a:lnSpc>
                          <a:spcPct val="100000"/>
                        </a:lnSpc>
                        <a:spcBef>
                          <a:spcPts val="0"/>
                        </a:spcBef>
                        <a:spcAft>
                          <a:spcPts val="0"/>
                        </a:spcAft>
                        <a:buClr>
                          <a:schemeClr val="dk1"/>
                        </a:buClr>
                        <a:buSzPts val="1500"/>
                        <a:buFont typeface="Noto Sans Symbols"/>
                        <a:buChar char="▪"/>
                      </a:pPr>
                      <a:r>
                        <a:rPr b="1" lang="pt-BR" sz="1550" u="none" cap="none" strike="noStrike"/>
                        <a:t>Apresentar/revisar as principais concepções de língua, relacionando-as aos conceitos de realidade, sujeito e produção de sentidos</a:t>
                      </a:r>
                      <a:endParaRPr b="1" sz="155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0" lang="pt-BR" sz="1700" u="none" cap="none" strike="noStrike">
                          <a:solidFill>
                            <a:schemeClr val="dk1"/>
                          </a:solidFill>
                          <a:latin typeface="Century Gothic"/>
                          <a:ea typeface="Century Gothic"/>
                          <a:cs typeface="Century Gothic"/>
                          <a:sym typeface="Century Gothic"/>
                        </a:rPr>
                        <a:t>KUMARAVADIVELU. B. </a:t>
                      </a:r>
                      <a:r>
                        <a:rPr b="1" lang="pt-BR" sz="1700" u="none" cap="none" strike="noStrike">
                          <a:solidFill>
                            <a:schemeClr val="dk1"/>
                          </a:solidFill>
                          <a:latin typeface="Century Gothic"/>
                          <a:ea typeface="Century Gothic"/>
                          <a:cs typeface="Century Gothic"/>
                          <a:sym typeface="Century Gothic"/>
                        </a:rPr>
                        <a:t>Understanding Language Teaching – from method to postmethod.</a:t>
                      </a:r>
                      <a:r>
                        <a:rPr b="0" lang="pt-BR" sz="1700" u="none" cap="none" strike="noStrike">
                          <a:solidFill>
                            <a:schemeClr val="dk1"/>
                          </a:solidFill>
                          <a:latin typeface="Century Gothic"/>
                          <a:ea typeface="Century Gothic"/>
                          <a:cs typeface="Century Gothic"/>
                          <a:sym typeface="Century Gothic"/>
                        </a:rPr>
                        <a:t> New Jersey: Lawrence Erlbaum Associates, 2006. (Capítulo 1 – Language, learning, and teaching). </a:t>
                      </a:r>
                      <a:endParaRPr sz="1400" u="none" cap="none" strike="noStrike"/>
                    </a:p>
                  </a:txBody>
                  <a:tcPr marT="45725" marB="45725" marR="91450" marL="91450"/>
                </a:tc>
              </a:tr>
              <a:tr h="1373375">
                <a:tc>
                  <a:txBody>
                    <a:bodyPr/>
                    <a:lstStyle/>
                    <a:p>
                      <a:pPr indent="0" lvl="0" marL="0" marR="0" rtl="0" algn="ctr">
                        <a:lnSpc>
                          <a:spcPct val="100000"/>
                        </a:lnSpc>
                        <a:spcBef>
                          <a:spcPts val="0"/>
                        </a:spcBef>
                        <a:spcAft>
                          <a:spcPts val="0"/>
                        </a:spcAft>
                        <a:buClr>
                          <a:srgbClr val="000000"/>
                        </a:buClr>
                        <a:buSzPts val="1500"/>
                        <a:buFont typeface="Arial"/>
                        <a:buNone/>
                      </a:pPr>
                      <a:r>
                        <a:rPr lang="pt-BR" sz="1500" u="none" cap="none" strike="noStrike">
                          <a:solidFill>
                            <a:srgbClr val="595959"/>
                          </a:solidFill>
                        </a:rPr>
                        <a:t>0</a:t>
                      </a:r>
                      <a:r>
                        <a:rPr lang="pt-BR" sz="1500">
                          <a:solidFill>
                            <a:srgbClr val="595959"/>
                          </a:solidFill>
                        </a:rPr>
                        <a:t>7</a:t>
                      </a:r>
                      <a:r>
                        <a:rPr lang="pt-BR" sz="1500" u="none" cap="none" strike="noStrike">
                          <a:solidFill>
                            <a:srgbClr val="595959"/>
                          </a:solidFill>
                        </a:rPr>
                        <a:t>/04</a:t>
                      </a:r>
                      <a:endParaRPr sz="1500" u="none" cap="none" strike="noStrike">
                        <a:solidFill>
                          <a:srgbClr val="595959"/>
                        </a:solidFill>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500"/>
                        <a:buFont typeface="Noto Sans Symbols"/>
                        <a:buChar char="▪"/>
                      </a:pPr>
                      <a:r>
                        <a:rPr lang="pt-BR" sz="1550" u="none" cap="none" strike="noStrike">
                          <a:solidFill>
                            <a:srgbClr val="595959"/>
                          </a:solidFill>
                        </a:rPr>
                        <a:t>Apresentar/revisar teorias de aprendizagem, relacionando-as com as concepções de língua discutidas na aula anterior;</a:t>
                      </a:r>
                      <a:endParaRPr sz="1550" u="none" cap="none" strike="noStrike">
                        <a:solidFill>
                          <a:srgbClr val="595959"/>
                        </a:solidFill>
                      </a:endParaRPr>
                    </a:p>
                    <a:p>
                      <a:pPr indent="-285750" lvl="0" marL="285750" marR="0" rtl="0" algn="l">
                        <a:lnSpc>
                          <a:spcPct val="100000"/>
                        </a:lnSpc>
                        <a:spcBef>
                          <a:spcPts val="0"/>
                        </a:spcBef>
                        <a:spcAft>
                          <a:spcPts val="0"/>
                        </a:spcAft>
                        <a:buClr>
                          <a:schemeClr val="dk1"/>
                        </a:buClr>
                        <a:buSzPts val="1500"/>
                        <a:buFont typeface="Noto Sans Symbols"/>
                        <a:buChar char="▪"/>
                      </a:pPr>
                      <a:r>
                        <a:rPr lang="pt-BR" sz="1550" u="none" cap="none" strike="noStrike">
                          <a:solidFill>
                            <a:srgbClr val="595959"/>
                          </a:solidFill>
                        </a:rPr>
                        <a:t>Identificar e analisar criticamente como teorias de língua e de aprendizagem refletem na aula de LE.</a:t>
                      </a:r>
                      <a:endParaRPr sz="1550" u="none" cap="none" strike="noStrike">
                        <a:solidFill>
                          <a:srgbClr val="5959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pt-BR" sz="1700" u="none" cap="none" strike="noStrike">
                          <a:solidFill>
                            <a:srgbClr val="595959"/>
                          </a:solidFill>
                        </a:rPr>
                        <a:t>RAJAGOPALAN, K. Por uma linguística aplicada crítica. São Paulo: Parábola, 2003, 23-28; p. 57-63.</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sz="1700" u="none" cap="none" strike="noStrike">
                        <a:solidFill>
                          <a:srgbClr val="595959"/>
                        </a:solidFill>
                      </a:endParaRPr>
                    </a:p>
                  </a:txBody>
                  <a:tcPr marT="45725" marB="45725" marR="91450" marL="91450"/>
                </a:tc>
              </a:tr>
              <a:tr h="885150">
                <a:tc>
                  <a:txBody>
                    <a:bodyPr/>
                    <a:lstStyle/>
                    <a:p>
                      <a:pPr indent="0" lvl="0" marL="0" marR="0" rtl="0" algn="ctr">
                        <a:lnSpc>
                          <a:spcPct val="100000"/>
                        </a:lnSpc>
                        <a:spcBef>
                          <a:spcPts val="0"/>
                        </a:spcBef>
                        <a:spcAft>
                          <a:spcPts val="0"/>
                        </a:spcAft>
                        <a:buClr>
                          <a:srgbClr val="000000"/>
                        </a:buClr>
                        <a:buSzPts val="1500"/>
                        <a:buFont typeface="Arial"/>
                        <a:buNone/>
                      </a:pPr>
                      <a:r>
                        <a:rPr lang="pt-BR" sz="1500" u="none" cap="none" strike="noStrike">
                          <a:solidFill>
                            <a:srgbClr val="595959"/>
                          </a:solidFill>
                        </a:rPr>
                        <a:t>1</a:t>
                      </a:r>
                      <a:r>
                        <a:rPr lang="pt-BR" sz="1500">
                          <a:solidFill>
                            <a:srgbClr val="595959"/>
                          </a:solidFill>
                        </a:rPr>
                        <a:t>0</a:t>
                      </a:r>
                      <a:r>
                        <a:rPr lang="pt-BR" sz="1500" u="none" cap="none" strike="noStrike">
                          <a:solidFill>
                            <a:srgbClr val="595959"/>
                          </a:solidFill>
                        </a:rPr>
                        <a:t>/04</a:t>
                      </a:r>
                      <a:endParaRPr sz="1500" u="none" cap="none" strike="noStrike">
                        <a:solidFill>
                          <a:srgbClr val="595959"/>
                        </a:solidFill>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500"/>
                        <a:buFont typeface="Noto Sans Symbols"/>
                        <a:buChar char="▪"/>
                      </a:pPr>
                      <a:r>
                        <a:rPr lang="pt-BR" sz="1550" u="none" cap="none" strike="noStrike">
                          <a:solidFill>
                            <a:srgbClr val="595959"/>
                          </a:solidFill>
                        </a:rPr>
                        <a:t>Retomar os “mitos” da primeira aula, problematizando-os à luz das discussões do módulo; </a:t>
                      </a:r>
                      <a:endParaRPr sz="1400" u="none" cap="none" strike="noStrike"/>
                    </a:p>
                    <a:p>
                      <a:pPr indent="-285750" lvl="0" marL="285750" marR="0" rtl="0" algn="l">
                        <a:lnSpc>
                          <a:spcPct val="100000"/>
                        </a:lnSpc>
                        <a:spcBef>
                          <a:spcPts val="0"/>
                        </a:spcBef>
                        <a:spcAft>
                          <a:spcPts val="0"/>
                        </a:spcAft>
                        <a:buClr>
                          <a:schemeClr val="dk1"/>
                        </a:buClr>
                        <a:buSzPts val="1500"/>
                        <a:buFont typeface="Noto Sans Symbols"/>
                        <a:buChar char="▪"/>
                      </a:pPr>
                      <a:r>
                        <a:rPr lang="pt-BR" sz="1550" u="none" cap="none" strike="noStrike">
                          <a:solidFill>
                            <a:srgbClr val="595959"/>
                          </a:solidFill>
                        </a:rPr>
                        <a:t>Apresentar/revisar teorias de aquisição, relacionando-as com as concepções de língua materna</a:t>
                      </a:r>
                      <a:endParaRPr sz="1550" u="none" cap="none" strike="noStrike">
                        <a:solidFill>
                          <a:srgbClr val="595959"/>
                        </a:solidFill>
                      </a:endParaRPr>
                    </a:p>
                    <a:p>
                      <a:pPr indent="-285750" lvl="0" marL="285750" marR="0" rtl="0" algn="l">
                        <a:lnSpc>
                          <a:spcPct val="100000"/>
                        </a:lnSpc>
                        <a:spcBef>
                          <a:spcPts val="0"/>
                        </a:spcBef>
                        <a:spcAft>
                          <a:spcPts val="0"/>
                        </a:spcAft>
                        <a:buClr>
                          <a:schemeClr val="dk1"/>
                        </a:buClr>
                        <a:buSzPts val="1500"/>
                        <a:buFont typeface="Noto Sans Symbols"/>
                        <a:buChar char="▪"/>
                      </a:pPr>
                      <a:r>
                        <a:rPr lang="pt-BR" sz="1550" u="none" cap="none" strike="noStrike">
                          <a:solidFill>
                            <a:srgbClr val="595959"/>
                          </a:solidFill>
                        </a:rPr>
                        <a:t>Refletir preliminarmente acerca do status do ensino de alemão diante das discussões do módulo, identificando limites e possibilidades.</a:t>
                      </a:r>
                      <a:endParaRPr sz="1550" u="none" cap="none" strike="noStrike">
                        <a:solidFill>
                          <a:srgbClr val="5959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700"/>
                        <a:buFont typeface="Arial"/>
                        <a:buNone/>
                      </a:pPr>
                      <a:r>
                        <a:rPr b="0" i="0" lang="pt-BR" sz="1700" u="none" cap="none" strike="noStrike">
                          <a:solidFill>
                            <a:srgbClr val="595959"/>
                          </a:solidFill>
                          <a:latin typeface="Century Gothic"/>
                          <a:ea typeface="Century Gothic"/>
                          <a:cs typeface="Century Gothic"/>
                          <a:sym typeface="Century Gothic"/>
                        </a:rPr>
                        <a:t>ECKERT, K.; FROSI, V. M. Aquisição e aprendizagem de línguas estrangeiras: princípios teóricos e conceitos-chave. Domínios de Lingu@gem, v. 9, n. 1, p. 198-216, 15 jul. 2015.</a:t>
                      </a:r>
                      <a:endParaRPr b="0" i="0" sz="1700" u="none" cap="none" strike="noStrike">
                        <a:solidFill>
                          <a:srgbClr val="595959"/>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500"/>
                        <a:buFont typeface="Arial"/>
                        <a:buNone/>
                      </a:pPr>
                      <a:r>
                        <a:t/>
                      </a:r>
                      <a:endParaRPr sz="1700" u="none" cap="none" strike="noStrike">
                        <a:solidFill>
                          <a:srgbClr val="595959"/>
                        </a:solidFill>
                      </a:endParaRPr>
                    </a:p>
                  </a:txBody>
                  <a:tcPr marT="45725" marB="45725" marR="91450" marL="91450"/>
                </a:tc>
              </a:tr>
            </a:tbl>
          </a:graphicData>
        </a:graphic>
      </p:graphicFrame>
      <p:sp>
        <p:nvSpPr>
          <p:cNvPr id="119" name="Google Shape;119;p4"/>
          <p:cNvSpPr txBox="1"/>
          <p:nvPr/>
        </p:nvSpPr>
        <p:spPr>
          <a:xfrm flipH="1">
            <a:off x="5244736" y="382147"/>
            <a:ext cx="6407334" cy="58477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1024128" y="382917"/>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ORGANIZAÇÃO DO MÓDULO 1</a:t>
            </a:r>
            <a:endParaRPr/>
          </a:p>
        </p:txBody>
      </p:sp>
      <p:sp>
        <p:nvSpPr>
          <p:cNvPr id="125" name="Google Shape;125;p5"/>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SzPts val="2200"/>
              <a:buNone/>
            </a:pPr>
            <a:r>
              <a:t/>
            </a:r>
            <a:endParaRPr/>
          </a:p>
        </p:txBody>
      </p:sp>
      <p:graphicFrame>
        <p:nvGraphicFramePr>
          <p:cNvPr id="126" name="Google Shape;126;p5"/>
          <p:cNvGraphicFramePr/>
          <p:nvPr/>
        </p:nvGraphicFramePr>
        <p:xfrm>
          <a:off x="627731" y="129927"/>
          <a:ext cx="3000000" cy="3000000"/>
        </p:xfrm>
        <a:graphic>
          <a:graphicData uri="http://schemas.openxmlformats.org/drawingml/2006/table">
            <a:tbl>
              <a:tblPr bandRow="1" firstRow="1">
                <a:noFill/>
                <a:tableStyleId>{7254C1EC-0F6D-467C-964C-CB4A8F16F175}</a:tableStyleId>
              </a:tblPr>
              <a:tblGrid>
                <a:gridCol w="784900"/>
                <a:gridCol w="4340900"/>
                <a:gridCol w="6031000"/>
              </a:tblGrid>
              <a:tr h="471625">
                <a:tc>
                  <a:txBody>
                    <a:bodyPr/>
                    <a:lstStyle/>
                    <a:p>
                      <a:pPr indent="0" lvl="0" marL="0" marR="0" rtl="0" algn="ctr">
                        <a:lnSpc>
                          <a:spcPct val="100000"/>
                        </a:lnSpc>
                        <a:spcBef>
                          <a:spcPts val="0"/>
                        </a:spcBef>
                        <a:spcAft>
                          <a:spcPts val="0"/>
                        </a:spcAft>
                        <a:buClr>
                          <a:srgbClr val="000000"/>
                        </a:buClr>
                        <a:buSzPts val="1600"/>
                        <a:buFont typeface="Arial"/>
                        <a:buNone/>
                      </a:pPr>
                      <a:r>
                        <a:rPr lang="pt-BR" sz="1600" u="none" cap="none" strike="noStrike"/>
                        <a:t>data</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pt-BR" sz="1600" u="none" cap="none" strike="noStrike"/>
                        <a:t>Objetivos específicos</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pt-BR" sz="1600" u="none" cap="none" strike="noStrike"/>
                        <a:t>Literatura específica</a:t>
                      </a:r>
                      <a:endParaRPr sz="1600" u="none" cap="none" strike="noStrike"/>
                    </a:p>
                  </a:txBody>
                  <a:tcPr marT="45725" marB="45725" marR="91450" marL="91450"/>
                </a:tc>
              </a:tr>
              <a:tr h="1306275">
                <a:tc>
                  <a:txBody>
                    <a:bodyPr/>
                    <a:lstStyle/>
                    <a:p>
                      <a:pPr indent="0" lvl="0" marL="0" marR="0" rtl="0" algn="ctr">
                        <a:lnSpc>
                          <a:spcPct val="100000"/>
                        </a:lnSpc>
                        <a:spcBef>
                          <a:spcPts val="0"/>
                        </a:spcBef>
                        <a:spcAft>
                          <a:spcPts val="0"/>
                        </a:spcAft>
                        <a:buClr>
                          <a:srgbClr val="000000"/>
                        </a:buClr>
                        <a:buSzPts val="1500"/>
                        <a:buFont typeface="Arial"/>
                        <a:buNone/>
                      </a:pPr>
                      <a:r>
                        <a:rPr b="1" lang="pt-BR" sz="1500" u="none" cap="none" strike="noStrike"/>
                        <a:t>2</a:t>
                      </a:r>
                      <a:r>
                        <a:rPr b="1" lang="pt-BR" sz="1500"/>
                        <a:t>0</a:t>
                      </a:r>
                      <a:r>
                        <a:rPr b="1" lang="pt-BR" sz="1500" u="none" cap="none" strike="noStrike"/>
                        <a:t>/03</a:t>
                      </a:r>
                      <a:endParaRPr b="1" sz="15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500"/>
                        <a:buFont typeface="Noto Sans Symbols"/>
                        <a:buChar char="▪"/>
                      </a:pPr>
                      <a:r>
                        <a:rPr b="1" lang="pt-BR" sz="1500" u="none" cap="none" strike="noStrike"/>
                        <a:t>Mapear “mitos” no entorno do conceito do que é língua alemã ou teutobrasileira</a:t>
                      </a:r>
                      <a:endParaRPr b="1" sz="1400" u="none" cap="none" strike="noStrike"/>
                    </a:p>
                    <a:p>
                      <a:pPr indent="-285750" lvl="0" marL="285750" marR="0" rtl="0" algn="l">
                        <a:lnSpc>
                          <a:spcPct val="100000"/>
                        </a:lnSpc>
                        <a:spcBef>
                          <a:spcPts val="0"/>
                        </a:spcBef>
                        <a:spcAft>
                          <a:spcPts val="0"/>
                        </a:spcAft>
                        <a:buClr>
                          <a:schemeClr val="dk1"/>
                        </a:buClr>
                        <a:buSzPts val="1500"/>
                        <a:buFont typeface="Noto Sans Symbols"/>
                        <a:buChar char="▪"/>
                      </a:pPr>
                      <a:r>
                        <a:rPr b="1" lang="pt-BR" sz="1500" u="none" cap="none" strike="noStrike"/>
                        <a:t>Entender as propostas de definição de línguas no contexto germânico </a:t>
                      </a:r>
                      <a:endParaRPr sz="1400" u="none" cap="none" strike="noStrike"/>
                    </a:p>
                    <a:p>
                      <a:pPr indent="-285750" lvl="0" marL="285750" marR="0" rtl="0" algn="l">
                        <a:lnSpc>
                          <a:spcPct val="100000"/>
                        </a:lnSpc>
                        <a:spcBef>
                          <a:spcPts val="0"/>
                        </a:spcBef>
                        <a:spcAft>
                          <a:spcPts val="0"/>
                        </a:spcAft>
                        <a:buClr>
                          <a:schemeClr val="dk1"/>
                        </a:buClr>
                        <a:buSzPts val="1500"/>
                        <a:buFont typeface="Noto Sans Symbols"/>
                        <a:buChar char="▪"/>
                      </a:pPr>
                      <a:r>
                        <a:rPr b="1" lang="pt-BR" sz="1500" u="none" cap="none" strike="noStrike"/>
                        <a:t>Discutir os critérios linguísticos e extralinguísticos de definição </a:t>
                      </a:r>
                      <a:endParaRPr b="1"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0" lang="pt-BR" sz="1600" u="none" cap="none" strike="noStrike">
                          <a:solidFill>
                            <a:schemeClr val="dk1"/>
                          </a:solidFill>
                          <a:latin typeface="Century Gothic"/>
                          <a:ea typeface="Century Gothic"/>
                          <a:cs typeface="Century Gothic"/>
                          <a:sym typeface="Century Gothic"/>
                        </a:rPr>
                        <a:t>MEIRELLES, Camila.  </a:t>
                      </a:r>
                      <a:r>
                        <a:rPr b="1" lang="pt-BR" sz="1600" u="none" cap="none" strike="noStrike">
                          <a:solidFill>
                            <a:schemeClr val="dk1"/>
                          </a:solidFill>
                          <a:latin typeface="Century Gothic"/>
                          <a:ea typeface="Century Gothic"/>
                          <a:cs typeface="Century Gothic"/>
                          <a:sym typeface="Century Gothic"/>
                        </a:rPr>
                        <a:t>Pluricentrismo linguístico da língua alemã e concepções de graduandos e professores</a:t>
                      </a:r>
                      <a:r>
                        <a:rPr b="0" lang="pt-BR" sz="1600" u="none" cap="none" strike="noStrike">
                          <a:solidFill>
                            <a:schemeClr val="dk1"/>
                          </a:solidFill>
                          <a:latin typeface="Century Gothic"/>
                          <a:ea typeface="Century Gothic"/>
                          <a:cs typeface="Century Gothic"/>
                          <a:sym typeface="Century Gothic"/>
                        </a:rPr>
                        <a:t>. Anais do IX SAPPIL – Estudos de Linguagem, UFF, no 1, 2018.</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0" lang="pt-BR" sz="1600" u="none" cap="none" strike="noStrike">
                          <a:solidFill>
                            <a:schemeClr val="dk1"/>
                          </a:solidFill>
                          <a:latin typeface="Century Gothic"/>
                          <a:ea typeface="Century Gothic"/>
                          <a:cs typeface="Century Gothic"/>
                          <a:sym typeface="Century Gothic"/>
                        </a:rPr>
                        <a:t>SAVEDRA, Mônica Maria Guimarães; PUPP SPINASSÉ, Karen. </a:t>
                      </a:r>
                      <a:r>
                        <a:rPr b="1" lang="pt-BR" sz="1600" u="none" cap="none" strike="noStrike">
                          <a:solidFill>
                            <a:schemeClr val="dk1"/>
                          </a:solidFill>
                          <a:latin typeface="Century Gothic"/>
                          <a:ea typeface="Century Gothic"/>
                          <a:cs typeface="Century Gothic"/>
                          <a:sym typeface="Century Gothic"/>
                        </a:rPr>
                        <a:t>O ensino de variedades germânicas em contextos de contato linguístico: conceitos, princípios e diretrizes</a:t>
                      </a:r>
                      <a:r>
                        <a:rPr b="0" lang="pt-BR" sz="1600" u="none" cap="none" strike="noStrike">
                          <a:solidFill>
                            <a:schemeClr val="dk1"/>
                          </a:solidFill>
                          <a:latin typeface="Century Gothic"/>
                          <a:ea typeface="Century Gothic"/>
                          <a:cs typeface="Century Gothic"/>
                          <a:sym typeface="Century Gothic"/>
                        </a:rPr>
                        <a:t>. In: KRETSCHMER, Johannes; SAVEDRA, Mônica M. G.; BOLACIO FILHO, Ebal Sant’Anna; FERREIRA, Mergenfel Vaz; LAGES, Susana Kampff. Travessias, Encontros, Diálogos nos Estudos Germanísticos no Brasil. Niterói: Eduff/ABEG., 2021, p.18-35</a:t>
                      </a:r>
                      <a:r>
                        <a:rPr b="1" lang="pt-BR" sz="1600" u="none" cap="none" strike="noStrike">
                          <a:solidFill>
                            <a:schemeClr val="dk1"/>
                          </a:solidFill>
                          <a:latin typeface="Century Gothic"/>
                          <a:ea typeface="Century Gothic"/>
                          <a:cs typeface="Century Gothic"/>
                          <a:sym typeface="Century Gothic"/>
                        </a:rPr>
                        <a:t>.</a:t>
                      </a:r>
                      <a:endParaRPr sz="1400" u="none" cap="none" strike="noStrike"/>
                    </a:p>
                  </a:txBody>
                  <a:tcPr marT="45725" marB="45725" marR="91450" marL="91450"/>
                </a:tc>
              </a:tr>
              <a:tr h="1373375">
                <a:tc>
                  <a:txBody>
                    <a:bodyPr/>
                    <a:lstStyle/>
                    <a:p>
                      <a:pPr indent="0" lvl="0" marL="0" marR="0" rtl="0" algn="ctr">
                        <a:lnSpc>
                          <a:spcPct val="100000"/>
                        </a:lnSpc>
                        <a:spcBef>
                          <a:spcPts val="0"/>
                        </a:spcBef>
                        <a:spcAft>
                          <a:spcPts val="0"/>
                        </a:spcAft>
                        <a:buClr>
                          <a:srgbClr val="000000"/>
                        </a:buClr>
                        <a:buSzPts val="1500"/>
                        <a:buFont typeface="Arial"/>
                        <a:buNone/>
                      </a:pPr>
                      <a:r>
                        <a:rPr lang="pt-BR" sz="1500">
                          <a:solidFill>
                            <a:srgbClr val="595959"/>
                          </a:solidFill>
                        </a:rPr>
                        <a:t>27</a:t>
                      </a:r>
                      <a:r>
                        <a:rPr lang="pt-BR" sz="1500" u="none" cap="none" strike="noStrike">
                          <a:solidFill>
                            <a:srgbClr val="595959"/>
                          </a:solidFill>
                        </a:rPr>
                        <a:t>/04</a:t>
                      </a:r>
                      <a:endParaRPr sz="1500" u="none" cap="none" strike="noStrike">
                        <a:solidFill>
                          <a:srgbClr val="595959"/>
                        </a:solidFill>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500"/>
                        <a:buFont typeface="Noto Sans Symbols"/>
                        <a:buChar char="▪"/>
                      </a:pPr>
                      <a:r>
                        <a:rPr lang="pt-BR" sz="1500" u="none" cap="none" strike="noStrike">
                          <a:solidFill>
                            <a:srgbClr val="595959"/>
                          </a:solidFill>
                        </a:rPr>
                        <a:t>Discutir a definição da língua alemã como língua estrangeira </a:t>
                      </a:r>
                      <a:endParaRPr sz="1400" u="none" cap="none" strike="noStrike">
                        <a:solidFill>
                          <a:srgbClr val="595959"/>
                        </a:solidFill>
                      </a:endParaRPr>
                    </a:p>
                    <a:p>
                      <a:pPr indent="-285750" lvl="0" marL="285750" marR="0" rtl="0" algn="l">
                        <a:lnSpc>
                          <a:spcPct val="100000"/>
                        </a:lnSpc>
                        <a:spcBef>
                          <a:spcPts val="0"/>
                        </a:spcBef>
                        <a:spcAft>
                          <a:spcPts val="0"/>
                        </a:spcAft>
                        <a:buClr>
                          <a:schemeClr val="dk1"/>
                        </a:buClr>
                        <a:buSzPts val="1500"/>
                        <a:buFont typeface="Noto Sans Symbols"/>
                        <a:buChar char="▪"/>
                      </a:pPr>
                      <a:r>
                        <a:rPr lang="pt-BR" sz="1500" u="none" cap="none" strike="noStrike">
                          <a:solidFill>
                            <a:srgbClr val="595959"/>
                          </a:solidFill>
                        </a:rPr>
                        <a:t>Retomar o histórico do ensino de alemão como LE</a:t>
                      </a:r>
                      <a:endParaRPr sz="1400" u="none" cap="none" strike="noStrike"/>
                    </a:p>
                    <a:p>
                      <a:pPr indent="-285750" lvl="0" marL="285750" marR="0" rtl="0" algn="l">
                        <a:lnSpc>
                          <a:spcPct val="100000"/>
                        </a:lnSpc>
                        <a:spcBef>
                          <a:spcPts val="0"/>
                        </a:spcBef>
                        <a:spcAft>
                          <a:spcPts val="0"/>
                        </a:spcAft>
                        <a:buClr>
                          <a:schemeClr val="dk1"/>
                        </a:buClr>
                        <a:buSzPts val="1500"/>
                        <a:buFont typeface="Noto Sans Symbols"/>
                        <a:buChar char="▪"/>
                      </a:pPr>
                      <a:r>
                        <a:rPr lang="pt-BR" sz="1500" u="none" cap="none" strike="noStrike">
                          <a:solidFill>
                            <a:srgbClr val="595959"/>
                          </a:solidFill>
                        </a:rPr>
                        <a:t>Discutir possibilidades de expansão e introdução de alemão em diferentes ambientes</a:t>
                      </a:r>
                      <a:endParaRPr sz="1400" u="none" cap="none" strike="noStrike">
                        <a:solidFill>
                          <a:srgbClr val="5959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rgbClr val="595959"/>
                          </a:solidFill>
                          <a:latin typeface="Century Gothic"/>
                          <a:ea typeface="Century Gothic"/>
                          <a:cs typeface="Century Gothic"/>
                          <a:sym typeface="Century Gothic"/>
                        </a:rPr>
                        <a:t>UPHOFF, Dörthe. A área de alemão como língua estrangeira: desenvolvimento histórico e perspectivas atuais. Pandaemonium ger.,  São Paulo, v. 16, n. 22, p. 219-241, 2013. </a:t>
                      </a:r>
                      <a:endParaRPr b="0" i="0" sz="1600" u="none" cap="none" strike="noStrike">
                        <a:solidFill>
                          <a:srgbClr val="595959"/>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rgbClr val="595959"/>
                          </a:solidFill>
                          <a:latin typeface="Century Gothic"/>
                          <a:ea typeface="Century Gothic"/>
                          <a:cs typeface="Century Gothic"/>
                          <a:sym typeface="Century Gothic"/>
                        </a:rPr>
                        <a:t>PEREIRA, Rogéria C. Motivação para aprendizado do alemão em contexto extensionista. In: UPHOFF, D. et al. (Orgs.) Alemão em contexto universitário: ensino, pesquisa e extensão. São Paulo: FFLCH/USP, 2019, pp. 193-216.</a:t>
                      </a:r>
                      <a:endParaRPr b="0" i="0" sz="1600" u="none" cap="none" strike="noStrike">
                        <a:solidFill>
                          <a:srgbClr val="595959"/>
                        </a:solidFill>
                        <a:latin typeface="Century Gothic"/>
                        <a:ea typeface="Century Gothic"/>
                        <a:cs typeface="Century Gothic"/>
                        <a:sym typeface="Century Gothic"/>
                      </a:endParaRPr>
                    </a:p>
                  </a:txBody>
                  <a:tcPr marT="45725" marB="45725" marR="91450" marL="91450"/>
                </a:tc>
              </a:tr>
              <a:tr h="885150">
                <a:tc>
                  <a:txBody>
                    <a:bodyPr/>
                    <a:lstStyle/>
                    <a:p>
                      <a:pPr indent="0" lvl="0" marL="0" marR="0" rtl="0" algn="ctr">
                        <a:lnSpc>
                          <a:spcPct val="100000"/>
                        </a:lnSpc>
                        <a:spcBef>
                          <a:spcPts val="0"/>
                        </a:spcBef>
                        <a:spcAft>
                          <a:spcPts val="0"/>
                        </a:spcAft>
                        <a:buClr>
                          <a:srgbClr val="000000"/>
                        </a:buClr>
                        <a:buSzPts val="1500"/>
                        <a:buFont typeface="Arial"/>
                        <a:buNone/>
                      </a:pPr>
                      <a:r>
                        <a:rPr lang="pt-BR" sz="1500">
                          <a:solidFill>
                            <a:srgbClr val="595959"/>
                          </a:solidFill>
                        </a:rPr>
                        <a:t>10</a:t>
                      </a:r>
                      <a:r>
                        <a:rPr lang="pt-BR" sz="1500" u="none" cap="none" strike="noStrike">
                          <a:solidFill>
                            <a:srgbClr val="595959"/>
                          </a:solidFill>
                        </a:rPr>
                        <a:t>/04</a:t>
                      </a:r>
                      <a:endParaRPr sz="1500" u="none" cap="none" strike="noStrike">
                        <a:solidFill>
                          <a:srgbClr val="595959"/>
                        </a:solidFill>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500"/>
                        <a:buFont typeface="Noto Sans Symbols"/>
                        <a:buChar char="▪"/>
                      </a:pPr>
                      <a:r>
                        <a:rPr lang="pt-BR" sz="1500" u="none" cap="none" strike="noStrike">
                          <a:solidFill>
                            <a:srgbClr val="595959"/>
                          </a:solidFill>
                        </a:rPr>
                        <a:t>Discutir a definição da língua alemã e/ou línguas teutobrasileiras como língua materna</a:t>
                      </a:r>
                      <a:endParaRPr sz="1400" u="none" cap="none" strike="noStrike"/>
                    </a:p>
                    <a:p>
                      <a:pPr indent="-285750" lvl="0" marL="285750" marR="0" rtl="0" algn="l">
                        <a:lnSpc>
                          <a:spcPct val="100000"/>
                        </a:lnSpc>
                        <a:spcBef>
                          <a:spcPts val="0"/>
                        </a:spcBef>
                        <a:spcAft>
                          <a:spcPts val="0"/>
                        </a:spcAft>
                        <a:buClr>
                          <a:schemeClr val="dk1"/>
                        </a:buClr>
                        <a:buSzPts val="1500"/>
                        <a:buFont typeface="Noto Sans Symbols"/>
                        <a:buChar char="▪"/>
                      </a:pPr>
                      <a:r>
                        <a:rPr lang="pt-BR" sz="1500" u="none" cap="none" strike="noStrike">
                          <a:solidFill>
                            <a:srgbClr val="595959"/>
                          </a:solidFill>
                        </a:rPr>
                        <a:t>Analisar a interface entre o ensino de alemão como LE, LM e “língua outra”</a:t>
                      </a:r>
                      <a:endParaRPr sz="1500" u="none" cap="none" strike="noStrike">
                        <a:solidFill>
                          <a:srgbClr val="595959"/>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rgbClr val="595959"/>
                          </a:solidFill>
                          <a:latin typeface="Century Gothic"/>
                          <a:ea typeface="Century Gothic"/>
                          <a:cs typeface="Century Gothic"/>
                          <a:sym typeface="Century Gothic"/>
                        </a:rPr>
                        <a:t>SPINASSÉ, Karen Pupp. Os conceitos de língua materna, segunda língua e língua estrangeira e os falantes de línguas alóctones minoritárias no sul do Brasil. Revista Contingentia, vol. 1, n. 1, nov. 2006, p .01-10.</a:t>
                      </a:r>
                      <a:endParaRPr sz="1400" u="none" cap="none" strike="noStrike"/>
                    </a:p>
                    <a:p>
                      <a:pPr indent="0" lvl="0" marL="0" marR="0" rtl="0" algn="l">
                        <a:lnSpc>
                          <a:spcPct val="100000"/>
                        </a:lnSpc>
                        <a:spcBef>
                          <a:spcPts val="0"/>
                        </a:spcBef>
                        <a:spcAft>
                          <a:spcPts val="0"/>
                        </a:spcAft>
                        <a:buClr>
                          <a:srgbClr val="595959"/>
                        </a:buClr>
                        <a:buSzPts val="1600"/>
                        <a:buFont typeface="Century Gothic"/>
                        <a:buNone/>
                      </a:pPr>
                      <a:r>
                        <a:rPr b="0" i="0" lang="pt-BR" sz="1600" u="none" cap="none" strike="noStrike">
                          <a:solidFill>
                            <a:srgbClr val="595959"/>
                          </a:solidFill>
                          <a:latin typeface="Century Gothic"/>
                          <a:ea typeface="Century Gothic"/>
                          <a:cs typeface="Century Gothic"/>
                          <a:sym typeface="Century Gothic"/>
                        </a:rPr>
                        <a:t>Documentário: Viver no Brasil falando Hunsrückisch </a:t>
                      </a:r>
                      <a:endParaRPr sz="1400" u="none" cap="none" strike="noStrike"/>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pt-BR"/>
              <a:t>LEITURAS E IDEIA DO MÓDULO </a:t>
            </a:r>
            <a:endParaRPr/>
          </a:p>
        </p:txBody>
      </p:sp>
      <p:grpSp>
        <p:nvGrpSpPr>
          <p:cNvPr id="132" name="Google Shape;132;p6"/>
          <p:cNvGrpSpPr/>
          <p:nvPr/>
        </p:nvGrpSpPr>
        <p:grpSpPr>
          <a:xfrm>
            <a:off x="7475242" y="1476508"/>
            <a:ext cx="3999475" cy="4976948"/>
            <a:chOff x="2853114" y="0"/>
            <a:chExt cx="3999475" cy="4976948"/>
          </a:xfrm>
        </p:grpSpPr>
        <p:sp>
          <p:nvSpPr>
            <p:cNvPr id="133" name="Google Shape;133;p6"/>
            <p:cNvSpPr/>
            <p:nvPr/>
          </p:nvSpPr>
          <p:spPr>
            <a:xfrm rot="-5400000">
              <a:off x="2230945" y="1511051"/>
              <a:ext cx="3199680" cy="1955343"/>
            </a:xfrm>
            <a:prstGeom prst="round2SameRect">
              <a:avLst>
                <a:gd fmla="val 16670" name="adj1"/>
                <a:gd fmla="val 0" name="adj2"/>
              </a:avLst>
            </a:prstGeom>
            <a:solidFill>
              <a:srgbClr val="BDBDBF"/>
            </a:solid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6"/>
            <p:cNvSpPr txBox="1"/>
            <p:nvPr/>
          </p:nvSpPr>
          <p:spPr>
            <a:xfrm>
              <a:off x="2948583" y="984352"/>
              <a:ext cx="1859874" cy="3008742"/>
            </a:xfrm>
            <a:prstGeom prst="rect">
              <a:avLst/>
            </a:prstGeom>
            <a:noFill/>
            <a:ln>
              <a:noFill/>
            </a:ln>
          </p:spPr>
          <p:txBody>
            <a:bodyPr anchorCtr="0" anchor="t" bIns="101600" lIns="60950" spcFirstLastPara="1" rIns="91425" wrap="square" tIns="10160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630"/>
                </a:spcBef>
                <a:spcAft>
                  <a:spcPts val="0"/>
                </a:spcAft>
                <a:buClr>
                  <a:srgbClr val="000000"/>
                </a:buClr>
                <a:buSzPts val="1800"/>
                <a:buFont typeface="Arial"/>
                <a:buNone/>
              </a:pPr>
              <a:r>
                <a:rPr b="1" i="0" lang="pt-BR" sz="1800" u="none" cap="none" strike="noStrike">
                  <a:solidFill>
                    <a:schemeClr val="dk1"/>
                  </a:solidFill>
                  <a:latin typeface="Century Gothic"/>
                  <a:ea typeface="Century Gothic"/>
                  <a:cs typeface="Century Gothic"/>
                  <a:sym typeface="Century Gothic"/>
                </a:rPr>
                <a:t>Concepções de alemão e línguas teutobrasileiras</a:t>
              </a:r>
              <a:endParaRPr b="1" i="0" sz="1800" u="none" cap="none" strike="noStrike">
                <a:solidFill>
                  <a:schemeClr val="dk1"/>
                </a:solidFill>
                <a:latin typeface="Century Gothic"/>
                <a:ea typeface="Century Gothic"/>
                <a:cs typeface="Century Gothic"/>
                <a:sym typeface="Century Gothic"/>
              </a:endParaRPr>
            </a:p>
          </p:txBody>
        </p:sp>
        <p:sp>
          <p:nvSpPr>
            <p:cNvPr id="135" name="Google Shape;135;p6"/>
            <p:cNvSpPr/>
            <p:nvPr/>
          </p:nvSpPr>
          <p:spPr>
            <a:xfrm rot="5400000">
              <a:off x="4275077" y="1511051"/>
              <a:ext cx="3199680" cy="1955343"/>
            </a:xfrm>
            <a:prstGeom prst="round2SameRect">
              <a:avLst>
                <a:gd fmla="val 16670" name="adj1"/>
                <a:gd fmla="val 0" name="adj2"/>
              </a:avLst>
            </a:prstGeom>
            <a:solidFill>
              <a:srgbClr val="BDBDBF"/>
            </a:solid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6"/>
            <p:cNvSpPr txBox="1"/>
            <p:nvPr/>
          </p:nvSpPr>
          <p:spPr>
            <a:xfrm>
              <a:off x="4897246" y="984352"/>
              <a:ext cx="1859874" cy="3008742"/>
            </a:xfrm>
            <a:prstGeom prst="rect">
              <a:avLst/>
            </a:prstGeom>
            <a:noFill/>
            <a:ln>
              <a:noFill/>
            </a:ln>
          </p:spPr>
          <p:txBody>
            <a:bodyPr anchorCtr="0" anchor="t" bIns="101600" lIns="91425" spcFirstLastPara="1" rIns="60950" wrap="square" tIns="10160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630"/>
                </a:spcBef>
                <a:spcAft>
                  <a:spcPts val="0"/>
                </a:spcAft>
                <a:buClr>
                  <a:srgbClr val="000000"/>
                </a:buClr>
                <a:buSzPts val="1800"/>
                <a:buFont typeface="Arial"/>
                <a:buNone/>
              </a:pPr>
              <a:r>
                <a:rPr b="1" i="0" lang="pt-BR" sz="1800" u="none" cap="none" strike="noStrike">
                  <a:solidFill>
                    <a:schemeClr val="dk1"/>
                  </a:solidFill>
                  <a:latin typeface="Century Gothic"/>
                  <a:ea typeface="Century Gothic"/>
                  <a:cs typeface="Century Gothic"/>
                  <a:sym typeface="Century Gothic"/>
                </a:rPr>
                <a:t>Teorias de aprendizagem/aquisição dessas línguas</a:t>
              </a:r>
              <a:endParaRPr b="1" i="0" sz="1800" u="none" cap="none" strike="noStrike">
                <a:solidFill>
                  <a:schemeClr val="dk1"/>
                </a:solidFill>
                <a:latin typeface="Century Gothic"/>
                <a:ea typeface="Century Gothic"/>
                <a:cs typeface="Century Gothic"/>
                <a:sym typeface="Century Gothic"/>
              </a:endParaRPr>
            </a:p>
          </p:txBody>
        </p:sp>
        <p:sp>
          <p:nvSpPr>
            <p:cNvPr id="137" name="Google Shape;137;p6"/>
            <p:cNvSpPr/>
            <p:nvPr/>
          </p:nvSpPr>
          <p:spPr>
            <a:xfrm>
              <a:off x="3830585" y="0"/>
              <a:ext cx="2044132" cy="2044032"/>
            </a:xfrm>
            <a:custGeom>
              <a:rect b="b" l="l" r="r" t="t"/>
              <a:pathLst>
                <a:path extrusionOk="0" h="120000" w="12000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chemeClr val="dk2"/>
            </a:solidFill>
            <a:ln cap="flat" cmpd="sng" w="127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rot="10800000">
              <a:off x="3830585" y="2932916"/>
              <a:ext cx="2044132" cy="2044032"/>
            </a:xfrm>
            <a:custGeom>
              <a:rect b="b" l="l" r="r" t="t"/>
              <a:pathLst>
                <a:path extrusionOk="0" h="120000" w="12000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chemeClr val="dk2"/>
            </a:solidFill>
            <a:ln cap="flat" cmpd="sng" w="127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 name="Google Shape;139;p6"/>
          <p:cNvGrpSpPr/>
          <p:nvPr/>
        </p:nvGrpSpPr>
        <p:grpSpPr>
          <a:xfrm>
            <a:off x="1761211" y="1476756"/>
            <a:ext cx="3999475" cy="4976948"/>
            <a:chOff x="2853114" y="0"/>
            <a:chExt cx="3999475" cy="4976948"/>
          </a:xfrm>
        </p:grpSpPr>
        <p:sp>
          <p:nvSpPr>
            <p:cNvPr id="140" name="Google Shape;140;p6"/>
            <p:cNvSpPr/>
            <p:nvPr/>
          </p:nvSpPr>
          <p:spPr>
            <a:xfrm rot="-5400000">
              <a:off x="2230945" y="1511051"/>
              <a:ext cx="3199680" cy="1955343"/>
            </a:xfrm>
            <a:prstGeom prst="round2SameRect">
              <a:avLst>
                <a:gd fmla="val 16670" name="adj1"/>
                <a:gd fmla="val 0" name="adj2"/>
              </a:avLst>
            </a:prstGeom>
            <a:solidFill>
              <a:srgbClr val="BDBDBF"/>
            </a:solid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txBox="1"/>
            <p:nvPr/>
          </p:nvSpPr>
          <p:spPr>
            <a:xfrm>
              <a:off x="2948583" y="984352"/>
              <a:ext cx="1859874" cy="3008742"/>
            </a:xfrm>
            <a:prstGeom prst="rect">
              <a:avLst/>
            </a:prstGeom>
            <a:noFill/>
            <a:ln>
              <a:noFill/>
            </a:ln>
          </p:spPr>
          <p:txBody>
            <a:bodyPr anchorCtr="0" anchor="t" bIns="101600" lIns="60950" spcFirstLastPara="1" rIns="91425" wrap="square" tIns="10160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630"/>
                </a:spcBef>
                <a:spcAft>
                  <a:spcPts val="0"/>
                </a:spcAft>
                <a:buClr>
                  <a:srgbClr val="000000"/>
                </a:buClr>
                <a:buSzPts val="1800"/>
                <a:buFont typeface="Arial"/>
                <a:buNone/>
              </a:pPr>
              <a:r>
                <a:rPr b="1" i="0" lang="pt-BR" sz="1800" u="none" cap="none" strike="noStrike">
                  <a:solidFill>
                    <a:schemeClr val="dk1"/>
                  </a:solidFill>
                  <a:latin typeface="Century Gothic"/>
                  <a:ea typeface="Century Gothic"/>
                  <a:cs typeface="Century Gothic"/>
                  <a:sym typeface="Century Gothic"/>
                </a:rPr>
                <a:t>Concepções de língua</a:t>
              </a:r>
              <a:endParaRPr b="1" i="0" sz="1800" u="none" cap="none" strike="noStrike">
                <a:solidFill>
                  <a:schemeClr val="dk1"/>
                </a:solidFill>
                <a:latin typeface="Century Gothic"/>
                <a:ea typeface="Century Gothic"/>
                <a:cs typeface="Century Gothic"/>
                <a:sym typeface="Century Gothic"/>
              </a:endParaRPr>
            </a:p>
          </p:txBody>
        </p:sp>
        <p:sp>
          <p:nvSpPr>
            <p:cNvPr id="142" name="Google Shape;142;p6"/>
            <p:cNvSpPr/>
            <p:nvPr/>
          </p:nvSpPr>
          <p:spPr>
            <a:xfrm rot="5400000">
              <a:off x="4275077" y="1511051"/>
              <a:ext cx="3199680" cy="1955343"/>
            </a:xfrm>
            <a:prstGeom prst="round2SameRect">
              <a:avLst>
                <a:gd fmla="val 16670" name="adj1"/>
                <a:gd fmla="val 0" name="adj2"/>
              </a:avLst>
            </a:prstGeom>
            <a:solidFill>
              <a:srgbClr val="BDBDBF"/>
            </a:solid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txBox="1"/>
            <p:nvPr/>
          </p:nvSpPr>
          <p:spPr>
            <a:xfrm>
              <a:off x="4897246" y="984352"/>
              <a:ext cx="1859874" cy="3008742"/>
            </a:xfrm>
            <a:prstGeom prst="rect">
              <a:avLst/>
            </a:prstGeom>
            <a:noFill/>
            <a:ln>
              <a:noFill/>
            </a:ln>
          </p:spPr>
          <p:txBody>
            <a:bodyPr anchorCtr="0" anchor="t" bIns="101600" lIns="91425" spcFirstLastPara="1" rIns="60950" wrap="square" tIns="10160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630"/>
                </a:spcBef>
                <a:spcAft>
                  <a:spcPts val="0"/>
                </a:spcAft>
                <a:buClr>
                  <a:srgbClr val="000000"/>
                </a:buClr>
                <a:buSzPts val="1800"/>
                <a:buFont typeface="Arial"/>
                <a:buNone/>
              </a:pPr>
              <a:r>
                <a:rPr b="1" i="0" lang="pt-BR" sz="1800" u="none" cap="none" strike="noStrike">
                  <a:solidFill>
                    <a:schemeClr val="dk1"/>
                  </a:solidFill>
                  <a:latin typeface="Century Gothic"/>
                  <a:ea typeface="Century Gothic"/>
                  <a:cs typeface="Century Gothic"/>
                  <a:sym typeface="Century Gothic"/>
                </a:rPr>
                <a:t>Teorias de aprendizagem/aquisição</a:t>
              </a:r>
              <a:endParaRPr b="1" i="0" sz="1800" u="none" cap="none" strike="noStrike">
                <a:solidFill>
                  <a:schemeClr val="dk1"/>
                </a:solidFill>
                <a:latin typeface="Century Gothic"/>
                <a:ea typeface="Century Gothic"/>
                <a:cs typeface="Century Gothic"/>
                <a:sym typeface="Century Gothic"/>
              </a:endParaRPr>
            </a:p>
          </p:txBody>
        </p:sp>
        <p:sp>
          <p:nvSpPr>
            <p:cNvPr id="144" name="Google Shape;144;p6"/>
            <p:cNvSpPr/>
            <p:nvPr/>
          </p:nvSpPr>
          <p:spPr>
            <a:xfrm>
              <a:off x="3830585" y="0"/>
              <a:ext cx="2044132" cy="2044032"/>
            </a:xfrm>
            <a:custGeom>
              <a:rect b="b" l="l" r="r" t="t"/>
              <a:pathLst>
                <a:path extrusionOk="0" h="120000" w="12000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chemeClr val="dk2"/>
            </a:solidFill>
            <a:ln cap="flat" cmpd="sng" w="127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
            <p:cNvSpPr/>
            <p:nvPr/>
          </p:nvSpPr>
          <p:spPr>
            <a:xfrm rot="10800000">
              <a:off x="3830585" y="2932916"/>
              <a:ext cx="2044132" cy="2044032"/>
            </a:xfrm>
            <a:custGeom>
              <a:rect b="b" l="l" r="r" t="t"/>
              <a:pathLst>
                <a:path extrusionOk="0" h="120000" w="12000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chemeClr val="dk2"/>
            </a:solidFill>
            <a:ln cap="flat" cmpd="sng" w="127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 name="Google Shape;146;p6"/>
          <p:cNvGrpSpPr/>
          <p:nvPr/>
        </p:nvGrpSpPr>
        <p:grpSpPr>
          <a:xfrm>
            <a:off x="1761213" y="1476508"/>
            <a:ext cx="3999475" cy="4976948"/>
            <a:chOff x="2853114" y="0"/>
            <a:chExt cx="3999475" cy="4976948"/>
          </a:xfrm>
        </p:grpSpPr>
        <p:sp>
          <p:nvSpPr>
            <p:cNvPr id="147" name="Google Shape;147;p6"/>
            <p:cNvSpPr/>
            <p:nvPr/>
          </p:nvSpPr>
          <p:spPr>
            <a:xfrm rot="-5400000">
              <a:off x="2230945" y="1511051"/>
              <a:ext cx="3199680" cy="1955343"/>
            </a:xfrm>
            <a:prstGeom prst="round2SameRect">
              <a:avLst>
                <a:gd fmla="val 16670" name="adj1"/>
                <a:gd fmla="val 0" name="adj2"/>
              </a:avLst>
            </a:prstGeom>
            <a:solidFill>
              <a:srgbClr val="BDBDBF"/>
            </a:solid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txBox="1"/>
            <p:nvPr/>
          </p:nvSpPr>
          <p:spPr>
            <a:xfrm>
              <a:off x="2948583" y="984352"/>
              <a:ext cx="1859874" cy="3008742"/>
            </a:xfrm>
            <a:prstGeom prst="rect">
              <a:avLst/>
            </a:prstGeom>
            <a:noFill/>
            <a:ln>
              <a:noFill/>
            </a:ln>
          </p:spPr>
          <p:txBody>
            <a:bodyPr anchorCtr="0" anchor="t" bIns="101600" lIns="60950" spcFirstLastPara="1" rIns="91425" wrap="square" tIns="10160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630"/>
                </a:spcBef>
                <a:spcAft>
                  <a:spcPts val="0"/>
                </a:spcAft>
                <a:buClr>
                  <a:srgbClr val="000000"/>
                </a:buClr>
                <a:buSzPts val="1800"/>
                <a:buFont typeface="Arial"/>
                <a:buNone/>
              </a:pPr>
              <a:r>
                <a:rPr b="1" i="0" lang="pt-BR" sz="1800" u="none" cap="none" strike="noStrike">
                  <a:solidFill>
                    <a:schemeClr val="dk1"/>
                  </a:solidFill>
                  <a:latin typeface="Century Gothic"/>
                  <a:ea typeface="Century Gothic"/>
                  <a:cs typeface="Century Gothic"/>
                  <a:sym typeface="Century Gothic"/>
                </a:rPr>
                <a:t>Concepções do meu alemão brasileiro</a:t>
              </a:r>
              <a:endParaRPr b="1" i="0" sz="1800" u="none" cap="none" strike="noStrike">
                <a:solidFill>
                  <a:schemeClr val="dk1"/>
                </a:solidFill>
                <a:latin typeface="Century Gothic"/>
                <a:ea typeface="Century Gothic"/>
                <a:cs typeface="Century Gothic"/>
                <a:sym typeface="Century Gothic"/>
              </a:endParaRPr>
            </a:p>
          </p:txBody>
        </p:sp>
        <p:sp>
          <p:nvSpPr>
            <p:cNvPr id="149" name="Google Shape;149;p6"/>
            <p:cNvSpPr/>
            <p:nvPr/>
          </p:nvSpPr>
          <p:spPr>
            <a:xfrm rot="5400000">
              <a:off x="4275077" y="1511051"/>
              <a:ext cx="3199680" cy="1955343"/>
            </a:xfrm>
            <a:prstGeom prst="round2SameRect">
              <a:avLst>
                <a:gd fmla="val 16670" name="adj1"/>
                <a:gd fmla="val 0" name="adj2"/>
              </a:avLst>
            </a:prstGeom>
            <a:solidFill>
              <a:srgbClr val="BDBDBF"/>
            </a:solid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
            <p:cNvSpPr txBox="1"/>
            <p:nvPr/>
          </p:nvSpPr>
          <p:spPr>
            <a:xfrm>
              <a:off x="4897246" y="984352"/>
              <a:ext cx="1859874" cy="3008742"/>
            </a:xfrm>
            <a:prstGeom prst="rect">
              <a:avLst/>
            </a:prstGeom>
            <a:noFill/>
            <a:ln>
              <a:noFill/>
            </a:ln>
          </p:spPr>
          <p:txBody>
            <a:bodyPr anchorCtr="0" anchor="t" bIns="101600" lIns="91425" spcFirstLastPara="1" rIns="60950" wrap="square" tIns="10160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600"/>
                <a:buFont typeface="Arial"/>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56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630"/>
                </a:spcBef>
                <a:spcAft>
                  <a:spcPts val="0"/>
                </a:spcAft>
                <a:buClr>
                  <a:srgbClr val="000000"/>
                </a:buClr>
                <a:buSzPts val="1800"/>
                <a:buFont typeface="Arial"/>
                <a:buNone/>
              </a:pPr>
              <a:r>
                <a:rPr b="1" i="0" lang="pt-BR" sz="1800" u="none" cap="none" strike="noStrike">
                  <a:solidFill>
                    <a:schemeClr val="dk1"/>
                  </a:solidFill>
                  <a:latin typeface="Century Gothic"/>
                  <a:ea typeface="Century Gothic"/>
                  <a:cs typeface="Century Gothic"/>
                  <a:sym typeface="Century Gothic"/>
                </a:rPr>
                <a:t>Entendimento da minha aprendizagem/aquisição</a:t>
              </a:r>
              <a:endParaRPr b="1" i="0" sz="1800" u="none" cap="none" strike="noStrike">
                <a:solidFill>
                  <a:schemeClr val="dk1"/>
                </a:solidFill>
                <a:latin typeface="Century Gothic"/>
                <a:ea typeface="Century Gothic"/>
                <a:cs typeface="Century Gothic"/>
                <a:sym typeface="Century Gothic"/>
              </a:endParaRPr>
            </a:p>
          </p:txBody>
        </p:sp>
        <p:sp>
          <p:nvSpPr>
            <p:cNvPr id="151" name="Google Shape;151;p6"/>
            <p:cNvSpPr/>
            <p:nvPr/>
          </p:nvSpPr>
          <p:spPr>
            <a:xfrm>
              <a:off x="3830585" y="0"/>
              <a:ext cx="2044132" cy="2044032"/>
            </a:xfrm>
            <a:custGeom>
              <a:rect b="b" l="l" r="r" t="t"/>
              <a:pathLst>
                <a:path extrusionOk="0" h="120000" w="12000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chemeClr val="dk2"/>
            </a:solidFill>
            <a:ln cap="flat" cmpd="sng" w="127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rot="10800000">
              <a:off x="3830585" y="2932916"/>
              <a:ext cx="2044132" cy="2044032"/>
            </a:xfrm>
            <a:custGeom>
              <a:rect b="b" l="l" r="r" t="t"/>
              <a:pathLst>
                <a:path extrusionOk="0" h="120000" w="12000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cubicBezTo>
                    <a:pt x="87531" y="28919"/>
                    <a:pt x="69973" y="19695"/>
                    <a:pt x="52509" y="23256"/>
                  </a:cubicBezTo>
                  <a:cubicBezTo>
                    <a:pt x="35044" y="26816"/>
                    <a:pt x="22499" y="42177"/>
                    <a:pt x="22499" y="60000"/>
                  </a:cubicBezTo>
                  <a:close/>
                </a:path>
              </a:pathLst>
            </a:custGeom>
            <a:solidFill>
              <a:schemeClr val="dk2"/>
            </a:solidFill>
            <a:ln cap="flat" cmpd="sng" w="127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p6"/>
          <p:cNvSpPr/>
          <p:nvPr/>
        </p:nvSpPr>
        <p:spPr>
          <a:xfrm>
            <a:off x="5884164" y="3671047"/>
            <a:ext cx="1390695" cy="738377"/>
          </a:xfrm>
          <a:prstGeom prst="leftRightArrow">
            <a:avLst>
              <a:gd fmla="val 50000" name="adj1"/>
              <a:gd fmla="val 50000" name="adj2"/>
            </a:avLst>
          </a:prstGeom>
          <a:solidFill>
            <a:srgbClr val="295A77"/>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95A77"/>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Century Gothic"/>
              <a:buNone/>
            </a:pPr>
            <a:r>
              <a:rPr lang="pt-BR"/>
              <a:t>ATIVIDADE 2: MAPEANDO DEFINIÇÕES</a:t>
            </a:r>
            <a:endParaRPr/>
          </a:p>
        </p:txBody>
      </p:sp>
      <p:sp>
        <p:nvSpPr>
          <p:cNvPr id="159" name="Google Shape;159;p8"/>
          <p:cNvSpPr txBox="1"/>
          <p:nvPr>
            <p:ph idx="1" type="body"/>
          </p:nvPr>
        </p:nvSpPr>
        <p:spPr>
          <a:xfrm>
            <a:off x="2581585" y="2167351"/>
            <a:ext cx="7541623" cy="333525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t/>
            </a:r>
            <a:endParaRPr/>
          </a:p>
          <a:p>
            <a:pPr indent="0" lvl="0" marL="0" rtl="0" algn="ctr">
              <a:lnSpc>
                <a:spcPct val="100000"/>
              </a:lnSpc>
              <a:spcBef>
                <a:spcPts val="0"/>
              </a:spcBef>
              <a:spcAft>
                <a:spcPts val="0"/>
              </a:spcAft>
              <a:buSzPts val="2000"/>
              <a:buNone/>
            </a:pPr>
            <a:r>
              <a:rPr lang="pt-BR"/>
              <a:t>“A definição da língua é sempre, implicita e explicitamente, a definição de seres humanos no mundo.”</a:t>
            </a:r>
            <a:endParaRPr/>
          </a:p>
          <a:p>
            <a:pPr indent="0" lvl="0" marL="0" rtl="0" algn="ctr">
              <a:lnSpc>
                <a:spcPct val="100000"/>
              </a:lnSpc>
              <a:spcBef>
                <a:spcPts val="900"/>
              </a:spcBef>
              <a:spcAft>
                <a:spcPts val="0"/>
              </a:spcAft>
              <a:buSzPts val="2000"/>
              <a:buNone/>
            </a:pPr>
            <a:r>
              <a:rPr lang="pt-BR"/>
              <a:t>(Williams, 1977, p. 21 </a:t>
            </a:r>
            <a:r>
              <a:rPr i="1" lang="pt-BR"/>
              <a:t>apud</a:t>
            </a:r>
            <a:r>
              <a:rPr lang="pt-BR"/>
              <a:t> Kumaravadivelu, 2009, p. 3).</a:t>
            </a:r>
            <a:endParaRPr/>
          </a:p>
          <a:p>
            <a:pPr indent="0" lvl="0" marL="0" rtl="0" algn="ctr">
              <a:lnSpc>
                <a:spcPct val="100000"/>
              </a:lnSpc>
              <a:spcBef>
                <a:spcPts val="900"/>
              </a:spcBef>
              <a:spcAft>
                <a:spcPts val="0"/>
              </a:spcAft>
              <a:buSzPts val="2000"/>
              <a:buNone/>
            </a:pPr>
            <a:r>
              <a:t/>
            </a:r>
            <a:endParaRPr/>
          </a:p>
          <a:p>
            <a:pPr indent="0" lvl="0" marL="0" rtl="0" algn="ctr">
              <a:lnSpc>
                <a:spcPct val="100000"/>
              </a:lnSpc>
              <a:spcBef>
                <a:spcPts val="900"/>
              </a:spcBef>
              <a:spcAft>
                <a:spcPts val="0"/>
              </a:spcAft>
              <a:buSzPts val="2000"/>
              <a:buNone/>
            </a:pPr>
            <a:r>
              <a:rPr lang="pt-BR"/>
              <a:t>Escreva a sua definição:</a:t>
            </a:r>
            <a:endParaRPr/>
          </a:p>
          <a:p>
            <a:pPr indent="0" lvl="0" marL="0" rtl="0" algn="ctr">
              <a:lnSpc>
                <a:spcPct val="100000"/>
              </a:lnSpc>
              <a:spcBef>
                <a:spcPts val="900"/>
              </a:spcBef>
              <a:spcAft>
                <a:spcPts val="0"/>
              </a:spcAft>
              <a:buSzPts val="2000"/>
              <a:buNone/>
            </a:pPr>
            <a:r>
              <a:t/>
            </a:r>
            <a:endParaRPr/>
          </a:p>
          <a:p>
            <a:pPr indent="0" lvl="0" marL="0" rtl="0" algn="ctr">
              <a:lnSpc>
                <a:spcPct val="100000"/>
              </a:lnSpc>
              <a:spcBef>
                <a:spcPts val="900"/>
              </a:spcBef>
              <a:spcAft>
                <a:spcPts val="0"/>
              </a:spcAft>
              <a:buSzPts val="3600"/>
              <a:buNone/>
            </a:pPr>
            <a:r>
              <a:t/>
            </a:r>
            <a:endParaRPr sz="3600"/>
          </a:p>
          <a:p>
            <a:pPr indent="0" lvl="0" marL="0" rtl="0" algn="ctr">
              <a:lnSpc>
                <a:spcPct val="100000"/>
              </a:lnSpc>
              <a:spcBef>
                <a:spcPts val="900"/>
              </a:spcBef>
              <a:spcAft>
                <a:spcPts val="0"/>
              </a:spcAft>
              <a:buSzPts val="3600"/>
              <a:buNone/>
            </a:pPr>
            <a:r>
              <a:rPr lang="pt-BR" sz="3600"/>
              <a:t>O que é LÍNGUA?</a:t>
            </a:r>
            <a:endParaRPr sz="3600"/>
          </a:p>
          <a:p>
            <a:pPr indent="0" lvl="0" marL="0" rtl="0" algn="l">
              <a:lnSpc>
                <a:spcPct val="100000"/>
              </a:lnSpc>
              <a:spcBef>
                <a:spcPts val="900"/>
              </a:spcBef>
              <a:spcAft>
                <a:spcPts val="0"/>
              </a:spcAft>
              <a:buSzPts val="2000"/>
              <a:buNone/>
            </a:pPr>
            <a:r>
              <a:t/>
            </a:r>
            <a:endParaRPr/>
          </a:p>
          <a:p>
            <a:pPr indent="0" lvl="0" marL="0" rtl="0" algn="l">
              <a:lnSpc>
                <a:spcPct val="100000"/>
              </a:lnSpc>
              <a:spcBef>
                <a:spcPts val="900"/>
              </a:spcBef>
              <a:spcAft>
                <a:spcPts val="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Twentieth Century"/>
              <a:buNone/>
            </a:pPr>
            <a:r>
              <a:rPr lang="pt-BR"/>
              <a:t>LEITURA DE APOIO (KUMARAVADIVELU, P.3)</a:t>
            </a:r>
            <a:endParaRPr/>
          </a:p>
        </p:txBody>
      </p:sp>
      <p:sp>
        <p:nvSpPr>
          <p:cNvPr id="165" name="Google Shape;165;p9"/>
          <p:cNvSpPr txBox="1"/>
          <p:nvPr>
            <p:ph idx="1" type="body"/>
          </p:nvPr>
        </p:nvSpPr>
        <p:spPr>
          <a:xfrm>
            <a:off x="478464" y="1378262"/>
            <a:ext cx="11474049" cy="51590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t/>
            </a:r>
            <a:endParaRPr/>
          </a:p>
          <a:p>
            <a:pPr indent="0" lvl="0" marL="0" rtl="0" algn="l">
              <a:lnSpc>
                <a:spcPct val="100000"/>
              </a:lnSpc>
              <a:spcBef>
                <a:spcPts val="0"/>
              </a:spcBef>
              <a:spcAft>
                <a:spcPts val="0"/>
              </a:spcAft>
              <a:buClr>
                <a:schemeClr val="accent1"/>
              </a:buClr>
              <a:buSzPts val="1800"/>
              <a:buNone/>
            </a:pPr>
            <a:r>
              <a:t/>
            </a:r>
            <a:endParaRPr/>
          </a:p>
          <a:p>
            <a:pPr indent="0" lvl="0" marL="0" rtl="0" algn="l">
              <a:lnSpc>
                <a:spcPct val="100000"/>
              </a:lnSpc>
              <a:spcBef>
                <a:spcPts val="0"/>
              </a:spcBef>
              <a:spcAft>
                <a:spcPts val="0"/>
              </a:spcAft>
              <a:buClr>
                <a:schemeClr val="accent1"/>
              </a:buClr>
              <a:buSzPts val="1800"/>
              <a:buNone/>
            </a:pPr>
            <a:r>
              <a:t/>
            </a:r>
            <a:endParaRPr>
              <a:solidFill>
                <a:srgbClr val="3F3F3F"/>
              </a:solidFill>
              <a:latin typeface="Century Gothic"/>
              <a:ea typeface="Century Gothic"/>
              <a:cs typeface="Century Gothic"/>
              <a:sym typeface="Century Gothic"/>
            </a:endParaRPr>
          </a:p>
          <a:p>
            <a:pPr indent="0" lvl="0" marL="0" rtl="0" algn="just">
              <a:lnSpc>
                <a:spcPct val="100000"/>
              </a:lnSpc>
              <a:spcBef>
                <a:spcPts val="1000"/>
              </a:spcBef>
              <a:spcAft>
                <a:spcPts val="0"/>
              </a:spcAft>
              <a:buSzPts val="1800"/>
              <a:buNone/>
            </a:pPr>
            <a:r>
              <a:rPr i="1" lang="pt-BR" sz="2600"/>
              <a:t>Embora existam debates atemporais e intermináveis sobre o que constitui a linguagem, com o objetivo limitado de entender sua relevância para o aprendizado e o ensino de línguas, eu a examino de três amplos pontos de vista conceitual: linguagem como sistema, linguagem como discurso e linguagem como ideologia.</a:t>
            </a:r>
            <a:endParaRPr/>
          </a:p>
          <a:p>
            <a:pPr indent="0" lvl="0" marL="0" rtl="0" algn="l">
              <a:lnSpc>
                <a:spcPct val="100000"/>
              </a:lnSpc>
              <a:spcBef>
                <a:spcPts val="1000"/>
              </a:spcBef>
              <a:spcAft>
                <a:spcPts val="0"/>
              </a:spcAft>
              <a:buSzPts val="1800"/>
              <a:buNone/>
            </a:pPr>
            <a:r>
              <a:t/>
            </a:r>
            <a:endParaRPr i="1"/>
          </a:p>
          <a:p>
            <a:pPr indent="-342900" lvl="0" marL="342900" rtl="0" algn="l">
              <a:lnSpc>
                <a:spcPct val="100000"/>
              </a:lnSpc>
              <a:spcBef>
                <a:spcPts val="1000"/>
              </a:spcBef>
              <a:spcAft>
                <a:spcPts val="0"/>
              </a:spcAft>
              <a:buClr>
                <a:schemeClr val="accent1"/>
              </a:buClr>
              <a:buSzPts val="1800"/>
              <a:buFont typeface="Noto Sans Symbols"/>
              <a:buChar char="•"/>
            </a:pPr>
            <a:r>
              <a:rPr b="1" lang="pt-BR">
                <a:latin typeface="Century Gothic"/>
                <a:ea typeface="Century Gothic"/>
                <a:cs typeface="Century Gothic"/>
                <a:sym typeface="Century Gothic"/>
              </a:rPr>
              <a:t>LÍNGUA COMO SISTEMA</a:t>
            </a:r>
            <a:endParaRPr b="1"/>
          </a:p>
          <a:p>
            <a:pPr indent="-342900" lvl="0" marL="342900" rtl="0" algn="l">
              <a:lnSpc>
                <a:spcPct val="100000"/>
              </a:lnSpc>
              <a:spcBef>
                <a:spcPts val="1000"/>
              </a:spcBef>
              <a:spcAft>
                <a:spcPts val="0"/>
              </a:spcAft>
              <a:buClr>
                <a:schemeClr val="accent1"/>
              </a:buClr>
              <a:buSzPts val="1800"/>
              <a:buFont typeface="Noto Sans Symbols"/>
              <a:buChar char="•"/>
            </a:pPr>
            <a:r>
              <a:rPr b="1" lang="pt-BR">
                <a:latin typeface="Century Gothic"/>
                <a:ea typeface="Century Gothic"/>
                <a:cs typeface="Century Gothic"/>
                <a:sym typeface="Century Gothic"/>
              </a:rPr>
              <a:t>LÍNGUA COMO DISCURSO</a:t>
            </a:r>
            <a:endParaRPr b="1"/>
          </a:p>
          <a:p>
            <a:pPr indent="-342900" lvl="0" marL="342900" rtl="0" algn="l">
              <a:lnSpc>
                <a:spcPct val="100000"/>
              </a:lnSpc>
              <a:spcBef>
                <a:spcPts val="1000"/>
              </a:spcBef>
              <a:spcAft>
                <a:spcPts val="0"/>
              </a:spcAft>
              <a:buClr>
                <a:schemeClr val="accent1"/>
              </a:buClr>
              <a:buSzPts val="1800"/>
              <a:buFont typeface="Noto Sans Symbols"/>
              <a:buChar char="•"/>
            </a:pPr>
            <a:r>
              <a:rPr b="1" lang="pt-BR">
                <a:latin typeface="Century Gothic"/>
                <a:ea typeface="Century Gothic"/>
                <a:cs typeface="Century Gothic"/>
                <a:sym typeface="Century Gothic"/>
              </a:rPr>
              <a:t>LÍNGUA COMO IDEOLOGIA</a:t>
            </a:r>
            <a:endParaRPr b="1"/>
          </a:p>
          <a:p>
            <a:pPr indent="0" lvl="0" marL="0" rtl="0" algn="l">
              <a:lnSpc>
                <a:spcPct val="100000"/>
              </a:lnSpc>
              <a:spcBef>
                <a:spcPts val="1000"/>
              </a:spcBef>
              <a:spcAft>
                <a:spcPts val="0"/>
              </a:spcAft>
              <a:buClr>
                <a:schemeClr val="accent1"/>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274321" y="1412670"/>
            <a:ext cx="4236720" cy="395151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3200"/>
              <a:buFont typeface="Century Gothic"/>
              <a:buNone/>
            </a:pPr>
            <a:r>
              <a:rPr lang="pt-BR" sz="4000"/>
              <a:t>LÍNGUA COMO SISTEMA</a:t>
            </a:r>
            <a:endParaRPr sz="4000"/>
          </a:p>
        </p:txBody>
      </p:sp>
      <p:grpSp>
        <p:nvGrpSpPr>
          <p:cNvPr id="171" name="Google Shape;171;p10"/>
          <p:cNvGrpSpPr/>
          <p:nvPr/>
        </p:nvGrpSpPr>
        <p:grpSpPr>
          <a:xfrm>
            <a:off x="4653198" y="990647"/>
            <a:ext cx="5927663" cy="4795606"/>
            <a:chOff x="788770" y="47"/>
            <a:chExt cx="5927663" cy="4795606"/>
          </a:xfrm>
        </p:grpSpPr>
        <p:sp>
          <p:nvSpPr>
            <p:cNvPr id="172" name="Google Shape;172;p10"/>
            <p:cNvSpPr/>
            <p:nvPr/>
          </p:nvSpPr>
          <p:spPr>
            <a:xfrm rot="10800000">
              <a:off x="1725473" y="47"/>
              <a:ext cx="4990960" cy="2252227"/>
            </a:xfrm>
            <a:prstGeom prst="homePlate">
              <a:avLst>
                <a:gd fmla="val 50000" name="adj"/>
              </a:avLst>
            </a:prstGeom>
            <a:solidFill>
              <a:schemeClr val="lt1"/>
            </a:solid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0"/>
            <p:cNvSpPr txBox="1"/>
            <p:nvPr/>
          </p:nvSpPr>
          <p:spPr>
            <a:xfrm>
              <a:off x="2288530" y="47"/>
              <a:ext cx="4427903" cy="2252227"/>
            </a:xfrm>
            <a:prstGeom prst="rect">
              <a:avLst/>
            </a:prstGeom>
            <a:noFill/>
            <a:ln>
              <a:noFill/>
            </a:ln>
          </p:spPr>
          <p:txBody>
            <a:bodyPr anchorCtr="0" anchor="ctr" bIns="68575" lIns="826100" spcFirstLastPara="1" rIns="128000" wrap="square" tIns="685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SAUSSURE (1857-1913)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estruturalismo</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langue-parole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signo-significado-significante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diferença/valor/arbitrariedade do signo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sincronia-diacronia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Eixo sintagmático-paradigmático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p:txBody>
        </p:sp>
        <p:sp>
          <p:nvSpPr>
            <p:cNvPr id="174" name="Google Shape;174;p10"/>
            <p:cNvSpPr/>
            <p:nvPr/>
          </p:nvSpPr>
          <p:spPr>
            <a:xfrm>
              <a:off x="788770" y="189458"/>
              <a:ext cx="1873405" cy="1873405"/>
            </a:xfrm>
            <a:prstGeom prst="ellipse">
              <a:avLst/>
            </a:prstGeom>
            <a:blipFill rotWithShape="1">
              <a:blip r:embed="rId3">
                <a:alphaModFix/>
              </a:blip>
              <a:stretch>
                <a:fillRect b="-10993" l="0" r="0" t="-10993"/>
              </a:stretch>
            </a:blip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0"/>
            <p:cNvSpPr/>
            <p:nvPr/>
          </p:nvSpPr>
          <p:spPr>
            <a:xfrm rot="10800000">
              <a:off x="1725473" y="2811548"/>
              <a:ext cx="4990960" cy="1984105"/>
            </a:xfrm>
            <a:prstGeom prst="homePlate">
              <a:avLst>
                <a:gd fmla="val 50000" name="adj"/>
              </a:avLst>
            </a:prstGeom>
            <a:solidFill>
              <a:schemeClr val="lt1"/>
            </a:solid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0"/>
            <p:cNvSpPr txBox="1"/>
            <p:nvPr/>
          </p:nvSpPr>
          <p:spPr>
            <a:xfrm>
              <a:off x="2221499" y="2811548"/>
              <a:ext cx="4494934" cy="1984105"/>
            </a:xfrm>
            <a:prstGeom prst="rect">
              <a:avLst/>
            </a:prstGeom>
            <a:noFill/>
            <a:ln>
              <a:noFill/>
            </a:ln>
          </p:spPr>
          <p:txBody>
            <a:bodyPr anchorCtr="0" anchor="ctr" bIns="60950" lIns="826100" spcFirstLastPara="1" rIns="113775"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CHOMSKY (1928-)</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cognitivismo</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inatismo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sintaxe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recursividade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competência-desempenho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chemeClr val="dk1"/>
                  </a:solidFill>
                  <a:latin typeface="Century Gothic"/>
                  <a:ea typeface="Century Gothic"/>
                  <a:cs typeface="Century Gothic"/>
                  <a:sym typeface="Century Gothic"/>
                </a:rPr>
                <a:t>gramaticalidade-agramaticalidade</a:t>
              </a:r>
              <a:endParaRPr b="0" i="0" sz="1400" u="none" cap="none" strike="noStrike">
                <a:solidFill>
                  <a:srgbClr val="000000"/>
                </a:solidFill>
                <a:latin typeface="Arial"/>
                <a:ea typeface="Arial"/>
                <a:cs typeface="Arial"/>
                <a:sym typeface="Arial"/>
              </a:endParaRPr>
            </a:p>
          </p:txBody>
        </p:sp>
        <p:sp>
          <p:nvSpPr>
            <p:cNvPr id="177" name="Google Shape;177;p10"/>
            <p:cNvSpPr/>
            <p:nvPr/>
          </p:nvSpPr>
          <p:spPr>
            <a:xfrm>
              <a:off x="788770" y="2866850"/>
              <a:ext cx="1873405" cy="1873405"/>
            </a:xfrm>
            <a:prstGeom prst="ellipse">
              <a:avLst/>
            </a:prstGeom>
            <a:blipFill rotWithShape="1">
              <a:blip r:embed="rId4">
                <a:alphaModFix/>
              </a:blip>
              <a:stretch>
                <a:fillRect b="-1996" l="0" r="0" t="-1994"/>
              </a:stretch>
            </a:blipFill>
            <a:ln cap="flat" cmpd="sng" w="12700">
              <a:solidFill>
                <a:srgbClr val="302D3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10"/>
          <p:cNvSpPr txBox="1"/>
          <p:nvPr/>
        </p:nvSpPr>
        <p:spPr>
          <a:xfrm>
            <a:off x="1222466" y="4066475"/>
            <a:ext cx="2340429" cy="553998"/>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Verdana"/>
                <a:ea typeface="Verdana"/>
                <a:cs typeface="Verdana"/>
                <a:sym typeface="Verdana"/>
              </a:rPr>
              <a:t> </a:t>
            </a:r>
            <a:r>
              <a:rPr b="1" i="0" lang="pt-BR" sz="2000" u="none" cap="none" strike="noStrike">
                <a:solidFill>
                  <a:schemeClr val="dk1"/>
                </a:solidFill>
                <a:latin typeface="Verdana"/>
                <a:ea typeface="Verdana"/>
                <a:cs typeface="Verdana"/>
                <a:sym typeface="Verdana"/>
              </a:rPr>
              <a:t> + </a:t>
            </a:r>
            <a:r>
              <a:rPr b="1" i="0" lang="pt-BR" sz="2000" u="none" cap="none" strike="noStrike">
                <a:solidFill>
                  <a:schemeClr val="dk1"/>
                </a:solidFill>
                <a:latin typeface="Century Gothic"/>
                <a:ea typeface="Century Gothic"/>
                <a:cs typeface="Century Gothic"/>
                <a:sym typeface="Century Gothic"/>
              </a:rPr>
              <a:t>COGNITIVO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