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5" r:id="rId17"/>
    <p:sldId id="294" r:id="rId18"/>
    <p:sldId id="272" r:id="rId19"/>
    <p:sldId id="299" r:id="rId20"/>
    <p:sldId id="296" r:id="rId21"/>
    <p:sldId id="298" r:id="rId22"/>
    <p:sldId id="273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74" r:id="rId33"/>
    <p:sldId id="275" r:id="rId34"/>
    <p:sldId id="276" r:id="rId35"/>
    <p:sldId id="277" r:id="rId36"/>
    <p:sldId id="309" r:id="rId37"/>
    <p:sldId id="317" r:id="rId38"/>
    <p:sldId id="278" r:id="rId39"/>
    <p:sldId id="311" r:id="rId40"/>
    <p:sldId id="279" r:id="rId41"/>
    <p:sldId id="280" r:id="rId42"/>
    <p:sldId id="281" r:id="rId43"/>
    <p:sldId id="282" r:id="rId44"/>
    <p:sldId id="283" r:id="rId45"/>
    <p:sldId id="312" r:id="rId46"/>
    <p:sldId id="284" r:id="rId47"/>
    <p:sldId id="313" r:id="rId48"/>
    <p:sldId id="314" r:id="rId49"/>
    <p:sldId id="315" r:id="rId50"/>
    <p:sldId id="285" r:id="rId51"/>
    <p:sldId id="286" r:id="rId52"/>
    <p:sldId id="287" r:id="rId53"/>
    <p:sldId id="288" r:id="rId54"/>
    <p:sldId id="289" r:id="rId55"/>
    <p:sldId id="290" r:id="rId56"/>
    <p:sldId id="316" r:id="rId57"/>
    <p:sldId id="318" r:id="rId58"/>
    <p:sldId id="319" r:id="rId59"/>
    <p:sldId id="291" r:id="rId60"/>
    <p:sldId id="292" r:id="rId61"/>
    <p:sldId id="293" r:id="rId62"/>
    <p:sldId id="320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F7634-52F6-4083-A6A6-080EAC98CDE2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7E99-4684-4B01-9BE8-7F5C8B71F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7E99-4684-4B01-9BE8-7F5C8B71F56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CB3C-A651-4E88-9E99-F84BA0DBCE87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06F4-8C84-4BDB-BEC0-F6B50952C1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org.br/abl/media/inventario_machado_assis.pdf" TargetMode="External"/><Relationship Id="rId2" Type="http://schemas.openxmlformats.org/officeDocument/2006/relationships/hyperlink" Target="http://www.prefeitura.sp.gov.br/cidade/upload/guia_arquivo_historico_125329379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ribd.com/document/12418080/Indice-dos-Anais-do-Arquivo-Publico-do-Estado-da-Bahia" TargetMode="External"/><Relationship Id="rId4" Type="http://schemas.openxmlformats.org/officeDocument/2006/relationships/hyperlink" Target="http://www.arquivonacional.gov.br/images/conteudo/servicos_ao_cidadao/instrumentos-de-pesquisa/pdf/Catlogo-de-documentos-sonoros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72560" cy="1470025"/>
          </a:xfrm>
        </p:spPr>
        <p:txBody>
          <a:bodyPr>
            <a:normAutofit/>
          </a:bodyPr>
          <a:lstStyle/>
          <a:p>
            <a:r>
              <a:rPr lang="pt-BR" b="1" dirty="0" smtClean="0"/>
              <a:t>Descrição Arquivística: Conceitos, Normas e Instrumentos</a:t>
            </a:r>
            <a:endParaRPr lang="pt-BR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2743200" y="52863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Organização de Arquivos</a:t>
            </a:r>
          </a:p>
          <a:p>
            <a:pPr lvl="0" algn="r">
              <a:defRPr/>
            </a:pPr>
            <a:r>
              <a:rPr lang="pt-BR" sz="2600" i="1" baseline="0" dirty="0" smtClean="0"/>
              <a:t>Elaborado por </a:t>
            </a:r>
            <a:r>
              <a:rPr lang="pt-BR" sz="2600" i="1" dirty="0" smtClean="0"/>
              <a:t>Cibele A. C. Marques dos Santos, </a:t>
            </a:r>
            <a:r>
              <a:rPr lang="pt-BR" sz="2600" dirty="0" err="1" smtClean="0"/>
              <a:t>Charlley</a:t>
            </a:r>
            <a:r>
              <a:rPr lang="pt-BR" sz="2600" dirty="0" smtClean="0"/>
              <a:t> Luz e </a:t>
            </a:r>
            <a:r>
              <a:rPr lang="pt-BR" sz="2600" i="1" dirty="0" smtClean="0"/>
              <a:t>Marcos U. Cavalheiro</a:t>
            </a:r>
            <a:endParaRPr kumimoji="0" lang="pt-BR" sz="2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2" name="AutoShape 2" descr="Resultado de imagem para avaliaÃ§Ã£o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04" name="AutoShape 4" descr="Resultado de imagem para avaliaÃ§Ã£o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938" name="Picture 2" descr="Resultado de imagem para descriÃ§Ã£o arquivi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643998" cy="3186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Atividades da Descrição Arquivística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u="sng" dirty="0" smtClean="0"/>
              <a:t>ATIVIDADES</a:t>
            </a:r>
            <a:r>
              <a:rPr lang="pt-BR" dirty="0" smtClean="0"/>
              <a:t>: </a:t>
            </a:r>
            <a:r>
              <a:rPr lang="pt-BR" altLang="pt-BR" b="1" u="sng" dirty="0" smtClean="0"/>
              <a:t>identificar conceitos</a:t>
            </a:r>
            <a:r>
              <a:rPr lang="pt-BR" altLang="pt-BR" dirty="0" smtClean="0"/>
              <a:t>, gerenciar informações, estabelecer controle intelectual, localizar, explicar o acervo </a:t>
            </a:r>
            <a:r>
              <a:rPr lang="pt-BR" altLang="pt-BR" dirty="0" err="1" smtClean="0"/>
              <a:t>arquivístico</a:t>
            </a:r>
            <a:r>
              <a:rPr lang="pt-BR" altLang="pt-BR" dirty="0" smtClean="0"/>
              <a:t> e promover o acesso</a:t>
            </a:r>
            <a:r>
              <a:rPr lang="pt-BR" altLang="pt-BR" dirty="0" smtClean="0"/>
              <a:t>.</a:t>
            </a:r>
          </a:p>
          <a:p>
            <a:pPr algn="just"/>
            <a:r>
              <a:rPr lang="pt-BR" b="1" u="sng" dirty="0" smtClean="0"/>
              <a:t>IDENTIFICAÇÃO DE CONCEITOS</a:t>
            </a:r>
            <a:r>
              <a:rPr lang="pt-BR" dirty="0" smtClean="0"/>
              <a:t>: </a:t>
            </a:r>
            <a:r>
              <a:rPr lang="pt-BR" altLang="pt-BR" b="1" dirty="0" smtClean="0"/>
              <a:t>apresentação das características </a:t>
            </a:r>
            <a:r>
              <a:rPr lang="pt-BR" altLang="pt-BR" b="1" dirty="0" smtClean="0"/>
              <a:t>físicas e formais </a:t>
            </a:r>
            <a:r>
              <a:rPr lang="pt-BR" altLang="pt-BR" dirty="0" smtClean="0"/>
              <a:t>(inclusive </a:t>
            </a:r>
            <a:r>
              <a:rPr lang="pt-BR" altLang="pt-BR" dirty="0" smtClean="0"/>
              <a:t>DIPLOMÁTICAS) </a:t>
            </a:r>
            <a:r>
              <a:rPr lang="pt-BR" altLang="pt-BR" dirty="0" smtClean="0"/>
              <a:t>de um ou vários </a:t>
            </a:r>
            <a:r>
              <a:rPr lang="pt-BR" altLang="pt-BR" dirty="0" smtClean="0"/>
              <a:t>documentos de arquivo; </a:t>
            </a:r>
            <a:r>
              <a:rPr lang="pt-BR" altLang="pt-BR" b="1" dirty="0" smtClean="0"/>
              <a:t>análise </a:t>
            </a:r>
            <a:r>
              <a:rPr lang="pt-BR" altLang="pt-BR" b="1" dirty="0" smtClean="0"/>
              <a:t>dos conteúdos e função </a:t>
            </a:r>
            <a:r>
              <a:rPr lang="pt-BR" altLang="pt-BR" dirty="0" smtClean="0"/>
              <a:t>desses </a:t>
            </a:r>
            <a:r>
              <a:rPr lang="pt-BR" altLang="pt-BR" dirty="0" smtClean="0"/>
              <a:t>documentos; </a:t>
            </a:r>
            <a:r>
              <a:rPr lang="pt-BR" altLang="pt-BR" dirty="0" smtClean="0"/>
              <a:t>identificação do </a:t>
            </a:r>
            <a:r>
              <a:rPr lang="pt-BR" altLang="pt-BR" b="1" dirty="0" smtClean="0"/>
              <a:t>contexto de </a:t>
            </a:r>
            <a:r>
              <a:rPr lang="pt-BR" altLang="pt-BR" b="1" dirty="0" smtClean="0"/>
              <a:t>produção e uso </a:t>
            </a:r>
            <a:r>
              <a:rPr lang="pt-BR" altLang="pt-BR" dirty="0" smtClean="0"/>
              <a:t>dos mesmos. 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Atividades da Descrição Arquivística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u="sng" dirty="0" smtClean="0"/>
              <a:t>ATIVIDADES</a:t>
            </a:r>
            <a:r>
              <a:rPr lang="pt-BR" dirty="0" smtClean="0"/>
              <a:t>: </a:t>
            </a:r>
            <a:r>
              <a:rPr lang="pt-BR" altLang="pt-BR" dirty="0" smtClean="0"/>
              <a:t>identificar conceitos, </a:t>
            </a:r>
            <a:r>
              <a:rPr lang="pt-BR" altLang="pt-BR" b="1" u="sng" dirty="0" smtClean="0"/>
              <a:t>gerenciar informações</a:t>
            </a:r>
            <a:r>
              <a:rPr lang="pt-BR" altLang="pt-BR" dirty="0" smtClean="0"/>
              <a:t>, estabelecer controle intelectual, localizar, explicar o acervo </a:t>
            </a:r>
            <a:r>
              <a:rPr lang="pt-BR" altLang="pt-BR" dirty="0" err="1" smtClean="0"/>
              <a:t>arquivístico</a:t>
            </a:r>
            <a:r>
              <a:rPr lang="pt-BR" altLang="pt-BR" dirty="0" smtClean="0"/>
              <a:t> e promover o acesso</a:t>
            </a:r>
            <a:r>
              <a:rPr lang="pt-BR" altLang="pt-BR" dirty="0" smtClean="0"/>
              <a:t>.</a:t>
            </a:r>
          </a:p>
          <a:p>
            <a:pPr algn="just"/>
            <a:r>
              <a:rPr lang="pt-BR" b="1" u="sng" dirty="0" smtClean="0"/>
              <a:t>GERENCIAR INFORMAÇÕES</a:t>
            </a:r>
            <a:r>
              <a:rPr lang="pt-BR" dirty="0" smtClean="0"/>
              <a:t>: </a:t>
            </a:r>
            <a:r>
              <a:rPr lang="pt-BR" altLang="pt-BR" dirty="0" smtClean="0"/>
              <a:t>Ter a </a:t>
            </a:r>
            <a:r>
              <a:rPr lang="pt-BR" altLang="pt-BR" b="1" dirty="0" smtClean="0"/>
              <a:t>informação </a:t>
            </a:r>
            <a:r>
              <a:rPr lang="pt-BR" altLang="pt-BR" b="1" dirty="0" smtClean="0"/>
              <a:t>orgânica devidamente organizada </a:t>
            </a:r>
            <a:r>
              <a:rPr lang="pt-BR" altLang="pt-BR" dirty="0" smtClean="0"/>
              <a:t>com vistas à </a:t>
            </a:r>
            <a:r>
              <a:rPr lang="pt-BR" altLang="pt-BR" b="1" dirty="0" smtClean="0"/>
              <a:t>acessibilidade</a:t>
            </a:r>
            <a:r>
              <a:rPr lang="pt-BR" altLang="pt-BR" dirty="0" smtClean="0"/>
              <a:t> e </a:t>
            </a:r>
            <a:r>
              <a:rPr lang="pt-BR" altLang="pt-BR" b="1" dirty="0" smtClean="0"/>
              <a:t>apropriação</a:t>
            </a:r>
            <a:r>
              <a:rPr lang="pt-BR" altLang="pt-BR" dirty="0" smtClean="0"/>
              <a:t>; selecionar a </a:t>
            </a:r>
            <a:r>
              <a:rPr lang="pt-BR" altLang="pt-BR" b="1" dirty="0" smtClean="0"/>
              <a:t>normatização </a:t>
            </a:r>
            <a:r>
              <a:rPr lang="pt-BR" altLang="pt-BR" b="1" dirty="0" smtClean="0"/>
              <a:t>para </a:t>
            </a:r>
            <a:r>
              <a:rPr lang="pt-BR" altLang="pt-BR" b="1" dirty="0" smtClean="0"/>
              <a:t>a descrição </a:t>
            </a:r>
            <a:r>
              <a:rPr lang="pt-BR" altLang="pt-BR" dirty="0" smtClean="0"/>
              <a:t>e a confecção dos instrumentos; definir um </a:t>
            </a:r>
            <a:r>
              <a:rPr lang="pt-BR" altLang="pt-BR" b="1" dirty="0" smtClean="0"/>
              <a:t>sistema </a:t>
            </a:r>
            <a:r>
              <a:rPr lang="pt-BR" altLang="pt-BR" b="1" dirty="0" smtClean="0"/>
              <a:t>de gerenciamento </a:t>
            </a:r>
            <a:r>
              <a:rPr lang="pt-BR" altLang="pt-BR" b="1" dirty="0" smtClean="0"/>
              <a:t>da informação arquivística</a:t>
            </a:r>
            <a:r>
              <a:rPr lang="pt-BR" altLang="pt-BR" dirty="0" smtClean="0"/>
              <a:t>.</a:t>
            </a:r>
            <a:endParaRPr lang="pt-BR" alt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Controle intelectual e f</a:t>
            </a:r>
            <a:r>
              <a:rPr lang="pt-BR" b="1" dirty="0" smtClean="0"/>
              <a:t>ísico</a:t>
            </a:r>
            <a:r>
              <a:rPr lang="pt-BR" b="1" dirty="0" smtClean="0"/>
              <a:t>: NOTAÇÃO</a:t>
            </a:r>
            <a:endParaRPr lang="pt-BR" b="1" dirty="0"/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928794" y="1571612"/>
            <a:ext cx="5715040" cy="4857784"/>
            <a:chOff x="2071670" y="1857364"/>
            <a:chExt cx="5572164" cy="43577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32959" t="37109" r="12109" b="7227"/>
            <a:stretch>
              <a:fillRect/>
            </a:stretch>
          </p:blipFill>
          <p:spPr bwMode="auto">
            <a:xfrm>
              <a:off x="2071670" y="1857364"/>
              <a:ext cx="5357850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>
            <a:xfrm>
              <a:off x="6143637" y="5715016"/>
              <a:ext cx="1500197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Localização</a:t>
            </a:r>
            <a:endParaRPr lang="pt-B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635" t="48924" r="21631" b="31738"/>
          <a:stretch>
            <a:fillRect/>
          </a:stretch>
        </p:blipFill>
        <p:spPr bwMode="auto">
          <a:xfrm>
            <a:off x="285720" y="2071678"/>
            <a:ext cx="8501090" cy="23378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Explicação do acervo:</a:t>
            </a:r>
            <a:br>
              <a:rPr lang="pt-BR" b="1" dirty="0" smtClean="0"/>
            </a:br>
            <a:r>
              <a:rPr lang="pt-BR" b="1" dirty="0" smtClean="0"/>
              <a:t>LEVANTAMENTO HISTÓRICO-INSTITUCIONAL-DOCUMENTAL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489" t="39436" r="22408" b="22710"/>
          <a:stretch>
            <a:fillRect/>
          </a:stretch>
        </p:blipFill>
        <p:spPr bwMode="auto">
          <a:xfrm>
            <a:off x="214282" y="1857364"/>
            <a:ext cx="8551371" cy="45720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Princípios da 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dirty="0" smtClean="0"/>
              <a:t>Primeiro princípio: </a:t>
            </a:r>
            <a:r>
              <a:rPr lang="pt-BR" altLang="pt-BR" sz="2400" dirty="0" smtClean="0"/>
              <a:t>a </a:t>
            </a:r>
            <a:r>
              <a:rPr lang="pt-BR" altLang="pt-BR" sz="2400" b="1" dirty="0" smtClean="0"/>
              <a:t>descrição depende da classificação</a:t>
            </a:r>
            <a:r>
              <a:rPr lang="pt-BR" altLang="pt-BR" sz="2400" dirty="0" smtClean="0"/>
              <a:t>. Ela é feita a partir das unidades de descrição definidas pela classificação que descreve um conjunto de documentos que mantém ligações orgânicas entre si (fundo, </a:t>
            </a:r>
            <a:r>
              <a:rPr lang="pt-BR" altLang="pt-BR" sz="2400" dirty="0" smtClean="0"/>
              <a:t>grupo, série</a:t>
            </a:r>
            <a:r>
              <a:rPr lang="pt-BR" altLang="pt-BR" sz="2400" dirty="0" smtClean="0"/>
              <a:t>, </a:t>
            </a:r>
            <a:r>
              <a:rPr lang="pt-BR" altLang="pt-BR" sz="2400" dirty="0" err="1" smtClean="0"/>
              <a:t>subsérie</a:t>
            </a:r>
            <a:r>
              <a:rPr lang="pt-BR" altLang="pt-BR" sz="2400" dirty="0" smtClean="0"/>
              <a:t>, </a:t>
            </a:r>
            <a:r>
              <a:rPr lang="pt-BR" altLang="pt-BR" sz="2400" dirty="0" smtClean="0"/>
              <a:t>documento)</a:t>
            </a:r>
            <a:endParaRPr lang="pt-BR" altLang="pt-BR" sz="2400" dirty="0" smtClean="0"/>
          </a:p>
          <a:p>
            <a:pPr algn="just"/>
            <a:r>
              <a:rPr lang="pt-BR" altLang="pt-BR" sz="2400" b="1" dirty="0" smtClean="0"/>
              <a:t>Segundo </a:t>
            </a:r>
            <a:r>
              <a:rPr lang="pt-BR" altLang="pt-BR" sz="2400" b="1" dirty="0" smtClean="0"/>
              <a:t>princípio: </a:t>
            </a:r>
            <a:r>
              <a:rPr lang="pt-BR" altLang="pt-BR" sz="2400" dirty="0" smtClean="0"/>
              <a:t>o </a:t>
            </a:r>
            <a:r>
              <a:rPr lang="pt-BR" altLang="pt-BR" sz="2400" b="1" dirty="0" smtClean="0"/>
              <a:t>de respeito aos fundos </a:t>
            </a:r>
            <a:r>
              <a:rPr lang="pt-BR" altLang="pt-BR" sz="2400" i="1" dirty="0" smtClean="0"/>
              <a:t>(</a:t>
            </a:r>
            <a:r>
              <a:rPr lang="pt-BR" altLang="pt-BR" sz="2400" i="1" dirty="0" err="1" smtClean="0"/>
              <a:t>respect</a:t>
            </a:r>
            <a:r>
              <a:rPr lang="pt-BR" altLang="pt-BR" sz="2400" i="1" dirty="0" smtClean="0"/>
              <a:t> </a:t>
            </a:r>
            <a:r>
              <a:rPr lang="pt-BR" altLang="pt-BR" sz="2400" i="1" dirty="0" err="1" smtClean="0"/>
              <a:t>des</a:t>
            </a:r>
            <a:r>
              <a:rPr lang="pt-BR" altLang="pt-BR" sz="2400" i="1" dirty="0" smtClean="0"/>
              <a:t> </a:t>
            </a:r>
            <a:r>
              <a:rPr lang="pt-BR" altLang="pt-BR" sz="2400" i="1" dirty="0" err="1" smtClean="0"/>
              <a:t>fonds</a:t>
            </a:r>
            <a:r>
              <a:rPr lang="pt-BR" altLang="pt-BR" sz="2400" i="1" dirty="0" smtClean="0"/>
              <a:t>) </a:t>
            </a:r>
            <a:r>
              <a:rPr lang="pt-BR" altLang="pt-BR" sz="2400" dirty="0" smtClean="0"/>
              <a:t>já adotado na</a:t>
            </a:r>
            <a:r>
              <a:rPr lang="pt-BR" altLang="pt-BR" sz="2400" i="1" dirty="0" smtClean="0"/>
              <a:t> </a:t>
            </a:r>
            <a:r>
              <a:rPr lang="pt-BR" altLang="pt-BR" sz="2400" dirty="0" smtClean="0"/>
              <a:t>classificação. Na descrição, isso deve estar representado na hierarquia que se estabelece  entre os diversos níveis de um mesmo fundo.</a:t>
            </a:r>
          </a:p>
          <a:p>
            <a:pPr algn="just"/>
            <a:r>
              <a:rPr lang="pt-BR" altLang="pt-BR" sz="2400" b="1" dirty="0" smtClean="0"/>
              <a:t>Terceiro </a:t>
            </a:r>
            <a:r>
              <a:rPr lang="pt-BR" altLang="pt-BR" sz="2400" b="1" dirty="0" smtClean="0"/>
              <a:t>princípio: </a:t>
            </a:r>
            <a:r>
              <a:rPr lang="pt-BR" altLang="pt-BR" sz="2400" dirty="0" smtClean="0"/>
              <a:t>a descrição deve ser </a:t>
            </a:r>
            <a:r>
              <a:rPr lang="pt-BR" altLang="pt-BR" sz="2400" b="1" dirty="0" smtClean="0"/>
              <a:t>feita do geral para o particular</a:t>
            </a:r>
            <a:r>
              <a:rPr lang="pt-BR" altLang="pt-BR" sz="2400" dirty="0" smtClean="0"/>
              <a:t>. Deve-se produzir, primeiro, um conjunto de informações que forneça uma visão global, que permita estabelecer (ou restabelecer) os elos entre todas as partes, ou níveis, do fundo</a:t>
            </a:r>
            <a:r>
              <a:rPr lang="pt-BR" altLang="pt-BR" sz="2400" dirty="0" smtClean="0"/>
              <a:t>.</a:t>
            </a:r>
            <a:endParaRPr lang="pt-BR" altLang="pt-BR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94" y="357166"/>
            <a:ext cx="90661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240" t="30273" r="17969" b="21875"/>
          <a:stretch>
            <a:fillRect/>
          </a:stretch>
        </p:blipFill>
        <p:spPr bwMode="auto">
          <a:xfrm>
            <a:off x="285720" y="857232"/>
            <a:ext cx="859180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Instrumentos de Pesquisa: O GUIA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Instrumento </a:t>
            </a:r>
            <a:r>
              <a:rPr lang="pt-BR" dirty="0" smtClean="0"/>
              <a:t>de pesquisa que </a:t>
            </a:r>
            <a:r>
              <a:rPr lang="pt-BR" dirty="0" smtClean="0"/>
              <a:t>oferece </a:t>
            </a:r>
            <a:r>
              <a:rPr lang="pt-BR" b="1" dirty="0" smtClean="0"/>
              <a:t>informações gerais sobre fundos </a:t>
            </a:r>
            <a:r>
              <a:rPr lang="pt-BR" b="1" dirty="0" smtClean="0"/>
              <a:t>e coleções </a:t>
            </a:r>
            <a:r>
              <a:rPr lang="pt-BR" dirty="0" smtClean="0"/>
              <a:t>existentes </a:t>
            </a:r>
            <a:r>
              <a:rPr lang="pt-BR" dirty="0" smtClean="0"/>
              <a:t>em um ou mais </a:t>
            </a:r>
            <a:r>
              <a:rPr lang="pt-BR" dirty="0" smtClean="0"/>
              <a:t>arquivos (BRASIL, 2005, p. 102). </a:t>
            </a:r>
          </a:p>
          <a:p>
            <a:pPr algn="just"/>
            <a:r>
              <a:rPr lang="pt-BR" altLang="pt-BR" dirty="0" smtClean="0"/>
              <a:t>Deve ser, idealmente, elaborado com </a:t>
            </a:r>
            <a:r>
              <a:rPr lang="pt-BR" altLang="pt-BR" b="1" dirty="0" smtClean="0"/>
              <a:t>linguagem clara e acessível</a:t>
            </a:r>
            <a:r>
              <a:rPr lang="pt-BR" altLang="pt-BR" dirty="0" smtClean="0"/>
              <a:t>, uma vez que o guia </a:t>
            </a:r>
            <a:r>
              <a:rPr lang="pt-BR" altLang="pt-BR" u="sng" dirty="0" smtClean="0"/>
              <a:t>não se restringe aos pesquisadores e acadêmicos</a:t>
            </a:r>
            <a:r>
              <a:rPr lang="pt-BR" altLang="pt-BR" dirty="0" smtClean="0"/>
              <a:t>; é </a:t>
            </a:r>
            <a:r>
              <a:rPr lang="pt-BR" altLang="pt-BR" dirty="0" smtClean="0"/>
              <a:t>apresentado como o primeiro instrumento que deve ser consultado pelo </a:t>
            </a:r>
            <a:r>
              <a:rPr lang="pt-BR" altLang="pt-BR" dirty="0" smtClean="0"/>
              <a:t>usuário, por </a:t>
            </a:r>
            <a:r>
              <a:rPr lang="pt-BR" altLang="pt-BR" b="1" dirty="0" smtClean="0"/>
              <a:t>propiciar um </a:t>
            </a:r>
            <a:r>
              <a:rPr lang="pt-BR" altLang="pt-BR" b="1" i="1" dirty="0" smtClean="0"/>
              <a:t>overview</a:t>
            </a:r>
            <a:r>
              <a:rPr lang="pt-BR" altLang="pt-BR" b="1" dirty="0" smtClean="0"/>
              <a:t> da instituição arquivística e seu acervo</a:t>
            </a:r>
            <a:r>
              <a:rPr lang="pt-BR" alt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Conjunto de procedimentos que leva em conta os </a:t>
            </a:r>
            <a:r>
              <a:rPr lang="pt-BR" sz="2800" b="1" dirty="0" smtClean="0"/>
              <a:t>elementos formais</a:t>
            </a:r>
            <a:r>
              <a:rPr lang="pt-BR" sz="2800" dirty="0" smtClean="0"/>
              <a:t> e de </a:t>
            </a:r>
            <a:r>
              <a:rPr lang="pt-BR" sz="2800" b="1" dirty="0" smtClean="0"/>
              <a:t>conteúdo</a:t>
            </a:r>
            <a:r>
              <a:rPr lang="pt-BR" sz="2800" dirty="0" smtClean="0"/>
              <a:t> dos </a:t>
            </a:r>
            <a:r>
              <a:rPr lang="pt-BR" sz="2800" b="1" dirty="0" smtClean="0"/>
              <a:t>documentos </a:t>
            </a:r>
            <a:r>
              <a:rPr lang="pt-BR" sz="2800" b="1" dirty="0" smtClean="0"/>
              <a:t>de arquivo </a:t>
            </a:r>
            <a:r>
              <a:rPr lang="pt-BR" sz="2800" dirty="0" smtClean="0"/>
              <a:t>para elaboração </a:t>
            </a:r>
            <a:r>
              <a:rPr lang="pt-BR" sz="2800" dirty="0" smtClean="0"/>
              <a:t>de </a:t>
            </a:r>
            <a:r>
              <a:rPr lang="pt-BR" sz="2800" b="1" dirty="0" smtClean="0"/>
              <a:t>instrumentos de </a:t>
            </a:r>
            <a:r>
              <a:rPr lang="pt-BR" sz="2800" b="1" dirty="0" smtClean="0"/>
              <a:t>pesquisa </a:t>
            </a:r>
            <a:r>
              <a:rPr lang="pt-BR" sz="2800" dirty="0" smtClean="0"/>
              <a:t>e </a:t>
            </a:r>
            <a:r>
              <a:rPr lang="pt-BR" sz="2800" b="1" dirty="0" smtClean="0"/>
              <a:t>acesso à informação</a:t>
            </a:r>
            <a:r>
              <a:rPr lang="pt-BR" sz="2800" dirty="0" smtClean="0"/>
              <a:t> (BRASIL, 2005, p. 67). </a:t>
            </a:r>
            <a:endParaRPr lang="pt-BR" sz="2800" dirty="0" smtClean="0"/>
          </a:p>
          <a:p>
            <a:pPr algn="just"/>
            <a:r>
              <a:rPr lang="pt-BR" sz="2800" dirty="0" smtClean="0"/>
              <a:t>També</a:t>
            </a:r>
            <a:r>
              <a:rPr lang="pt-BR" sz="2800" dirty="0" smtClean="0"/>
              <a:t>m chamada de </a:t>
            </a:r>
            <a:r>
              <a:rPr lang="pt-BR" sz="2800" b="1" dirty="0" smtClean="0"/>
              <a:t>DESCRIÇÃO DOCUMENTAL</a:t>
            </a:r>
            <a:r>
              <a:rPr lang="pt-BR" sz="2800" dirty="0" smtClean="0"/>
              <a:t>, refere-se a uma </a:t>
            </a:r>
            <a:r>
              <a:rPr lang="pt-BR" sz="2800" b="1" dirty="0" smtClean="0"/>
              <a:t>função arquivística intelectual</a:t>
            </a:r>
            <a:r>
              <a:rPr lang="pt-BR" sz="2800" dirty="0" smtClean="0"/>
              <a:t>, que, por meio do levantamento de </a:t>
            </a:r>
            <a:r>
              <a:rPr lang="pt-BR" sz="2800" b="1" dirty="0" smtClean="0"/>
              <a:t>METADADOS</a:t>
            </a:r>
            <a:r>
              <a:rPr lang="pt-BR" sz="2800" dirty="0" smtClean="0"/>
              <a:t> representados graficamente nos </a:t>
            </a:r>
            <a:r>
              <a:rPr lang="pt-BR" sz="2800" u="sng" dirty="0" smtClean="0"/>
              <a:t>guias, catálogos, inventários e bases de dados</a:t>
            </a:r>
            <a:r>
              <a:rPr lang="pt-BR" sz="2800" dirty="0" smtClean="0"/>
              <a:t>, </a:t>
            </a:r>
            <a:r>
              <a:rPr lang="pt-BR" sz="2800" b="1" dirty="0" smtClean="0"/>
              <a:t>permite a localização dos documentos</a:t>
            </a:r>
            <a:r>
              <a:rPr lang="pt-BR" sz="2800" dirty="0" smtClean="0"/>
              <a:t> e a </a:t>
            </a:r>
            <a:r>
              <a:rPr lang="pt-BR" sz="2800" b="1" dirty="0" smtClean="0"/>
              <a:t>recuperação da informação no âmbito dos arquivos</a:t>
            </a:r>
            <a:r>
              <a:rPr lang="pt-BR" sz="2800" dirty="0" smtClean="0"/>
              <a:t> (CAVALHEIRO, 2018).  </a:t>
            </a:r>
            <a:endParaRPr lang="pt-BR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986" t="14648" r="12842" b="9180"/>
          <a:stretch>
            <a:fillRect/>
          </a:stretch>
        </p:blipFill>
        <p:spPr bwMode="auto">
          <a:xfrm>
            <a:off x="428596" y="0"/>
            <a:ext cx="8501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438" t="22461" r="21631" b="6250"/>
          <a:stretch>
            <a:fillRect/>
          </a:stretch>
        </p:blipFill>
        <p:spPr bwMode="auto">
          <a:xfrm>
            <a:off x="1357290" y="0"/>
            <a:ext cx="7046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Instrumentos de Pesquisa: O INVENTÁRIO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 smtClean="0"/>
              <a:t>Instrumento de pesquisa que detém </a:t>
            </a:r>
            <a:r>
              <a:rPr lang="pt-BR" altLang="pt-BR" dirty="0" smtClean="0"/>
              <a:t>representações de </a:t>
            </a:r>
            <a:r>
              <a:rPr lang="pt-BR" altLang="pt-BR" b="1" dirty="0" smtClean="0"/>
              <a:t>conjuntos documentais </a:t>
            </a:r>
            <a:r>
              <a:rPr lang="pt-BR" altLang="pt-BR" dirty="0" smtClean="0"/>
              <a:t>ou </a:t>
            </a:r>
            <a:r>
              <a:rPr lang="pt-BR" altLang="pt-BR" b="1" dirty="0" smtClean="0"/>
              <a:t>parcelas do </a:t>
            </a:r>
            <a:r>
              <a:rPr lang="pt-BR" altLang="pt-BR" b="1" dirty="0" smtClean="0"/>
              <a:t>fundo (séries) </a:t>
            </a:r>
            <a:r>
              <a:rPr lang="pt-BR" altLang="pt-BR" dirty="0" smtClean="0"/>
              <a:t>com </a:t>
            </a:r>
            <a:r>
              <a:rPr lang="pt-BR" altLang="pt-BR" b="1" dirty="0" smtClean="0"/>
              <a:t>descrições </a:t>
            </a:r>
            <a:r>
              <a:rPr lang="pt-BR" altLang="pt-BR" b="1" dirty="0" smtClean="0"/>
              <a:t>sumárias ou analíticas</a:t>
            </a:r>
            <a:r>
              <a:rPr lang="pt-BR" altLang="pt-BR" dirty="0" smtClean="0"/>
              <a:t>, </a:t>
            </a:r>
            <a:r>
              <a:rPr lang="pt-BR" altLang="pt-BR" dirty="0" smtClean="0"/>
              <a:t>permitindo um </a:t>
            </a:r>
            <a:r>
              <a:rPr lang="pt-BR" altLang="pt-BR" b="1" dirty="0" smtClean="0"/>
              <a:t>prévio conhecimento do conteúdo </a:t>
            </a:r>
            <a:r>
              <a:rPr lang="pt-BR" altLang="pt-BR" b="1" dirty="0" smtClean="0"/>
              <a:t>dos documentos contemplados na classe</a:t>
            </a:r>
            <a:r>
              <a:rPr lang="pt-BR" altLang="pt-BR" dirty="0" smtClean="0"/>
              <a:t>, </a:t>
            </a:r>
            <a:r>
              <a:rPr lang="pt-BR" altLang="pt-BR" dirty="0" smtClean="0"/>
              <a:t>antes </a:t>
            </a:r>
            <a:r>
              <a:rPr lang="pt-BR" altLang="pt-BR" dirty="0" smtClean="0"/>
              <a:t>de uma descrição mais “detalhada” (LUZ, 2016). </a:t>
            </a:r>
            <a:endParaRPr lang="pt-B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5352" t="22656" r="33887" b="8984"/>
          <a:stretch>
            <a:fillRect/>
          </a:stretch>
        </p:blipFill>
        <p:spPr bwMode="auto">
          <a:xfrm>
            <a:off x="3214678" y="1214422"/>
            <a:ext cx="3000375" cy="5000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33154" t="24609" r="29492" b="7031"/>
          <a:stretch>
            <a:fillRect/>
          </a:stretch>
        </p:blipFill>
        <p:spPr bwMode="auto">
          <a:xfrm>
            <a:off x="5708879" y="2143127"/>
            <a:ext cx="3435121" cy="47148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32227" t="28320" r="31152" b="10156"/>
          <a:stretch>
            <a:fillRect/>
          </a:stretch>
        </p:blipFill>
        <p:spPr bwMode="auto">
          <a:xfrm>
            <a:off x="0" y="0"/>
            <a:ext cx="3401352" cy="4286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297" t="22461" r="26758" b="6250"/>
          <a:stretch>
            <a:fillRect/>
          </a:stretch>
        </p:blipFill>
        <p:spPr bwMode="auto">
          <a:xfrm>
            <a:off x="214313" y="714375"/>
            <a:ext cx="3581400" cy="43576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5172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438" t="23438" r="22363" b="6250"/>
          <a:stretch>
            <a:fillRect/>
          </a:stretch>
        </p:blipFill>
        <p:spPr bwMode="auto">
          <a:xfrm>
            <a:off x="-1" y="0"/>
            <a:ext cx="4699477" cy="45720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7295" t="23633" r="24365" b="7031"/>
          <a:stretch>
            <a:fillRect/>
          </a:stretch>
        </p:blipFill>
        <p:spPr bwMode="auto">
          <a:xfrm>
            <a:off x="4561929" y="1928802"/>
            <a:ext cx="4582071" cy="49291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35" t="22461" r="23096" b="6250"/>
          <a:stretch>
            <a:fillRect/>
          </a:stretch>
        </p:blipFill>
        <p:spPr bwMode="auto">
          <a:xfrm>
            <a:off x="0" y="0"/>
            <a:ext cx="4384675" cy="4572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7295" t="22656" r="25098" b="8008"/>
          <a:stretch>
            <a:fillRect/>
          </a:stretch>
        </p:blipFill>
        <p:spPr bwMode="auto">
          <a:xfrm>
            <a:off x="4500562" y="1785938"/>
            <a:ext cx="4643438" cy="50720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Instrumentos de Pesquisa: O CATÁLOGO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pt-BR" sz="3200" dirty="0" smtClean="0"/>
              <a:t>Instrumento </a:t>
            </a:r>
            <a:r>
              <a:rPr lang="pt-BR" sz="3200" dirty="0" smtClean="0"/>
              <a:t>de pesquisa </a:t>
            </a:r>
            <a:r>
              <a:rPr lang="pt-BR" sz="3200" dirty="0" smtClean="0"/>
              <a:t>organizado </a:t>
            </a:r>
            <a:r>
              <a:rPr lang="pt-BR" sz="3200" dirty="0" smtClean="0"/>
              <a:t>segundo </a:t>
            </a:r>
            <a:r>
              <a:rPr lang="pt-BR" sz="3200" b="1" dirty="0" smtClean="0"/>
              <a:t>critérios temáticos, cronológicos, onomásticos ou toponímicos</a:t>
            </a:r>
            <a:r>
              <a:rPr lang="pt-BR" sz="3200" dirty="0" smtClean="0"/>
              <a:t>, reunindo a </a:t>
            </a:r>
            <a:r>
              <a:rPr lang="pt-BR" sz="3200" b="1" dirty="0" smtClean="0"/>
              <a:t>descrição </a:t>
            </a:r>
            <a:r>
              <a:rPr lang="pt-BR" sz="3200" b="1" dirty="0" smtClean="0"/>
              <a:t>individualizada </a:t>
            </a:r>
            <a:r>
              <a:rPr lang="pt-BR" sz="3200" dirty="0" smtClean="0"/>
              <a:t>de documentos pertencentes a um </a:t>
            </a:r>
            <a:r>
              <a:rPr lang="pt-BR" sz="3200" dirty="0" smtClean="0"/>
              <a:t>ou mais </a:t>
            </a:r>
            <a:r>
              <a:rPr lang="pt-BR" sz="3200" dirty="0" smtClean="0"/>
              <a:t>fundos, </a:t>
            </a:r>
            <a:r>
              <a:rPr lang="pt-BR" sz="3200" b="1" dirty="0" smtClean="0"/>
              <a:t>de </a:t>
            </a:r>
            <a:r>
              <a:rPr lang="pt-BR" sz="3200" b="1" dirty="0" smtClean="0"/>
              <a:t>forma </a:t>
            </a:r>
            <a:r>
              <a:rPr lang="pt-BR" sz="3200" b="1" dirty="0" smtClean="0"/>
              <a:t>sumária ou </a:t>
            </a:r>
            <a:r>
              <a:rPr lang="pt-BR" sz="3200" b="1" dirty="0" smtClean="0"/>
              <a:t>analítica </a:t>
            </a:r>
            <a:r>
              <a:rPr lang="pt-BR" sz="3200" dirty="0" smtClean="0"/>
              <a:t>(BRASIL, 2005, p. 44).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altLang="pt-BR" sz="26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376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2227" t="17578" r="13574" b="9180"/>
          <a:stretch>
            <a:fillRect/>
          </a:stretch>
        </p:blipFill>
        <p:spPr bwMode="auto">
          <a:xfrm>
            <a:off x="1214414" y="0"/>
            <a:ext cx="6766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pPr algn="just"/>
            <a:r>
              <a:rPr lang="pt-BR" sz="2600" b="1" u="sng" dirty="0" smtClean="0"/>
              <a:t>ORIGEM</a:t>
            </a:r>
            <a:r>
              <a:rPr lang="pt-BR" sz="2600" dirty="0" smtClean="0"/>
              <a:t>: </a:t>
            </a:r>
            <a:r>
              <a:rPr lang="pt-BR" altLang="pt-BR" sz="2600" dirty="0" smtClean="0"/>
              <a:t>Os </a:t>
            </a:r>
            <a:r>
              <a:rPr lang="pt-BR" altLang="pt-BR" sz="2600" dirty="0" smtClean="0"/>
              <a:t>mais antigos registros que remetem à descrição </a:t>
            </a:r>
            <a:r>
              <a:rPr lang="pt-BR" altLang="pt-BR" sz="2600" dirty="0" smtClean="0"/>
              <a:t>são </a:t>
            </a:r>
            <a:r>
              <a:rPr lang="pt-BR" altLang="pt-BR" sz="2600" dirty="0" smtClean="0"/>
              <a:t>os repertórios de documentos registrados em tabletes de argila, encontrados na cidade de </a:t>
            </a:r>
            <a:r>
              <a:rPr lang="pt-BR" altLang="pt-BR" sz="2600" dirty="0" err="1" smtClean="0"/>
              <a:t>Nuzi</a:t>
            </a:r>
            <a:r>
              <a:rPr lang="pt-BR" altLang="pt-BR" sz="2600" dirty="0" smtClean="0"/>
              <a:t>, atualmente conhecida como </a:t>
            </a:r>
            <a:r>
              <a:rPr lang="pt-BR" altLang="pt-BR" sz="2600" dirty="0" err="1" smtClean="0"/>
              <a:t>Yorgan</a:t>
            </a:r>
            <a:r>
              <a:rPr lang="pt-BR" altLang="pt-BR" sz="2600" dirty="0" smtClean="0"/>
              <a:t> </a:t>
            </a:r>
            <a:r>
              <a:rPr lang="pt-BR" altLang="pt-BR" sz="2600" dirty="0" err="1" smtClean="0"/>
              <a:t>Tepe</a:t>
            </a:r>
            <a:r>
              <a:rPr lang="pt-BR" altLang="pt-BR" sz="2600" dirty="0" smtClean="0"/>
              <a:t>, na região da Mesopotâmia, datados de 1500 a.C. </a:t>
            </a:r>
            <a:r>
              <a:rPr lang="pt-BR" altLang="pt-BR" sz="2600" dirty="0" smtClean="0"/>
              <a:t>(DURANTI</a:t>
            </a:r>
            <a:r>
              <a:rPr lang="pt-BR" altLang="pt-BR" sz="2600" dirty="0" smtClean="0"/>
              <a:t>, 1993</a:t>
            </a:r>
            <a:r>
              <a:rPr lang="pt-BR" altLang="pt-BR" sz="2600" dirty="0" smtClean="0"/>
              <a:t>).</a:t>
            </a:r>
          </a:p>
          <a:p>
            <a:pPr algn="just"/>
            <a:endParaRPr lang="pt-BR" altLang="pt-BR" sz="2400" dirty="0" smtClean="0"/>
          </a:p>
          <a:p>
            <a:pPr algn="just"/>
            <a:endParaRPr lang="pt-BR" altLang="pt-BR" sz="2400" dirty="0" smtClean="0"/>
          </a:p>
          <a:p>
            <a:pPr algn="just"/>
            <a:endParaRPr lang="pt-BR" altLang="pt-BR" sz="2400" dirty="0" smtClean="0"/>
          </a:p>
          <a:p>
            <a:pPr algn="just"/>
            <a:endParaRPr lang="pt-BR" altLang="pt-BR" sz="2400" dirty="0" smtClean="0"/>
          </a:p>
          <a:p>
            <a:pPr algn="just"/>
            <a:endParaRPr lang="pt-BR" altLang="pt-BR" sz="2400" dirty="0" smtClean="0"/>
          </a:p>
          <a:p>
            <a:pPr algn="just"/>
            <a:endParaRPr lang="pt-BR" altLang="pt-BR" sz="2400" dirty="0" smtClean="0"/>
          </a:p>
          <a:p>
            <a:r>
              <a:rPr lang="pt-BR" sz="2600" b="1" u="sng" dirty="0" smtClean="0"/>
              <a:t>OBJETIVO</a:t>
            </a:r>
            <a:r>
              <a:rPr lang="pt-BR" sz="2600" dirty="0" smtClean="0"/>
              <a:t>: Controle do acervo. </a:t>
            </a:r>
            <a:endParaRPr lang="pt-BR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1643042" y="3429000"/>
            <a:ext cx="6000792" cy="25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Instrumentos de Pesquisa: O ÍNDICE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Relação sistemática</a:t>
            </a:r>
            <a:r>
              <a:rPr lang="pt-BR" dirty="0" smtClean="0"/>
              <a:t> de nomes de pessoas, lugares, assuntos ou datas contidos em documentos ou em instrumentos de pesquisa, </a:t>
            </a:r>
            <a:r>
              <a:rPr lang="pt-BR" b="1" dirty="0" smtClean="0"/>
              <a:t>acompanhados </a:t>
            </a:r>
            <a:r>
              <a:rPr lang="pt-BR" b="1" dirty="0" smtClean="0"/>
              <a:t>das referências para sua </a:t>
            </a:r>
            <a:r>
              <a:rPr lang="pt-BR" b="1" dirty="0" smtClean="0"/>
              <a:t>localização</a:t>
            </a:r>
            <a:r>
              <a:rPr lang="pt-BR" dirty="0" smtClean="0"/>
              <a:t> (BRASIL, 2005, p. 107). 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7540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Outros instrumentos de pesquisa?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O CATÁLOGO SELETIVO </a:t>
            </a:r>
            <a:r>
              <a:rPr lang="pt-BR" altLang="pt-BR" dirty="0" smtClean="0"/>
              <a:t>traz uma "</a:t>
            </a:r>
            <a:r>
              <a:rPr lang="pt-BR" altLang="pt-BR" b="1" dirty="0" smtClean="0"/>
              <a:t>relação seletiva de documentos</a:t>
            </a:r>
            <a:r>
              <a:rPr lang="pt-BR" altLang="pt-BR" dirty="0" smtClean="0"/>
              <a:t> pertencentes a um ou mais </a:t>
            </a:r>
            <a:r>
              <a:rPr lang="pt-BR" altLang="pt-BR" dirty="0" smtClean="0"/>
              <a:t>fundos, no </a:t>
            </a:r>
            <a:r>
              <a:rPr lang="pt-BR" altLang="pt-BR" dirty="0" smtClean="0"/>
              <a:t>qual </a:t>
            </a:r>
            <a:r>
              <a:rPr lang="pt-BR" altLang="pt-BR" b="1" dirty="0" smtClean="0"/>
              <a:t>cada unidade documental integrante de uma unidade de arquivamento é descrita minuciosamente</a:t>
            </a:r>
            <a:r>
              <a:rPr lang="pt-BR" altLang="en-US" dirty="0" smtClean="0"/>
              <a:t>“</a:t>
            </a:r>
            <a:r>
              <a:rPr lang="pt-BR" altLang="pt-BR" dirty="0" smtClean="0"/>
              <a:t> ou seja, documentos são escolhidos dentre um ou mais conjuntos documentais para serem </a:t>
            </a:r>
            <a:r>
              <a:rPr lang="pt-BR" altLang="pt-BR" dirty="0" smtClean="0"/>
              <a:t>descritos</a:t>
            </a:r>
            <a:r>
              <a:rPr lang="pt-BR" altLang="pt-BR" dirty="0" smtClean="0"/>
              <a:t> </a:t>
            </a:r>
            <a:r>
              <a:rPr lang="pt-BR" altLang="pt-BR" dirty="0" smtClean="0"/>
              <a:t>da forma mais detalhada possível (LUZ, 2016). </a:t>
            </a:r>
          </a:p>
          <a:p>
            <a:pPr algn="just"/>
            <a:r>
              <a:rPr lang="pt-BR" b="1" dirty="0" smtClean="0"/>
              <a:t>E os instrumentos </a:t>
            </a:r>
            <a:r>
              <a:rPr lang="pt-BR" b="1" i="1" dirty="0" smtClean="0"/>
              <a:t>online</a:t>
            </a:r>
            <a:r>
              <a:rPr lang="pt-BR" b="1" dirty="0" smtClean="0"/>
              <a:t>? </a:t>
            </a:r>
            <a:endParaRPr lang="pt-BR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Vamos consultar?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GUIA DO ARQUIVO HISTÓRICO MUNICIPAL DE SÃO PAULO</a:t>
            </a:r>
          </a:p>
          <a:p>
            <a:pPr>
              <a:buNone/>
            </a:pPr>
            <a:r>
              <a:rPr lang="pt-BR" b="1" dirty="0" smtClean="0">
                <a:sym typeface="Wingdings" pitchFamily="2" charset="2"/>
                <a:hlinkClick r:id="rId2"/>
              </a:rPr>
              <a:t>http</a:t>
            </a:r>
            <a:r>
              <a:rPr lang="pt-BR" b="1" dirty="0" smtClean="0">
                <a:sym typeface="Wingdings" pitchFamily="2" charset="2"/>
                <a:hlinkClick r:id="rId2"/>
              </a:rPr>
              <a:t>://</a:t>
            </a:r>
            <a:r>
              <a:rPr lang="pt-BR" b="1" dirty="0" smtClean="0">
                <a:sym typeface="Wingdings" pitchFamily="2" charset="2"/>
                <a:hlinkClick r:id="rId2"/>
              </a:rPr>
              <a:t>www.prefeitura.sp.gov.br/cidade/upload/guia_arquivo_historico_1253293799.pdf</a:t>
            </a:r>
            <a:endParaRPr lang="pt-BR" b="1" dirty="0" smtClean="0">
              <a:sym typeface="Wingdings" pitchFamily="2" charset="2"/>
            </a:endParaRPr>
          </a:p>
          <a:p>
            <a:pPr>
              <a:buNone/>
            </a:pPr>
            <a:endParaRPr lang="pt-BR" b="1" dirty="0" smtClean="0">
              <a:sym typeface="Wingdings" pitchFamily="2" charset="2"/>
            </a:endParaRPr>
          </a:p>
          <a:p>
            <a:pPr>
              <a:buNone/>
            </a:pPr>
            <a:r>
              <a:rPr lang="pt-BR" b="1" dirty="0" smtClean="0">
                <a:sym typeface="Wingdings" pitchFamily="2" charset="2"/>
              </a:rPr>
              <a:t>INVENTÁRIO DO ARQUIVO MACHADO DE ASSIS</a:t>
            </a:r>
          </a:p>
          <a:p>
            <a:pPr>
              <a:buNone/>
            </a:pPr>
            <a:r>
              <a:rPr lang="pt-BR" b="1" dirty="0" smtClean="0">
                <a:hlinkClick r:id="rId3"/>
              </a:rPr>
              <a:t>http://</a:t>
            </a:r>
            <a:r>
              <a:rPr lang="pt-BR" b="1" dirty="0" smtClean="0">
                <a:hlinkClick r:id="rId3"/>
              </a:rPr>
              <a:t>www.academia.org.br/abl/media/inventario_machado_assis.pdf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CATÁLOGO DE DOCUMENTOS SONOROS DO ARQUIVO NACIONAL </a:t>
            </a:r>
          </a:p>
          <a:p>
            <a:pPr>
              <a:buNone/>
            </a:pPr>
            <a:r>
              <a:rPr lang="pt-BR" b="1" dirty="0" smtClean="0">
                <a:hlinkClick r:id="rId4"/>
              </a:rPr>
              <a:t>http://</a:t>
            </a:r>
            <a:r>
              <a:rPr lang="pt-BR" b="1" dirty="0" smtClean="0">
                <a:hlinkClick r:id="rId4"/>
              </a:rPr>
              <a:t>www.arquivonacional.gov.br/images/conteudo/servicos_ao_cidadao/instrumentos-de-pesquisa/pdf/Catlogo-de-documentos-sonoros.pdf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ÍNDICE DOS ANAIS DO ARQUIVO PÚBLICO DO ESTADO DA BAHIA</a:t>
            </a:r>
          </a:p>
          <a:p>
            <a:pPr>
              <a:buNone/>
            </a:pPr>
            <a:r>
              <a:rPr lang="pt-BR" b="1" dirty="0" smtClean="0">
                <a:hlinkClick r:id="rId5"/>
              </a:rPr>
              <a:t>https://</a:t>
            </a:r>
            <a:r>
              <a:rPr lang="pt-BR" b="1" dirty="0" smtClean="0">
                <a:hlinkClick r:id="rId5"/>
              </a:rPr>
              <a:t>www.scribd.com/document/12418080/Indice-dos-Anais-do-Arquivo-Publico-do-Estado-da-Bahia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Tendências em 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pt-BR" altLang="pt-BR" dirty="0" smtClean="0"/>
              <a:t>Por certo, a inclusão do contexto nos instrumentos de referência, segundo </a:t>
            </a:r>
            <a:r>
              <a:rPr lang="pt-BR" altLang="pt-BR" dirty="0" err="1" smtClean="0"/>
              <a:t>Yakel</a:t>
            </a:r>
            <a:r>
              <a:rPr lang="pt-BR" altLang="pt-BR" dirty="0" smtClean="0"/>
              <a:t> (2003), demonstram duas tendências:</a:t>
            </a:r>
          </a:p>
          <a:p>
            <a:pPr algn="just">
              <a:lnSpc>
                <a:spcPct val="80000"/>
              </a:lnSpc>
            </a:pPr>
            <a:r>
              <a:rPr lang="pt-BR" altLang="pt-BR" dirty="0" smtClean="0"/>
              <a:t> A primeira é o </a:t>
            </a:r>
            <a:r>
              <a:rPr lang="pt-BR" altLang="pt-BR" b="1" dirty="0" smtClean="0"/>
              <a:t>aumento das descrições mais gerais</a:t>
            </a:r>
            <a:r>
              <a:rPr lang="pt-BR" altLang="pt-BR" dirty="0" smtClean="0"/>
              <a:t>, dos níveis mais abrangentes do arranjo, como o fundo, os grupos e as séries. </a:t>
            </a:r>
          </a:p>
          <a:p>
            <a:pPr algn="just">
              <a:lnSpc>
                <a:spcPct val="80000"/>
              </a:lnSpc>
            </a:pPr>
            <a:r>
              <a:rPr lang="pt-BR" altLang="pt-BR" dirty="0" smtClean="0"/>
              <a:t>A segunda tendência é a </a:t>
            </a:r>
            <a:r>
              <a:rPr lang="pt-BR" altLang="pt-BR" b="1" dirty="0" smtClean="0"/>
              <a:t>diminuição da granularidade</a:t>
            </a:r>
            <a:r>
              <a:rPr lang="pt-BR" altLang="pt-BR" dirty="0" smtClean="0"/>
              <a:t>, ou seja, das descrições dos itens documentais. Assim, os instrumentos deixam de ser </a:t>
            </a:r>
            <a:r>
              <a:rPr lang="pt-BR" altLang="pt-BR" b="1" dirty="0" smtClean="0"/>
              <a:t>extremamente específicos</a:t>
            </a:r>
            <a:r>
              <a:rPr lang="pt-BR" altLang="pt-BR" dirty="0" smtClean="0"/>
              <a:t>, demandando mais recursos para a finalização do processo, para serem cada vez mais gerais e com maior </a:t>
            </a:r>
            <a:r>
              <a:rPr lang="pt-BR" altLang="pt-BR" b="1" dirty="0" smtClean="0"/>
              <a:t>disponibilidade descritiva das partes que compõem o todo</a:t>
            </a:r>
            <a:r>
              <a:rPr lang="pt-BR" alt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Descrição x Arquivística Integrada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43536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 smtClean="0"/>
              <a:t>Sob a perspectiva da </a:t>
            </a:r>
            <a:r>
              <a:rPr lang="pt-BR" altLang="pt-BR" dirty="0" smtClean="0"/>
              <a:t>Arquivística Integrada</a:t>
            </a:r>
            <a:r>
              <a:rPr lang="pt-BR" altLang="pt-BR" dirty="0" smtClean="0"/>
              <a:t>, um </a:t>
            </a:r>
            <a:r>
              <a:rPr lang="pt-BR" altLang="pt-BR" b="1" dirty="0" smtClean="0"/>
              <a:t>programa descritivo inicia-se com a classificação</a:t>
            </a:r>
            <a:r>
              <a:rPr lang="pt-BR" altLang="pt-BR" dirty="0" smtClean="0"/>
              <a:t>, que alcança o primeiro nível do processo (planos </a:t>
            </a:r>
            <a:r>
              <a:rPr lang="pt-BR" altLang="pt-BR" dirty="0" smtClean="0"/>
              <a:t>de </a:t>
            </a:r>
            <a:r>
              <a:rPr lang="pt-BR" altLang="pt-BR" dirty="0" smtClean="0"/>
              <a:t>classificação). </a:t>
            </a:r>
            <a:r>
              <a:rPr lang="pt-BR" altLang="pt-BR" dirty="0" smtClean="0"/>
              <a:t>O </a:t>
            </a:r>
            <a:r>
              <a:rPr lang="pt-BR" altLang="pt-BR" dirty="0" smtClean="0"/>
              <a:t>segundo acontece com a </a:t>
            </a:r>
            <a:r>
              <a:rPr lang="pt-BR" altLang="pt-BR" b="1" dirty="0" smtClean="0"/>
              <a:t>avaliação </a:t>
            </a:r>
            <a:r>
              <a:rPr lang="pt-BR" altLang="pt-BR" dirty="0" smtClean="0"/>
              <a:t>(tabela de temporalidade); e </a:t>
            </a:r>
            <a:r>
              <a:rPr lang="pt-BR" altLang="pt-BR" b="1" dirty="0" smtClean="0"/>
              <a:t>o terceiro e mais detalhado ocorre nos arquivos permanentes </a:t>
            </a:r>
            <a:r>
              <a:rPr lang="pt-BR" altLang="pt-BR" dirty="0" smtClean="0"/>
              <a:t>(guias, inventários, etc.) (LOPES, 2000).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285860"/>
            <a:ext cx="6643734" cy="542730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pt-BR" b="1" dirty="0" smtClean="0"/>
              <a:t>Normas de Descrição Arquivística</a:t>
            </a:r>
            <a:endParaRPr lang="pt-BR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Resultado de imagem para isad 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429288" cy="6342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b="1" dirty="0" smtClean="0"/>
              <a:t>ISAD-G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336" t="15936" r="16797" b="15625"/>
          <a:stretch>
            <a:fillRect/>
          </a:stretch>
        </p:blipFill>
        <p:spPr bwMode="auto">
          <a:xfrm>
            <a:off x="500034" y="1142984"/>
            <a:ext cx="821341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ÁREAS DE INFORMAÇÃO NA ISAD-G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 dirty="0" smtClean="0"/>
              <a:t>A norma está organizada </a:t>
            </a:r>
            <a:r>
              <a:rPr lang="pt-BR" altLang="pt-BR" sz="1800" dirty="0" smtClean="0"/>
              <a:t>em sete áreas de informação descritiva: </a:t>
            </a:r>
          </a:p>
          <a:p>
            <a:pPr>
              <a:lnSpc>
                <a:spcPct val="80000"/>
              </a:lnSpc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identificação (destinada à informação essencial para identificar a unidade de descrição);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contextualização (destinada à informação sobre a origem e custódia da unidade de descrição);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conteúdo e estrutura (destinada à informação sobre o assunto e organização da unidade de descrição);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condições de acesso e de uso (destinada à informação sobre a acessibilidade da unidade de descrição);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fontes relacionadas (destinada à informação sobre fontes com uma relação importante com a unidade de descrição);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notas (destinada à informação especializada ou a qualquer outra informação que não possa ser incluída em nenhuma das outras áreas); </a:t>
            </a:r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pt-BR" altLang="pt-BR" sz="1800" dirty="0" smtClean="0"/>
          </a:p>
          <a:p>
            <a:pPr marL="91440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pt-BR" altLang="pt-BR" sz="1800" dirty="0" smtClean="0"/>
              <a:t>Área de controle da descrição (destinada à informação sobre como, quando e por quem a descrição arquivística foi elaborada).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429264"/>
          </a:xfrm>
        </p:spPr>
        <p:txBody>
          <a:bodyPr>
            <a:normAutofit/>
          </a:bodyPr>
          <a:lstStyle/>
          <a:p>
            <a:pPr algn="just"/>
            <a:r>
              <a:rPr lang="pt-BR" sz="2600" b="1" u="sng" dirty="0" smtClean="0"/>
              <a:t>PROPÓSITO</a:t>
            </a:r>
            <a:r>
              <a:rPr lang="pt-BR" sz="2600" dirty="0" smtClean="0"/>
              <a:t>: </a:t>
            </a:r>
            <a:r>
              <a:rPr lang="pt-BR" altLang="pt-BR" sz="2800" dirty="0" smtClean="0"/>
              <a:t>Segundo a </a:t>
            </a:r>
            <a:r>
              <a:rPr lang="pt-BR" altLang="pt-BR" sz="2800" i="1" dirty="0" err="1" smtClean="0"/>
              <a:t>Society</a:t>
            </a:r>
            <a:r>
              <a:rPr lang="pt-BR" altLang="pt-BR" sz="2800" i="1" dirty="0" smtClean="0"/>
              <a:t> </a:t>
            </a:r>
            <a:r>
              <a:rPr lang="pt-BR" altLang="pt-BR" sz="2800" i="1" dirty="0" err="1" smtClean="0"/>
              <a:t>of</a:t>
            </a:r>
            <a:r>
              <a:rPr lang="pt-BR" altLang="pt-BR" sz="2800" i="1" dirty="0" smtClean="0"/>
              <a:t> </a:t>
            </a:r>
            <a:r>
              <a:rPr lang="pt-BR" altLang="pt-BR" sz="2800" i="1" dirty="0" err="1" smtClean="0"/>
              <a:t>American</a:t>
            </a:r>
            <a:r>
              <a:rPr lang="pt-BR" altLang="pt-BR" sz="2800" i="1" dirty="0" smtClean="0"/>
              <a:t> </a:t>
            </a:r>
            <a:r>
              <a:rPr lang="pt-BR" altLang="pt-BR" sz="2800" i="1" dirty="0" err="1" smtClean="0"/>
              <a:t>Archivists</a:t>
            </a:r>
            <a:r>
              <a:rPr lang="pt-BR" altLang="pt-BR" sz="2800" i="1" dirty="0" smtClean="0"/>
              <a:t> </a:t>
            </a:r>
            <a:r>
              <a:rPr lang="pt-BR" altLang="pt-BR" sz="2800" dirty="0" smtClean="0"/>
              <a:t>(2002), seu propósito é o de</a:t>
            </a:r>
            <a:r>
              <a:rPr lang="pt-BR" altLang="pt-BR" sz="2800" b="1" dirty="0" smtClean="0"/>
              <a:t> </a:t>
            </a:r>
            <a:r>
              <a:rPr lang="pt-BR" altLang="pt-BR" sz="2800" b="1" dirty="0" smtClean="0"/>
              <a:t>identificar</a:t>
            </a:r>
            <a:r>
              <a:rPr lang="pt-BR" altLang="pt-BR" sz="2800" b="1" dirty="0" smtClean="0"/>
              <a:t>, </a:t>
            </a:r>
            <a:r>
              <a:rPr lang="pt-BR" altLang="pt-BR" sz="2800" b="1" dirty="0" smtClean="0"/>
              <a:t>gerenciar</a:t>
            </a:r>
            <a:r>
              <a:rPr lang="pt-BR" altLang="pt-BR" sz="2800" b="1" dirty="0" smtClean="0"/>
              <a:t>, </a:t>
            </a:r>
            <a:r>
              <a:rPr lang="pt-BR" altLang="pt-BR" sz="2800" b="1" dirty="0" smtClean="0"/>
              <a:t>estabelecer </a:t>
            </a:r>
            <a:r>
              <a:rPr lang="pt-BR" altLang="pt-BR" sz="2800" b="1" dirty="0" smtClean="0"/>
              <a:t>controle intelectual, </a:t>
            </a:r>
            <a:r>
              <a:rPr lang="pt-BR" altLang="pt-BR" sz="2800" b="1" dirty="0" smtClean="0"/>
              <a:t>localizar</a:t>
            </a:r>
            <a:r>
              <a:rPr lang="pt-BR" altLang="pt-BR" sz="2800" b="1" dirty="0" smtClean="0"/>
              <a:t>, </a:t>
            </a:r>
            <a:r>
              <a:rPr lang="pt-BR" altLang="pt-BR" sz="2800" b="1" dirty="0" smtClean="0"/>
              <a:t>explicar </a:t>
            </a:r>
            <a:r>
              <a:rPr lang="pt-BR" altLang="pt-BR" sz="2800" b="1" dirty="0" smtClean="0"/>
              <a:t>o acervo </a:t>
            </a:r>
            <a:r>
              <a:rPr lang="pt-BR" altLang="pt-BR" sz="2800" b="1" dirty="0" err="1" smtClean="0"/>
              <a:t>arquivístico</a:t>
            </a:r>
            <a:r>
              <a:rPr lang="pt-BR" altLang="pt-BR" sz="2800" b="1" dirty="0" smtClean="0"/>
              <a:t> e p</a:t>
            </a:r>
            <a:r>
              <a:rPr lang="pt-BR" altLang="pt-BR" sz="2800" b="1" dirty="0" smtClean="0"/>
              <a:t>romover o seu </a:t>
            </a:r>
            <a:r>
              <a:rPr lang="pt-BR" altLang="pt-BR" sz="2800" b="1" dirty="0" smtClean="0"/>
              <a:t>acesso</a:t>
            </a:r>
            <a:r>
              <a:rPr lang="pt-BR" altLang="pt-BR" sz="2800" b="1" dirty="0" smtClean="0"/>
              <a:t>.</a:t>
            </a:r>
          </a:p>
          <a:p>
            <a:pPr algn="just"/>
            <a:endParaRPr lang="pt-BR" altLang="pt-BR" sz="2800" dirty="0" smtClean="0"/>
          </a:p>
          <a:p>
            <a:pPr algn="just"/>
            <a:endParaRPr lang="pt-BR" sz="2600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2451" t="28128" r="15039" b="13086"/>
          <a:stretch>
            <a:fillRect/>
          </a:stretch>
        </p:blipFill>
        <p:spPr bwMode="auto">
          <a:xfrm>
            <a:off x="1714480" y="3357562"/>
            <a:ext cx="5429288" cy="330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4950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286412" cy="67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38" y="109538"/>
            <a:ext cx="5343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15963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71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87052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90536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NOBRADE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Norma Brasileira de Descrição Arquivística</a:t>
            </a:r>
            <a:r>
              <a:rPr lang="pt-BR" dirty="0" smtClean="0"/>
              <a:t>, aprovada </a:t>
            </a:r>
            <a:r>
              <a:rPr lang="pt-BR" dirty="0" smtClean="0"/>
              <a:t>pela Resolução </a:t>
            </a:r>
            <a:r>
              <a:rPr lang="pt-BR" dirty="0" smtClean="0"/>
              <a:t>n. 28 </a:t>
            </a:r>
            <a:r>
              <a:rPr lang="pt-BR" dirty="0" smtClean="0"/>
              <a:t>do CONARQ, </a:t>
            </a:r>
            <a:r>
              <a:rPr lang="pt-BR" b="1" dirty="0" smtClean="0"/>
              <a:t>estabelece diretivas para a descrição </a:t>
            </a:r>
            <a:r>
              <a:rPr lang="pt-BR" b="1" dirty="0" smtClean="0"/>
              <a:t>de </a:t>
            </a:r>
            <a:r>
              <a:rPr lang="pt-BR" b="1" dirty="0" smtClean="0"/>
              <a:t>documentos </a:t>
            </a:r>
            <a:r>
              <a:rPr lang="pt-BR" b="1" dirty="0" err="1" smtClean="0"/>
              <a:t>arquivísticos</a:t>
            </a:r>
            <a:r>
              <a:rPr lang="pt-BR" b="1" dirty="0" smtClean="0"/>
              <a:t> no Brasil</a:t>
            </a:r>
            <a:r>
              <a:rPr lang="pt-BR" dirty="0" smtClean="0"/>
              <a:t>, </a:t>
            </a:r>
            <a:r>
              <a:rPr lang="pt-BR" dirty="0" smtClean="0"/>
              <a:t>compatíveis com as normas internacionais em vigor ISAD (G) e ISAAR (CPF), e tem em vista </a:t>
            </a:r>
            <a:r>
              <a:rPr lang="pt-BR" b="1" dirty="0" smtClean="0"/>
              <a:t>facilitar o acesso e o intercâmbio de informações em âmbito nacional e internacional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esultado de imagem para nobr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1"/>
            <a:ext cx="4857784" cy="6875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2657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Princípio da Descrição Arquivística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Normas </a:t>
            </a:r>
            <a:r>
              <a:rPr lang="pt-BR" altLang="pt-BR" dirty="0" smtClean="0"/>
              <a:t>de descrição arquivística são </a:t>
            </a:r>
            <a:r>
              <a:rPr lang="pt-BR" altLang="pt-BR" b="1" dirty="0" smtClean="0"/>
              <a:t>baseadas em princípios teóricos aceitos</a:t>
            </a:r>
            <a:r>
              <a:rPr lang="pt-BR" altLang="pt-BR" dirty="0" smtClean="0"/>
              <a:t>. </a:t>
            </a:r>
            <a:r>
              <a:rPr lang="pt-BR" altLang="pt-BR" dirty="0" smtClean="0"/>
              <a:t>Por </a:t>
            </a:r>
            <a:r>
              <a:rPr lang="pt-BR" altLang="pt-BR" dirty="0" smtClean="0"/>
              <a:t>exemplo, o princípio de que a descrição arquivística procede </a:t>
            </a:r>
            <a:r>
              <a:rPr lang="pt-BR" altLang="pt-BR" b="1" dirty="0" smtClean="0"/>
              <a:t>do geral para o particular </a:t>
            </a:r>
            <a:r>
              <a:rPr lang="pt-BR" altLang="pt-BR" dirty="0" smtClean="0"/>
              <a:t>é uma </a:t>
            </a:r>
            <a:r>
              <a:rPr lang="pt-BR" altLang="pt-BR" b="1" dirty="0" err="1" smtClean="0"/>
              <a:t>consequência</a:t>
            </a:r>
            <a:r>
              <a:rPr lang="pt-BR" altLang="pt-BR" b="1" dirty="0" smtClean="0"/>
              <a:t> </a:t>
            </a:r>
            <a:r>
              <a:rPr lang="pt-BR" altLang="pt-BR" b="1" dirty="0" smtClean="0"/>
              <a:t>prática </a:t>
            </a:r>
            <a:r>
              <a:rPr lang="pt-BR" altLang="pt-BR" b="1" dirty="0" smtClean="0"/>
              <a:t>do </a:t>
            </a:r>
            <a:r>
              <a:rPr lang="pt-BR" altLang="pt-BR" b="1" i="1" dirty="0" err="1" smtClean="0"/>
              <a:t>respect</a:t>
            </a:r>
            <a:r>
              <a:rPr lang="pt-BR" altLang="pt-BR" b="1" i="1" dirty="0" smtClean="0"/>
              <a:t> </a:t>
            </a:r>
            <a:r>
              <a:rPr lang="pt-BR" altLang="pt-BR" b="1" i="1" dirty="0" err="1" smtClean="0"/>
              <a:t>des</a:t>
            </a:r>
            <a:r>
              <a:rPr lang="pt-BR" altLang="pt-BR" b="1" i="1" dirty="0" smtClean="0"/>
              <a:t> fonds </a:t>
            </a:r>
            <a:r>
              <a:rPr lang="pt-BR" altLang="pt-BR" dirty="0" smtClean="0"/>
              <a:t>(princípio da proveniência)</a:t>
            </a:r>
            <a:r>
              <a:rPr lang="pt-BR" altLang="pt-BR" dirty="0" smtClean="0"/>
              <a:t> </a:t>
            </a:r>
            <a:r>
              <a:rPr lang="pt-BR" altLang="pt-BR" dirty="0" smtClean="0"/>
              <a:t>(ISAD G, 2001, p. 2).</a:t>
            </a:r>
          </a:p>
          <a:p>
            <a:pPr marL="0" indent="0" algn="just">
              <a:lnSpc>
                <a:spcPct val="80000"/>
              </a:lnSpc>
            </a:pPr>
            <a:r>
              <a:rPr lang="pt-BR" altLang="pt-BR" dirty="0" smtClean="0"/>
              <a:t> Lembrando que este é o </a:t>
            </a:r>
            <a:r>
              <a:rPr lang="pt-BR" altLang="pt-BR" b="1" dirty="0" smtClean="0"/>
              <a:t>“</a:t>
            </a:r>
            <a:r>
              <a:rPr lang="pt-BR" b="1" dirty="0" smtClean="0"/>
              <a:t>Princípio </a:t>
            </a:r>
            <a:r>
              <a:rPr lang="pt-BR" b="1" dirty="0" smtClean="0"/>
              <a:t>básico da </a:t>
            </a:r>
            <a:r>
              <a:rPr lang="pt-BR" b="1" dirty="0" err="1" smtClean="0"/>
              <a:t>Arquivologia</a:t>
            </a:r>
            <a:r>
              <a:rPr lang="pt-BR" b="1" dirty="0" smtClean="0"/>
              <a:t> </a:t>
            </a:r>
            <a:r>
              <a:rPr lang="pt-BR" dirty="0" smtClean="0"/>
              <a:t>segundo </a:t>
            </a:r>
            <a:r>
              <a:rPr lang="pt-BR" dirty="0" smtClean="0"/>
              <a:t>o qual o </a:t>
            </a:r>
            <a:r>
              <a:rPr lang="pt-BR" dirty="0" smtClean="0"/>
              <a:t>arquivo produzido </a:t>
            </a:r>
            <a:r>
              <a:rPr lang="pt-BR" dirty="0" smtClean="0"/>
              <a:t>por uma entidade coletiva, </a:t>
            </a:r>
            <a:r>
              <a:rPr lang="pt-BR" dirty="0" smtClean="0"/>
              <a:t>pessoa </a:t>
            </a:r>
            <a:r>
              <a:rPr lang="pt-BR" dirty="0" smtClean="0"/>
              <a:t>ou família </a:t>
            </a:r>
            <a:r>
              <a:rPr lang="pt-BR" b="1" dirty="0" smtClean="0"/>
              <a:t>não deve ser misturado </a:t>
            </a:r>
            <a:r>
              <a:rPr lang="pt-BR" dirty="0" smtClean="0"/>
              <a:t>com os </a:t>
            </a:r>
            <a:r>
              <a:rPr lang="pt-BR" dirty="0" smtClean="0"/>
              <a:t>de outras entidades </a:t>
            </a:r>
            <a:r>
              <a:rPr lang="pt-BR" dirty="0" smtClean="0"/>
              <a:t>produtoras” (BRASIL, 2005, p. 136). </a:t>
            </a:r>
            <a:endParaRPr lang="pt-BR" altLang="pt-BR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i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ISAD-G e outras normas internacionais: Diferenças?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51149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pt-BR" altLang="pt-BR" sz="2800" b="1" dirty="0" smtClean="0"/>
              <a:t>ISAD(G)</a:t>
            </a:r>
            <a:r>
              <a:rPr lang="pt-BR" altLang="pt-BR" sz="2800" dirty="0" smtClean="0"/>
              <a:t> fornece orientação para </a:t>
            </a:r>
            <a:r>
              <a:rPr lang="pt-BR" altLang="pt-BR" sz="2800" b="1" dirty="0" smtClean="0"/>
              <a:t>descrição do fundo </a:t>
            </a:r>
            <a:r>
              <a:rPr lang="pt-BR" altLang="pt-BR" sz="2800" dirty="0" smtClean="0"/>
              <a:t>e suas partes componentes.</a:t>
            </a:r>
          </a:p>
          <a:p>
            <a:pPr algn="just">
              <a:lnSpc>
                <a:spcPct val="80000"/>
              </a:lnSpc>
            </a:pPr>
            <a:endParaRPr lang="pt-BR" altLang="pt-BR" sz="2800" dirty="0" smtClean="0"/>
          </a:p>
          <a:p>
            <a:pPr algn="just">
              <a:lnSpc>
                <a:spcPct val="80000"/>
              </a:lnSpc>
            </a:pPr>
            <a:r>
              <a:rPr lang="pt-BR" altLang="pt-BR" sz="2800" b="1" dirty="0" smtClean="0"/>
              <a:t>ISAAR(CPF)</a:t>
            </a:r>
            <a:r>
              <a:rPr lang="pt-BR" altLang="pt-BR" sz="2800" dirty="0" smtClean="0"/>
              <a:t> dá orientação para a </a:t>
            </a:r>
            <a:r>
              <a:rPr lang="pt-BR" altLang="pt-BR" sz="2800" b="1" dirty="0" smtClean="0"/>
              <a:t>criação de registros de autoridade</a:t>
            </a:r>
            <a:r>
              <a:rPr lang="pt-BR" altLang="pt-BR" sz="2800" dirty="0" smtClean="0"/>
              <a:t> sobre os produtores de materiais </a:t>
            </a:r>
            <a:r>
              <a:rPr lang="pt-BR" altLang="pt-BR" sz="2800" dirty="0" err="1" smtClean="0"/>
              <a:t>arquivísticos</a:t>
            </a:r>
            <a:r>
              <a:rPr lang="pt-BR" altLang="pt-BR" sz="2800" dirty="0" smtClean="0"/>
              <a:t>. </a:t>
            </a:r>
          </a:p>
          <a:p>
            <a:pPr algn="just">
              <a:lnSpc>
                <a:spcPct val="80000"/>
              </a:lnSpc>
            </a:pPr>
            <a:endParaRPr lang="pt-BR" altLang="pt-BR" sz="2800" dirty="0" smtClean="0"/>
          </a:p>
          <a:p>
            <a:pPr algn="just">
              <a:lnSpc>
                <a:spcPct val="80000"/>
              </a:lnSpc>
            </a:pPr>
            <a:r>
              <a:rPr lang="pt-BR" altLang="pt-BR" sz="2800" b="1" dirty="0" smtClean="0"/>
              <a:t>ISDF</a:t>
            </a:r>
            <a:r>
              <a:rPr lang="pt-BR" altLang="pt-BR" sz="2800" dirty="0" smtClean="0"/>
              <a:t> fornece orientação para a </a:t>
            </a:r>
            <a:r>
              <a:rPr lang="pt-BR" altLang="pt-BR" sz="2800" b="1" dirty="0" smtClean="0"/>
              <a:t>descrição das funções dos produtores </a:t>
            </a:r>
            <a:r>
              <a:rPr lang="pt-BR" altLang="pt-BR" sz="2800" dirty="0" smtClean="0"/>
              <a:t>de documentos. </a:t>
            </a:r>
          </a:p>
          <a:p>
            <a:pPr algn="just">
              <a:lnSpc>
                <a:spcPct val="80000"/>
              </a:lnSpc>
            </a:pPr>
            <a:endParaRPr lang="pt-BR" altLang="pt-BR" sz="2800" dirty="0" smtClean="0"/>
          </a:p>
          <a:p>
            <a:pPr algn="just">
              <a:lnSpc>
                <a:spcPct val="80000"/>
              </a:lnSpc>
            </a:pPr>
            <a:r>
              <a:rPr lang="pt-BR" altLang="pt-BR" sz="2800" dirty="0" smtClean="0"/>
              <a:t>Para criar um sistema de informação arquivística mais útil, é conveniente uma </a:t>
            </a:r>
            <a:r>
              <a:rPr lang="pt-BR" altLang="pt-BR" sz="2800" b="1" dirty="0" smtClean="0"/>
              <a:t>descrição separada e normalizada dos </a:t>
            </a:r>
            <a:r>
              <a:rPr lang="pt-BR" altLang="pt-BR" sz="2800" b="1" dirty="0" err="1" smtClean="0"/>
              <a:t>custodiadores</a:t>
            </a:r>
            <a:r>
              <a:rPr lang="pt-BR" altLang="pt-BR" sz="2800" dirty="0" smtClean="0"/>
              <a:t>. Este é o objetivo de </a:t>
            </a:r>
            <a:r>
              <a:rPr lang="pt-BR" altLang="pt-BR" sz="2800" b="1" dirty="0" smtClean="0"/>
              <a:t>ISDIAH</a:t>
            </a:r>
            <a:r>
              <a:rPr lang="pt-BR" altLang="pt-BR" sz="28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3398" t="17812" r="33203" b="7187"/>
          <a:stretch>
            <a:fillRect/>
          </a:stretch>
        </p:blipFill>
        <p:spPr bwMode="auto">
          <a:xfrm>
            <a:off x="2143108" y="214290"/>
            <a:ext cx="4572032" cy="641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aptura de Tela 2014-09-12 às 17.33.3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aptura de Tela 2014-09-12 às 17.33.4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0"/>
            <a:ext cx="45847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ISDIAH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altLang="pt-BR" dirty="0" smtClean="0"/>
              <a:t>O principal objetivo </a:t>
            </a:r>
            <a:r>
              <a:rPr lang="pt-BR" altLang="pt-BR" dirty="0" smtClean="0"/>
              <a:t>desta </a:t>
            </a:r>
            <a:r>
              <a:rPr lang="pt-BR" altLang="pt-BR" dirty="0" smtClean="0"/>
              <a:t>norma é facilitar a </a:t>
            </a:r>
            <a:r>
              <a:rPr lang="pt-BR" altLang="pt-BR" b="1" dirty="0" smtClean="0"/>
              <a:t>descrição de instituições </a:t>
            </a:r>
            <a:r>
              <a:rPr lang="pt-BR" altLang="pt-BR" b="1" dirty="0" err="1" smtClean="0"/>
              <a:t>arquivísticas</a:t>
            </a:r>
            <a:r>
              <a:rPr lang="pt-BR" altLang="pt-BR" b="1" dirty="0" smtClean="0"/>
              <a:t> cuja função primordial seja guardar arquivos </a:t>
            </a:r>
            <a:r>
              <a:rPr lang="pt-BR" altLang="pt-BR" dirty="0" smtClean="0"/>
              <a:t>e torná-los disponíveis para o público em geral. Entretanto, outras entidades, tais como instituições culturais (bibliotecas, museus), empresas, famílias ou indivíduos, podem custodiar arquivos. Esta norma, ou um subconjunto de seus elementos, pode ser aplicada a </a:t>
            </a:r>
            <a:r>
              <a:rPr lang="pt-BR" altLang="pt-BR" b="1" dirty="0" smtClean="0"/>
              <a:t>todas as entidades que dêem acesso aos documentos sob sua custódia.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aptura de Tela 2014-09-12 às 17.44.2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"/>
            <a:ext cx="4786346" cy="68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Tela 2014-09-12 às 17.44.4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0"/>
            <a:ext cx="4746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ptura de Tela 2014-09-12 às 17.52.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0"/>
            <a:ext cx="4732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4-09-12 às 17.19.3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4-09-12 às 17.30.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3329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000183" cy="291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dirty="0" smtClean="0"/>
              <a:t>Quais </a:t>
            </a:r>
            <a:r>
              <a:rPr lang="pt-BR" b="1" dirty="0" smtClean="0"/>
              <a:t>competências</a:t>
            </a:r>
            <a:r>
              <a:rPr lang="pt-BR" dirty="0" smtClean="0"/>
              <a:t> são exigidas?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5572140"/>
          </a:xfrm>
        </p:spPr>
        <p:txBody>
          <a:bodyPr>
            <a:normAutofit/>
          </a:bodyPr>
          <a:lstStyle/>
          <a:p>
            <a:pPr algn="just"/>
            <a:r>
              <a:rPr lang="pt-BR" altLang="pt-BR" dirty="0" smtClean="0"/>
              <a:t>A </a:t>
            </a:r>
            <a:r>
              <a:rPr lang="pt-BR" altLang="pt-BR" dirty="0" smtClean="0"/>
              <a:t>descrição arquivística é o processo em que o arquivista cria </a:t>
            </a:r>
            <a:r>
              <a:rPr lang="pt-BR" altLang="pt-BR" b="1" dirty="0" smtClean="0"/>
              <a:t>representações </a:t>
            </a:r>
            <a:r>
              <a:rPr lang="pt-BR" altLang="pt-BR" dirty="0" smtClean="0"/>
              <a:t>de um determinado acervo </a:t>
            </a:r>
            <a:r>
              <a:rPr lang="pt-BR" altLang="pt-BR" dirty="0" err="1" smtClean="0"/>
              <a:t>arquivístico</a:t>
            </a:r>
            <a:r>
              <a:rPr lang="pt-BR" altLang="pt-BR" dirty="0" smtClean="0"/>
              <a:t>, </a:t>
            </a:r>
            <a:r>
              <a:rPr lang="pt-BR" altLang="pt-BR" b="1" dirty="0" smtClean="0"/>
              <a:t>explicitando o contexto e conteúdo </a:t>
            </a:r>
            <a:r>
              <a:rPr lang="pt-BR" altLang="pt-BR" dirty="0" smtClean="0"/>
              <a:t>do mesmo. </a:t>
            </a:r>
          </a:p>
          <a:p>
            <a:pPr>
              <a:lnSpc>
                <a:spcPct val="80000"/>
              </a:lnSpc>
              <a:buNone/>
            </a:pPr>
            <a:r>
              <a:rPr lang="pt-BR" altLang="pt-BR" u="sng" dirty="0" smtClean="0"/>
              <a:t>Atividade intelectual que demanda:</a:t>
            </a:r>
          </a:p>
          <a:p>
            <a:pPr>
              <a:lnSpc>
                <a:spcPct val="80000"/>
              </a:lnSpc>
            </a:pPr>
            <a:r>
              <a:rPr lang="pt-BR" altLang="pt-BR" dirty="0" smtClean="0"/>
              <a:t>competências de </a:t>
            </a:r>
            <a:r>
              <a:rPr lang="pt-BR" altLang="pt-BR" b="1" dirty="0" smtClean="0"/>
              <a:t>interpretação</a:t>
            </a:r>
            <a:r>
              <a:rPr lang="pt-BR" altLang="pt-BR" dirty="0" smtClean="0"/>
              <a:t> e </a:t>
            </a:r>
            <a:r>
              <a:rPr lang="pt-BR" altLang="pt-BR" b="1" dirty="0" smtClean="0"/>
              <a:t>redação</a:t>
            </a:r>
            <a:r>
              <a:rPr lang="pt-BR" altLang="pt-BR" dirty="0" smtClean="0"/>
              <a:t> de texto,</a:t>
            </a:r>
          </a:p>
          <a:p>
            <a:pPr>
              <a:lnSpc>
                <a:spcPct val="80000"/>
              </a:lnSpc>
            </a:pPr>
            <a:r>
              <a:rPr lang="pt-BR" altLang="pt-BR" b="1" dirty="0" smtClean="0"/>
              <a:t>conhecimento</a:t>
            </a:r>
            <a:r>
              <a:rPr lang="pt-BR" altLang="pt-BR" dirty="0" smtClean="0"/>
              <a:t> </a:t>
            </a:r>
            <a:r>
              <a:rPr lang="pt-BR" altLang="pt-BR" b="1" dirty="0" smtClean="0"/>
              <a:t>histórico</a:t>
            </a:r>
            <a:r>
              <a:rPr lang="pt-BR" altLang="pt-BR" dirty="0" smtClean="0"/>
              <a:t> acerca do produtor e de sua época, </a:t>
            </a:r>
          </a:p>
          <a:p>
            <a:pPr>
              <a:lnSpc>
                <a:spcPct val="80000"/>
              </a:lnSpc>
            </a:pPr>
            <a:r>
              <a:rPr lang="pt-BR" altLang="pt-BR" dirty="0" smtClean="0"/>
              <a:t>habilidade com a </a:t>
            </a:r>
            <a:r>
              <a:rPr lang="pt-BR" altLang="pt-BR" b="1" dirty="0" smtClean="0"/>
              <a:t>língua</a:t>
            </a:r>
            <a:r>
              <a:rPr lang="pt-BR" altLang="pt-BR" dirty="0" smtClean="0"/>
              <a:t> em que estão sendo produzidas as informações </a:t>
            </a:r>
            <a:r>
              <a:rPr lang="pt-BR" altLang="pt-BR" dirty="0" smtClean="0"/>
              <a:t>descritivas, etc.</a:t>
            </a:r>
            <a:endParaRPr lang="pt-BR" altLang="pt-BR" dirty="0" smtClean="0"/>
          </a:p>
          <a:p>
            <a:pPr algn="just"/>
            <a:endParaRPr lang="pt-BR" alt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251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ARQUIVO NACIONAL (Brasil). </a:t>
            </a:r>
            <a:r>
              <a:rPr lang="pt-BR" b="1" dirty="0" smtClean="0"/>
              <a:t>Dicionário Brasileiro de Terminologia Arquivística</a:t>
            </a:r>
            <a:r>
              <a:rPr lang="pt-BR" dirty="0" smtClean="0"/>
              <a:t>. Rio de Janeiro: Arquivo Nacional, 2005. </a:t>
            </a:r>
            <a:endParaRPr lang="pt-BR" dirty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SUGESTÃO!</a:t>
            </a:r>
            <a:endParaRPr lang="pt-BR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00175"/>
            <a:ext cx="82200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pt-BR" b="1" dirty="0" smtClean="0"/>
              <a:t>Descrição Arquivística: regras? 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pt-BR" altLang="pt-BR" sz="2400" dirty="0" smtClean="0"/>
              <a:t>Há </a:t>
            </a:r>
            <a:r>
              <a:rPr lang="pt-BR" altLang="pt-BR" sz="2400" b="1" dirty="0" smtClean="0"/>
              <a:t>quatro regras fundamentais </a:t>
            </a:r>
            <a:r>
              <a:rPr lang="pt-BR" altLang="pt-BR" sz="2400" dirty="0" smtClean="0"/>
              <a:t>que devem ser aplicadas para estabelecer a relação hierárquica entre as descrições:</a:t>
            </a:r>
          </a:p>
          <a:p>
            <a:pPr algn="just">
              <a:lnSpc>
                <a:spcPct val="90000"/>
              </a:lnSpc>
              <a:buNone/>
            </a:pPr>
            <a:endParaRPr lang="pt-BR" altLang="pt-BR" sz="2400" dirty="0" smtClean="0"/>
          </a:p>
          <a:p>
            <a:pPr lvl="1" algn="just">
              <a:lnSpc>
                <a:spcPct val="90000"/>
              </a:lnSpc>
            </a:pPr>
            <a:r>
              <a:rPr lang="pt-BR" altLang="pt-BR" sz="2400" b="1" dirty="0" smtClean="0"/>
              <a:t>Descrição do geral ao particular: </a:t>
            </a:r>
            <a:r>
              <a:rPr lang="pt-BR" altLang="pt-BR" sz="2400" dirty="0" smtClean="0"/>
              <a:t>apresenta uma relação hierárquica entre as partes e o todo.</a:t>
            </a:r>
          </a:p>
          <a:p>
            <a:pPr lvl="1" algn="just">
              <a:lnSpc>
                <a:spcPct val="90000"/>
              </a:lnSpc>
            </a:pPr>
            <a:endParaRPr lang="pt-BR" altLang="pt-BR" sz="2400" dirty="0" smtClean="0"/>
          </a:p>
          <a:p>
            <a:pPr lvl="1" algn="just">
              <a:lnSpc>
                <a:spcPct val="90000"/>
              </a:lnSpc>
            </a:pPr>
            <a:r>
              <a:rPr lang="pt-BR" altLang="pt-BR" sz="2400" b="1" dirty="0" smtClean="0"/>
              <a:t>Informação relevante para o nível de descrição</a:t>
            </a:r>
            <a:r>
              <a:rPr lang="pt-BR" altLang="pt-BR" sz="2400" dirty="0" smtClean="0"/>
              <a:t>: as informações devem ser apropriadas para o nível que está sendo descrito.</a:t>
            </a:r>
          </a:p>
          <a:p>
            <a:pPr lvl="1" algn="just">
              <a:lnSpc>
                <a:spcPct val="90000"/>
              </a:lnSpc>
            </a:pPr>
            <a:endParaRPr lang="pt-BR" altLang="pt-BR" sz="2400" dirty="0" smtClean="0"/>
          </a:p>
          <a:p>
            <a:pPr lvl="1" algn="just">
              <a:lnSpc>
                <a:spcPct val="90000"/>
              </a:lnSpc>
            </a:pPr>
            <a:r>
              <a:rPr lang="pt-BR" altLang="pt-BR" sz="2400" b="1" dirty="0" smtClean="0"/>
              <a:t>Relação entre descrições</a:t>
            </a:r>
            <a:r>
              <a:rPr lang="pt-BR" altLang="pt-BR" sz="2400" dirty="0" smtClean="0"/>
              <a:t>: identifica o nível de descrição.</a:t>
            </a:r>
          </a:p>
          <a:p>
            <a:pPr lvl="1" algn="just">
              <a:lnSpc>
                <a:spcPct val="90000"/>
              </a:lnSpc>
            </a:pPr>
            <a:endParaRPr lang="pt-BR" altLang="pt-BR" sz="2400" dirty="0" smtClean="0"/>
          </a:p>
          <a:p>
            <a:pPr lvl="1" algn="just">
              <a:lnSpc>
                <a:spcPct val="90000"/>
              </a:lnSpc>
            </a:pPr>
            <a:r>
              <a:rPr lang="pt-BR" altLang="pt-BR" sz="2400" b="1" dirty="0" smtClean="0"/>
              <a:t>Não repetição de informação</a:t>
            </a:r>
            <a:r>
              <a:rPr lang="pt-BR" altLang="pt-BR" sz="2400" dirty="0" smtClean="0"/>
              <a:t>: não repetir as informações em níveis diferentes de descrição.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pt-BR" b="1" dirty="0" smtClean="0"/>
              <a:t>Instrumentos de Pesquisa </a:t>
            </a:r>
            <a:endParaRPr lang="pt-BR" b="1" dirty="0"/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7150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Meios </a:t>
            </a:r>
            <a:r>
              <a:rPr lang="pt-BR" dirty="0" smtClean="0"/>
              <a:t>que </a:t>
            </a:r>
            <a:r>
              <a:rPr lang="pt-BR" b="1" dirty="0" smtClean="0"/>
              <a:t>permitem </a:t>
            </a:r>
            <a:r>
              <a:rPr lang="pt-BR" b="1" dirty="0" smtClean="0"/>
              <a:t>a </a:t>
            </a:r>
            <a:r>
              <a:rPr lang="pt-BR" b="1" dirty="0" smtClean="0"/>
              <a:t>identificação</a:t>
            </a:r>
            <a:r>
              <a:rPr lang="pt-BR" b="1" dirty="0" smtClean="0"/>
              <a:t>, localização ou consulta </a:t>
            </a:r>
            <a:r>
              <a:rPr lang="pt-BR" b="1" dirty="0" smtClean="0"/>
              <a:t>a documentos </a:t>
            </a:r>
            <a:r>
              <a:rPr lang="pt-BR" b="1" dirty="0" smtClean="0"/>
              <a:t>ou </a:t>
            </a:r>
            <a:r>
              <a:rPr lang="pt-BR" b="1" dirty="0" smtClean="0"/>
              <a:t>a informações neles </a:t>
            </a:r>
            <a:r>
              <a:rPr lang="pt-BR" b="1" dirty="0" smtClean="0"/>
              <a:t>contidas</a:t>
            </a:r>
            <a:r>
              <a:rPr lang="pt-BR" dirty="0" smtClean="0"/>
              <a:t>. Expressão normalmente empregada em </a:t>
            </a:r>
            <a:r>
              <a:rPr lang="pt-BR" b="1" dirty="0" smtClean="0"/>
              <a:t>arquivos permanentes </a:t>
            </a:r>
            <a:r>
              <a:rPr lang="pt-BR" dirty="0" smtClean="0"/>
              <a:t>(BRASIL, 2005, p. 108). </a:t>
            </a:r>
            <a:endParaRPr lang="pt-BR" altLang="pt-BR" dirty="0" smtClean="0"/>
          </a:p>
          <a:p>
            <a:pPr algn="just"/>
            <a:r>
              <a:rPr lang="pt-BR" altLang="pt-BR" dirty="0" smtClean="0"/>
              <a:t>Instrumentos </a:t>
            </a:r>
            <a:r>
              <a:rPr lang="pt-BR" altLang="pt-BR" dirty="0" err="1" smtClean="0"/>
              <a:t>arquivísticos</a:t>
            </a:r>
            <a:r>
              <a:rPr lang="pt-BR" altLang="pt-BR" dirty="0" smtClean="0"/>
              <a:t> de referência são os </a:t>
            </a:r>
            <a:r>
              <a:rPr lang="pt-BR" altLang="pt-BR" b="1" dirty="0" smtClean="0"/>
              <a:t>produtos do processo de descrição arquivística</a:t>
            </a:r>
            <a:r>
              <a:rPr lang="pt-BR" altLang="pt-BR" dirty="0" smtClean="0"/>
              <a:t>.</a:t>
            </a:r>
          </a:p>
          <a:p>
            <a:pPr algn="just"/>
            <a:r>
              <a:rPr lang="pt-BR" altLang="pt-BR" dirty="0" smtClean="0"/>
              <a:t>Instrumentos de pesquisa = </a:t>
            </a:r>
            <a:r>
              <a:rPr lang="pt-BR" altLang="pt-BR" b="1" dirty="0" smtClean="0"/>
              <a:t>instrumentos de acesso</a:t>
            </a:r>
            <a:r>
              <a:rPr lang="pt-BR" altLang="pt-BR" dirty="0" smtClean="0"/>
              <a:t> X plano de classificação e tabela de temporalidade = </a:t>
            </a:r>
            <a:r>
              <a:rPr lang="pt-BR" altLang="pt-BR" b="1" dirty="0" smtClean="0"/>
              <a:t>instrumentos de gestão</a:t>
            </a:r>
            <a:r>
              <a:rPr lang="pt-BR" altLang="pt-BR" dirty="0" smtClean="0"/>
              <a:t>.</a:t>
            </a:r>
            <a:endParaRPr lang="pt-BR" alt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pt-BR" b="1" dirty="0" smtClean="0"/>
              <a:t>Instrumentos de Pesquisa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I</a:t>
            </a:r>
            <a:r>
              <a:rPr lang="pt-BR" altLang="pt-BR" sz="3000" dirty="0" smtClean="0"/>
              <a:t>nstrumentos </a:t>
            </a:r>
            <a:r>
              <a:rPr lang="pt-BR" altLang="pt-BR" sz="3000" dirty="0" err="1" smtClean="0"/>
              <a:t>arquivísticos</a:t>
            </a:r>
            <a:r>
              <a:rPr lang="pt-BR" altLang="pt-BR" sz="3000" dirty="0" smtClean="0"/>
              <a:t> de referência </a:t>
            </a:r>
            <a:r>
              <a:rPr lang="pt-BR" altLang="pt-BR" sz="3000" b="1" dirty="0" smtClean="0"/>
              <a:t>não são ferramentas neutras</a:t>
            </a:r>
            <a:r>
              <a:rPr lang="pt-BR" altLang="pt-BR" sz="3000" dirty="0" smtClean="0"/>
              <a:t> e sim </a:t>
            </a:r>
            <a:r>
              <a:rPr lang="pt-BR" altLang="pt-BR" sz="3000" b="1" dirty="0" smtClean="0"/>
              <a:t>textos culturais, </a:t>
            </a:r>
            <a:r>
              <a:rPr lang="pt-BR" altLang="pt-BR" sz="3000" dirty="0" smtClean="0"/>
              <a:t>historicamente situados em um determinado </a:t>
            </a:r>
            <a:r>
              <a:rPr lang="pt-BR" altLang="pt-BR" sz="3000" b="1" dirty="0" smtClean="0"/>
              <a:t>tempo e espaço</a:t>
            </a:r>
            <a:r>
              <a:rPr lang="pt-BR" altLang="pt-BR" sz="3000" dirty="0" smtClean="0"/>
              <a:t>, </a:t>
            </a:r>
            <a:r>
              <a:rPr lang="pt-BR" altLang="pt-BR" sz="3000" b="1" dirty="0" smtClean="0"/>
              <a:t>envoltos por intencionalidades e ideologias </a:t>
            </a:r>
            <a:r>
              <a:rPr lang="pt-BR" altLang="pt-BR" sz="3000" dirty="0" smtClean="0"/>
              <a:t>que </a:t>
            </a:r>
            <a:r>
              <a:rPr lang="pt-BR" altLang="pt-BR" sz="3000" b="1" dirty="0" smtClean="0"/>
              <a:t>incluem e excluem o que se enfatiza e o que se ignora</a:t>
            </a:r>
            <a:r>
              <a:rPr lang="pt-BR" altLang="pt-BR" sz="3000" dirty="0" smtClean="0"/>
              <a:t>. </a:t>
            </a:r>
            <a:endParaRPr lang="pt-BR" altLang="pt-BR" sz="3000" dirty="0" smtClean="0"/>
          </a:p>
          <a:p>
            <a:pPr algn="just"/>
            <a:r>
              <a:rPr lang="pt-BR" altLang="pt-BR" sz="3000" dirty="0" smtClean="0"/>
              <a:t>Essa linha de questionamento poderia nos levar a repensar ou, pelo menos, ampliar o entendimento acerca da </a:t>
            </a:r>
            <a:r>
              <a:rPr lang="pt-BR" altLang="pt-BR" sz="3000" b="1" dirty="0" smtClean="0"/>
              <a:t>estabilidade</a:t>
            </a:r>
            <a:r>
              <a:rPr lang="pt-BR" altLang="pt-BR" sz="3000" dirty="0" smtClean="0"/>
              <a:t> de um determinado instrumento </a:t>
            </a:r>
            <a:r>
              <a:rPr lang="pt-BR" altLang="pt-BR" sz="3000" dirty="0" err="1" smtClean="0"/>
              <a:t>arquivístico</a:t>
            </a:r>
            <a:r>
              <a:rPr lang="pt-BR" altLang="pt-BR" sz="3000" dirty="0" smtClean="0"/>
              <a:t> de referência </a:t>
            </a:r>
            <a:r>
              <a:rPr lang="pt-BR" altLang="pt-BR" sz="3000" b="1" dirty="0" smtClean="0"/>
              <a:t>em diferentes </a:t>
            </a:r>
            <a:r>
              <a:rPr lang="pt-BR" altLang="pt-BR" sz="3000" b="1" dirty="0" smtClean="0"/>
              <a:t>tempos </a:t>
            </a:r>
            <a:r>
              <a:rPr lang="pt-BR" altLang="pt-BR" sz="3000" b="1" dirty="0" smtClean="0"/>
              <a:t>e </a:t>
            </a:r>
            <a:r>
              <a:rPr lang="pt-BR" altLang="pt-BR" sz="3000" b="1" dirty="0" smtClean="0"/>
              <a:t>lugares</a:t>
            </a:r>
            <a:r>
              <a:rPr lang="pt-BR" altLang="pt-BR" sz="3000" dirty="0" smtClean="0"/>
              <a:t>.</a:t>
            </a:r>
            <a:endParaRPr lang="pt-BR" altLang="pt-BR" sz="3000" dirty="0" smtClean="0"/>
          </a:p>
          <a:p>
            <a:pPr algn="just"/>
            <a:endParaRPr lang="pt-BR" altLang="pt-BR" dirty="0" smtClean="0"/>
          </a:p>
          <a:p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1803</Words>
  <Application>Microsoft Office PowerPoint</Application>
  <PresentationFormat>Apresentação na tela (4:3)</PresentationFormat>
  <Paragraphs>123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Descrição Arquivística: Conceitos, Normas e Instrumentos</vt:lpstr>
      <vt:lpstr>Descrição Arquivística</vt:lpstr>
      <vt:lpstr>Descrição Arquivística</vt:lpstr>
      <vt:lpstr>Descrição Arquivística</vt:lpstr>
      <vt:lpstr>Princípio da Descrição Arquivística</vt:lpstr>
      <vt:lpstr>Quais competências são exigidas?</vt:lpstr>
      <vt:lpstr>Descrição Arquivística: regras? </vt:lpstr>
      <vt:lpstr>Instrumentos de Pesquisa </vt:lpstr>
      <vt:lpstr>Instrumentos de Pesquisa</vt:lpstr>
      <vt:lpstr>Atividades da Descrição Arquivística</vt:lpstr>
      <vt:lpstr>Atividades da Descrição Arquivística</vt:lpstr>
      <vt:lpstr>Controle intelectual e físico: NOTAÇÃO</vt:lpstr>
      <vt:lpstr>Localização</vt:lpstr>
      <vt:lpstr>Explicação do acervo: LEVANTAMENTO HISTÓRICO-INSTITUCIONAL-DOCUMENTAL</vt:lpstr>
      <vt:lpstr>Princípios da Descrição Arquivística</vt:lpstr>
      <vt:lpstr>Slide 16</vt:lpstr>
      <vt:lpstr>Slide 17</vt:lpstr>
      <vt:lpstr>Instrumentos de Pesquisa: O GUIA</vt:lpstr>
      <vt:lpstr>Slide 19</vt:lpstr>
      <vt:lpstr>Slide 20</vt:lpstr>
      <vt:lpstr>Slide 21</vt:lpstr>
      <vt:lpstr>Instrumentos de Pesquisa: O INVENTÁRIO</vt:lpstr>
      <vt:lpstr>Slide 23</vt:lpstr>
      <vt:lpstr>Slide 24</vt:lpstr>
      <vt:lpstr>Slide 25</vt:lpstr>
      <vt:lpstr>Slide 26</vt:lpstr>
      <vt:lpstr>Instrumentos de Pesquisa: O CATÁLOGO</vt:lpstr>
      <vt:lpstr>Slide 28</vt:lpstr>
      <vt:lpstr>Slide 29</vt:lpstr>
      <vt:lpstr>Instrumentos de Pesquisa: O ÍNDICE</vt:lpstr>
      <vt:lpstr>Slide 31</vt:lpstr>
      <vt:lpstr>Outros instrumentos de pesquisa?</vt:lpstr>
      <vt:lpstr>Vamos consultar?</vt:lpstr>
      <vt:lpstr>Tendências em Descrição Arquivística</vt:lpstr>
      <vt:lpstr>Descrição x Arquivística Integrada</vt:lpstr>
      <vt:lpstr>Normas de Descrição Arquivística</vt:lpstr>
      <vt:lpstr>Slide 37</vt:lpstr>
      <vt:lpstr>ISAD-G</vt:lpstr>
      <vt:lpstr>ÁREAS DE INFORMAÇÃO NA ISAD-G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NOBRADE</vt:lpstr>
      <vt:lpstr>Slide 48</vt:lpstr>
      <vt:lpstr>Slide 49</vt:lpstr>
      <vt:lpstr>ISAD-G e outras normas internacionais: Diferenças?</vt:lpstr>
      <vt:lpstr>Slide 51</vt:lpstr>
      <vt:lpstr>Slide 52</vt:lpstr>
      <vt:lpstr>ISDIAH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Referência</vt:lpstr>
      <vt:lpstr>SUGESTÃO!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Documental em Arquivologia: Conceitos e Instrumentos</dc:title>
  <dc:creator>Adriana</dc:creator>
  <cp:lastModifiedBy>Adriana</cp:lastModifiedBy>
  <cp:revision>9</cp:revision>
  <dcterms:created xsi:type="dcterms:W3CDTF">2018-05-03T16:46:53Z</dcterms:created>
  <dcterms:modified xsi:type="dcterms:W3CDTF">2018-05-11T13:16:11Z</dcterms:modified>
</cp:coreProperties>
</file>