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36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87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46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44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19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4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41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6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1208-97D8-4E0D-8C16-C82FB10D1BDF}" type="datetimeFigureOut">
              <a:rPr lang="pt-BR" smtClean="0"/>
              <a:t>19/10/2021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FD480-CDC6-4748-872E-652FB37EA5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8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0" y="0"/>
            <a:ext cx="1419498" cy="6858000"/>
            <a:chOff x="0" y="0"/>
            <a:chExt cx="1419498" cy="6858000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37" t="69968" r="39973" b="174"/>
            <a:stretch/>
          </p:blipFill>
          <p:spPr>
            <a:xfrm>
              <a:off x="0" y="0"/>
              <a:ext cx="1419498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7" name="CaixaDeTexto 6"/>
            <p:cNvSpPr txBox="1"/>
            <p:nvPr/>
          </p:nvSpPr>
          <p:spPr>
            <a:xfrm>
              <a:off x="277996" y="6496890"/>
              <a:ext cx="86350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pt-BR" sz="1600" b="1" dirty="0" smtClean="0"/>
                <a:t>USP/Esalq</a:t>
              </a:r>
              <a:endParaRPr lang="pt-BR" sz="1600" b="1" dirty="0"/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2746536" y="366130"/>
            <a:ext cx="8241362" cy="1034129"/>
            <a:chOff x="2661644" y="420597"/>
            <a:chExt cx="8241362" cy="1034129"/>
          </a:xfrm>
        </p:grpSpPr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5211793" y="420597"/>
              <a:ext cx="2727927" cy="1034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1200096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pt-BR" sz="36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Prática de café</a:t>
              </a:r>
            </a:p>
            <a:p>
              <a:pPr algn="ctr">
                <a:lnSpc>
                  <a:spcPct val="120000"/>
                </a:lnSpc>
              </a:pP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2ª aula - 13 </a:t>
              </a: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e 15/10/2021</a:t>
              </a:r>
              <a:endParaRPr lang="pt-BR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2661644" y="797317"/>
              <a:ext cx="2448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8059006" y="797317"/>
              <a:ext cx="2844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ubtítulo 2"/>
          <p:cNvSpPr txBox="1">
            <a:spLocks/>
          </p:cNvSpPr>
          <p:nvPr/>
        </p:nvSpPr>
        <p:spPr>
          <a:xfrm>
            <a:off x="2925217" y="1937293"/>
            <a:ext cx="7884000" cy="622254"/>
          </a:xfrm>
          <a:prstGeom prst="rect">
            <a:avLst/>
          </a:prstGeom>
          <a:ln>
            <a:noFill/>
            <a:prstDash val="sysDot"/>
          </a:ln>
        </p:spPr>
        <p:txBody>
          <a:bodyPr vert="horz" lIns="72000" tIns="36000" rIns="72000" bIns="360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Assuntos: Estruturas da semente, germinação e formação de muda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2877188" y="3370875"/>
            <a:ext cx="8000973" cy="2953525"/>
            <a:chOff x="2877188" y="3220155"/>
            <a:chExt cx="8000973" cy="2953525"/>
          </a:xfrm>
        </p:grpSpPr>
        <p:sp>
          <p:nvSpPr>
            <p:cNvPr id="17" name="CaixaDeTexto 16"/>
            <p:cNvSpPr txBox="1"/>
            <p:nvPr/>
          </p:nvSpPr>
          <p:spPr>
            <a:xfrm>
              <a:off x="2877188" y="3220155"/>
              <a:ext cx="800097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A causa da embebição (entrada H</a:t>
              </a:r>
              <a:r>
                <a:rPr lang="pt-BR" sz="2000" b="1" baseline="-25000" dirty="0" smtClean="0"/>
                <a:t>2</a:t>
              </a:r>
              <a:r>
                <a:rPr lang="pt-BR" sz="2000" b="1" dirty="0" smtClean="0"/>
                <a:t>O) está na “semente” ou no embrião?  </a:t>
              </a:r>
              <a:endParaRPr lang="pt-BR" sz="2000" b="1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877188" y="5773570"/>
              <a:ext cx="770191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Onde localizar o viveiro para acelerar a formação da muda de café?</a:t>
              </a:r>
              <a:endParaRPr lang="pt-BR" sz="2000" b="1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2877188" y="4906016"/>
              <a:ext cx="781200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Quais os atributos de um substrato para a produção de mudas de café?  </a:t>
              </a:r>
              <a:endParaRPr lang="pt-BR" sz="2000" b="1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877188" y="4087708"/>
              <a:ext cx="7980061" cy="3508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Respiração da “semente”: onde e por que ocorre? Fatores interferentes?</a:t>
              </a:r>
              <a:endParaRPr lang="pt-B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579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0" y="0"/>
            <a:ext cx="1419498" cy="6858000"/>
            <a:chOff x="0" y="0"/>
            <a:chExt cx="1419498" cy="6858000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37" t="69968" r="39973" b="174"/>
            <a:stretch/>
          </p:blipFill>
          <p:spPr>
            <a:xfrm>
              <a:off x="0" y="0"/>
              <a:ext cx="1419498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7" name="CaixaDeTexto 6"/>
            <p:cNvSpPr txBox="1"/>
            <p:nvPr/>
          </p:nvSpPr>
          <p:spPr>
            <a:xfrm>
              <a:off x="277996" y="6496890"/>
              <a:ext cx="86350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pt-BR" sz="1600" b="1" dirty="0" smtClean="0"/>
                <a:t>USP/Esalq</a:t>
              </a:r>
              <a:endParaRPr lang="pt-BR" sz="1600" b="1" dirty="0"/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2594355" y="627389"/>
            <a:ext cx="8544350" cy="1034129"/>
            <a:chOff x="2357979" y="420597"/>
            <a:chExt cx="8544350" cy="1034129"/>
          </a:xfrm>
        </p:grpSpPr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5158089" y="420597"/>
              <a:ext cx="2835327" cy="1034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1200096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pt-BR" sz="36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Prática de café</a:t>
              </a:r>
            </a:p>
            <a:p>
              <a:pPr algn="ctr">
                <a:lnSpc>
                  <a:spcPct val="120000"/>
                </a:lnSpc>
              </a:pP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3ª aula </a:t>
              </a: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- 20 e 22/10/2021</a:t>
              </a:r>
              <a:endParaRPr lang="pt-BR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2357979" y="809246"/>
              <a:ext cx="2772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8058329" y="809246"/>
              <a:ext cx="2844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ubtítulo 2"/>
          <p:cNvSpPr txBox="1">
            <a:spLocks/>
          </p:cNvSpPr>
          <p:nvPr/>
        </p:nvSpPr>
        <p:spPr>
          <a:xfrm>
            <a:off x="2888530" y="2396578"/>
            <a:ext cx="7956000" cy="622254"/>
          </a:xfrm>
          <a:prstGeom prst="rect">
            <a:avLst/>
          </a:prstGeom>
          <a:ln>
            <a:noFill/>
            <a:prstDash val="sysDot"/>
          </a:ln>
        </p:spPr>
        <p:txBody>
          <a:bodyPr vert="horz" lIns="72000" tIns="36000" rIns="72000" bIns="360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Assuntos: Morfologia, crescimento de planta e sistemas de poda.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Agrupar 3"/>
          <p:cNvGrpSpPr/>
          <p:nvPr/>
        </p:nvGrpSpPr>
        <p:grpSpPr>
          <a:xfrm>
            <a:off x="2528530" y="3824514"/>
            <a:ext cx="8676000" cy="2437348"/>
            <a:chOff x="2831866" y="3824514"/>
            <a:chExt cx="8676000" cy="2437348"/>
          </a:xfrm>
        </p:grpSpPr>
        <p:sp>
          <p:nvSpPr>
            <p:cNvPr id="15" name="CaixaDeTexto 14"/>
            <p:cNvSpPr txBox="1"/>
            <p:nvPr/>
          </p:nvSpPr>
          <p:spPr>
            <a:xfrm>
              <a:off x="2831866" y="3824514"/>
              <a:ext cx="86760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O que é crescimento? Qual processo é significativo para o crescimento planta?</a:t>
              </a:r>
              <a:endParaRPr lang="pt-BR" sz="2000" b="1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831866" y="4534371"/>
              <a:ext cx="561600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Como a temperatura afeta o crescimento vegetal?  </a:t>
              </a:r>
              <a:endParaRPr lang="pt-BR" sz="2000" b="1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831866" y="5954085"/>
              <a:ext cx="766800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Esquematize a alocação de carbono no café em formação e produção.</a:t>
              </a:r>
              <a:endParaRPr lang="pt-BR" sz="20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831866" y="5244228"/>
              <a:ext cx="770400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Qual atributo do vaso-xilema interfere no fluxo hídrico? Como inferir?  </a:t>
              </a:r>
              <a:endParaRPr lang="pt-B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501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0" y="0"/>
            <a:ext cx="1419498" cy="6858000"/>
            <a:chOff x="0" y="0"/>
            <a:chExt cx="1419498" cy="6858000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37" t="69968" r="39973" b="174"/>
            <a:stretch/>
          </p:blipFill>
          <p:spPr>
            <a:xfrm>
              <a:off x="0" y="0"/>
              <a:ext cx="1419498" cy="6858000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7" name="CaixaDeTexto 6"/>
            <p:cNvSpPr txBox="1"/>
            <p:nvPr/>
          </p:nvSpPr>
          <p:spPr>
            <a:xfrm>
              <a:off x="277996" y="6496890"/>
              <a:ext cx="86350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pt-BR" sz="1600" b="1" dirty="0" smtClean="0"/>
                <a:t>USP/Esalq</a:t>
              </a:r>
              <a:endParaRPr lang="pt-BR" sz="1600" b="1" dirty="0"/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2261027" y="275345"/>
            <a:ext cx="9265892" cy="1034129"/>
            <a:chOff x="2165955" y="420597"/>
            <a:chExt cx="9265892" cy="1034129"/>
          </a:xfrm>
        </p:grpSpPr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5158089" y="420597"/>
              <a:ext cx="2835327" cy="1034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1200096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pt-BR" sz="36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Prática de café</a:t>
              </a:r>
            </a:p>
            <a:p>
              <a:pPr algn="ctr">
                <a:lnSpc>
                  <a:spcPct val="120000"/>
                </a:lnSpc>
              </a:pP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4ª aula </a:t>
              </a:r>
              <a:r>
                <a:rPr lang="pt-B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- 27 e 29/10/2021</a:t>
              </a:r>
              <a:endParaRPr lang="pt-BR" sz="36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2165955" y="809246"/>
              <a:ext cx="2988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8011847" y="809246"/>
              <a:ext cx="342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ubtítulo 2"/>
          <p:cNvSpPr txBox="1">
            <a:spLocks/>
          </p:cNvSpPr>
          <p:nvPr/>
        </p:nvSpPr>
        <p:spPr>
          <a:xfrm>
            <a:off x="2177973" y="1969858"/>
            <a:ext cx="9432000" cy="622254"/>
          </a:xfrm>
          <a:prstGeom prst="rect">
            <a:avLst/>
          </a:prstGeom>
          <a:ln>
            <a:noFill/>
            <a:prstDash val="sysDot"/>
          </a:ln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Assuntos: Composição planta, assimilação do C e N e interpretação da fertilidade. 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2141973" y="3399080"/>
            <a:ext cx="9504000" cy="3126478"/>
            <a:chOff x="2467124" y="3463088"/>
            <a:chExt cx="9255203" cy="3126478"/>
          </a:xfrm>
        </p:grpSpPr>
        <p:sp>
          <p:nvSpPr>
            <p:cNvPr id="15" name="CaixaDeTexto 14"/>
            <p:cNvSpPr txBox="1"/>
            <p:nvPr/>
          </p:nvSpPr>
          <p:spPr>
            <a:xfrm>
              <a:off x="2467125" y="4167763"/>
              <a:ext cx="706014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Cite cinco nutrientes mais exigidos pelo cafeeiro e a fonte deles.</a:t>
              </a:r>
              <a:endParaRPr lang="pt-BR" sz="2000" b="1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467125" y="4872438"/>
              <a:ext cx="842400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/>
                <a:t>Como </a:t>
              </a:r>
              <a:r>
                <a:rPr lang="pt-BR" sz="2000" b="1" dirty="0" smtClean="0"/>
                <a:t>detectar </a:t>
              </a:r>
              <a:r>
                <a:rPr lang="pt-BR" sz="2000" b="1" dirty="0"/>
                <a:t>a </a:t>
              </a:r>
              <a:r>
                <a:rPr lang="pt-B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competição</a:t>
              </a:r>
              <a:r>
                <a:rPr lang="pt-BR" sz="2000" b="1" dirty="0" smtClean="0"/>
                <a:t> entre o metabolismo </a:t>
              </a:r>
              <a:r>
                <a:rPr lang="pt-BR" sz="2000" b="1" dirty="0"/>
                <a:t>do carbono e </a:t>
              </a:r>
              <a:r>
                <a:rPr lang="pt-BR" sz="2000" b="1" dirty="0" smtClean="0"/>
                <a:t>nitrogênio?  </a:t>
              </a:r>
              <a:endParaRPr lang="pt-BR" sz="2000" b="1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2467124" y="5577113"/>
              <a:ext cx="9255203" cy="324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Qual é a </a:t>
              </a:r>
              <a:r>
                <a:rPr lang="pt-BR" sz="2000" b="1" dirty="0" smtClean="0"/>
                <a:t>dose </a:t>
              </a:r>
              <a:r>
                <a:rPr lang="pt-BR" sz="2000" b="1" dirty="0" smtClean="0"/>
                <a:t>limite de </a:t>
              </a:r>
              <a:r>
                <a:rPr lang="pt-BR" sz="2000" b="1" dirty="0" smtClean="0"/>
                <a:t>N </a:t>
              </a:r>
              <a:r>
                <a:rPr lang="pt-BR" sz="2000" b="1" dirty="0" smtClean="0"/>
                <a:t>competitiva com a fotossíntese, sem perda de produtividade?</a:t>
              </a:r>
              <a:endParaRPr lang="pt-BR" sz="2000" b="1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467125" y="6281789"/>
              <a:ext cx="84600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Quais são os tipos de adubação? Qual o foco (objeto) delas? Quando usá-las? </a:t>
              </a:r>
              <a:endParaRPr lang="pt-BR" sz="20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467125" y="3463088"/>
              <a:ext cx="864000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pt-BR" sz="2000" b="1" dirty="0" smtClean="0"/>
                <a:t>Análise solo não fornece o teor real </a:t>
              </a:r>
              <a:r>
                <a:rPr lang="pt-BR" b="1" dirty="0" smtClean="0"/>
                <a:t>(para qualquer </a:t>
              </a:r>
              <a:r>
                <a:rPr lang="pt-BR" b="1" dirty="0" smtClean="0"/>
                <a:t>extrator)</a:t>
              </a:r>
              <a:r>
                <a:rPr lang="pt-BR" sz="2000" b="1" dirty="0" smtClean="0"/>
                <a:t>. Então, por que é feita? </a:t>
              </a:r>
              <a:endParaRPr lang="pt-B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Favarin</dc:creator>
  <cp:lastModifiedBy>Jose Favarin</cp:lastModifiedBy>
  <cp:revision>2</cp:revision>
  <dcterms:created xsi:type="dcterms:W3CDTF">2021-10-19T08:30:25Z</dcterms:created>
  <dcterms:modified xsi:type="dcterms:W3CDTF">2021-10-19T08:46:30Z</dcterms:modified>
</cp:coreProperties>
</file>