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0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409" r:id="rId21"/>
    <p:sldId id="410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18" r:id="rId30"/>
    <p:sldId id="419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67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53" y="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AB758-3E32-44DA-BB64-621D6560DAF8}" type="datetime1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6622B-B7D5-4A1D-8DA8-89715D4872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76982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C38E94-C058-4966-A7A7-098599F5580D}" type="datetime1">
              <a:rPr lang="pt-BR" smtClean="0"/>
              <a:t>03/03/2020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F3DCC-C011-4156-9A4E-D32A0BD3FC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51044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B8CC27-8CE3-4CDD-A1C8-BB70D9DF1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3909C8F-D928-4D9B-A09E-E1A7EA41F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E025303-5AD6-451E-ABC3-495D9BFE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1007A26-9AF2-4C0B-8508-ED4F7040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E927228-E4DA-4808-9081-ED13E9777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6050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3E38289-3C9F-48DC-936D-19DF10F6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437ABB21-9E05-4F1F-BBD9-53755B439F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B461316-6BAF-467D-A46A-5640E66D5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8C44F25-FA25-4AA7-8913-A94D8CCC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50C72A6-6BEC-414E-8F77-0A1EA3EE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24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FF18C2-3C7F-46EC-A1DA-E809069B3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B6ACFCA8-08CC-432E-916C-648A370C9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5A0258A-32D9-444E-9CAA-CBEE0FB8C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BDB2947-96C4-4CAC-A46A-50E7182CD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7EC2DA8-A9C6-400A-9C52-1FD169518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51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20654D-7C00-4F61-85A7-5C846072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3DC2DF3-82ED-40ED-BC90-B02DD2268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47667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F157E8-E9BC-4B5C-B8DF-22C3E96A4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6AB3FE3-753C-4400-8EBF-F9F1215F5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66493B2-3BD4-42D1-A0A6-610549D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ACD9CA2-5981-43B0-A8A2-D0BE95898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1AB6675-F03D-46DD-93B5-E8213E00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154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B4AEC9-7E76-4D6A-9650-E676394BC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6562CA-2959-45B5-83AD-47CF68CA0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70F7C39C-4442-4768-8717-12269E3A6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7C0A8F7-BAD1-44C7-9F6D-96552773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2F75B6BD-C1E5-4238-813A-441B79E8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9AA0B03-9E6B-41C5-83BA-F294522A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382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81ACE7B-1C92-44D5-B9C0-28A23A02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1667773E-18AA-4862-8667-44F77324B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B11A34DC-D4E0-4C81-8200-CB1487469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2B530EE-C4F7-473C-B01E-F73981520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650D69B-5C29-46CC-9637-72EE864E3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32728508-9FAC-4A61-89C0-D7A6706C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A4AA175E-1E30-4A78-AB8A-CAE2C46B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193828E7-F6D0-4ED0-A29B-7FF23CD3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77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57A4AEE-247B-407C-B4F9-A4BB29B9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38F9329-EE09-4A3F-BFAB-3BD20BADD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504BDFB-C06C-4C7B-81F6-86498B77D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46CBBD7-FE38-49C3-8A10-6985E3CE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23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0EB25E-5E8D-4A5D-82D7-B697D62D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8E933A3-2CE9-4FE9-A1E6-FB830748D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8FA35F0F-90BF-40CA-8BCB-3D861568A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1689CA19-E5F5-4DFE-945E-6E8DAE904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3DDC693-694E-4103-8D9F-3EF7C731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DB4568D-8E4D-4C6E-8E44-D0F881F7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670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915ABE-3B3C-449F-8321-7325979F4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52E5843F-B2D4-4A9B-8AE8-C6AD60920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C1FCA3CB-F3C4-4A4F-B1D8-5A860484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1D1CA79-A03B-4FDF-A84B-7B78112B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D468B3D-162E-49A5-AA7C-CF333C5DC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6A8740BE-8CB6-439B-B09C-AA3DB9DF6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6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0EF6094C-4626-4392-98FD-4B457A28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43E0631-065E-4BCD-BF49-548F9EBCC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717E099-7422-4597-A613-EF02B402BF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3493E62-9F8A-422D-AB22-4C1340FE50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FDB4D16-62CF-4EFA-8CF2-1D652AEFD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D1B4A-32B5-4E57-AAD6-A0C4370B1E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9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 sobre juros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048000" y="2835697"/>
            <a:ext cx="6096000" cy="18783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OBS.:  C = P = Principal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pt-B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M </a:t>
            </a: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S = Saldo final</a:t>
            </a:r>
            <a:endParaRPr lang="pt-B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i </a:t>
            </a: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j = juros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74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253" y="98477"/>
            <a:ext cx="11820700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Sabe-se ainda que a taxa de juros simples de mercado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4,5% ao mês. Determinar o valor da d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se o devedor l</a:t>
            </a:r>
            <a:r>
              <a:rPr lang="pt-BR" altLang="pt-B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quidar os pagamentos: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Hoje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Daqui a 7 meses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Graficamente temos: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9" y="2346174"/>
            <a:ext cx="7447175" cy="176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879" y="3949212"/>
            <a:ext cx="1207562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focal = 0</a:t>
            </a:r>
            <a:endParaRPr kumimoji="0" lang="pt-BR" altLang="pt-BR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C= 2.800,00 </a:t>
            </a:r>
            <a:r>
              <a:rPr kumimoji="0" lang="pt-BR" altLang="pt-BR" sz="2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/(1+0,045*2</a:t>
            </a:r>
            <a:r>
              <a:rPr kumimoji="0" lang="pt-BR" altLang="pt-BR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)+4.200,00</a:t>
            </a:r>
            <a:r>
              <a:rPr kumimoji="0" lang="pt-BR" altLang="pt-BR" sz="2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/(1+0,045*3</a:t>
            </a:r>
            <a:r>
              <a:rPr kumimoji="0" lang="pt-BR" altLang="pt-BR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)+7.000,00</a:t>
            </a:r>
            <a:r>
              <a:rPr kumimoji="0" lang="pt-BR" altLang="pt-BR" sz="27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/(1+0,045*5</a:t>
            </a:r>
            <a:r>
              <a:rPr kumimoji="0" lang="pt-BR" altLang="pt-BR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               	= $11.983,54</a:t>
            </a:r>
            <a:endParaRPr kumimoji="0" lang="pt-BR" altLang="pt-BR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Data focal = 7</a:t>
            </a:r>
            <a:endParaRPr kumimoji="0" lang="pt-BR" altLang="pt-BR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altLang="pt-BR" sz="2700" i="1" dirty="0" smtClean="0">
                <a:latin typeface="Cambria Math" panose="02040503050406030204" pitchFamily="18" charset="0"/>
                <a:cs typeface="Arial" panose="020B0604020202020204" pitchFamily="34" charset="0"/>
              </a:rPr>
              <a:t>C = 11.</a:t>
            </a:r>
            <a:r>
              <a:rPr kumimoji="0" lang="pt-BR" altLang="pt-BR" sz="27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cs typeface="Arial" panose="020B0604020202020204" pitchFamily="34" charset="0"/>
              </a:rPr>
              <a:t>983,54*(1+0,045*7) =  15.758,35</a:t>
            </a:r>
            <a:endParaRPr kumimoji="0" lang="pt-BR" altLang="pt-BR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01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131" y="187151"/>
            <a:ext cx="11787447" cy="3319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Uma máquina calculadora está sendo vendida a prazo nas seguintes condições: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128,00 de entrada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$192,00 em 30 dias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$192,00 em 60 dias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Sendo de 1,1% ao mês a taxa linear de juros, calcule até que preço é interessante comprar a máquina a vista.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41" y="3494180"/>
            <a:ext cx="5503025" cy="2168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33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487" y="152464"/>
            <a:ext cx="5503025" cy="21682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282632" y="2527072"/>
                <a:ext cx="11737571" cy="3410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Sendo a taxa de 1,1% ao mês, temos: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128+ </m:t>
                          </m:r>
                          <m:f>
                            <m:f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192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1+0,011∗1</m:t>
                                  </m:r>
                                </m:e>
                              </m:d>
                            </m:den>
                          </m:f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192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pt-BR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1+0,011∗2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=505,78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Portanto, interessa adquirir a máquina à vista por até $ 505,78. Qualquer valor acima desse, torna a compra à vista inviável.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32" y="2527072"/>
                <a:ext cx="11737571" cy="3410164"/>
              </a:xfrm>
              <a:prstGeom prst="rect">
                <a:avLst/>
              </a:prstGeom>
              <a:blipFill rotWithShape="0">
                <a:blip r:embed="rId3"/>
                <a:stretch>
                  <a:fillRect l="-1038" t="-2147" r="-1038" b="-37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19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99257" y="308800"/>
                <a:ext cx="11604567" cy="557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2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10. Uma aplicação de $15.000,00 é efetuada pelo prazo de 3 meses à taxa de juros simples de 26% ao ano. Que outra quantia deve ser aplicada por 2 meses à taxa linear de 18% ao ano para se obter o mesmo rendimento financeiro</a:t>
                </a:r>
                <a:r>
                  <a:rPr lang="pt-BR" sz="3200" b="1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𝐽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15.000,00∗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0,26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∗3= 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0,18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∗2; </m:t>
                      </m:r>
                      <m:sSub>
                        <m:sSub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=32.500,00 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Portanto, deve ser aplicada uma quantia de $ 32.500,00.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7" y="308800"/>
                <a:ext cx="11604567" cy="5575629"/>
              </a:xfrm>
              <a:prstGeom prst="rect">
                <a:avLst/>
              </a:prstGeom>
              <a:blipFill rotWithShape="0">
                <a:blip r:embed="rId2"/>
                <a:stretch>
                  <a:fillRect l="-1313" t="-1532" r="-13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03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9875" y="39322"/>
            <a:ext cx="120811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 Um eletrodom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stico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vendido em três pagamentos mensais e iguais. O primeiro pagamento 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efetuado no ato da compra, e os demais são devidos em 30 e 60 dias. Sendo de 4,4% ao mês a taxa linear de juros, calcule at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valor interessa adquirir o bem a vista.</a:t>
            </a: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0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5" y="305953"/>
            <a:ext cx="6403561" cy="178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0836" y="2133036"/>
            <a:ext cx="11970327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Sendo a taxa de 4,4% (0,044) ao mês, devemos atualizar os pagamentos mensais da seguinte forma: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altLang="pt-BR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Portanto, interessa adquirir o produto </a:t>
            </a:r>
            <a:r>
              <a: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</a:t>
            </a:r>
            <a:r>
              <a: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vista por 95,9% do seu valor, isto </a:t>
            </a:r>
            <a:r>
              <a: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com um desconto de 4,1%.</a:t>
            </a:r>
            <a:endParaRPr kumimoji="0" lang="pt-BR" altLang="pt-B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346672" y="3433674"/>
                <a:ext cx="9509758" cy="1270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1+ </m:t>
                              </m:r>
                              <m:f>
                                <m:f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1+0,044∗1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pt-BR" sz="28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pt-B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pt-B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pt-BR" sz="2800" i="0">
                                          <a:latin typeface="Cambria Math" panose="02040503050406030204" pitchFamily="18" charset="0"/>
                                        </a:rPr>
                                        <m:t>1+0,044∗2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pt-BR" sz="2800" i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pt-BR" sz="2800" i="0">
                          <a:latin typeface="Cambria Math" panose="02040503050406030204" pitchFamily="18" charset="0"/>
                        </a:rPr>
                        <m:t>=0,9590</m:t>
                      </m:r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672" y="3433674"/>
                <a:ext cx="9509758" cy="12700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93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131" y="266008"/>
            <a:ext cx="1173757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 A taxa de juros de um financiamento está fixada em 3,3% ao trimestre em </a:t>
            </a:r>
            <a:r>
              <a:rPr lang="pt-BR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determinado momento. Qual o percentual desta taxa acumulada para um ano</a:t>
            </a:r>
            <a:r>
              <a:rPr lang="pt-BR" sz="32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16130" y="2578948"/>
                <a:ext cx="11737571" cy="1351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Sendo </a:t>
                </a: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taxa nominal da operação = 3,3% </a:t>
                </a:r>
                <a:r>
                  <a:rPr lang="pt-BR" sz="3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a.t. </a:t>
                </a: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(0,033), temos: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𝑖𝑓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(1+</m:t>
                          </m:r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𝑞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1+0,033</m:t>
                              </m:r>
                            </m:e>
                          </m:d>
                        </m:e>
                        <m:sup>
                          <m:r>
                            <a:rPr lang="pt-BR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−1=0,</m:t>
                      </m:r>
                      <m:r>
                        <a:rPr lang="pt-BR" sz="3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1387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13,87%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30" y="2578948"/>
                <a:ext cx="11737571" cy="1351396"/>
              </a:xfrm>
              <a:prstGeom prst="rect">
                <a:avLst/>
              </a:prstGeom>
              <a:blipFill rotWithShape="0">
                <a:blip r:embed="rId2"/>
                <a:stretch>
                  <a:fillRect l="-1298" t="-63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68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5170" y="-156825"/>
            <a:ext cx="10285615" cy="6765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Capitalizar as seguintes taxas: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2,3% ao mês para um ano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0,14% ao dia para 23 </a:t>
            </a: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pt-BR" sz="8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endParaRPr lang="pt-BR" sz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449263" algn="l"/>
              </a:tabLst>
            </a:pP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7,45% ao trimestre para </a:t>
            </a: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					                    	ano</a:t>
            </a:r>
          </a:p>
          <a:p>
            <a:pPr algn="just">
              <a:spcAft>
                <a:spcPts val="800"/>
              </a:spcAft>
              <a:tabLst>
                <a:tab pos="449263" algn="l"/>
              </a:tabLst>
            </a:pPr>
            <a:endParaRPr lang="pt-BR" sz="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365125" algn="l"/>
              </a:tabLst>
            </a:pP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6,75% equivalente a 180 dias 						para um ano</a:t>
            </a:r>
          </a:p>
          <a:p>
            <a:pPr algn="just">
              <a:spcAft>
                <a:spcPts val="800"/>
              </a:spcAft>
            </a:pPr>
            <a:endParaRPr lang="pt-BR" sz="1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365125" algn="l"/>
              </a:tabLst>
            </a:pP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e) 1,87</a:t>
            </a: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equivalente a 20 dias </a:t>
            </a: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para </a:t>
            </a: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ano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endParaRPr lang="pt-B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536276" y="1089227"/>
                <a:ext cx="6483929" cy="4969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pt-BR" sz="26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1+0,023</m:t>
                            </m:r>
                          </m:e>
                        </m:d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0,3137 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31,37%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pt-BR" sz="2600" b="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1+0,0014</m:t>
                            </m:r>
                          </m:e>
                        </m:d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23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−1=0,0327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3,27%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 23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𝑑𝑖𝑎𝑠</m:t>
                    </m:r>
                  </m:oMath>
                </a14:m>
                <a:endParaRPr lang="pt-B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pt-BR" sz="26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1+0,0745</m:t>
                            </m:r>
                          </m:e>
                        </m:d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0,3330 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33,30%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pt-BR" sz="26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1+0,0675</m:t>
                            </m:r>
                          </m:e>
                        </m:d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0,1396 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13,96%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1200"/>
                  </a:spcAft>
                  <a:buFont typeface="+mj-lt"/>
                  <a:buAutoNum type="alphaLcParenR"/>
                </a:pPr>
                <a:r>
                  <a:rPr lang="pt-BR" sz="26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(1+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1+0,0187</m:t>
                            </m:r>
                          </m:e>
                        </m:d>
                      </m:e>
                      <m:sup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p>
                    </m:sSup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0,3958 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39,58%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276" y="1089227"/>
                <a:ext cx="6483929" cy="496911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90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98511" y="160529"/>
            <a:ext cx="11105804" cy="468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Calcular a taxa equivalente composta a 34% ao ano para os seguintes prazos: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0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mês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1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quadrimestre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1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semestre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 5 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meses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4838002" y="1232797"/>
                <a:ext cx="6982691" cy="4070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1+0,34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−1=0,0247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2,47%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1+0,34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−1=0,1025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10,25%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1+0,34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−1=0,1576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15,76%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pt-B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sSup>
                      <m:sSup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deg>
                              <m:e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1+0,34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−1=0,1297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12,97%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/5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𝑚𝑒𝑠𝑒𝑠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002" y="1232797"/>
                <a:ext cx="6982691" cy="40700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64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2633" y="133010"/>
            <a:ext cx="11521440" cy="5421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Suponha que um banco está pagando uma taxa de 16,5% ao ano de juros para a venda de um título. Calcule a taxa efetiva (equivalente) para: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mês</a:t>
            </a:r>
          </a:p>
          <a:p>
            <a:pPr marL="514350" indent="-514350" algn="just">
              <a:lnSpc>
                <a:spcPct val="107000"/>
              </a:lnSpc>
              <a:spcAft>
                <a:spcPts val="800"/>
              </a:spcAft>
              <a:buAutoNum type="alphaLcParenR"/>
            </a:pP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9 meses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37 dias </a:t>
            </a:r>
            <a:endParaRPr lang="pt-BR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600" b="1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6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100 dias</a:t>
            </a:r>
            <a:endParaRPr lang="pt-BR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3048000" y="1236071"/>
                <a:ext cx="8756073" cy="4816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1+0,165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=0,0128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1,28%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sSup>
                      <m:sSup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deg>
                              <m:e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1+0,165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sup>
                    </m:sSup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=0,1214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12,14%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/9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𝑚𝑒𝑠𝑒𝑠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sSup>
                      <m:sSup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360</m:t>
                                </m:r>
                              </m:deg>
                              <m:e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1+0,165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37</m:t>
                        </m:r>
                      </m:sup>
                    </m:sSup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=0,0158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1,58%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/37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𝑑𝑖𝑎𝑠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𝑖𝑞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𝑞</m:t>
                        </m:r>
                      </m:deg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ra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 </m:t>
                    </m:r>
                    <m:sSup>
                      <m:sSup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360</m:t>
                                </m:r>
                              </m:deg>
                              <m:e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1+0,165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100</m:t>
                        </m:r>
                      </m:sup>
                    </m:sSup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=0,0433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4,33%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𝑑𝑖𝑎𝑠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36071"/>
                <a:ext cx="8756073" cy="481638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884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8125" y="0"/>
            <a:ext cx="11953875" cy="5425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Considerando juros simples, calcular a taxa mensal proporcional de juros de: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14,4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ao ano</a:t>
            </a:r>
            <a:r>
              <a:rPr lang="pt-BR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6,8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ao quadrimestre;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11,4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ao semestre;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lphaLcParenR"/>
            </a:pPr>
            <a:r>
              <a:rPr lang="pt-BR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110,4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ao ano;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pt-BR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54,72</a:t>
            </a:r>
            <a:r>
              <a:rPr lang="pt-BR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ao biênio</a:t>
            </a:r>
            <a:r>
              <a:rPr lang="pt-BR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5324475" y="352425"/>
                <a:ext cx="6189100" cy="6160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b="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0,144</m:t>
                        </m:r>
                      </m:num>
                      <m:den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=0,012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1,2%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2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b="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0,068</m:t>
                        </m:r>
                      </m:num>
                      <m:den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=0,017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1,7%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0,114</m:t>
                        </m:r>
                      </m:num>
                      <m:den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=0,019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1,9%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b="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1,104</m:t>
                        </m:r>
                      </m:num>
                      <m:den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=0,092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9,2%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b="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0,5472</m:t>
                        </m:r>
                      </m:num>
                      <m:den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den>
                    </m:f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=0,028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2,28%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75" y="352425"/>
                <a:ext cx="6189100" cy="6160789"/>
              </a:xfrm>
              <a:prstGeom prst="rect">
                <a:avLst/>
              </a:prstGeom>
              <a:blipFill rotWithShape="0">
                <a:blip r:embed="rId2"/>
                <a:stretch>
                  <a:fillRect l="-20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23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166255" y="133005"/>
                <a:ext cx="11853949" cy="5610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16. Um financiamento está sendo negociado a uma taxa nominal (linear) de 72% ao ano. Determinar o custo efetivo anual desta operação, admitindo que os juros sejam capitalizados: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mensalmente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trimestralmente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pt-BR" sz="2800" b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semestralmente</a:t>
                </a:r>
                <a:endParaRPr lang="pt-BR" sz="2800" dirty="0" smtClean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0,72</m:t>
                                </m:r>
                              </m:num>
                              <m:den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</m:t>
                        </m:r>
                      </m:sup>
                    </m:sSup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−1=1,0122=101,22%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0,72</m:t>
                                </m:r>
                              </m:num>
                              <m:den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0,9388 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93,88%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𝑖𝑓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0,72</m:t>
                                </m:r>
                              </m:num>
                              <m:den>
                                <m:r>
                                  <a:rPr lang="pt-BR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−1=0,8496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84,96% 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5" y="133005"/>
                <a:ext cx="11853949" cy="5610062"/>
              </a:xfrm>
              <a:prstGeom prst="rect">
                <a:avLst/>
              </a:prstGeom>
              <a:blipFill rotWithShape="0">
                <a:blip r:embed="rId2"/>
                <a:stretch>
                  <a:fillRect l="-1080" t="-1304" r="-1028" b="-2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35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66007" y="166255"/>
                <a:ext cx="11621193" cy="5321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17. Determinar o montante de uma aplicação de $22.000,00 admitindo os seguintes prazos e taxas: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i = 2,2% a.m.; n = 7 meses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i = 20% a.s.; n = 4 anos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i = 9% a.a.; n= 216 meses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32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𝑉𝐹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𝑉𝑃</m:t>
                        </m:r>
                        <m:d>
                          <m:dPr>
                            <m:ctrlP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=22.000,00</m:t>
                    </m:r>
                    <m:sSup>
                      <m:sSup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1+0,022</m:t>
                            </m:r>
                          </m:e>
                        </m:d>
                      </m:e>
                      <m:sup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sup>
                    </m:sSup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=$25.619,99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32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𝑉𝐹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𝑉𝑃</m:t>
                    </m:r>
                    <m:sSup>
                      <m:sSup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=22.000,00</m:t>
                    </m:r>
                    <m:sSup>
                      <m:sSup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1+0,20</m:t>
                            </m:r>
                          </m:e>
                        </m:d>
                      </m:e>
                      <m:sup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</m:t>
                        </m:r>
                      </m:sup>
                    </m:sSup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=$94.595,97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3200" dirty="0" smtClean="0">
                    <a:effectLst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𝑉𝐹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𝑉𝑃</m:t>
                    </m:r>
                    <m:sSup>
                      <m:sSup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</m:t>
                            </m:r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=22.000,00</m:t>
                    </m:r>
                    <m:sSup>
                      <m:sSup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pt-BR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1+0,09</m:t>
                            </m:r>
                          </m:e>
                        </m:d>
                      </m:e>
                      <m:sup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</m:sup>
                    </m:sSup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=$103.776,65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7" y="166255"/>
                <a:ext cx="11621193" cy="5321072"/>
              </a:xfrm>
              <a:prstGeom prst="rect">
                <a:avLst/>
              </a:prstGeom>
              <a:blipFill rotWithShape="0">
                <a:blip r:embed="rId2"/>
                <a:stretch>
                  <a:fillRect l="-1417" t="-1604" r="-1312" b="-29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045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80987" y="457200"/>
                <a:ext cx="11630025" cy="4758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r>
                  <a:rPr lang="pt-BR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Um banco lança um título pagando 6% a.t.. Se uma pessoa necessitar de $58.000,00 daqui a 3 anos, quanto deverá aplicar neste título?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𝑉𝑃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𝑉𝐹</m:t>
                          </m:r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</m:t>
                              </m:r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58.000,00</m:t>
                          </m:r>
                        </m:num>
                        <m:den>
                          <m:sSup>
                            <m:sSup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(1+0,06)</m:t>
                              </m:r>
                            </m:e>
                            <m:sup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32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$ 28.824,22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pt-BR" sz="32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pessoa deverá aplicar $ 28.824,22 neste </a:t>
                </a:r>
                <a:r>
                  <a:rPr lang="pt-BR" sz="32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título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457200"/>
                <a:ext cx="11630025" cy="4758419"/>
              </a:xfrm>
              <a:prstGeom prst="rect">
                <a:avLst/>
              </a:prstGeom>
              <a:blipFill rotWithShape="0">
                <a:blip r:embed="rId2"/>
                <a:stretch>
                  <a:fillRect l="-1310" t="-1793" r="-1363" b="-24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71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280987" y="371475"/>
                <a:ext cx="11630025" cy="5283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pt-BR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Um banco publica em suas agencias o seguinte anúncio: “aplique $1.000,00 hoje e receba $1.180,00 ao final de 6 meses”. Qual a taxa de juros mensal e anual da aplicação?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𝑉𝐹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𝑉𝑃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1.180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1.000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=0,028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2,80%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 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𝑎𝑛𝑢𝑎𝑙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(1+0,028)</m:t>
                          </m:r>
                        </m:e>
                        <m:sup>
                          <m:r>
                            <a:rPr lang="pt-BR" sz="3200" b="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−1=0,</m:t>
                      </m:r>
                      <m:r>
                        <a:rPr lang="pt-BR" sz="3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3924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2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39,2</m:t>
                      </m:r>
                      <m:r>
                        <a:rPr lang="pt-BR" sz="3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4%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sz="3200" b="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371475"/>
                <a:ext cx="11630025" cy="5283819"/>
              </a:xfrm>
              <a:prstGeom prst="rect">
                <a:avLst/>
              </a:prstGeom>
              <a:blipFill rotWithShape="0">
                <a:blip r:embed="rId2"/>
                <a:stretch>
                  <a:fillRect l="-1310" t="-1615" r="-13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9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76225" y="200025"/>
                <a:ext cx="11630025" cy="39221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r>
                  <a:rPr lang="pt-BR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Os rendimentos de uma aplicação de $12.800,00 somaram $7.433,12 ao final de 36 meses. Determinar a taxa efetiva mensal de juros desta aplicação.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𝑉𝐹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𝑉𝑃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12.800+7.433,12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12.800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36</m:t>
                          </m:r>
                        </m:sup>
                      </m:sSup>
                      <m:r>
                        <a:rPr lang="pt-BR" sz="3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=0,0128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1,28%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25" y="200025"/>
                <a:ext cx="11630025" cy="3922164"/>
              </a:xfrm>
              <a:prstGeom prst="rect">
                <a:avLst/>
              </a:prstGeom>
              <a:blipFill rotWithShape="0">
                <a:blip r:embed="rId2"/>
                <a:stretch>
                  <a:fillRect l="-1310" t="-2177" r="-13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67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280987" y="371475"/>
                <a:ext cx="11630025" cy="6517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  <a:r>
                  <a:rPr lang="pt-BR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Determinar a taxa de juros mensal composta que faz com que um capital triplique de valor após três anos e meio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𝑉𝐹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𝑉𝑃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pt-BR" sz="32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3=</m:t>
                      </m:r>
                      <m:sSup>
                        <m:sSup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(1+</m:t>
                          </m:r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𝑖</m:t>
                          </m:r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42</m:t>
                          </m:r>
                        </m:sup>
                      </m:sSup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=0,0265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2,65%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BR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t-BR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3200" b="0" i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b="0" i="1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e>
                          </m:d>
                        </m:e>
                      </m:func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42∗</m:t>
                          </m:r>
                          <m:func>
                            <m:funcPr>
                              <m:ctrlPr>
                                <a:rPr lang="pt-BR" sz="3200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t-BR" sz="3200" b="0" i="0" smtClean="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pt-BR" sz="3200" b="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1+</m:t>
                                  </m:r>
                                  <m:r>
                                    <a:rPr lang="pt-BR" sz="32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e>
                        <m:sup/>
                      </m:sSup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1,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0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98612=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42∗</m:t>
                      </m:r>
                      <m:func>
                        <m:funcPr>
                          <m:ctrlPr>
                            <a:rPr lang="pt-BR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pt-BR" sz="320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pt-BR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1,098612</m:t>
                          </m:r>
                        </m:num>
                        <m:den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42</m:t>
                          </m:r>
                        </m:den>
                      </m:f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pt-BR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pt-BR" sz="32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𝑙𝑛</m:t>
                          </m:r>
                          <m:d>
                            <m:dPr>
                              <m:ctrlPr>
                                <a:rPr lang="pt-B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1+</m:t>
                              </m:r>
                              <m:r>
                                <a:rPr lang="pt-BR" sz="32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𝑖</m:t>
                              </m:r>
                            </m:e>
                          </m:d>
                        </m:e>
                        <m:sup/>
                      </m:sSup>
                      <m:r>
                        <a:rPr lang="pt-BR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32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=0,0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26</m:t>
                      </m:r>
                      <m:r>
                        <a:rPr lang="pt-BR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 2,62% 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371475"/>
                <a:ext cx="11630025" cy="6517297"/>
              </a:xfrm>
              <a:prstGeom prst="rect">
                <a:avLst/>
              </a:prstGeom>
              <a:blipFill rotWithShape="0">
                <a:blip r:embed="rId2"/>
                <a:stretch>
                  <a:fillRect l="-1310" t="-1310" r="-13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05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280987" y="85725"/>
                <a:ext cx="11630025" cy="5836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  <a:r>
                  <a:rPr lang="pt-BR" sz="32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Quanto um investidor pagaria hoje por um título de valor nominal (valor de resgate) de $13.450,00 com vencimento para daqui a um semestre? Sabe-se que este investidor está disposto a realizar a aplicação somente se auferir uma rentabilidade efetiva de 20% a.a.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Cálculo da taxa semestral: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1+0,20</m:t>
                        </m:r>
                      </m:e>
                    </m:rad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−1=0,0954</m:t>
                    </m:r>
                    <m:r>
                      <a:rPr lang="pt-BR" sz="3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9,5445% 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 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𝑉𝑃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13.450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(1+0,0954</m:t>
                          </m:r>
                          <m:r>
                            <a:rPr lang="pt-BR" sz="32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45</m:t>
                          </m:r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=$12.278,11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85725"/>
                <a:ext cx="11630025" cy="5836085"/>
              </a:xfrm>
              <a:prstGeom prst="rect">
                <a:avLst/>
              </a:prstGeom>
              <a:blipFill rotWithShape="0">
                <a:blip r:embed="rId2"/>
                <a:stretch>
                  <a:fillRect l="-1310" t="-1463" r="-136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3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/>
              <p:cNvSpPr/>
              <p:nvPr/>
            </p:nvSpPr>
            <p:spPr>
              <a:xfrm>
                <a:off x="280987" y="57150"/>
                <a:ext cx="11630025" cy="5492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0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r>
                  <a:rPr lang="pt-BR" sz="3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Admita que uma pessoa irá necessitar de $33.000,00 em 11 meses e $47.000,00 em 14 meses. Quanto deverá ela depositar hoje numa alternativa de investimento que oferece uma taxa efetiva de rentabilidade de 17% a.a.?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0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0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Cálculo </a:t>
                </a:r>
                <a:r>
                  <a:rPr lang="pt-BR" sz="3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da taxa mensal: </a:t>
                </a:r>
                <a14:m>
                  <m:oMath xmlns:m="http://schemas.openxmlformats.org/officeDocument/2006/math"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rad>
                      <m:radPr>
                        <m:ctrlPr>
                          <a:rPr lang="pt-BR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>
                        <m:r>
                          <a:rPr lang="pt-BR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g>
                      <m:e>
                        <m:r>
                          <a:rPr lang="pt-BR" sz="3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1+0,17</m:t>
                        </m:r>
                      </m:e>
                    </m:rad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−1=0,0132.. </m:t>
                    </m:r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𝑜𝑢</m:t>
                    </m:r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1,32% </m:t>
                    </m:r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pt-BR" sz="3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𝑉𝑃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33.000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</m:t>
                              </m:r>
                              <m:r>
                                <a:rPr lang="pt-BR" sz="3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0,013169611</m:t>
                              </m:r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11</m:t>
                              </m:r>
                            </m:sup>
                          </m:sSup>
                        </m:den>
                      </m:f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47.000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</m:t>
                              </m:r>
                              <m:r>
                                <a:rPr lang="pt-BR" sz="3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0,013169611</m:t>
                              </m:r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14</m:t>
                              </m:r>
                            </m:sup>
                          </m:sSup>
                        </m:den>
                      </m:f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=$67.710,00 </m:t>
                      </m:r>
                    </m:oMath>
                  </m:oMathPara>
                </a14:m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57150"/>
                <a:ext cx="11630025" cy="5492529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554" r="-12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97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562" y="85725"/>
            <a:ext cx="11630025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24. João tem as seguintes obrigações financeiras com Pedro: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Dívida de $18.200,00 vencível no fim de um mês;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Dívida de $23.300,00 vencível no fim de 5 meses;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Dívida de $30.000,00 vencível no fim de 10 meses;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Prevendo dificuldades no pagamento desses compromissos, João propõe substituir este plano original por dois pagamentos iguais, vencendo o primeiro de hoje a 12 meses e o segundo no fim de 15 meses. Determinar o valor desses pagamentos para uma taxa de juros de 2,8% a.m</a:t>
            </a:r>
            <a:r>
              <a:rPr lang="pt-BR" sz="28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80987" y="82350"/>
                <a:ext cx="11630025" cy="6521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</a:t>
                </a: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resolver este problema, podemos trazer os valores das obrigações financeiras do plano original a Valor Presente e depois capitalizá-las aos prazos da nova proposta.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𝑉𝑃</m:t>
                      </m:r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18.200</m:t>
                          </m:r>
                        </m:num>
                        <m:den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(1+0,028)</m:t>
                          </m:r>
                        </m:den>
                      </m:f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23.300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(1+0,025)</m:t>
                              </m:r>
                            </m:e>
                            <m:sup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30.000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(1+0,028)</m:t>
                              </m:r>
                            </m:e>
                            <m:sup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10</m:t>
                              </m:r>
                            </m:sup>
                          </m:sSup>
                        </m:den>
                      </m:f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=60.760,28 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Agora, capitalizamos esse Valor Presente para os meses 12 e 15 com a mesma taxa de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juros: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60.760,28= </m:t>
                      </m:r>
                      <m:f>
                        <m:f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(1+0,028)</m:t>
                              </m:r>
                            </m:e>
                            <m:sup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(1+0,028)</m:t>
                              </m:r>
                            </m:e>
                            <m:sup>
                              <m:r>
                                <a:rPr lang="pt-BR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sup>
                          </m:sSup>
                        </m:den>
                      </m:f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</m:t>
                      </m:r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pt-BR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=$44.068,10</m:t>
                      </m:r>
                    </m:oMath>
                  </m:oMathPara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valor de cada pagamento = $ </a:t>
                </a:r>
                <a:r>
                  <a:rPr lang="pt-BR" sz="28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44.068,10</a:t>
                </a:r>
                <a:endParaRPr lang="pt-BR" sz="2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87" y="82350"/>
                <a:ext cx="11630025" cy="6521850"/>
              </a:xfrm>
              <a:prstGeom prst="rect">
                <a:avLst/>
              </a:prstGeom>
              <a:blipFill rotWithShape="0">
                <a:blip r:embed="rId2"/>
                <a:stretch>
                  <a:fillRect l="-1048" t="-1123" r="-1101" b="-12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21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70647" y="216944"/>
                <a:ext cx="10730753" cy="54682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2. Calcular o montante de R$85.000,00 aplicado por: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 </a:t>
                </a:r>
                <a:r>
                  <a:rPr lang="pt-B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meses à taxa linear de 2,5% ao mês;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9 </a:t>
                </a:r>
                <a:r>
                  <a:rPr lang="pt-B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meses à taxa linear de 11,6% ao semestre;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pt-B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ano e 5 meses aplicado à taxa linear de 21% ao ano;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28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=85.000 </m:t>
                    </m:r>
                    <m:d>
                      <m: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1+0,025∗7</m:t>
                        </m:r>
                      </m:e>
                    </m: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=$99.875,00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=85.000 </m:t>
                    </m:r>
                    <m:d>
                      <m: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0,116</m:t>
                            </m:r>
                          </m:num>
                          <m:den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6</m:t>
                            </m:r>
                          </m:den>
                        </m:f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∗9</m:t>
                        </m:r>
                      </m:e>
                    </m: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=$99.790,00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28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=85.000 </m:t>
                    </m:r>
                    <m:d>
                      <m:dPr>
                        <m:ctrlP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f>
                          <m:fPr>
                            <m:ctrlP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0,21</m:t>
                            </m:r>
                          </m:num>
                          <m:den>
                            <m:r>
                              <a:rPr lang="pt-BR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12</m:t>
                            </m:r>
                          </m:den>
                        </m:f>
                        <m:r>
                          <a:rPr lang="pt-BR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∗17</m:t>
                        </m:r>
                      </m:e>
                    </m:d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pt-BR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=$110.287,50</m:t>
                    </m:r>
                  </m:oMath>
                </a14:m>
                <a:endParaRPr lang="pt-BR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7" y="216944"/>
                <a:ext cx="10730753" cy="5468292"/>
              </a:xfrm>
              <a:prstGeom prst="rect">
                <a:avLst/>
              </a:prstGeom>
              <a:blipFill rotWithShape="0">
                <a:blip r:embed="rId2"/>
                <a:stretch>
                  <a:fillRect l="-1193" t="-1338" b="-44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4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14326" y="28575"/>
                <a:ext cx="11906250" cy="65269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b="1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25</a:t>
                </a:r>
                <a:r>
                  <a:rPr lang="pt-BR" sz="3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Uma pessoa deve a outra a importância de $12.400,00. Para a liquidação da dívida, propõe os seguintes pagamentos: $3.500,00 ao final de 2 meses; $4.000,00 ao final de 5 meses; $1.700,00 ao final de 7 meses e o restante em um ano. Sendo de 3% ao mês a taxa efetiva de juros cobrada no empréstimo, calcule o valor do último pagamento.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 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12.400,00=</m:t>
                      </m:r>
                      <m:f>
                        <m:fPr>
                          <m:ctrlP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3.500</m:t>
                          </m:r>
                        </m:num>
                        <m:den>
                          <m:sSup>
                            <m:sSupPr>
                              <m:ctrlP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(1+0,03)</m:t>
                              </m:r>
                            </m:e>
                            <m:sup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4.000</m:t>
                          </m:r>
                        </m:num>
                        <m:den>
                          <m:sSup>
                            <m:sSupPr>
                              <m:ctrlP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(1+0,03)</m:t>
                              </m:r>
                            </m:e>
                            <m:sup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1.700</m:t>
                          </m:r>
                        </m:num>
                        <m:den>
                          <m:sSup>
                            <m:sSupPr>
                              <m:ctrlP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(1+0,03)</m:t>
                              </m:r>
                            </m:e>
                            <m:sup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7</m:t>
                              </m:r>
                            </m:sup>
                          </m:sSup>
                        </m:den>
                      </m:f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 </m:t>
                      </m:r>
                      <m:f>
                        <m:fPr>
                          <m:ctrlP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𝑉𝐹</m:t>
                          </m:r>
                        </m:num>
                        <m:den>
                          <m:sSup>
                            <m:sSupPr>
                              <m:ctrlP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(1+0,03)</m:t>
                              </m:r>
                            </m:e>
                            <m:sup>
                              <m:r>
                                <a:rPr lang="pt-BR" sz="3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=6.085,47</m:t>
                      </m:r>
                    </m:oMath>
                  </m:oMathPara>
                </a14:m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Portanto, o valor do último pagamento será de $ 6.085,47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28575"/>
                <a:ext cx="11906250" cy="6526980"/>
              </a:xfrm>
              <a:prstGeom prst="rect">
                <a:avLst/>
              </a:prstGeom>
              <a:blipFill rotWithShape="0">
                <a:blip r:embed="rId2"/>
                <a:stretch>
                  <a:fillRect l="-1229" t="-1308" r="-11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83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51330" y="309282"/>
                <a:ext cx="11026588" cy="41239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3. Determinar os juros e o montante de uma aplicação de $300.000,00, por 19 meses, à taxa linear de 42% ao ano.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=300.000,00∗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0,42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∗19=$199.500,00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𝑀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=300.000,00+199.500,00=$499.500,00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30" y="309282"/>
                <a:ext cx="11026588" cy="4123949"/>
              </a:xfrm>
              <a:prstGeom prst="rect">
                <a:avLst/>
              </a:prstGeom>
              <a:blipFill rotWithShape="0">
                <a:blip r:embed="rId2"/>
                <a:stretch>
                  <a:fillRect l="-1382" t="-2071" r="-143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551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564776" y="537882"/>
                <a:ext cx="11093824" cy="350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pt-BR" sz="32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4. Calcular o valor do juro referente a uma aplicação financeira de $7.500,00, que rende 15% de taxa nominal ao ano, pelo período de 2 anos e 3 meses.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endParaRPr lang="pt-BR" sz="3200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𝐽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=7.500,00∗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0,15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12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∗27=$2.531,25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76" y="537882"/>
                <a:ext cx="11093824" cy="3505062"/>
              </a:xfrm>
              <a:prstGeom prst="rect">
                <a:avLst/>
              </a:prstGeom>
              <a:blipFill rotWithShape="0">
                <a:blip r:embed="rId2"/>
                <a:stretch>
                  <a:fillRect l="-1429" t="-2435" r="-13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658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0624" y="326721"/>
            <a:ext cx="11919579" cy="5496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Qual o capital que produz $18.000,00 de juros simples, à taxa de 3% ao mês, pelo prazo de</a:t>
            </a:r>
            <a:r>
              <a:rPr lang="pt-BR" sz="32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60 dias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80 dias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3 meses e 20 dias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d) 2 anos, 4 meses e 14 </a:t>
            </a:r>
            <a:r>
              <a:rPr lang="pt-BR" sz="3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5527965" y="1349189"/>
                <a:ext cx="6664035" cy="4515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32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18.000,00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0,03∗2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=300.000,00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32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18.000,00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0,03∗2,66..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=225.000,00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pt-BR" sz="32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18.000,00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0,03∗3,66...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=163.636,36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pt-BR" sz="3200" dirty="0" smtClean="0"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𝐽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∗</m:t>
                        </m:r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 </m:t>
                    </m:r>
                    <m:f>
                      <m:fPr>
                        <m:ctrlP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18.000,00</m:t>
                        </m:r>
                      </m:num>
                      <m:den>
                        <m:r>
                          <a:rPr lang="pt-BR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0,03∗28,466</m:t>
                        </m:r>
                      </m:den>
                    </m:f>
                    <m:r>
                      <a:rPr lang="pt-BR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=21.077,28</m:t>
                    </m:r>
                  </m:oMath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7965" y="1349189"/>
                <a:ext cx="6664035" cy="4515082"/>
              </a:xfrm>
              <a:prstGeom prst="rect">
                <a:avLst/>
              </a:prstGeom>
              <a:blipFill rotWithShape="0">
                <a:blip r:embed="rId2"/>
                <a:stretch>
                  <a:fillRect l="-247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15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346364" y="381396"/>
                <a:ext cx="11499272" cy="30848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2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6. Em quanto tempo duplica um capital aplicado à taxa simples de 8% ao ano?</a:t>
                </a:r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pt-BR" sz="3200" b="1" dirty="0" smtClean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𝐽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𝑖</m:t>
                          </m:r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pt-BR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1∗</m:t>
                          </m:r>
                          <m:f>
                            <m:fPr>
                              <m:ctrlP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0,08</m:t>
                              </m:r>
                            </m:num>
                            <m:den>
                              <m:r>
                                <a:rPr lang="pt-BR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12</m:t>
                              </m:r>
                            </m:den>
                          </m:f>
                        </m:den>
                      </m:f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=150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𝑚𝑒𝑠𝑒𝑠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12,5 </m:t>
                      </m:r>
                      <m:r>
                        <a:rPr lang="pt-BR" sz="32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𝑎𝑛𝑜𝑠</m:t>
                      </m:r>
                    </m:oMath>
                  </m:oMathPara>
                </a14:m>
                <a:endParaRPr lang="pt-BR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64" y="381396"/>
                <a:ext cx="11499272" cy="3084819"/>
              </a:xfrm>
              <a:prstGeom prst="rect">
                <a:avLst/>
              </a:prstGeom>
              <a:blipFill rotWithShape="0">
                <a:blip r:embed="rId2"/>
                <a:stretch>
                  <a:fillRect l="-1379" t="-2767" r="-132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1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299258" y="58615"/>
                <a:ext cx="11671069" cy="6506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b="1" dirty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7. Uma TV em cores é vendida nas seguintes condições</a:t>
                </a:r>
                <a:r>
                  <a:rPr lang="pt-BR" sz="30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pt-BR" sz="30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pt-BR" sz="3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Preço a vista = $1.800,00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 algn="just">
                  <a:lnSpc>
                    <a:spcPct val="107000"/>
                  </a:lnSpc>
                  <a:buFont typeface="Symbol" panose="05050102010706020507" pitchFamily="18" charset="2"/>
                  <a:buChar char=""/>
                </a:pPr>
                <a:r>
                  <a:rPr lang="pt-BR" sz="3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Condição a prazo: 30% de entrada e $1.306,00 em 30 dias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pt-BR" sz="3000" b="1" dirty="0" smtClean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Qual </a:t>
                </a:r>
                <a:r>
                  <a:rPr lang="pt-BR" sz="3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taxa de juros simples cobrada na venda a prazo?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pt-BR" sz="3000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pt-BR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comprador deve dar uma entrada de $ 540,00 ($ 1.800,00 x 30%) e o restante da dívida ($ 1.260,00 = $ 1.800,00 – $ 540,) será pago após 30 dias. Porém, a segunda parcela será de $ 1.306,00, com juros de $ 46,00 ($ 1.306,00 – $ 1.260,00). Para sabermos a taxa cobrada, fazemos</a:t>
                </a:r>
                <a:r>
                  <a:rPr lang="pt-BR" sz="3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pt-BR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46,00</m:t>
                          </m:r>
                        </m:num>
                        <m:den>
                          <m:r>
                            <a:rPr lang="pt-BR" sz="3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1.260,00</m:t>
                          </m:r>
                        </m:den>
                      </m:f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−1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=0,0365 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𝑜𝑢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 3,65% 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pt-BR" sz="30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pt-BR" sz="3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pt-BR" sz="3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58" y="58615"/>
                <a:ext cx="11671069" cy="6506397"/>
              </a:xfrm>
              <a:prstGeom prst="rect">
                <a:avLst/>
              </a:prstGeom>
              <a:blipFill rotWithShape="0">
                <a:blip r:embed="rId2"/>
                <a:stretch>
                  <a:fillRect l="-1201" t="-1312" r="-120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42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378" y="167034"/>
            <a:ext cx="11887200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Uma d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composta de três pagamentos no valor de $2.800,00, $4.200,00 e $7.000,00, com vencimento em 60, 90 e 150 dias, respectivamente. Sabe-se ainda que a taxa de juros simples de mercado 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4,5% ao mês. Determinar o valor da d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vida se o devedor l</a:t>
            </a:r>
            <a:r>
              <a:rPr lang="pt-BR" altLang="pt-B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quidar os pagamentos: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Hoje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pt-BR" altLang="pt-B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Daqui a 7 meses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Graficamente temos:</a:t>
            </a:r>
            <a:endParaRPr kumimoji="0" lang="pt-BR" altLang="pt-B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433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3" y="3525987"/>
            <a:ext cx="7447175" cy="176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1219</Words>
  <Application>Microsoft Office PowerPoint</Application>
  <PresentationFormat>Widescreen</PresentationFormat>
  <Paragraphs>202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Exercícios sobre juros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 CORDEIRO DOS SANTOS</dc:creator>
  <cp:lastModifiedBy>USP</cp:lastModifiedBy>
  <cp:revision>20</cp:revision>
  <cp:lastPrinted>2020-03-02T20:37:20Z</cp:lastPrinted>
  <dcterms:created xsi:type="dcterms:W3CDTF">2018-11-19T16:16:56Z</dcterms:created>
  <dcterms:modified xsi:type="dcterms:W3CDTF">2020-03-04T03:42:04Z</dcterms:modified>
</cp:coreProperties>
</file>