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7" r:id="rId3"/>
    <p:sldId id="268" r:id="rId4"/>
    <p:sldId id="258" r:id="rId5"/>
    <p:sldId id="279" r:id="rId6"/>
    <p:sldId id="259" r:id="rId7"/>
    <p:sldId id="270" r:id="rId8"/>
    <p:sldId id="261" r:id="rId9"/>
    <p:sldId id="269" r:id="rId10"/>
    <p:sldId id="271" r:id="rId11"/>
    <p:sldId id="273" r:id="rId12"/>
    <p:sldId id="274" r:id="rId13"/>
    <p:sldId id="275" r:id="rId14"/>
    <p:sldId id="263" r:id="rId15"/>
    <p:sldId id="272" r:id="rId16"/>
    <p:sldId id="276" r:id="rId17"/>
    <p:sldId id="280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16B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>
        <p:scale>
          <a:sx n="73" d="100"/>
          <a:sy n="73" d="100"/>
        </p:scale>
        <p:origin x="-612" y="-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7DEF31-E058-487C-9B43-021FA475C484}" type="doc">
      <dgm:prSet loTypeId="urn:microsoft.com/office/officeart/2005/8/layout/pyramid1" loCatId="pyramid" qsTypeId="urn:microsoft.com/office/officeart/2005/8/quickstyle/3d3" qsCatId="3D" csTypeId="urn:microsoft.com/office/officeart/2005/8/colors/colorful2" csCatId="colorful" phldr="1"/>
      <dgm:spPr/>
    </dgm:pt>
    <dgm:pt modelId="{EEF8FD59-1BFF-433D-B257-91E089471CB3}">
      <dgm:prSet phldrT="[Texto]" custT="1"/>
      <dgm:spPr/>
      <dgm:t>
        <a:bodyPr/>
        <a:lstStyle/>
        <a:p>
          <a:endParaRPr lang="pt-BR" sz="2600" dirty="0" smtClean="0">
            <a:latin typeface="Century Gothic" pitchFamily="34" charset="0"/>
          </a:endParaRPr>
        </a:p>
        <a:p>
          <a:r>
            <a:rPr lang="pt-BR" sz="2600" dirty="0" smtClean="0">
              <a:latin typeface="Century Gothic" pitchFamily="34" charset="0"/>
            </a:rPr>
            <a:t> Economias maduras</a:t>
          </a:r>
          <a:endParaRPr lang="pt-BR" sz="2600" dirty="0">
            <a:latin typeface="Century Gothic" pitchFamily="34" charset="0"/>
          </a:endParaRPr>
        </a:p>
      </dgm:t>
    </dgm:pt>
    <dgm:pt modelId="{D0621846-1EBC-4A33-B2A6-3B711071CB89}" type="parTrans" cxnId="{DA323EAD-2E9F-4ECF-9669-F6E65F19C43F}">
      <dgm:prSet/>
      <dgm:spPr/>
      <dgm:t>
        <a:bodyPr/>
        <a:lstStyle/>
        <a:p>
          <a:endParaRPr lang="pt-BR" sz="2600">
            <a:latin typeface="Century Gothic" pitchFamily="34" charset="0"/>
          </a:endParaRPr>
        </a:p>
      </dgm:t>
    </dgm:pt>
    <dgm:pt modelId="{79481E0E-056A-4D24-87DC-4AD92F59C974}" type="sibTrans" cxnId="{DA323EAD-2E9F-4ECF-9669-F6E65F19C43F}">
      <dgm:prSet/>
      <dgm:spPr/>
      <dgm:t>
        <a:bodyPr/>
        <a:lstStyle/>
        <a:p>
          <a:endParaRPr lang="pt-BR" sz="2600">
            <a:latin typeface="Century Gothic" pitchFamily="34" charset="0"/>
          </a:endParaRPr>
        </a:p>
      </dgm:t>
    </dgm:pt>
    <dgm:pt modelId="{CDE18587-60F4-44B8-B0F2-A7396FC76FD3}">
      <dgm:prSet phldrT="[Texto]" custT="1"/>
      <dgm:spPr/>
      <dgm:t>
        <a:bodyPr/>
        <a:lstStyle/>
        <a:p>
          <a:r>
            <a:rPr lang="pt-BR" sz="2600" dirty="0" smtClean="0">
              <a:latin typeface="Century Gothic" pitchFamily="34" charset="0"/>
            </a:rPr>
            <a:t>Países em rápido desenvolvimento</a:t>
          </a:r>
          <a:endParaRPr lang="pt-BR" sz="2600" dirty="0">
            <a:latin typeface="Century Gothic" pitchFamily="34" charset="0"/>
          </a:endParaRPr>
        </a:p>
      </dgm:t>
    </dgm:pt>
    <dgm:pt modelId="{0AC5D486-921B-4C6F-80A4-3B718552CB74}" type="parTrans" cxnId="{E01BC895-7107-4411-91CC-6BEA5F8D6B9B}">
      <dgm:prSet/>
      <dgm:spPr/>
      <dgm:t>
        <a:bodyPr/>
        <a:lstStyle/>
        <a:p>
          <a:endParaRPr lang="pt-BR" sz="2600">
            <a:latin typeface="Century Gothic" pitchFamily="34" charset="0"/>
          </a:endParaRPr>
        </a:p>
      </dgm:t>
    </dgm:pt>
    <dgm:pt modelId="{841D8D7D-F842-4125-B093-0CEFD3C06718}" type="sibTrans" cxnId="{E01BC895-7107-4411-91CC-6BEA5F8D6B9B}">
      <dgm:prSet/>
      <dgm:spPr/>
      <dgm:t>
        <a:bodyPr/>
        <a:lstStyle/>
        <a:p>
          <a:endParaRPr lang="pt-BR" sz="2600">
            <a:latin typeface="Century Gothic" pitchFamily="34" charset="0"/>
          </a:endParaRPr>
        </a:p>
      </dgm:t>
    </dgm:pt>
    <dgm:pt modelId="{384EFB25-6211-4D57-B352-1260E39FD49B}">
      <dgm:prSet phldrT="[Texto]" custT="1"/>
      <dgm:spPr/>
      <dgm:t>
        <a:bodyPr/>
        <a:lstStyle/>
        <a:p>
          <a:r>
            <a:rPr lang="pt-BR" sz="2600" dirty="0" smtClean="0">
              <a:latin typeface="Century Gothic" pitchFamily="34" charset="0"/>
            </a:rPr>
            <a:t>Países de mercados emergentes</a:t>
          </a:r>
          <a:endParaRPr lang="pt-BR" sz="2600" dirty="0">
            <a:latin typeface="Century Gothic" pitchFamily="34" charset="0"/>
          </a:endParaRPr>
        </a:p>
      </dgm:t>
    </dgm:pt>
    <dgm:pt modelId="{126E32EE-A6B9-427E-BE86-B59587BBD5BE}" type="parTrans" cxnId="{0CC7B0F2-0847-432D-9ABF-1EA2D8E7FD9A}">
      <dgm:prSet/>
      <dgm:spPr/>
      <dgm:t>
        <a:bodyPr/>
        <a:lstStyle/>
        <a:p>
          <a:endParaRPr lang="pt-BR" sz="2600">
            <a:latin typeface="Century Gothic" pitchFamily="34" charset="0"/>
          </a:endParaRPr>
        </a:p>
      </dgm:t>
    </dgm:pt>
    <dgm:pt modelId="{2E60D373-6D57-4A94-A855-B5E48DC27676}" type="sibTrans" cxnId="{0CC7B0F2-0847-432D-9ABF-1EA2D8E7FD9A}">
      <dgm:prSet/>
      <dgm:spPr/>
      <dgm:t>
        <a:bodyPr/>
        <a:lstStyle/>
        <a:p>
          <a:endParaRPr lang="pt-BR" sz="2600">
            <a:latin typeface="Century Gothic" pitchFamily="34" charset="0"/>
          </a:endParaRPr>
        </a:p>
      </dgm:t>
    </dgm:pt>
    <dgm:pt modelId="{798C9739-DCB5-4B10-8386-36BF9431C45E}" type="pres">
      <dgm:prSet presAssocID="{4B7DEF31-E058-487C-9B43-021FA475C484}" presName="Name0" presStyleCnt="0">
        <dgm:presLayoutVars>
          <dgm:dir/>
          <dgm:animLvl val="lvl"/>
          <dgm:resizeHandles val="exact"/>
        </dgm:presLayoutVars>
      </dgm:prSet>
      <dgm:spPr/>
    </dgm:pt>
    <dgm:pt modelId="{837294D7-05EF-4E33-AD7F-C5FD31FD5C8C}" type="pres">
      <dgm:prSet presAssocID="{EEF8FD59-1BFF-433D-B257-91E089471CB3}" presName="Name8" presStyleCnt="0"/>
      <dgm:spPr/>
    </dgm:pt>
    <dgm:pt modelId="{A97B03D9-A7B4-478D-AEDC-36506BDE4CFA}" type="pres">
      <dgm:prSet presAssocID="{EEF8FD59-1BFF-433D-B257-91E089471CB3}" presName="level" presStyleLbl="node1" presStyleIdx="0" presStyleCnt="3" custLinFactNeighborX="-730" custLinFactNeighborY="-800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895C6BC-2755-4DBC-BB1E-512BDA4F434F}" type="pres">
      <dgm:prSet presAssocID="{EEF8FD59-1BFF-433D-B257-91E089471CB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EB06DE7-F80E-47EE-BBBE-2464A0E95135}" type="pres">
      <dgm:prSet presAssocID="{CDE18587-60F4-44B8-B0F2-A7396FC76FD3}" presName="Name8" presStyleCnt="0"/>
      <dgm:spPr/>
    </dgm:pt>
    <dgm:pt modelId="{0EFCA6AA-8546-4C34-9F9C-94DEF91A1937}" type="pres">
      <dgm:prSet presAssocID="{CDE18587-60F4-44B8-B0F2-A7396FC76FD3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D4E05E7-C865-4D88-BDF5-22D6DB1EADCF}" type="pres">
      <dgm:prSet presAssocID="{CDE18587-60F4-44B8-B0F2-A7396FC76FD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5B5179F-32BB-46BC-930A-6D069165DFBB}" type="pres">
      <dgm:prSet presAssocID="{384EFB25-6211-4D57-B352-1260E39FD49B}" presName="Name8" presStyleCnt="0"/>
      <dgm:spPr/>
    </dgm:pt>
    <dgm:pt modelId="{C069572F-7038-4718-83E4-0B6F024D2133}" type="pres">
      <dgm:prSet presAssocID="{384EFB25-6211-4D57-B352-1260E39FD49B}" presName="level" presStyleLbl="node1" presStyleIdx="2" presStyleCnt="3" custLinFactNeighborX="-365" custLinFactNeighborY="1272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15C5C2C-0195-495A-BCA5-977A888ABE3E}" type="pres">
      <dgm:prSet presAssocID="{384EFB25-6211-4D57-B352-1260E39FD4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9E30CCC8-BA1B-42BA-B583-7C71E3FCD761}" type="presOf" srcId="{4B7DEF31-E058-487C-9B43-021FA475C484}" destId="{798C9739-DCB5-4B10-8386-36BF9431C45E}" srcOrd="0" destOrd="0" presId="urn:microsoft.com/office/officeart/2005/8/layout/pyramid1"/>
    <dgm:cxn modelId="{A4A1C523-45BF-4C33-BB66-676633A8C802}" type="presOf" srcId="{EEF8FD59-1BFF-433D-B257-91E089471CB3}" destId="{A97B03D9-A7B4-478D-AEDC-36506BDE4CFA}" srcOrd="0" destOrd="0" presId="urn:microsoft.com/office/officeart/2005/8/layout/pyramid1"/>
    <dgm:cxn modelId="{E01BC895-7107-4411-91CC-6BEA5F8D6B9B}" srcId="{4B7DEF31-E058-487C-9B43-021FA475C484}" destId="{CDE18587-60F4-44B8-B0F2-A7396FC76FD3}" srcOrd="1" destOrd="0" parTransId="{0AC5D486-921B-4C6F-80A4-3B718552CB74}" sibTransId="{841D8D7D-F842-4125-B093-0CEFD3C06718}"/>
    <dgm:cxn modelId="{46617F82-3F3A-4EDD-961F-66C7317BB4FF}" type="presOf" srcId="{EEF8FD59-1BFF-433D-B257-91E089471CB3}" destId="{3895C6BC-2755-4DBC-BB1E-512BDA4F434F}" srcOrd="1" destOrd="0" presId="urn:microsoft.com/office/officeart/2005/8/layout/pyramid1"/>
    <dgm:cxn modelId="{F6928EF6-0702-42AC-A77F-5C6A324048C7}" type="presOf" srcId="{CDE18587-60F4-44B8-B0F2-A7396FC76FD3}" destId="{CD4E05E7-C865-4D88-BDF5-22D6DB1EADCF}" srcOrd="1" destOrd="0" presId="urn:microsoft.com/office/officeart/2005/8/layout/pyramid1"/>
    <dgm:cxn modelId="{4C05D06A-DE4B-4537-B2BF-5F8764C73A25}" type="presOf" srcId="{384EFB25-6211-4D57-B352-1260E39FD49B}" destId="{C069572F-7038-4718-83E4-0B6F024D2133}" srcOrd="0" destOrd="0" presId="urn:microsoft.com/office/officeart/2005/8/layout/pyramid1"/>
    <dgm:cxn modelId="{FF425171-2BAE-4765-B4B1-D9AC67C7625C}" type="presOf" srcId="{CDE18587-60F4-44B8-B0F2-A7396FC76FD3}" destId="{0EFCA6AA-8546-4C34-9F9C-94DEF91A1937}" srcOrd="0" destOrd="0" presId="urn:microsoft.com/office/officeart/2005/8/layout/pyramid1"/>
    <dgm:cxn modelId="{DA323EAD-2E9F-4ECF-9669-F6E65F19C43F}" srcId="{4B7DEF31-E058-487C-9B43-021FA475C484}" destId="{EEF8FD59-1BFF-433D-B257-91E089471CB3}" srcOrd="0" destOrd="0" parTransId="{D0621846-1EBC-4A33-B2A6-3B711071CB89}" sibTransId="{79481E0E-056A-4D24-87DC-4AD92F59C974}"/>
    <dgm:cxn modelId="{0CC7B0F2-0847-432D-9ABF-1EA2D8E7FD9A}" srcId="{4B7DEF31-E058-487C-9B43-021FA475C484}" destId="{384EFB25-6211-4D57-B352-1260E39FD49B}" srcOrd="2" destOrd="0" parTransId="{126E32EE-A6B9-427E-BE86-B59587BBD5BE}" sibTransId="{2E60D373-6D57-4A94-A855-B5E48DC27676}"/>
    <dgm:cxn modelId="{1BC0770A-7559-4976-B5A9-556BB34622AB}" type="presOf" srcId="{384EFB25-6211-4D57-B352-1260E39FD49B}" destId="{B15C5C2C-0195-495A-BCA5-977A888ABE3E}" srcOrd="1" destOrd="0" presId="urn:microsoft.com/office/officeart/2005/8/layout/pyramid1"/>
    <dgm:cxn modelId="{28E42805-19AC-4740-B44D-5A3B171AECB3}" type="presParOf" srcId="{798C9739-DCB5-4B10-8386-36BF9431C45E}" destId="{837294D7-05EF-4E33-AD7F-C5FD31FD5C8C}" srcOrd="0" destOrd="0" presId="urn:microsoft.com/office/officeart/2005/8/layout/pyramid1"/>
    <dgm:cxn modelId="{8F476BB8-611F-40DD-B31F-EED840D928FC}" type="presParOf" srcId="{837294D7-05EF-4E33-AD7F-C5FD31FD5C8C}" destId="{A97B03D9-A7B4-478D-AEDC-36506BDE4CFA}" srcOrd="0" destOrd="0" presId="urn:microsoft.com/office/officeart/2005/8/layout/pyramid1"/>
    <dgm:cxn modelId="{F89AB70F-CDD7-4C12-88C7-BD8839C8FEC8}" type="presParOf" srcId="{837294D7-05EF-4E33-AD7F-C5FD31FD5C8C}" destId="{3895C6BC-2755-4DBC-BB1E-512BDA4F434F}" srcOrd="1" destOrd="0" presId="urn:microsoft.com/office/officeart/2005/8/layout/pyramid1"/>
    <dgm:cxn modelId="{362F7105-46DE-4338-850F-3BAD4FCC50C0}" type="presParOf" srcId="{798C9739-DCB5-4B10-8386-36BF9431C45E}" destId="{BEB06DE7-F80E-47EE-BBBE-2464A0E95135}" srcOrd="1" destOrd="0" presId="urn:microsoft.com/office/officeart/2005/8/layout/pyramid1"/>
    <dgm:cxn modelId="{C4D464AC-81F9-4B0A-9000-483647DE8AFC}" type="presParOf" srcId="{BEB06DE7-F80E-47EE-BBBE-2464A0E95135}" destId="{0EFCA6AA-8546-4C34-9F9C-94DEF91A1937}" srcOrd="0" destOrd="0" presId="urn:microsoft.com/office/officeart/2005/8/layout/pyramid1"/>
    <dgm:cxn modelId="{8CA9B802-A982-4FD7-A2FB-F9BE42D23BDF}" type="presParOf" srcId="{BEB06DE7-F80E-47EE-BBBE-2464A0E95135}" destId="{CD4E05E7-C865-4D88-BDF5-22D6DB1EADCF}" srcOrd="1" destOrd="0" presId="urn:microsoft.com/office/officeart/2005/8/layout/pyramid1"/>
    <dgm:cxn modelId="{7293513D-3E3F-49E4-B306-CBD6055A4927}" type="presParOf" srcId="{798C9739-DCB5-4B10-8386-36BF9431C45E}" destId="{C5B5179F-32BB-46BC-930A-6D069165DFBB}" srcOrd="2" destOrd="0" presId="urn:microsoft.com/office/officeart/2005/8/layout/pyramid1"/>
    <dgm:cxn modelId="{74764A0E-E6CA-4FF9-8EDA-62BBF9872269}" type="presParOf" srcId="{C5B5179F-32BB-46BC-930A-6D069165DFBB}" destId="{C069572F-7038-4718-83E4-0B6F024D2133}" srcOrd="0" destOrd="0" presId="urn:microsoft.com/office/officeart/2005/8/layout/pyramid1"/>
    <dgm:cxn modelId="{0CEEEBED-C20C-45EC-91A3-47ACAA116F87}" type="presParOf" srcId="{C5B5179F-32BB-46BC-930A-6D069165DFBB}" destId="{B15C5C2C-0195-495A-BCA5-977A888ABE3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7B03D9-A7B4-478D-AEDC-36506BDE4CFA}">
      <dsp:nvSpPr>
        <dsp:cNvPr id="0" name=""/>
        <dsp:cNvSpPr/>
      </dsp:nvSpPr>
      <dsp:spPr>
        <a:xfrm>
          <a:off x="2977482" y="0"/>
          <a:ext cx="2999377" cy="1671259"/>
        </a:xfrm>
        <a:prstGeom prst="trapezoid">
          <a:avLst>
            <a:gd name="adj" fmla="val 89734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600" kern="1200" dirty="0" smtClean="0">
            <a:latin typeface="Century Gothic" pitchFamily="34" charset="0"/>
          </a:endParaRP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>
              <a:latin typeface="Century Gothic" pitchFamily="34" charset="0"/>
            </a:rPr>
            <a:t> Economias maduras</a:t>
          </a:r>
          <a:endParaRPr lang="pt-BR" sz="2600" kern="1200" dirty="0">
            <a:latin typeface="Century Gothic" pitchFamily="34" charset="0"/>
          </a:endParaRPr>
        </a:p>
      </dsp:txBody>
      <dsp:txXfrm>
        <a:off x="2977482" y="0"/>
        <a:ext cx="2999377" cy="1671259"/>
      </dsp:txXfrm>
    </dsp:sp>
    <dsp:sp modelId="{0EFCA6AA-8546-4C34-9F9C-94DEF91A1937}">
      <dsp:nvSpPr>
        <dsp:cNvPr id="0" name=""/>
        <dsp:cNvSpPr/>
      </dsp:nvSpPr>
      <dsp:spPr>
        <a:xfrm>
          <a:off x="1499688" y="1671259"/>
          <a:ext cx="5998755" cy="1671259"/>
        </a:xfrm>
        <a:prstGeom prst="trapezoid">
          <a:avLst>
            <a:gd name="adj" fmla="val 89734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>
              <a:latin typeface="Century Gothic" pitchFamily="34" charset="0"/>
            </a:rPr>
            <a:t>Países em rápido desenvolvimento</a:t>
          </a:r>
          <a:endParaRPr lang="pt-BR" sz="2600" kern="1200" dirty="0">
            <a:latin typeface="Century Gothic" pitchFamily="34" charset="0"/>
          </a:endParaRPr>
        </a:p>
      </dsp:txBody>
      <dsp:txXfrm>
        <a:off x="2549471" y="1671259"/>
        <a:ext cx="3899190" cy="1671259"/>
      </dsp:txXfrm>
    </dsp:sp>
    <dsp:sp modelId="{C069572F-7038-4718-83E4-0B6F024D2133}">
      <dsp:nvSpPr>
        <dsp:cNvPr id="0" name=""/>
        <dsp:cNvSpPr/>
      </dsp:nvSpPr>
      <dsp:spPr>
        <a:xfrm>
          <a:off x="0" y="3342519"/>
          <a:ext cx="8998133" cy="1671259"/>
        </a:xfrm>
        <a:prstGeom prst="trapezoid">
          <a:avLst>
            <a:gd name="adj" fmla="val 89734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>
              <a:latin typeface="Century Gothic" pitchFamily="34" charset="0"/>
            </a:rPr>
            <a:t>Países de mercados emergentes</a:t>
          </a:r>
          <a:endParaRPr lang="pt-BR" sz="2600" kern="1200" dirty="0">
            <a:latin typeface="Century Gothic" pitchFamily="34" charset="0"/>
          </a:endParaRPr>
        </a:p>
      </dsp:txBody>
      <dsp:txXfrm>
        <a:off x="1574673" y="3342519"/>
        <a:ext cx="5848786" cy="16712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CA5B-6804-44E6-B763-B5FAD9AACE67}" type="datetimeFigureOut">
              <a:rPr lang="pt-BR" smtClean="0"/>
              <a:pPr/>
              <a:t>29/03/2017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C4ECC-85F0-4FE5-AC94-5AD548CDB9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7856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CA5B-6804-44E6-B763-B5FAD9AACE67}" type="datetimeFigureOut">
              <a:rPr lang="pt-BR" smtClean="0"/>
              <a:pPr/>
              <a:t>29/03/2017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C4ECC-85F0-4FE5-AC94-5AD548CDB9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7445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CA5B-6804-44E6-B763-B5FAD9AACE67}" type="datetimeFigureOut">
              <a:rPr lang="pt-BR" smtClean="0"/>
              <a:pPr/>
              <a:t>29/03/2017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C4ECC-85F0-4FE5-AC94-5AD548CDB9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10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CA5B-6804-44E6-B763-B5FAD9AACE67}" type="datetimeFigureOut">
              <a:rPr lang="pt-BR" smtClean="0"/>
              <a:pPr/>
              <a:t>29/03/2017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C4ECC-85F0-4FE5-AC94-5AD548CDB9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1397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CA5B-6804-44E6-B763-B5FAD9AACE67}" type="datetimeFigureOut">
              <a:rPr lang="pt-BR" smtClean="0"/>
              <a:pPr/>
              <a:t>29/03/2017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C4ECC-85F0-4FE5-AC94-5AD548CDB9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4889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CA5B-6804-44E6-B763-B5FAD9AACE67}" type="datetimeFigureOut">
              <a:rPr lang="pt-BR" smtClean="0"/>
              <a:pPr/>
              <a:t>29/03/2017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C4ECC-85F0-4FE5-AC94-5AD548CDB9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2755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CA5B-6804-44E6-B763-B5FAD9AACE67}" type="datetimeFigureOut">
              <a:rPr lang="pt-BR" smtClean="0"/>
              <a:pPr/>
              <a:t>29/03/2017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C4ECC-85F0-4FE5-AC94-5AD548CDB9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740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CA5B-6804-44E6-B763-B5FAD9AACE67}" type="datetimeFigureOut">
              <a:rPr lang="pt-BR" smtClean="0"/>
              <a:pPr/>
              <a:t>29/03/2017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C4ECC-85F0-4FE5-AC94-5AD548CDB9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2554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CA5B-6804-44E6-B763-B5FAD9AACE67}" type="datetimeFigureOut">
              <a:rPr lang="pt-BR" smtClean="0"/>
              <a:pPr/>
              <a:t>29/03/2017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C4ECC-85F0-4FE5-AC94-5AD548CDB9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5608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CA5B-6804-44E6-B763-B5FAD9AACE67}" type="datetimeFigureOut">
              <a:rPr lang="pt-BR" smtClean="0"/>
              <a:pPr/>
              <a:t>29/03/2017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C4ECC-85F0-4FE5-AC94-5AD548CDB9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5070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CA5B-6804-44E6-B763-B5FAD9AACE67}" type="datetimeFigureOut">
              <a:rPr lang="pt-BR" smtClean="0"/>
              <a:pPr/>
              <a:t>29/03/2017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C4ECC-85F0-4FE5-AC94-5AD548CDB9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276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DCA5B-6804-44E6-B763-B5FAD9AACE67}" type="datetimeFigureOut">
              <a:rPr lang="pt-BR" smtClean="0"/>
              <a:pPr/>
              <a:t>29/03/2017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C4ECC-85F0-4FE5-AC94-5AD548CDB9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56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rgbClr val="FF6600">
              <a:alpha val="74000"/>
            </a:srgb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208833" y="1293222"/>
            <a:ext cx="8209488" cy="3004457"/>
          </a:xfrm>
          <a:ln w="25400" cap="sq">
            <a:solidFill>
              <a:srgbClr val="FFFFFF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pt-BR" sz="5400" b="1" dirty="0" smtClean="0">
                <a:solidFill>
                  <a:schemeClr val="bg1"/>
                </a:solidFill>
                <a:latin typeface="Century Gothic" pitchFamily="34" charset="0"/>
              </a:rPr>
              <a:t>Administração Financeira Internacional </a:t>
            </a:r>
            <a:endParaRPr lang="pt-BR" sz="5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7672250" y="3958046"/>
            <a:ext cx="4149635" cy="24964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228600" marR="0" lvl="0" indent="-22860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28600" marR="0" lvl="0" indent="-22860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800" dirty="0" smtClean="0">
                <a:solidFill>
                  <a:schemeClr val="bg1"/>
                </a:solidFill>
              </a:rPr>
              <a:t>G1: </a:t>
            </a:r>
          </a:p>
          <a:p>
            <a:pPr marL="228600" marR="0" lvl="0" indent="-22860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Elvis Mark</a:t>
            </a:r>
          </a:p>
          <a:p>
            <a:pPr marL="228600" marR="0" lvl="0" indent="-22860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Gabriel </a:t>
            </a:r>
            <a:r>
              <a:rPr kumimoji="0" lang="pt-B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Palhão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Raquel Flori</a:t>
            </a:r>
          </a:p>
          <a:p>
            <a:pPr marL="228600" marR="0" lvl="0" indent="-22860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Thiago Guimarães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0351" y="2586447"/>
            <a:ext cx="3728928" cy="1619794"/>
          </a:xfrm>
          <a:ln w="25400" cap="sq">
            <a:solidFill>
              <a:srgbClr val="FFFFFF"/>
            </a:solidFill>
            <a:miter lim="800000"/>
          </a:ln>
        </p:spPr>
        <p:txBody>
          <a:bodyPr>
            <a:noAutofit/>
          </a:bodyPr>
          <a:lstStyle/>
          <a:p>
            <a:pPr algn="ctr"/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Administração Financeira Global</a:t>
            </a:r>
            <a:endParaRPr lang="pt-BR" sz="3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6322422" y="1407613"/>
            <a:ext cx="6139543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</a:rPr>
              <a:t>Compreensão das diferenças culturais, históricas</a:t>
            </a:r>
            <a:r>
              <a:rPr kumimoji="0" lang="pt-B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</a:rPr>
              <a:t> e </a:t>
            </a: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</a:rPr>
              <a:t>institucionais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</a:rPr>
              <a:t>Papel da Governança Corporativa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</a:rPr>
              <a:t>Riscos de Taxa de Câmbio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</a:rPr>
              <a:t>Riscos Políticos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296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0351" y="2586447"/>
            <a:ext cx="3728928" cy="1619794"/>
          </a:xfrm>
          <a:ln w="25400" cap="sq">
            <a:solidFill>
              <a:srgbClr val="FFFFFF"/>
            </a:solidFill>
            <a:miter lim="800000"/>
          </a:ln>
        </p:spPr>
        <p:txBody>
          <a:bodyPr>
            <a:noAutofit/>
          </a:bodyPr>
          <a:lstStyle/>
          <a:p>
            <a:pPr algn="ctr"/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Riscos de taxa de câmbio</a:t>
            </a:r>
            <a:endParaRPr lang="pt-BR" sz="3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6322423" y="1407613"/>
            <a:ext cx="58695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pt-B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</a:rPr>
              <a:t> Aumento do custo de capital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pt-BR" sz="2800" dirty="0" smtClean="0">
                <a:latin typeface="Century Gothic" pitchFamily="34" charset="0"/>
              </a:rPr>
              <a:t> Redução das proporções ótimas</a:t>
            </a:r>
            <a:r>
              <a:rPr lang="pt-BR" sz="2800" dirty="0">
                <a:latin typeface="Century Gothic" pitchFamily="34" charset="0"/>
              </a:rPr>
              <a:t> </a:t>
            </a:r>
            <a:r>
              <a:rPr lang="pt-BR" sz="2800" dirty="0" smtClean="0">
                <a:latin typeface="Century Gothic" pitchFamily="34" charset="0"/>
              </a:rPr>
              <a:t>de dívidas para as </a:t>
            </a:r>
            <a:r>
              <a:rPr lang="pt-BR" sz="2800" dirty="0" err="1" smtClean="0">
                <a:latin typeface="Century Gothic" pitchFamily="34" charset="0"/>
              </a:rPr>
              <a:t>EMNs</a:t>
            </a:r>
            <a:endParaRPr lang="pt-BR" sz="2800" dirty="0" smtClean="0">
              <a:latin typeface="Century Gothic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800" dirty="0" smtClean="0">
              <a:latin typeface="Century Gothic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pt-BR" sz="2800" dirty="0" smtClean="0">
                <a:latin typeface="Century Gothic" pitchFamily="34" charset="0"/>
              </a:rPr>
              <a:t> Investidores internacionais: exigem um prêmio de risco de câmbio quando avaliam ações e títulos dessas empresas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800" dirty="0" smtClean="0">
              <a:latin typeface="Century Gothic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lang="pt-BR" sz="280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29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0351" y="2586447"/>
            <a:ext cx="3728928" cy="1619794"/>
          </a:xfrm>
          <a:ln w="25400" cap="sq">
            <a:solidFill>
              <a:srgbClr val="FFFFFF"/>
            </a:solidFill>
            <a:miter lim="800000"/>
          </a:ln>
        </p:spPr>
        <p:txBody>
          <a:bodyPr>
            <a:noAutofit/>
          </a:bodyPr>
          <a:lstStyle/>
          <a:p>
            <a:pPr algn="ctr"/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Riscos políticos </a:t>
            </a:r>
            <a:endParaRPr lang="pt-BR" sz="3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6322423" y="1407613"/>
            <a:ext cx="58695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pt-B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</a:rPr>
              <a:t> Países</a:t>
            </a:r>
            <a:r>
              <a:rPr lang="pt-BR" sz="2800" dirty="0" smtClean="0">
                <a:latin typeface="Century Gothic" pitchFamily="34" charset="0"/>
              </a:rPr>
              <a:t> instáveis ou emergentes levam à necessidade de um prêmio de risco político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lang="pt-BR" sz="2800" dirty="0" smtClean="0">
              <a:latin typeface="Century Gothic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pt-BR" sz="2800" dirty="0" smtClean="0">
                <a:latin typeface="Century Gothic" pitchFamily="34" charset="0"/>
              </a:rPr>
              <a:t> Justificativa: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800" dirty="0" smtClean="0">
                <a:latin typeface="Century Gothic" pitchFamily="34" charset="0"/>
              </a:rPr>
              <a:t>  -Possíveis bloqueios de fundos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800" dirty="0" smtClean="0">
              <a:latin typeface="Century Gothic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800" dirty="0" smtClean="0">
                <a:latin typeface="Century Gothic" pitchFamily="34" charset="0"/>
              </a:rPr>
              <a:t>  -Desentendimentos sobre preços de transferência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800" dirty="0" smtClean="0">
              <a:latin typeface="Century Gothic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800" dirty="0" smtClean="0">
                <a:latin typeface="Century Gothic" pitchFamily="34" charset="0"/>
              </a:rPr>
              <a:t>   -Interferências governamentais em livre fluxo de fundos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lang="pt-BR" sz="280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296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0351" y="2586447"/>
            <a:ext cx="3728928" cy="1619794"/>
          </a:xfrm>
          <a:ln w="25400" cap="sq">
            <a:solidFill>
              <a:srgbClr val="FFFFFF"/>
            </a:solidFill>
            <a:miter lim="800000"/>
          </a:ln>
        </p:spPr>
        <p:txBody>
          <a:bodyPr>
            <a:noAutofit/>
          </a:bodyPr>
          <a:lstStyle/>
          <a:p>
            <a:pPr algn="ctr"/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Governança corporativa </a:t>
            </a:r>
            <a:endParaRPr lang="pt-BR" sz="3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6322422" y="950413"/>
            <a:ext cx="58695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</a:rPr>
              <a:t>Problemas de agência: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800" dirty="0" smtClean="0">
              <a:latin typeface="Century Gothic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pt-B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</a:rPr>
              <a:t> Impedem o fluxo de capital entre fronteiras, moedas e instituições para criar uma comunidade financeira global mais aberta e integrada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pt-BR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800" dirty="0" smtClean="0">
              <a:latin typeface="Century Gothic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</a:rPr>
              <a:t> </a:t>
            </a:r>
            <a:endParaRPr lang="pt-BR" sz="280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296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438656" y="0"/>
            <a:ext cx="3215640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1520" y="2614508"/>
            <a:ext cx="3814353" cy="1630922"/>
          </a:xfrm>
        </p:spPr>
        <p:txBody>
          <a:bodyPr anchor="t">
            <a:noAutofit/>
          </a:bodyPr>
          <a:lstStyle/>
          <a:p>
            <a:pPr algn="r"/>
            <a:r>
              <a:rPr lang="pt-BR" sz="3600" dirty="0" smtClean="0">
                <a:solidFill>
                  <a:srgbClr val="FFFFFF"/>
                </a:solidFill>
                <a:latin typeface="Century Gothic" pitchFamily="34" charset="0"/>
              </a:rPr>
              <a:t>Imperfeições </a:t>
            </a:r>
            <a:br>
              <a:rPr lang="pt-BR" sz="3600" dirty="0" smtClean="0">
                <a:solidFill>
                  <a:srgbClr val="FFFFFF"/>
                </a:solidFill>
                <a:latin typeface="Century Gothic" pitchFamily="34" charset="0"/>
              </a:rPr>
            </a:br>
            <a:r>
              <a:rPr lang="pt-BR" sz="3600" dirty="0" smtClean="0">
                <a:solidFill>
                  <a:srgbClr val="FFFFFF"/>
                </a:solidFill>
                <a:latin typeface="Century Gothic" pitchFamily="34" charset="0"/>
              </a:rPr>
              <a:t>de Mercado</a:t>
            </a:r>
            <a:endParaRPr lang="pt-BR" sz="3600" dirty="0">
              <a:solidFill>
                <a:srgbClr val="FFFFFF"/>
              </a:solidFill>
              <a:latin typeface="Century Gothic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89092" y="1099215"/>
            <a:ext cx="7202908" cy="449101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t-BR" sz="3200" dirty="0" smtClean="0">
              <a:latin typeface="Century Gothic" pitchFamily="34" charset="0"/>
            </a:endParaRPr>
          </a:p>
          <a:p>
            <a:pPr marL="0" indent="0">
              <a:buNone/>
            </a:pPr>
            <a:r>
              <a:rPr lang="pt-BR" sz="3200" dirty="0" smtClean="0">
                <a:latin typeface="Century Gothic" pitchFamily="34" charset="0"/>
              </a:rPr>
              <a:t>Justificativa para multinacionalização: </a:t>
            </a:r>
          </a:p>
          <a:p>
            <a:pPr marL="0" indent="0">
              <a:buNone/>
            </a:pPr>
            <a:endParaRPr lang="pt-BR" sz="3200" dirty="0" smtClean="0">
              <a:latin typeface="Century Gothic" pitchFamily="34" charset="0"/>
            </a:endParaRPr>
          </a:p>
          <a:p>
            <a:pPr marL="0" indent="0">
              <a:buNone/>
            </a:pPr>
            <a:endParaRPr lang="pt-BR" sz="3200" dirty="0" smtClean="0">
              <a:latin typeface="Century Gothic" pitchFamily="34" charset="0"/>
            </a:endParaRPr>
          </a:p>
          <a:p>
            <a:pPr marL="0" indent="0">
              <a:buNone/>
            </a:pPr>
            <a:r>
              <a:rPr lang="pt-BR" sz="3200" dirty="0" smtClean="0">
                <a:latin typeface="Century Gothic" pitchFamily="34" charset="0"/>
              </a:rPr>
              <a:t>Empresas em busca de mercado, matéria prima, eficiência produtiva, busca de conhecimento e segurança política.</a:t>
            </a:r>
          </a:p>
        </p:txBody>
      </p:sp>
    </p:spTree>
    <p:extLst>
      <p:ext uri="{BB962C8B-B14F-4D97-AF65-F5344CB8AC3E}">
        <p14:creationId xmlns:p14="http://schemas.microsoft.com/office/powerpoint/2010/main" val="17519026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438656" y="0"/>
            <a:ext cx="3215640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1280160" y="2496944"/>
            <a:ext cx="3487784" cy="1813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Processo de globalização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950688" y="1255441"/>
            <a:ext cx="6884261" cy="44910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3200" dirty="0">
                <a:latin typeface="Century Gothic" pitchFamily="34" charset="0"/>
              </a:rPr>
              <a:t>Um estudo de caso </a:t>
            </a:r>
            <a:r>
              <a:rPr lang="pt-BR" sz="3200" dirty="0" smtClean="0">
                <a:latin typeface="Century Gothic" pitchFamily="34" charset="0"/>
              </a:rPr>
              <a:t>da </a:t>
            </a:r>
            <a:r>
              <a:rPr lang="pt-BR" sz="3200" dirty="0" err="1" smtClean="0">
                <a:latin typeface="Century Gothic" pitchFamily="34" charset="0"/>
              </a:rPr>
              <a:t>Trident</a:t>
            </a:r>
            <a:endParaRPr lang="pt-BR" sz="3200" dirty="0" smtClean="0">
              <a:latin typeface="Century Gothic" pitchFamily="34" charset="0"/>
            </a:endParaRPr>
          </a:p>
          <a:p>
            <a:pPr>
              <a:buNone/>
            </a:pPr>
            <a:endParaRPr lang="pt-BR" sz="3200" dirty="0">
              <a:latin typeface="Century Gothic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pt-BR" sz="2800" dirty="0">
                <a:latin typeface="Century Gothic" pitchFamily="34" charset="0"/>
              </a:rPr>
              <a:t>Transição Global </a:t>
            </a:r>
            <a:r>
              <a:rPr lang="pt-BR" sz="2800" dirty="0" smtClean="0">
                <a:latin typeface="Century Gothic" pitchFamily="34" charset="0"/>
              </a:rPr>
              <a:t>I: </a:t>
            </a:r>
            <a:r>
              <a:rPr lang="pt-BR" sz="2800" dirty="0" err="1" smtClean="0">
                <a:latin typeface="Century Gothic" pitchFamily="34" charset="0"/>
              </a:rPr>
              <a:t>Trident</a:t>
            </a:r>
            <a:r>
              <a:rPr lang="pt-BR" sz="2800" dirty="0" smtClean="0">
                <a:latin typeface="Century Gothic" pitchFamily="34" charset="0"/>
              </a:rPr>
              <a:t> passa da fase doméstica à fase de comércio internacional </a:t>
            </a:r>
          </a:p>
          <a:p>
            <a:pPr lvl="1">
              <a:buNone/>
            </a:pPr>
            <a:endParaRPr lang="pt-BR" sz="2800" dirty="0" smtClean="0">
              <a:latin typeface="Century Gothic" pitchFamily="34" charset="0"/>
            </a:endParaRPr>
          </a:p>
          <a:p>
            <a:pPr lvl="1">
              <a:buNone/>
            </a:pPr>
            <a:endParaRPr lang="pt-BR" sz="2800" dirty="0">
              <a:latin typeface="Century Gothic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pt-BR" sz="2800" dirty="0">
                <a:latin typeface="Century Gothic" pitchFamily="34" charset="0"/>
              </a:rPr>
              <a:t>Transição Global </a:t>
            </a:r>
            <a:r>
              <a:rPr lang="pt-BR" sz="2800" dirty="0" smtClean="0">
                <a:latin typeface="Century Gothic" pitchFamily="34" charset="0"/>
              </a:rPr>
              <a:t>II: da fase de comércio internacional à fase multinacional</a:t>
            </a:r>
            <a:endParaRPr lang="pt-BR" sz="2800" dirty="0">
              <a:latin typeface="Century Gothic" pitchFamily="34" charset="0"/>
            </a:endParaRPr>
          </a:p>
          <a:p>
            <a:pPr marL="457200" lvl="1" indent="0">
              <a:buNone/>
            </a:pPr>
            <a:endParaRPr lang="pt-BR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777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438656" y="0"/>
            <a:ext cx="3215640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1227908" y="2653699"/>
            <a:ext cx="3487784" cy="1813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Estudo de Caso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Porsche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950688" y="1255441"/>
            <a:ext cx="6884261" cy="4491037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§"/>
            </a:pPr>
            <a:r>
              <a:rPr lang="pt-BR" dirty="0" smtClean="0">
                <a:solidFill>
                  <a:prstClr val="black"/>
                </a:solidFill>
                <a:latin typeface="Century Gothic" pitchFamily="34" charset="0"/>
              </a:rPr>
              <a:t>Porsche AG</a:t>
            </a:r>
          </a:p>
          <a:p>
            <a:pPr lvl="0">
              <a:buNone/>
            </a:pPr>
            <a:endParaRPr lang="pt-BR" dirty="0" smtClean="0">
              <a:solidFill>
                <a:prstClr val="black"/>
              </a:solidFill>
              <a:latin typeface="Century Gothic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pt-BR" dirty="0" smtClean="0">
                <a:solidFill>
                  <a:prstClr val="black"/>
                </a:solidFill>
                <a:latin typeface="Century Gothic" pitchFamily="34" charset="0"/>
              </a:rPr>
              <a:t>A crescente carteira da Porsche</a:t>
            </a:r>
          </a:p>
          <a:p>
            <a:pPr lvl="0">
              <a:buNone/>
            </a:pPr>
            <a:endParaRPr lang="pt-BR" dirty="0" smtClean="0">
              <a:solidFill>
                <a:prstClr val="black"/>
              </a:solidFill>
              <a:latin typeface="Century Gothic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pt-BR" dirty="0" smtClean="0">
                <a:solidFill>
                  <a:prstClr val="black"/>
                </a:solidFill>
                <a:latin typeface="Century Gothic" pitchFamily="34" charset="0"/>
              </a:rPr>
              <a:t>A empresa de automóveis mais lucrativa do mundo</a:t>
            </a:r>
          </a:p>
          <a:p>
            <a:pPr lvl="0">
              <a:buNone/>
            </a:pPr>
            <a:endParaRPr lang="pt-BR" dirty="0" smtClean="0">
              <a:solidFill>
                <a:prstClr val="black"/>
              </a:solidFill>
              <a:latin typeface="Century Gothic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pt-BR" dirty="0" smtClean="0">
                <a:solidFill>
                  <a:prstClr val="black"/>
                </a:solidFill>
                <a:latin typeface="Century Gothic" pitchFamily="34" charset="0"/>
              </a:rPr>
              <a:t>A Porsche muda de rumo.</a:t>
            </a:r>
          </a:p>
          <a:p>
            <a:pPr marL="457200" lvl="1" indent="0">
              <a:buFont typeface="Wingdings" pitchFamily="2" charset="2"/>
              <a:buChar char="§"/>
            </a:pPr>
            <a:endParaRPr lang="pt-BR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7775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rgbClr val="FF6600">
              <a:alpha val="74000"/>
            </a:srgb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208833" y="1293222"/>
            <a:ext cx="8209488" cy="3004457"/>
          </a:xfrm>
          <a:ln w="25400" cap="sq">
            <a:solidFill>
              <a:srgbClr val="FFFFFF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pt-BR" sz="5400" b="1" dirty="0" smtClean="0">
                <a:solidFill>
                  <a:schemeClr val="bg1"/>
                </a:solidFill>
                <a:latin typeface="Century Gothic" pitchFamily="34" charset="0"/>
              </a:rPr>
              <a:t>Obrigado!</a:t>
            </a:r>
            <a:endParaRPr lang="pt-BR" sz="5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7672250" y="3958046"/>
            <a:ext cx="4149635" cy="24964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228600" marR="0" lvl="0" indent="-22860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28600" marR="0" lvl="0" indent="-22860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800" dirty="0" smtClean="0">
                <a:solidFill>
                  <a:schemeClr val="bg1"/>
                </a:solidFill>
              </a:rPr>
              <a:t>G1: </a:t>
            </a:r>
          </a:p>
          <a:p>
            <a:pPr marL="228600" marR="0" lvl="0" indent="-22860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Elvis Mark</a:t>
            </a:r>
          </a:p>
          <a:p>
            <a:pPr marL="228600" marR="0" lvl="0" indent="-22860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Gabriel </a:t>
            </a:r>
            <a:r>
              <a:rPr kumimoji="0" lang="pt-B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Palhão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Raquel Flori</a:t>
            </a:r>
          </a:p>
          <a:p>
            <a:pPr marL="228600" marR="0" lvl="0" indent="-22860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Thiago Guimarães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1163" y="3024309"/>
            <a:ext cx="3720353" cy="757130"/>
          </a:xfrm>
          <a:ln w="25400" cap="sq">
            <a:solidFill>
              <a:srgbClr val="FFFFFF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  <a:latin typeface="Century Gothic" pitchFamily="34" charset="0"/>
              </a:rPr>
              <a:t>Agenda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570206" y="1111753"/>
            <a:ext cx="5057396" cy="4628275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Globalização e criação de valor em uma empresa 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multinacional</a:t>
            </a:r>
          </a:p>
          <a:p>
            <a:pPr>
              <a:buNone/>
            </a:pPr>
            <a:endParaRPr lang="pt-BR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A 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Teoria </a:t>
            </a:r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da Vantagem 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Comparativa</a:t>
            </a:r>
          </a:p>
          <a:p>
            <a:pPr>
              <a:buNone/>
            </a:pPr>
            <a:endParaRPr lang="pt-BR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Administração Financeira Global</a:t>
            </a:r>
            <a:endParaRPr lang="pt-BR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>
              <a:buFont typeface="Wingdings" pitchFamily="2" charset="2"/>
              <a:buChar char="§"/>
            </a:pPr>
            <a:endParaRPr lang="pt-BR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296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438656" y="0"/>
            <a:ext cx="3215640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01853" y="2692884"/>
            <a:ext cx="3083210" cy="742648"/>
          </a:xfrm>
        </p:spPr>
        <p:txBody>
          <a:bodyPr anchor="t">
            <a:normAutofit/>
          </a:bodyPr>
          <a:lstStyle/>
          <a:p>
            <a:pPr algn="ctr"/>
            <a:r>
              <a:rPr lang="pt-BR" sz="4000" dirty="0" smtClean="0">
                <a:solidFill>
                  <a:srgbClr val="FFFFFF"/>
                </a:solidFill>
                <a:latin typeface="Century Gothic" pitchFamily="34" charset="0"/>
              </a:rPr>
              <a:t>Introdução </a:t>
            </a:r>
            <a:endParaRPr lang="pt-BR" sz="4000" dirty="0">
              <a:solidFill>
                <a:srgbClr val="FFFFFF"/>
              </a:solidFill>
              <a:latin typeface="Century Gothic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89092" y="1033902"/>
            <a:ext cx="6545411" cy="488357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2400" b="1" dirty="0" smtClean="0">
                <a:latin typeface="Century Gothic" pitchFamily="34" charset="0"/>
              </a:rPr>
              <a:t>Foco: Empresas multinacionais</a:t>
            </a:r>
          </a:p>
          <a:p>
            <a:pPr marL="0" indent="0" algn="ctr">
              <a:buNone/>
            </a:pPr>
            <a:endParaRPr lang="pt-BR" sz="2400" b="1" dirty="0" smtClean="0">
              <a:latin typeface="Century Gothic" pitchFamily="34" charset="0"/>
            </a:endParaRPr>
          </a:p>
          <a:p>
            <a:pPr marL="0" indent="0">
              <a:buFont typeface="Wingdings" pitchFamily="2" charset="2"/>
              <a:buChar char="§"/>
            </a:pPr>
            <a:r>
              <a:rPr lang="pt-BR" sz="2400" dirty="0" smtClean="0">
                <a:latin typeface="Century Gothic" pitchFamily="34" charset="0"/>
              </a:rPr>
              <a:t> Acionistas estrangeiros ou nacionais</a:t>
            </a:r>
          </a:p>
          <a:p>
            <a:pPr marL="0" indent="0">
              <a:buNone/>
            </a:pPr>
            <a:endParaRPr lang="pt-BR" sz="2400" dirty="0" smtClean="0">
              <a:latin typeface="Century Gothic" pitchFamily="34" charset="0"/>
            </a:endParaRPr>
          </a:p>
          <a:p>
            <a:pPr marL="0" indent="0">
              <a:buFont typeface="Wingdings" pitchFamily="2" charset="2"/>
              <a:buChar char="§"/>
            </a:pPr>
            <a:r>
              <a:rPr lang="pt-BR" sz="2400" dirty="0" smtClean="0">
                <a:latin typeface="Century Gothic" pitchFamily="34" charset="0"/>
              </a:rPr>
              <a:t> As </a:t>
            </a:r>
            <a:r>
              <a:rPr lang="pt-BR" sz="2400" dirty="0" err="1" smtClean="0">
                <a:latin typeface="Century Gothic" pitchFamily="34" charset="0"/>
              </a:rPr>
              <a:t>EMNs</a:t>
            </a:r>
            <a:r>
              <a:rPr lang="pt-BR" sz="2400" dirty="0" smtClean="0">
                <a:latin typeface="Century Gothic" pitchFamily="34" charset="0"/>
              </a:rPr>
              <a:t> com atuação global são chamadas de transnacionais. </a:t>
            </a:r>
          </a:p>
          <a:p>
            <a:pPr marL="0" indent="0">
              <a:buNone/>
            </a:pPr>
            <a:endParaRPr lang="pt-BR" sz="2400" dirty="0" smtClean="0">
              <a:latin typeface="Century Gothic" pitchFamily="34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Century Gothic" pitchFamily="34" charset="0"/>
              </a:rPr>
              <a:t>Empresas domésticas com atuação internacional: se relacionam com outros países por meio de importação e exportação ou licenciando empresas estrangeiras para conduzir seu negócio no exterior. </a:t>
            </a:r>
          </a:p>
          <a:p>
            <a:pPr marL="0" indent="0">
              <a:buNone/>
            </a:pPr>
            <a:endParaRPr lang="pt-BR" sz="2400" dirty="0" smtClean="0">
              <a:latin typeface="Century Gothic" pitchFamily="34" charset="0"/>
            </a:endParaRPr>
          </a:p>
          <a:p>
            <a:pPr marL="0" indent="0">
              <a:buNone/>
            </a:pPr>
            <a:endParaRPr lang="pt-BR" sz="2400" dirty="0" smtClean="0">
              <a:latin typeface="Century Gothic" pitchFamily="34" charset="0"/>
            </a:endParaRPr>
          </a:p>
          <a:p>
            <a:pPr marL="0" indent="0">
              <a:buNone/>
            </a:pPr>
            <a:endParaRPr lang="pt-BR" sz="240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777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438656" y="0"/>
            <a:ext cx="3215640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36985" y="1582541"/>
            <a:ext cx="2556390" cy="3485847"/>
          </a:xfrm>
        </p:spPr>
        <p:txBody>
          <a:bodyPr anchor="t">
            <a:normAutofit/>
          </a:bodyPr>
          <a:lstStyle/>
          <a:p>
            <a:r>
              <a:rPr lang="pt-BR" sz="3600" dirty="0" smtClean="0">
                <a:solidFill>
                  <a:srgbClr val="FFFFFF"/>
                </a:solidFill>
                <a:latin typeface="Century Gothic" pitchFamily="34" charset="0"/>
              </a:rPr>
              <a:t/>
            </a:r>
            <a:br>
              <a:rPr lang="pt-BR" sz="3600" dirty="0" smtClean="0">
                <a:solidFill>
                  <a:srgbClr val="FFFFFF"/>
                </a:solidFill>
                <a:latin typeface="Century Gothic" pitchFamily="34" charset="0"/>
              </a:rPr>
            </a:br>
            <a:r>
              <a:rPr lang="pt-BR" sz="3600" dirty="0" smtClean="0">
                <a:solidFill>
                  <a:srgbClr val="FFFFFF"/>
                </a:solidFill>
                <a:latin typeface="Century Gothic" pitchFamily="34" charset="0"/>
              </a:rPr>
              <a:t>Elementos </a:t>
            </a:r>
            <a:r>
              <a:rPr lang="pt-BR" sz="3600" dirty="0">
                <a:solidFill>
                  <a:srgbClr val="FFFFFF"/>
                </a:solidFill>
                <a:latin typeface="Century Gothic" pitchFamily="34" charset="0"/>
              </a:rPr>
              <a:t>cruciais da cadeia de valor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89092" y="1438850"/>
            <a:ext cx="6291241" cy="4491015"/>
          </a:xfrm>
        </p:spPr>
        <p:txBody>
          <a:bodyPr>
            <a:normAutofit lnSpcReduction="10000"/>
          </a:bodyPr>
          <a:lstStyle/>
          <a:p>
            <a:pPr marL="0" indent="0">
              <a:buFont typeface="Wingdings" pitchFamily="2" charset="2"/>
              <a:buChar char="§"/>
            </a:pPr>
            <a:r>
              <a:rPr lang="pt-BR" sz="2400" dirty="0">
                <a:latin typeface="Century Gothic" pitchFamily="34" charset="0"/>
              </a:rPr>
              <a:t>Mercado aberto: liberalismo econômico, tecnologia e espírito de inovação e empreendedorismo</a:t>
            </a:r>
          </a:p>
          <a:p>
            <a:pPr marL="0" indent="0">
              <a:buFont typeface="Wingdings" pitchFamily="2" charset="2"/>
              <a:buChar char="§"/>
            </a:pPr>
            <a:endParaRPr lang="pt-BR" sz="2400" dirty="0">
              <a:latin typeface="Century Gothic" pitchFamily="34" charset="0"/>
            </a:endParaRPr>
          </a:p>
          <a:p>
            <a:pPr marL="0" indent="0">
              <a:buFont typeface="Wingdings" pitchFamily="2" charset="2"/>
              <a:buChar char="§"/>
            </a:pPr>
            <a:r>
              <a:rPr lang="pt-BR" sz="2400" dirty="0">
                <a:latin typeface="Century Gothic" pitchFamily="34" charset="0"/>
              </a:rPr>
              <a:t>Gestão estratégica de alta qualidade: estratégia empresarial holística, alinhando todos os níveis da organização</a:t>
            </a:r>
          </a:p>
          <a:p>
            <a:pPr marL="0" indent="0">
              <a:buFont typeface="Wingdings" pitchFamily="2" charset="2"/>
              <a:buChar char="§"/>
            </a:pPr>
            <a:endParaRPr lang="pt-BR" sz="2400" dirty="0">
              <a:latin typeface="Century Gothic" pitchFamily="34" charset="0"/>
            </a:endParaRPr>
          </a:p>
          <a:p>
            <a:pPr marL="0" indent="0">
              <a:buFont typeface="Wingdings" pitchFamily="2" charset="2"/>
              <a:buChar char="§"/>
            </a:pPr>
            <a:r>
              <a:rPr lang="pt-BR" sz="2400" dirty="0">
                <a:latin typeface="Century Gothic" pitchFamily="34" charset="0"/>
              </a:rPr>
              <a:t>Acesso a capital: capacidade da empresa de se capitalizar, permitindo o crescimento da empresa</a:t>
            </a:r>
          </a:p>
        </p:txBody>
      </p:sp>
    </p:spTree>
    <p:extLst>
      <p:ext uri="{BB962C8B-B14F-4D97-AF65-F5344CB8AC3E}">
        <p14:creationId xmlns:p14="http://schemas.microsoft.com/office/powerpoint/2010/main" val="14537775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1804850" y="849086"/>
          <a:ext cx="8998133" cy="5013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74320" y="5903893"/>
            <a:ext cx="30828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latin typeface="Century Gothic" pitchFamily="34" charset="0"/>
              </a:rPr>
              <a:t>Acesso a capital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9779725" y="5903893"/>
            <a:ext cx="24122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800" b="1" dirty="0" smtClean="0">
                <a:latin typeface="Century Gothic" pitchFamily="34" charset="0"/>
              </a:rPr>
              <a:t>Mercado Aberto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802777" y="5903893"/>
            <a:ext cx="30828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latin typeface="Century Gothic" pitchFamily="34" charset="0"/>
              </a:rPr>
              <a:t>Gestão estratégica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3505199" y="195943"/>
            <a:ext cx="5364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latin typeface="Century Gothic" pitchFamily="34" charset="0"/>
              </a:rPr>
              <a:t>Construção de valor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pt-BR" sz="3200" dirty="0"/>
              <a:t>Teoria da vantagem </a:t>
            </a:r>
            <a:r>
              <a:rPr lang="pt-BR" sz="3200" dirty="0" smtClean="0"/>
              <a:t>comparativa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Vantagem absoluta</a:t>
            </a:r>
          </a:p>
          <a:p>
            <a:pPr>
              <a:buFont typeface="Wingdings" pitchFamily="2" charset="2"/>
              <a:buChar char="§"/>
            </a:pPr>
            <a:endParaRPr lang="pt-BR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Termo usados por economistas para comparar a produtividade de uma pessoa, empresa ou nação</a:t>
            </a:r>
          </a:p>
          <a:p>
            <a:pPr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Vantagem absoluta é quando o produtor requer menor quantidade de insumos para a produção de determinado bem. </a:t>
            </a:r>
            <a:endParaRPr lang="pt-BR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249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pt-BR" sz="3200" dirty="0"/>
              <a:t>Teoria da vantagem </a:t>
            </a:r>
            <a:r>
              <a:rPr lang="pt-BR" sz="3200" dirty="0" smtClean="0"/>
              <a:t>comparativa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 lnSpcReduction="10000"/>
          </a:bodyPr>
          <a:lstStyle/>
          <a:p>
            <a:pPr>
              <a:buNone/>
            </a:pPr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Vantagem comparativa</a:t>
            </a:r>
          </a:p>
          <a:p>
            <a:pPr>
              <a:buFont typeface="Wingdings" pitchFamily="2" charset="2"/>
              <a:buChar char="§"/>
            </a:pPr>
            <a:endParaRPr lang="pt-BR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Termo usados por economistas para comparar os custos de oportunidade de um produtor em relação a outro tirando foco dos insumos gastos</a:t>
            </a:r>
          </a:p>
          <a:p>
            <a:pPr>
              <a:buFont typeface="Wingdings" pitchFamily="2" charset="2"/>
              <a:buChar char="§"/>
            </a:pPr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O produtor que apresentar menor custo de oportunidade na produção do bem terá maior vantagem comparativa em relação ao outro. </a:t>
            </a:r>
            <a:endParaRPr lang="pt-BR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249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/>
          <a:srcRect l="12322" t="29714" r="18357" b="15047"/>
          <a:stretch>
            <a:fillRect/>
          </a:stretch>
        </p:blipFill>
        <p:spPr>
          <a:xfrm>
            <a:off x="770707" y="1227908"/>
            <a:ext cx="10754020" cy="4127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529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438656" y="0"/>
            <a:ext cx="3215640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1489165" y="2327126"/>
            <a:ext cx="3030583" cy="1813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Terceirização da Cadeia de Suprimento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12" name="Espaço Reservado para Conteúdo 2"/>
          <p:cNvSpPr>
            <a:spLocks noGrp="1"/>
          </p:cNvSpPr>
          <p:nvPr>
            <p:ph idx="1"/>
          </p:nvPr>
        </p:nvSpPr>
        <p:spPr>
          <a:xfrm>
            <a:off x="4976029" y="1608667"/>
            <a:ext cx="6291241" cy="44910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3200" dirty="0" err="1">
                <a:latin typeface="Century Gothic" pitchFamily="34" charset="0"/>
              </a:rPr>
              <a:t>Call</a:t>
            </a:r>
            <a:r>
              <a:rPr lang="pt-BR" sz="3200" dirty="0">
                <a:latin typeface="Century Gothic" pitchFamily="34" charset="0"/>
              </a:rPr>
              <a:t> Center na Índia</a:t>
            </a:r>
          </a:p>
          <a:p>
            <a:pPr lvl="1">
              <a:buFont typeface="Wingdings" pitchFamily="2" charset="2"/>
              <a:buChar char="§"/>
            </a:pPr>
            <a:endParaRPr lang="pt-BR" sz="3200" dirty="0" smtClean="0">
              <a:latin typeface="Century Gothic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pt-BR" sz="3200" dirty="0" smtClean="0">
                <a:latin typeface="Century Gothic" pitchFamily="34" charset="0"/>
              </a:rPr>
              <a:t>Busca </a:t>
            </a:r>
            <a:r>
              <a:rPr lang="pt-BR" sz="3200" dirty="0">
                <a:latin typeface="Century Gothic" pitchFamily="34" charset="0"/>
              </a:rPr>
              <a:t>por vantagem </a:t>
            </a:r>
            <a:r>
              <a:rPr lang="pt-BR" sz="3200" dirty="0" smtClean="0">
                <a:latin typeface="Century Gothic" pitchFamily="34" charset="0"/>
              </a:rPr>
              <a:t>competitiva</a:t>
            </a:r>
          </a:p>
          <a:p>
            <a:pPr lvl="1">
              <a:buNone/>
            </a:pPr>
            <a:endParaRPr lang="pt-BR" sz="3200" dirty="0">
              <a:latin typeface="Century Gothic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pt-BR" sz="3200" dirty="0">
                <a:latin typeface="Century Gothic" pitchFamily="34" charset="0"/>
              </a:rPr>
              <a:t>Redução de Custos </a:t>
            </a:r>
          </a:p>
          <a:p>
            <a:pPr lvl="1">
              <a:buFont typeface="Wingdings" pitchFamily="2" charset="2"/>
              <a:buChar char="§"/>
            </a:pPr>
            <a:endParaRPr lang="pt-BR" sz="32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7775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480</Words>
  <Application>Microsoft Office PowerPoint</Application>
  <PresentationFormat>Personalizar</PresentationFormat>
  <Paragraphs>111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Administração Financeira Internacional </vt:lpstr>
      <vt:lpstr>Agenda</vt:lpstr>
      <vt:lpstr>Introdução </vt:lpstr>
      <vt:lpstr> Elementos cruciais da cadeia de valor</vt:lpstr>
      <vt:lpstr>Apresentação do PowerPoint</vt:lpstr>
      <vt:lpstr>Teoria da vantagem comparativa</vt:lpstr>
      <vt:lpstr>Teoria da vantagem comparativa</vt:lpstr>
      <vt:lpstr>Apresentação do PowerPoint</vt:lpstr>
      <vt:lpstr>Apresentação do PowerPoint</vt:lpstr>
      <vt:lpstr>Administração Financeira Global</vt:lpstr>
      <vt:lpstr>Riscos de taxa de câmbio</vt:lpstr>
      <vt:lpstr>Riscos políticos </vt:lpstr>
      <vt:lpstr>Governança corporativa </vt:lpstr>
      <vt:lpstr>Imperfeições  de Mercado</vt:lpstr>
      <vt:lpstr>Apresentação do PowerPoint</vt:lpstr>
      <vt:lpstr>Apresentação do PowerPoint</vt:lpstr>
      <vt:lpstr>Obrigado!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Guimarães</dc:creator>
  <cp:lastModifiedBy>Elizabeth Krauter</cp:lastModifiedBy>
  <cp:revision>19</cp:revision>
  <dcterms:created xsi:type="dcterms:W3CDTF">2017-03-15T21:17:14Z</dcterms:created>
  <dcterms:modified xsi:type="dcterms:W3CDTF">2017-03-29T21:53:09Z</dcterms:modified>
</cp:coreProperties>
</file>