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256" r:id="rId2"/>
    <p:sldId id="296" r:id="rId3"/>
    <p:sldId id="257" r:id="rId4"/>
    <p:sldId id="295" r:id="rId5"/>
    <p:sldId id="259" r:id="rId6"/>
    <p:sldId id="258" r:id="rId7"/>
    <p:sldId id="263" r:id="rId8"/>
    <p:sldId id="313" r:id="rId9"/>
    <p:sldId id="314" r:id="rId10"/>
    <p:sldId id="323" r:id="rId11"/>
    <p:sldId id="266" r:id="rId12"/>
    <p:sldId id="290" r:id="rId13"/>
    <p:sldId id="291" r:id="rId14"/>
    <p:sldId id="292" r:id="rId15"/>
    <p:sldId id="293" r:id="rId16"/>
    <p:sldId id="318" r:id="rId17"/>
    <p:sldId id="308" r:id="rId18"/>
    <p:sldId id="309" r:id="rId19"/>
    <p:sldId id="310" r:id="rId20"/>
    <p:sldId id="301" r:id="rId21"/>
    <p:sldId id="311" r:id="rId22"/>
    <p:sldId id="298" r:id="rId23"/>
    <p:sldId id="299" r:id="rId24"/>
    <p:sldId id="300" r:id="rId25"/>
    <p:sldId id="302" r:id="rId26"/>
    <p:sldId id="303" r:id="rId27"/>
    <p:sldId id="305" r:id="rId28"/>
    <p:sldId id="306" r:id="rId29"/>
    <p:sldId id="307" r:id="rId30"/>
    <p:sldId id="324" r:id="rId31"/>
    <p:sldId id="325" r:id="rId32"/>
    <p:sldId id="326" r:id="rId33"/>
    <p:sldId id="327" r:id="rId34"/>
    <p:sldId id="328" r:id="rId35"/>
    <p:sldId id="282" r:id="rId36"/>
    <p:sldId id="283" r:id="rId37"/>
    <p:sldId id="315" r:id="rId38"/>
    <p:sldId id="284" r:id="rId39"/>
    <p:sldId id="317" r:id="rId40"/>
    <p:sldId id="287" r:id="rId41"/>
    <p:sldId id="285" r:id="rId42"/>
    <p:sldId id="261" r:id="rId43"/>
    <p:sldId id="316" r:id="rId44"/>
    <p:sldId id="322" r:id="rId45"/>
    <p:sldId id="319" r:id="rId46"/>
    <p:sldId id="320" r:id="rId47"/>
    <p:sldId id="321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E16A10-C3E4-8F43-814F-7187C320050F}">
          <p14:sldIdLst>
            <p14:sldId id="256"/>
            <p14:sldId id="296"/>
            <p14:sldId id="257"/>
            <p14:sldId id="295"/>
            <p14:sldId id="259"/>
            <p14:sldId id="258"/>
            <p14:sldId id="263"/>
            <p14:sldId id="313"/>
            <p14:sldId id="314"/>
            <p14:sldId id="323"/>
            <p14:sldId id="266"/>
            <p14:sldId id="290"/>
            <p14:sldId id="291"/>
            <p14:sldId id="292"/>
            <p14:sldId id="293"/>
            <p14:sldId id="318"/>
            <p14:sldId id="308"/>
            <p14:sldId id="309"/>
            <p14:sldId id="310"/>
            <p14:sldId id="301"/>
            <p14:sldId id="311"/>
            <p14:sldId id="298"/>
            <p14:sldId id="299"/>
            <p14:sldId id="300"/>
            <p14:sldId id="302"/>
            <p14:sldId id="303"/>
            <p14:sldId id="305"/>
            <p14:sldId id="306"/>
            <p14:sldId id="307"/>
            <p14:sldId id="324"/>
            <p14:sldId id="325"/>
            <p14:sldId id="326"/>
            <p14:sldId id="327"/>
            <p14:sldId id="328"/>
            <p14:sldId id="282"/>
            <p14:sldId id="283"/>
          </p14:sldIdLst>
        </p14:section>
        <p14:section name="Lavas Ultramáficas" id="{1146CE48-E475-424E-BAB8-9EF86F7A4A1F}">
          <p14:sldIdLst>
            <p14:sldId id="315"/>
            <p14:sldId id="284"/>
            <p14:sldId id="317"/>
            <p14:sldId id="287"/>
            <p14:sldId id="285"/>
            <p14:sldId id="261"/>
            <p14:sldId id="316"/>
            <p14:sldId id="322"/>
            <p14:sldId id="319"/>
            <p14:sldId id="320"/>
            <p14:sldId id="32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182" autoAdjust="0"/>
  </p:normalViewPr>
  <p:slideViewPr>
    <p:cSldViewPr snapToGrid="0" snapToObjects="1">
      <p:cViewPr varScale="1">
        <p:scale>
          <a:sx n="83" d="100"/>
          <a:sy n="83" d="100"/>
        </p:scale>
        <p:origin x="-11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CBBBA-B6F3-CF44-AAD3-0D630F502FE0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9EFC2-236C-CA43-88E2-0F1F43463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Granada, </a:t>
            </a:r>
            <a:r>
              <a:rPr lang="en-US" dirty="0" err="1" smtClean="0"/>
              <a:t>espinélio</a:t>
            </a:r>
            <a:r>
              <a:rPr lang="en-US" dirty="0" smtClean="0"/>
              <a:t>,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acima</a:t>
            </a:r>
            <a:r>
              <a:rPr lang="en-US" dirty="0" smtClean="0"/>
              <a:t> de 5%, </a:t>
            </a:r>
            <a:r>
              <a:rPr lang="en-US" dirty="0" err="1" smtClean="0"/>
              <a:t>vira</a:t>
            </a:r>
            <a:r>
              <a:rPr lang="en-US" dirty="0" smtClean="0"/>
              <a:t> </a:t>
            </a:r>
            <a:r>
              <a:rPr lang="en-US" dirty="0" err="1" smtClean="0"/>
              <a:t>adjetivo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1835F-DE62-4EFE-B6A1-AED738597D92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855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08980-13BF-4975-8EC1-AD498A1D7966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08980-13BF-4975-8EC1-AD498A1D7966}" type="slidenum">
              <a:rPr lang="pt-BR" smtClean="0"/>
              <a:pPr/>
              <a:t>31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08980-13BF-4975-8EC1-AD498A1D7966}" type="slidenum">
              <a:rPr lang="pt-BR" smtClean="0"/>
              <a:pPr/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08980-13BF-4975-8EC1-AD498A1D7966}" type="slidenum">
              <a:rPr lang="pt-BR" smtClean="0"/>
              <a:pPr/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08980-13BF-4975-8EC1-AD498A1D7966}" type="slidenum">
              <a:rPr lang="pt-BR" smtClean="0"/>
              <a:pPr/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08980-13BF-4975-8EC1-AD498A1D7966}" type="slidenum">
              <a:rPr lang="pt-BR" smtClean="0"/>
              <a:pPr/>
              <a:t>35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08980-13BF-4975-8EC1-AD498A1D7966}" type="slidenum">
              <a:rPr lang="pt-BR" smtClean="0"/>
              <a:pPr/>
              <a:t>36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Durante a </a:t>
            </a:r>
            <a:r>
              <a:rPr lang="en-US" dirty="0" err="1" smtClean="0"/>
              <a:t>cristalização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rápida</a:t>
            </a:r>
            <a:r>
              <a:rPr lang="en-US" dirty="0" smtClean="0"/>
              <a:t> do </a:t>
            </a:r>
            <a:r>
              <a:rPr lang="en-US" dirty="0" err="1" smtClean="0"/>
              <a:t>líquido</a:t>
            </a:r>
            <a:r>
              <a:rPr lang="en-US" dirty="0" smtClean="0"/>
              <a:t> </a:t>
            </a:r>
            <a:r>
              <a:rPr lang="en-US" dirty="0" err="1" smtClean="0"/>
              <a:t>magmático</a:t>
            </a:r>
            <a:r>
              <a:rPr lang="en-US" dirty="0" smtClean="0"/>
              <a:t>,</a:t>
            </a:r>
            <a:r>
              <a:rPr lang="en-US" baseline="0" dirty="0" smtClean="0"/>
              <a:t> a taxa de </a:t>
            </a:r>
            <a:r>
              <a:rPr lang="en-US" baseline="0" dirty="0" err="1" smtClean="0"/>
              <a:t>crescimento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cristalino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ultrapassa</a:t>
            </a:r>
            <a:r>
              <a:rPr lang="en-US" baseline="0" dirty="0" smtClean="0"/>
              <a:t> a taxa de </a:t>
            </a:r>
            <a:r>
              <a:rPr lang="en-US" baseline="0" dirty="0" err="1" smtClean="0"/>
              <a:t>difusão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química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líquido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magmático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deixando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cristal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crescimento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cecado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zona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liquido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magmático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empobrecido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mg2sio4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comparação</a:t>
            </a:r>
            <a:r>
              <a:rPr lang="en-US" baseline="0" dirty="0" smtClean="0"/>
              <a:t> com outros </a:t>
            </a:r>
            <a:r>
              <a:rPr lang="en-US" baseline="0" dirty="0" err="1" smtClean="0"/>
              <a:t>constituintes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líquido</a:t>
            </a:r>
            <a:r>
              <a:rPr lang="en-US" baseline="0" dirty="0" smtClean="0"/>
              <a:t>; o </a:t>
            </a:r>
            <a:r>
              <a:rPr lang="en-US" baseline="0" dirty="0" err="1" smtClean="0"/>
              <a:t>empobrecimento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mg2sio4 </a:t>
            </a:r>
            <a:r>
              <a:rPr lang="en-US" baseline="0" dirty="0" err="1" smtClean="0"/>
              <a:t>inibe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crescimento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adicional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diversas</a:t>
            </a:r>
            <a:r>
              <a:rPr lang="en-US" baseline="0" dirty="0" smtClean="0"/>
              <a:t> faces do </a:t>
            </a:r>
            <a:r>
              <a:rPr lang="en-US" baseline="0" dirty="0" err="1" smtClean="0"/>
              <a:t>cristal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9EFC2-236C-CA43-88E2-0F1F4346344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44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Experimental </a:t>
            </a:r>
            <a:r>
              <a:rPr lang="pt-BR" dirty="0" err="1" smtClean="0"/>
              <a:t>nefelina</a:t>
            </a:r>
            <a:endParaRPr lang="pt-BR" dirty="0" smtClean="0"/>
          </a:p>
          <a:p>
            <a:r>
              <a:rPr lang="pt-BR" dirty="0" smtClean="0"/>
              <a:t>N e</a:t>
            </a:r>
            <a:r>
              <a:rPr lang="pt-BR" baseline="0" dirty="0" smtClean="0"/>
              <a:t> G declinam com o resfriamento, porque as temperaturas mais baixas reduzem as taxas de difusão dos </a:t>
            </a:r>
            <a:r>
              <a:rPr lang="pt-BR" baseline="0" dirty="0" err="1" smtClean="0"/>
              <a:t>compoenetes</a:t>
            </a:r>
            <a:r>
              <a:rPr lang="pt-BR" baseline="0" dirty="0" smtClean="0"/>
              <a:t> químicos e aumentam a viscosidade do fundido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1835F-DE62-4EFE-B6A1-AED738597D92}" type="slidenum">
              <a:rPr lang="pt-BR" smtClean="0"/>
              <a:pPr/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Formato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grão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acordo</a:t>
            </a:r>
            <a:r>
              <a:rPr lang="en-US" baseline="0" dirty="0" smtClean="0"/>
              <a:t> com: </a:t>
            </a:r>
          </a:p>
          <a:p>
            <a:r>
              <a:rPr lang="en-US" baseline="0" dirty="0" err="1" smtClean="0"/>
              <a:t>Características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particulares</a:t>
            </a:r>
            <a:r>
              <a:rPr lang="en-US" baseline="0" dirty="0" smtClean="0"/>
              <a:t> do mineral;</a:t>
            </a:r>
          </a:p>
          <a:p>
            <a:r>
              <a:rPr lang="en-US" baseline="0" dirty="0" err="1" smtClean="0"/>
              <a:t>Composição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fundido</a:t>
            </a:r>
            <a:r>
              <a:rPr lang="en-US" baseline="0" dirty="0" smtClean="0"/>
              <a:t>;</a:t>
            </a:r>
          </a:p>
          <a:p>
            <a:r>
              <a:rPr lang="en-US" baseline="0" dirty="0" smtClean="0"/>
              <a:t>Taxa de </a:t>
            </a:r>
            <a:r>
              <a:rPr lang="en-US" baseline="0" dirty="0" err="1" smtClean="0"/>
              <a:t>Resfriamento</a:t>
            </a:r>
            <a:r>
              <a:rPr lang="en-US" baseline="0" dirty="0" smtClean="0"/>
              <a:t>!!!!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such crystals, and comprising about half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spinifex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zone of the flow, is a finer-grained aggregate of devitrified glass, skeletal to feathery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clinopyroxenes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skeletal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chromites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(Figure 19.14c). Olivine crystals are largest at the base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spinifex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zone and are oriented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subperpendicular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flow margins; they grew normal to the cooling surface in the direction of maximum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supersaturation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(compare comb layering, Figure 7.47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8CE8-1BFB-3F4A-9D32-BA5EF09D8C4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0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50000"/>
              </a:spcBef>
            </a:pPr>
            <a:r>
              <a:rPr lang="pt-BR" dirty="0" err="1">
                <a:latin typeface="Calibri" charset="0"/>
              </a:rPr>
              <a:t>Wager</a:t>
            </a:r>
            <a:r>
              <a:rPr lang="pt-BR" dirty="0">
                <a:latin typeface="Calibri" charset="0"/>
              </a:rPr>
              <a:t>, Brown &amp; </a:t>
            </a:r>
            <a:r>
              <a:rPr lang="pt-BR" dirty="0" err="1">
                <a:latin typeface="Calibri" charset="0"/>
              </a:rPr>
              <a:t>Wadsworth</a:t>
            </a:r>
            <a:r>
              <a:rPr lang="pt-BR" dirty="0">
                <a:latin typeface="Calibri" charset="0"/>
              </a:rPr>
              <a:t> (1960), apresentaram uma terminologia específica para este tipo de rocha, reformulando os termos apresentados por </a:t>
            </a:r>
            <a:r>
              <a:rPr lang="pt-BR" dirty="0" err="1">
                <a:latin typeface="Calibri" charset="0"/>
              </a:rPr>
              <a:t>Bowen</a:t>
            </a:r>
            <a:r>
              <a:rPr lang="pt-BR" dirty="0">
                <a:latin typeface="Calibri" charset="0"/>
              </a:rPr>
              <a:t> e cunhando o termo </a:t>
            </a:r>
            <a:r>
              <a:rPr lang="pt-BR" dirty="0" err="1">
                <a:latin typeface="Calibri" charset="0"/>
              </a:rPr>
              <a:t>Cumulato</a:t>
            </a:r>
            <a:r>
              <a:rPr lang="pt-BR" dirty="0">
                <a:latin typeface="Calibri" charset="0"/>
              </a:rPr>
              <a:t> (“</a:t>
            </a:r>
            <a:r>
              <a:rPr lang="pt-BR" altLang="ja-JP" dirty="0" err="1">
                <a:latin typeface="Calibri" charset="0"/>
              </a:rPr>
              <a:t>cumulate</a:t>
            </a:r>
            <a:r>
              <a:rPr lang="pt-BR" dirty="0">
                <a:latin typeface="Calibri" charset="0"/>
              </a:rPr>
              <a:t>”</a:t>
            </a:r>
            <a:r>
              <a:rPr lang="pt-BR" altLang="ja-JP" dirty="0">
                <a:latin typeface="Calibri" charset="0"/>
              </a:rPr>
              <a:t>, do latim </a:t>
            </a:r>
            <a:r>
              <a:rPr lang="pt-BR" altLang="ja-JP" dirty="0" err="1">
                <a:latin typeface="Calibri" charset="0"/>
              </a:rPr>
              <a:t>cumulus</a:t>
            </a:r>
            <a:r>
              <a:rPr lang="pt-BR" altLang="ja-JP" dirty="0">
                <a:latin typeface="Calibri" charset="0"/>
              </a:rPr>
              <a:t>, montão, pilha). Além disso, com base nos exemplos principalmente dos complexos de </a:t>
            </a:r>
            <a:r>
              <a:rPr lang="pt-BR" altLang="ja-JP" dirty="0" err="1">
                <a:latin typeface="Calibri" charset="0"/>
              </a:rPr>
              <a:t>Skaergaard</a:t>
            </a:r>
            <a:r>
              <a:rPr lang="pt-BR" altLang="ja-JP" dirty="0">
                <a:latin typeface="Calibri" charset="0"/>
              </a:rPr>
              <a:t> e </a:t>
            </a:r>
            <a:r>
              <a:rPr lang="pt-BR" altLang="ja-JP" dirty="0" err="1">
                <a:latin typeface="Calibri" charset="0"/>
              </a:rPr>
              <a:t>Rhum</a:t>
            </a:r>
            <a:r>
              <a:rPr lang="pt-BR" altLang="ja-JP" dirty="0">
                <a:latin typeface="Calibri" charset="0"/>
              </a:rPr>
              <a:t>, introduziram termos como </a:t>
            </a:r>
            <a:r>
              <a:rPr lang="pt-BR" altLang="ja-JP" dirty="0" err="1">
                <a:latin typeface="Calibri" charset="0"/>
              </a:rPr>
              <a:t>ortocumulato</a:t>
            </a:r>
            <a:r>
              <a:rPr lang="pt-BR" altLang="ja-JP" dirty="0">
                <a:latin typeface="Calibri" charset="0"/>
              </a:rPr>
              <a:t>, </a:t>
            </a:r>
            <a:r>
              <a:rPr lang="pt-BR" altLang="ja-JP" dirty="0" err="1">
                <a:latin typeface="Calibri" charset="0"/>
              </a:rPr>
              <a:t>adcumulato</a:t>
            </a:r>
            <a:r>
              <a:rPr lang="pt-BR" altLang="ja-JP" dirty="0">
                <a:latin typeface="Calibri" charset="0"/>
              </a:rPr>
              <a:t>, e </a:t>
            </a:r>
            <a:r>
              <a:rPr lang="pt-BR" altLang="ja-JP" dirty="0" err="1">
                <a:latin typeface="Calibri" charset="0"/>
              </a:rPr>
              <a:t>heteradcumulato</a:t>
            </a:r>
            <a:r>
              <a:rPr lang="pt-BR" altLang="ja-JP" dirty="0">
                <a:latin typeface="Calibri" charset="0"/>
              </a:rPr>
              <a:t>, que na verdade representam interpretações genéticas aos tipos </a:t>
            </a:r>
            <a:r>
              <a:rPr lang="pt-BR" altLang="ja-JP" dirty="0" err="1">
                <a:latin typeface="Calibri" charset="0"/>
              </a:rPr>
              <a:t>texturais</a:t>
            </a:r>
            <a:r>
              <a:rPr lang="pt-BR" altLang="ja-JP" dirty="0">
                <a:latin typeface="Calibri" charset="0"/>
              </a:rPr>
              <a:t> apresentados nestes complexos. </a:t>
            </a:r>
            <a:endParaRPr altLang="ja-JP" noProof="1">
              <a:latin typeface="Verdana" charset="0"/>
            </a:endParaRPr>
          </a:p>
          <a:p>
            <a:pPr algn="just">
              <a:spcBef>
                <a:spcPct val="50000"/>
              </a:spcBef>
            </a:pPr>
            <a:endParaRPr noProof="1">
              <a:latin typeface="Verdana" charset="0"/>
            </a:endParaRPr>
          </a:p>
          <a:p>
            <a:r>
              <a:rPr lang="pt-BR" dirty="0">
                <a:latin typeface="Calibri" charset="0"/>
              </a:rPr>
              <a:t>Estes autores defendem que as rochas de intrusões </a:t>
            </a:r>
            <a:r>
              <a:rPr lang="pt-BR" dirty="0" err="1">
                <a:latin typeface="Calibri" charset="0"/>
              </a:rPr>
              <a:t>acamadadas</a:t>
            </a:r>
            <a:r>
              <a:rPr lang="pt-BR" dirty="0">
                <a:latin typeface="Calibri" charset="0"/>
              </a:rPr>
              <a:t> são o produto de três estágios de crescimento cristalino, cada um produzindo um tipo diferente de cristal </a:t>
            </a:r>
            <a:r>
              <a:rPr lang="pt-BR" b="1" i="1" dirty="0">
                <a:latin typeface="Calibri" charset="0"/>
              </a:rPr>
              <a:t>(figura 02)</a:t>
            </a:r>
            <a:r>
              <a:rPr lang="pt-BR" dirty="0">
                <a:latin typeface="Calibri" charset="0"/>
              </a:rPr>
              <a:t>. Tais estágios são:</a:t>
            </a:r>
          </a:p>
          <a:p>
            <a:r>
              <a:rPr lang="pt-BR" dirty="0">
                <a:latin typeface="Calibri" charset="0"/>
              </a:rPr>
              <a:t>1. Nucleação homogênea e crescimento produz precipitados primários </a:t>
            </a:r>
            <a:r>
              <a:rPr lang="pt-BR" i="1" dirty="0">
                <a:latin typeface="Calibri" charset="0"/>
              </a:rPr>
              <a:t>(</a:t>
            </a:r>
            <a:r>
              <a:rPr lang="pt-BR" i="1" dirty="0" err="1">
                <a:latin typeface="Calibri" charset="0"/>
              </a:rPr>
              <a:t>primocrysts</a:t>
            </a:r>
            <a:r>
              <a:rPr lang="pt-BR" i="1" dirty="0">
                <a:latin typeface="Calibri" charset="0"/>
              </a:rPr>
              <a:t>)</a:t>
            </a:r>
            <a:r>
              <a:rPr lang="pt-BR" dirty="0">
                <a:latin typeface="Calibri" charset="0"/>
              </a:rPr>
              <a:t> que alcançam dimensões grossas antes de serem depositados como cristais </a:t>
            </a:r>
            <a:r>
              <a:rPr lang="pt-BR" i="1" dirty="0" err="1">
                <a:latin typeface="Calibri" charset="0"/>
              </a:rPr>
              <a:t>cumulus</a:t>
            </a:r>
            <a:r>
              <a:rPr lang="pt-BR" dirty="0">
                <a:latin typeface="Calibri" charset="0"/>
              </a:rPr>
              <a:t>.</a:t>
            </a:r>
          </a:p>
          <a:p>
            <a:r>
              <a:rPr lang="pt-BR" dirty="0">
                <a:latin typeface="Calibri" charset="0"/>
              </a:rPr>
              <a:t>2. Os cristais </a:t>
            </a:r>
            <a:r>
              <a:rPr lang="pt-BR" i="1" dirty="0" err="1">
                <a:latin typeface="Calibri" charset="0"/>
              </a:rPr>
              <a:t>cumulus</a:t>
            </a:r>
            <a:r>
              <a:rPr lang="pt-BR" dirty="0">
                <a:latin typeface="Calibri" charset="0"/>
              </a:rPr>
              <a:t> continuam a crescer sob um mesmo eixo por trocas difusivas com o magma principal. Se este crescimento resulta numa exclusão do líquido intersticial, a rocha é um </a:t>
            </a:r>
            <a:r>
              <a:rPr lang="pt-BR" i="1" dirty="0" err="1">
                <a:latin typeface="Calibri" charset="0"/>
              </a:rPr>
              <a:t>adcumulato</a:t>
            </a:r>
            <a:r>
              <a:rPr lang="pt-BR" i="1" dirty="0">
                <a:latin typeface="Calibri" charset="0"/>
              </a:rPr>
              <a:t>.</a:t>
            </a:r>
            <a:endParaRPr lang="pt-BR" dirty="0">
              <a:latin typeface="Calibri" charset="0"/>
            </a:endParaRPr>
          </a:p>
          <a:p>
            <a:r>
              <a:rPr lang="pt-BR" dirty="0">
                <a:latin typeface="Calibri" charset="0"/>
              </a:rPr>
              <a:t>3. Se os cristais primários falham em crescer por trocas difusivas mas novos minerais cristalizam a partir do líquido da matriz entre os cristais primários, a rocha resultante é um </a:t>
            </a:r>
            <a:r>
              <a:rPr lang="pt-BR" i="1" dirty="0" err="1">
                <a:latin typeface="Calibri" charset="0"/>
              </a:rPr>
              <a:t>ortocumulato</a:t>
            </a:r>
            <a:r>
              <a:rPr lang="pt-BR" dirty="0">
                <a:latin typeface="Calibri" charset="0"/>
              </a:rPr>
              <a:t>. </a:t>
            </a:r>
          </a:p>
          <a:p>
            <a:pPr algn="just">
              <a:spcBef>
                <a:spcPct val="50000"/>
              </a:spcBef>
            </a:pPr>
            <a:endParaRPr noProof="1">
              <a:latin typeface="Verdana" charset="0"/>
            </a:endParaRPr>
          </a:p>
          <a:p>
            <a:pPr algn="just">
              <a:spcBef>
                <a:spcPct val="50000"/>
              </a:spcBef>
            </a:pPr>
            <a:endParaRPr noProof="1">
              <a:latin typeface="Verdana" charset="0"/>
            </a:endParaRPr>
          </a:p>
          <a:p>
            <a:pPr algn="just">
              <a:spcBef>
                <a:spcPct val="50000"/>
              </a:spcBef>
            </a:pPr>
            <a:r>
              <a:rPr noProof="1">
                <a:latin typeface="Verdana" charset="0"/>
              </a:rPr>
              <a:t>No extremo</a:t>
            </a:r>
            <a:r>
              <a:rPr noProof="1">
                <a:solidFill>
                  <a:srgbClr val="FF9933"/>
                </a:solidFill>
                <a:latin typeface="Verdana" charset="0"/>
              </a:rPr>
              <a:t> </a:t>
            </a:r>
            <a:r>
              <a:rPr b="1" noProof="1">
                <a:solidFill>
                  <a:srgbClr val="FF9933"/>
                </a:solidFill>
                <a:latin typeface="Verdana" charset="0"/>
              </a:rPr>
              <a:t>ortocumulático</a:t>
            </a:r>
            <a:r>
              <a:rPr lang="en-US" dirty="0">
                <a:latin typeface="Verdana" charset="0"/>
              </a:rPr>
              <a:t>, Wager et al. (1960)</a:t>
            </a:r>
            <a:r>
              <a:rPr noProof="1">
                <a:latin typeface="Verdana" charset="0"/>
              </a:rPr>
              <a:t> imaginaram a rápida acumulação de cristais que aprisionaram líquido intersticial. </a:t>
            </a:r>
            <a:endParaRPr lang="en-US" dirty="0">
              <a:latin typeface="Verdana" charset="0"/>
            </a:endParaRPr>
          </a:p>
          <a:p>
            <a:pPr algn="just">
              <a:spcBef>
                <a:spcPct val="50000"/>
              </a:spcBef>
            </a:pPr>
            <a:r>
              <a:rPr noProof="1">
                <a:latin typeface="Verdana" charset="0"/>
              </a:rPr>
              <a:t>Durante subseqüente cristalização em equilíbrio, o líquido aprisionado nos poros poderia reagir continuamente com os cristais cumulus para formar soluções sólidas de temperaturas mais baixa. </a:t>
            </a:r>
            <a:endParaRPr lang="en-US" dirty="0">
              <a:latin typeface="Verdana" charset="0"/>
            </a:endParaRPr>
          </a:p>
          <a:p>
            <a:pPr algn="just">
              <a:spcBef>
                <a:spcPct val="50000"/>
              </a:spcBef>
            </a:pPr>
            <a:r>
              <a:rPr noProof="1">
                <a:latin typeface="Verdana" charset="0"/>
              </a:rPr>
              <a:t>Alguns minerais cumulus, notavelmente plagioclásio, são lentos para se equilibrarem e podem vir a ser quimicamente zonados. Eventualmente novas fases sofrem nucleação e crescem nos espaços de poros.</a:t>
            </a:r>
            <a:endParaRPr lang="en-US" dirty="0">
              <a:latin typeface="Verdana" charset="0"/>
            </a:endParaRPr>
          </a:p>
          <a:p>
            <a:pPr algn="just">
              <a:spcBef>
                <a:spcPct val="50000"/>
              </a:spcBef>
            </a:pPr>
            <a:endParaRPr lang="en-US" dirty="0">
              <a:latin typeface="Verdana" charset="0"/>
            </a:endParaRPr>
          </a:p>
          <a:p>
            <a:pPr algn="just">
              <a:spcBef>
                <a:spcPct val="50000"/>
              </a:spcBef>
            </a:pPr>
            <a:r>
              <a:rPr noProof="1">
                <a:latin typeface="Verdana" charset="0"/>
              </a:rPr>
              <a:t>O extremo </a:t>
            </a:r>
            <a:r>
              <a:rPr b="1" noProof="1">
                <a:solidFill>
                  <a:srgbClr val="FF9933"/>
                </a:solidFill>
                <a:latin typeface="Verdana" charset="0"/>
              </a:rPr>
              <a:t>adcumulático</a:t>
            </a:r>
            <a:r>
              <a:rPr noProof="1">
                <a:latin typeface="Verdana" charset="0"/>
              </a:rPr>
              <a:t> foi imaginado que ocorreria debaixo de condições de lenta acumulação de cristais.</a:t>
            </a:r>
            <a:endParaRPr lang="en-US" dirty="0">
              <a:latin typeface="Verdana" charset="0"/>
            </a:endParaRPr>
          </a:p>
          <a:p>
            <a:pPr algn="just">
              <a:spcBef>
                <a:spcPct val="50000"/>
              </a:spcBef>
            </a:pPr>
            <a:r>
              <a:rPr noProof="1">
                <a:latin typeface="Verdana" charset="0"/>
              </a:rPr>
              <a:t>Os cristais estariam então aptos a manter comunicação química com o reservatório magmático principal por difusão de componentes através do líquido intersticial, e desta forma</a:t>
            </a:r>
            <a:r>
              <a:rPr lang="en-US" dirty="0">
                <a:latin typeface="Verdana" charset="0"/>
              </a:rPr>
              <a:t> </a:t>
            </a:r>
            <a:r>
              <a:rPr noProof="1">
                <a:latin typeface="Verdana" charset="0"/>
              </a:rPr>
              <a:t>poderia crescer a uma composição constante até que virtualmente todos os espaços de poros fossem preenchidos.</a:t>
            </a:r>
          </a:p>
          <a:p>
            <a:endParaRPr lang="en-US" dirty="0">
              <a:latin typeface="Calibri" charset="0"/>
            </a:endParaRPr>
          </a:p>
          <a:p>
            <a:pPr algn="just"/>
            <a:r>
              <a:rPr lang="pt-BR" b="1" dirty="0" err="1">
                <a:solidFill>
                  <a:srgbClr val="FF9933"/>
                </a:solidFill>
                <a:latin typeface="Verdana" charset="0"/>
              </a:rPr>
              <a:t>Wager</a:t>
            </a:r>
            <a:r>
              <a:rPr lang="pt-BR" b="1" dirty="0">
                <a:solidFill>
                  <a:srgbClr val="FF9933"/>
                </a:solidFill>
                <a:latin typeface="Verdana" charset="0"/>
              </a:rPr>
              <a:t> et al. (1960) –</a:t>
            </a:r>
            <a:r>
              <a:rPr lang="pt-BR" dirty="0">
                <a:latin typeface="Verdana" charset="0"/>
              </a:rPr>
              <a:t>  nomenclatura por meio dos </a:t>
            </a:r>
            <a:r>
              <a:rPr lang="pt-BR" b="1" dirty="0">
                <a:solidFill>
                  <a:srgbClr val="FF9933"/>
                </a:solidFill>
                <a:latin typeface="Verdana" charset="0"/>
              </a:rPr>
              <a:t>minerais </a:t>
            </a:r>
            <a:r>
              <a:rPr lang="pt-BR" b="1" dirty="0" err="1">
                <a:solidFill>
                  <a:srgbClr val="FF9933"/>
                </a:solidFill>
                <a:latin typeface="Verdana" charset="0"/>
              </a:rPr>
              <a:t>cumulus</a:t>
            </a:r>
            <a:r>
              <a:rPr lang="pt-BR" dirty="0">
                <a:latin typeface="Verdana" charset="0"/>
              </a:rPr>
              <a:t>,  (nome dos </a:t>
            </a:r>
            <a:r>
              <a:rPr lang="pt-BR" dirty="0" err="1">
                <a:latin typeface="Verdana" charset="0"/>
              </a:rPr>
              <a:t>cumulatos</a:t>
            </a:r>
            <a:r>
              <a:rPr lang="pt-BR" dirty="0">
                <a:latin typeface="Verdana" charset="0"/>
              </a:rPr>
              <a:t> seria dado pela concentração dos minerais </a:t>
            </a:r>
            <a:r>
              <a:rPr lang="pt-BR" dirty="0" err="1">
                <a:latin typeface="Verdana" charset="0"/>
              </a:rPr>
              <a:t>cumuláticos</a:t>
            </a:r>
            <a:r>
              <a:rPr lang="pt-BR" dirty="0">
                <a:latin typeface="Verdana" charset="0"/>
              </a:rPr>
              <a:t>).</a:t>
            </a:r>
          </a:p>
          <a:p>
            <a:pPr algn="just"/>
            <a:r>
              <a:rPr lang="pt-BR" dirty="0">
                <a:latin typeface="Verdana" charset="0"/>
              </a:rPr>
              <a:t>e.g., uma rocha com olivina, piroxênio e plagioclásio </a:t>
            </a:r>
            <a:r>
              <a:rPr lang="pt-BR" dirty="0" err="1">
                <a:latin typeface="Verdana" charset="0"/>
              </a:rPr>
              <a:t>cumuláticos</a:t>
            </a:r>
            <a:r>
              <a:rPr lang="pt-BR" dirty="0">
                <a:latin typeface="Verdana" charset="0"/>
              </a:rPr>
              <a:t>, com maior concentração de plagioclásio em relação a olivina e de olivina em relação a piroxênio, seria chamada de </a:t>
            </a:r>
            <a:r>
              <a:rPr lang="pt-BR" b="1" dirty="0">
                <a:solidFill>
                  <a:srgbClr val="FF9933"/>
                </a:solidFill>
                <a:latin typeface="Verdana" charset="0"/>
              </a:rPr>
              <a:t>plagioclásio-olivina-piroxênio </a:t>
            </a:r>
            <a:r>
              <a:rPr lang="pt-BR" b="1" dirty="0" err="1">
                <a:solidFill>
                  <a:srgbClr val="FF9933"/>
                </a:solidFill>
                <a:latin typeface="Verdana" charset="0"/>
              </a:rPr>
              <a:t>cumulato</a:t>
            </a:r>
            <a:r>
              <a:rPr lang="pt-BR" b="1" dirty="0" smtClean="0">
                <a:solidFill>
                  <a:srgbClr val="FF9933"/>
                </a:solidFill>
                <a:latin typeface="Verdana" charset="0"/>
              </a:rPr>
              <a:t>.</a:t>
            </a:r>
          </a:p>
          <a:p>
            <a:pPr marL="0" marR="0" indent="0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 smtClean="0">
              <a:latin typeface="Calibri" charset="0"/>
            </a:endParaRPr>
          </a:p>
          <a:p>
            <a:pPr marL="0" marR="0" indent="0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latin typeface="Calibri" charset="0"/>
              </a:rPr>
              <a:t>Embora não haja dúvida de que </a:t>
            </a:r>
            <a:r>
              <a:rPr lang="pt-BR" dirty="0" err="1" smtClean="0">
                <a:latin typeface="Calibri" charset="0"/>
              </a:rPr>
              <a:t>Wager</a:t>
            </a:r>
            <a:r>
              <a:rPr lang="pt-BR" dirty="0" smtClean="0">
                <a:latin typeface="Calibri" charset="0"/>
              </a:rPr>
              <a:t> e seus colegas relacionaram à sedimentação de cristais (</a:t>
            </a:r>
            <a:r>
              <a:rPr lang="pt-BR" i="1" dirty="0" err="1" smtClean="0">
                <a:latin typeface="Calibri" charset="0"/>
              </a:rPr>
              <a:t>crystal</a:t>
            </a:r>
            <a:r>
              <a:rPr lang="pt-BR" i="1" dirty="0" smtClean="0">
                <a:latin typeface="Calibri" charset="0"/>
              </a:rPr>
              <a:t> </a:t>
            </a:r>
            <a:r>
              <a:rPr lang="pt-BR" i="1" dirty="0" err="1" smtClean="0">
                <a:latin typeface="Calibri" charset="0"/>
              </a:rPr>
              <a:t>settling</a:t>
            </a:r>
            <a:r>
              <a:rPr lang="pt-BR" dirty="0" smtClean="0">
                <a:latin typeface="Calibri" charset="0"/>
              </a:rPr>
              <a:t>) como o processo dominante envolvido na formação de </a:t>
            </a:r>
            <a:r>
              <a:rPr lang="pt-BR" dirty="0" err="1" smtClean="0">
                <a:latin typeface="Calibri" charset="0"/>
              </a:rPr>
              <a:t>cumulatos</a:t>
            </a:r>
            <a:r>
              <a:rPr lang="pt-BR" dirty="0" smtClean="0">
                <a:latin typeface="Calibri" charset="0"/>
              </a:rPr>
              <a:t> (</a:t>
            </a:r>
            <a:r>
              <a:rPr lang="pt-BR" dirty="0" err="1" smtClean="0">
                <a:latin typeface="Calibri" charset="0"/>
              </a:rPr>
              <a:t>Wager</a:t>
            </a:r>
            <a:r>
              <a:rPr lang="pt-BR" dirty="0" smtClean="0">
                <a:latin typeface="Calibri" charset="0"/>
              </a:rPr>
              <a:t> &amp; Brown, 1968), estes também reconheceram a possibilidade de flutuação de cristais (</a:t>
            </a:r>
            <a:r>
              <a:rPr lang="pt-BR" dirty="0" err="1" smtClean="0">
                <a:latin typeface="Calibri" charset="0"/>
              </a:rPr>
              <a:t>cumulatos</a:t>
            </a:r>
            <a:r>
              <a:rPr lang="pt-BR" dirty="0" smtClean="0">
                <a:latin typeface="Calibri" charset="0"/>
              </a:rPr>
              <a:t> de flutuação), </a:t>
            </a:r>
            <a:r>
              <a:rPr lang="pt-BR" dirty="0" err="1" smtClean="0">
                <a:latin typeface="Calibri" charset="0"/>
              </a:rPr>
              <a:t>acreção</a:t>
            </a:r>
            <a:r>
              <a:rPr lang="pt-BR" dirty="0" smtClean="0">
                <a:latin typeface="Calibri" charset="0"/>
              </a:rPr>
              <a:t> de cristais para as paredes ou teto de uma intrusão (</a:t>
            </a:r>
            <a:r>
              <a:rPr lang="pt-BR" dirty="0" err="1" smtClean="0">
                <a:latin typeface="Calibri" charset="0"/>
              </a:rPr>
              <a:t>cumulatos</a:t>
            </a:r>
            <a:r>
              <a:rPr lang="pt-BR" dirty="0" smtClean="0">
                <a:latin typeface="Calibri" charset="0"/>
              </a:rPr>
              <a:t> de congelamento), ou crescimento </a:t>
            </a:r>
            <a:r>
              <a:rPr lang="pt-BR" i="1" dirty="0" smtClean="0">
                <a:latin typeface="Calibri" charset="0"/>
              </a:rPr>
              <a:t>in situ</a:t>
            </a:r>
            <a:r>
              <a:rPr lang="pt-BR" dirty="0" smtClean="0">
                <a:latin typeface="Calibri" charset="0"/>
              </a:rPr>
              <a:t> de cristais de forma ascendente a partir da base ou interior a partir das paredes (</a:t>
            </a:r>
            <a:r>
              <a:rPr lang="pt-BR" dirty="0" err="1" smtClean="0">
                <a:latin typeface="Calibri" charset="0"/>
              </a:rPr>
              <a:t>crescumulatos</a:t>
            </a:r>
            <a:r>
              <a:rPr lang="pt-BR" dirty="0" smtClean="0">
                <a:latin typeface="Calibri" charset="0"/>
              </a:rPr>
              <a:t>).</a:t>
            </a:r>
          </a:p>
          <a:p>
            <a:pPr algn="just"/>
            <a:endParaRPr lang="pt-BR" b="1" dirty="0">
              <a:solidFill>
                <a:srgbClr val="FF9933"/>
              </a:solidFill>
              <a:latin typeface="Verdana" charset="0"/>
            </a:endParaRPr>
          </a:p>
          <a:p>
            <a:endParaRPr lang="en-US" dirty="0">
              <a:latin typeface="Calibri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F5951E3-99F4-A441-BF07-F10907382BF2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9EFC2-236C-CA43-88E2-0F1F4346344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63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1860-1E4B-F04C-A39E-46B41C7D87B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61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9EFC2-236C-CA43-88E2-0F1F4346344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3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50000"/>
              </a:spcBef>
            </a:pPr>
            <a:r>
              <a:rPr lang="pt-BR" dirty="0" err="1" smtClean="0">
                <a:latin typeface="Calibri" charset="0"/>
              </a:rPr>
              <a:t>Wager</a:t>
            </a:r>
            <a:r>
              <a:rPr lang="pt-BR" dirty="0" smtClean="0">
                <a:latin typeface="Calibri" charset="0"/>
              </a:rPr>
              <a:t>, Brown &amp; </a:t>
            </a:r>
            <a:r>
              <a:rPr lang="pt-BR" dirty="0" err="1" smtClean="0">
                <a:latin typeface="Calibri" charset="0"/>
              </a:rPr>
              <a:t>Wadsworth</a:t>
            </a:r>
            <a:r>
              <a:rPr lang="pt-BR" dirty="0" smtClean="0">
                <a:latin typeface="Calibri" charset="0"/>
              </a:rPr>
              <a:t> (1960), apresentaram uma terminologia específica para este tipo de rocha, reformulando os termos apresentados por </a:t>
            </a:r>
            <a:r>
              <a:rPr lang="pt-BR" dirty="0" err="1" smtClean="0">
                <a:latin typeface="Calibri" charset="0"/>
              </a:rPr>
              <a:t>Bowen</a:t>
            </a:r>
            <a:r>
              <a:rPr lang="pt-BR" dirty="0" smtClean="0">
                <a:latin typeface="Calibri" charset="0"/>
              </a:rPr>
              <a:t> e cunhando o termo </a:t>
            </a:r>
            <a:r>
              <a:rPr lang="pt-BR" dirty="0" err="1" smtClean="0">
                <a:latin typeface="Calibri" charset="0"/>
              </a:rPr>
              <a:t>Cumulato</a:t>
            </a:r>
            <a:r>
              <a:rPr lang="pt-BR" dirty="0" smtClean="0">
                <a:latin typeface="Calibri" charset="0"/>
              </a:rPr>
              <a:t> (“</a:t>
            </a:r>
            <a:r>
              <a:rPr lang="pt-BR" altLang="ja-JP" dirty="0" err="1" smtClean="0">
                <a:latin typeface="Calibri" charset="0"/>
              </a:rPr>
              <a:t>cumulate</a:t>
            </a:r>
            <a:r>
              <a:rPr lang="pt-BR" dirty="0" smtClean="0">
                <a:latin typeface="Calibri" charset="0"/>
              </a:rPr>
              <a:t>”</a:t>
            </a:r>
            <a:r>
              <a:rPr lang="pt-BR" altLang="ja-JP" dirty="0" smtClean="0">
                <a:latin typeface="Calibri" charset="0"/>
              </a:rPr>
              <a:t>, do latim </a:t>
            </a:r>
            <a:r>
              <a:rPr lang="pt-BR" altLang="ja-JP" dirty="0" err="1" smtClean="0">
                <a:latin typeface="Calibri" charset="0"/>
              </a:rPr>
              <a:t>cumulus</a:t>
            </a:r>
            <a:r>
              <a:rPr lang="pt-BR" altLang="ja-JP" dirty="0" smtClean="0">
                <a:latin typeface="Calibri" charset="0"/>
              </a:rPr>
              <a:t>, montão, pilha). Além disso, com base nos exemplos principalmente dos complexos de </a:t>
            </a:r>
            <a:r>
              <a:rPr lang="pt-BR" altLang="ja-JP" dirty="0" err="1" smtClean="0">
                <a:latin typeface="Calibri" charset="0"/>
              </a:rPr>
              <a:t>Skaergaard</a:t>
            </a:r>
            <a:r>
              <a:rPr lang="pt-BR" altLang="ja-JP" dirty="0" smtClean="0">
                <a:latin typeface="Calibri" charset="0"/>
              </a:rPr>
              <a:t> e </a:t>
            </a:r>
            <a:r>
              <a:rPr lang="pt-BR" altLang="ja-JP" dirty="0" err="1" smtClean="0">
                <a:latin typeface="Calibri" charset="0"/>
              </a:rPr>
              <a:t>Rhum</a:t>
            </a:r>
            <a:r>
              <a:rPr lang="pt-BR" altLang="ja-JP" dirty="0" smtClean="0">
                <a:latin typeface="Calibri" charset="0"/>
              </a:rPr>
              <a:t>, introduziram termos como </a:t>
            </a:r>
            <a:r>
              <a:rPr lang="pt-BR" altLang="ja-JP" dirty="0" err="1" smtClean="0">
                <a:latin typeface="Calibri" charset="0"/>
              </a:rPr>
              <a:t>ortocumulato</a:t>
            </a:r>
            <a:r>
              <a:rPr lang="pt-BR" altLang="ja-JP" dirty="0" smtClean="0">
                <a:latin typeface="Calibri" charset="0"/>
              </a:rPr>
              <a:t>, </a:t>
            </a:r>
            <a:r>
              <a:rPr lang="pt-BR" altLang="ja-JP" dirty="0" err="1" smtClean="0">
                <a:latin typeface="Calibri" charset="0"/>
              </a:rPr>
              <a:t>adcumulato</a:t>
            </a:r>
            <a:r>
              <a:rPr lang="pt-BR" altLang="ja-JP" dirty="0" smtClean="0">
                <a:latin typeface="Calibri" charset="0"/>
              </a:rPr>
              <a:t>, e </a:t>
            </a:r>
            <a:r>
              <a:rPr lang="pt-BR" altLang="ja-JP" dirty="0" err="1" smtClean="0">
                <a:latin typeface="Calibri" charset="0"/>
              </a:rPr>
              <a:t>heteradcumulato</a:t>
            </a:r>
            <a:r>
              <a:rPr lang="pt-BR" altLang="ja-JP" dirty="0" smtClean="0">
                <a:latin typeface="Calibri" charset="0"/>
              </a:rPr>
              <a:t>, que na verdade representam interpretações genéticas aos tipos </a:t>
            </a:r>
            <a:r>
              <a:rPr lang="pt-BR" altLang="ja-JP" dirty="0" err="1" smtClean="0">
                <a:latin typeface="Calibri" charset="0"/>
              </a:rPr>
              <a:t>texturais</a:t>
            </a:r>
            <a:r>
              <a:rPr lang="pt-BR" altLang="ja-JP" dirty="0" smtClean="0">
                <a:latin typeface="Calibri" charset="0"/>
              </a:rPr>
              <a:t> apresentados nestes complexos. </a:t>
            </a:r>
            <a:endParaRPr lang="pt-BR" altLang="ja-JP" noProof="1" smtClean="0">
              <a:latin typeface="Verdana" charset="0"/>
            </a:endParaRPr>
          </a:p>
          <a:p>
            <a:pPr algn="just">
              <a:spcBef>
                <a:spcPct val="50000"/>
              </a:spcBef>
            </a:pPr>
            <a:endParaRPr lang="pt-BR" noProof="1" smtClean="0">
              <a:latin typeface="Verdana" charset="0"/>
            </a:endParaRPr>
          </a:p>
          <a:p>
            <a:r>
              <a:rPr lang="pt-BR" dirty="0" smtClean="0">
                <a:latin typeface="Calibri" charset="0"/>
              </a:rPr>
              <a:t>Estes autores defendem que as rochas de intrusões </a:t>
            </a:r>
            <a:r>
              <a:rPr lang="pt-BR" dirty="0" err="1" smtClean="0">
                <a:latin typeface="Calibri" charset="0"/>
              </a:rPr>
              <a:t>acamadadas</a:t>
            </a:r>
            <a:r>
              <a:rPr lang="pt-BR" dirty="0" smtClean="0">
                <a:latin typeface="Calibri" charset="0"/>
              </a:rPr>
              <a:t> são o produto de três estágios de crescimento cristalino, cada um produzindo um tipo diferente de cristal </a:t>
            </a:r>
            <a:r>
              <a:rPr lang="pt-BR" b="1" i="1" dirty="0" smtClean="0">
                <a:latin typeface="Calibri" charset="0"/>
              </a:rPr>
              <a:t>(figura 02)</a:t>
            </a:r>
            <a:r>
              <a:rPr lang="pt-BR" dirty="0" smtClean="0">
                <a:latin typeface="Calibri" charset="0"/>
              </a:rPr>
              <a:t>. Tais estágios são:</a:t>
            </a:r>
          </a:p>
          <a:p>
            <a:r>
              <a:rPr lang="pt-BR" dirty="0" smtClean="0">
                <a:latin typeface="Calibri" charset="0"/>
              </a:rPr>
              <a:t>1. Nucleação homogênea e crescimento produz precipitados primários </a:t>
            </a:r>
            <a:r>
              <a:rPr lang="pt-BR" i="1" dirty="0" smtClean="0">
                <a:latin typeface="Calibri" charset="0"/>
              </a:rPr>
              <a:t>(</a:t>
            </a:r>
            <a:r>
              <a:rPr lang="pt-BR" i="1" dirty="0" err="1" smtClean="0">
                <a:latin typeface="Calibri" charset="0"/>
              </a:rPr>
              <a:t>primocrysts</a:t>
            </a:r>
            <a:r>
              <a:rPr lang="pt-BR" i="1" dirty="0" smtClean="0">
                <a:latin typeface="Calibri" charset="0"/>
              </a:rPr>
              <a:t>)</a:t>
            </a:r>
            <a:r>
              <a:rPr lang="pt-BR" dirty="0" smtClean="0">
                <a:latin typeface="Calibri" charset="0"/>
              </a:rPr>
              <a:t> que alcançam dimensões grossas antes de serem depositados como cristais </a:t>
            </a:r>
            <a:r>
              <a:rPr lang="pt-BR" i="1" dirty="0" err="1" smtClean="0">
                <a:latin typeface="Calibri" charset="0"/>
              </a:rPr>
              <a:t>cumulus</a:t>
            </a:r>
            <a:r>
              <a:rPr lang="pt-BR" dirty="0" smtClean="0">
                <a:latin typeface="Calibri" charset="0"/>
              </a:rPr>
              <a:t>.</a:t>
            </a:r>
          </a:p>
          <a:p>
            <a:r>
              <a:rPr lang="pt-BR" dirty="0" smtClean="0">
                <a:latin typeface="Calibri" charset="0"/>
              </a:rPr>
              <a:t>2. Os cristais </a:t>
            </a:r>
            <a:r>
              <a:rPr lang="pt-BR" i="1" dirty="0" err="1" smtClean="0">
                <a:latin typeface="Calibri" charset="0"/>
              </a:rPr>
              <a:t>cumulus</a:t>
            </a:r>
            <a:r>
              <a:rPr lang="pt-BR" dirty="0" smtClean="0">
                <a:latin typeface="Calibri" charset="0"/>
              </a:rPr>
              <a:t> continuam a crescer sob um mesmo eixo por trocas difusivas com o magma principal. Se este crescimento resulta numa exclusão do líquido intersticial, a rocha é um </a:t>
            </a:r>
            <a:r>
              <a:rPr lang="pt-BR" i="1" dirty="0" err="1" smtClean="0">
                <a:latin typeface="Calibri" charset="0"/>
              </a:rPr>
              <a:t>adcumulato</a:t>
            </a:r>
            <a:r>
              <a:rPr lang="pt-BR" i="1" dirty="0" smtClean="0">
                <a:latin typeface="Calibri" charset="0"/>
              </a:rPr>
              <a:t>.</a:t>
            </a:r>
            <a:endParaRPr lang="pt-BR" dirty="0" smtClean="0">
              <a:latin typeface="Calibri" charset="0"/>
            </a:endParaRPr>
          </a:p>
          <a:p>
            <a:r>
              <a:rPr lang="pt-BR" dirty="0" smtClean="0">
                <a:latin typeface="Calibri" charset="0"/>
              </a:rPr>
              <a:t>3. Se os cristais primários falham em crescer por trocas difusivas mas novos minerais cristalizam a partir do líquido da matriz entre os cristais primários, a rocha resultante é um </a:t>
            </a:r>
            <a:r>
              <a:rPr lang="pt-BR" i="1" dirty="0" err="1" smtClean="0">
                <a:latin typeface="Calibri" charset="0"/>
              </a:rPr>
              <a:t>ortocumulato</a:t>
            </a:r>
            <a:r>
              <a:rPr lang="pt-BR" dirty="0" smtClean="0">
                <a:latin typeface="Calibri" charset="0"/>
              </a:rPr>
              <a:t>. </a:t>
            </a:r>
          </a:p>
          <a:p>
            <a:pPr algn="just">
              <a:spcBef>
                <a:spcPct val="50000"/>
              </a:spcBef>
            </a:pPr>
            <a:endParaRPr lang="pt-BR" noProof="1" smtClean="0">
              <a:latin typeface="Verdana" charset="0"/>
            </a:endParaRPr>
          </a:p>
          <a:p>
            <a:pPr algn="just">
              <a:spcBef>
                <a:spcPct val="50000"/>
              </a:spcBef>
            </a:pPr>
            <a:endParaRPr lang="pt-BR" noProof="1" smtClean="0">
              <a:latin typeface="Verdana" charset="0"/>
            </a:endParaRPr>
          </a:p>
          <a:p>
            <a:pPr algn="just">
              <a:spcBef>
                <a:spcPct val="50000"/>
              </a:spcBef>
            </a:pPr>
            <a:r>
              <a:rPr lang="pt-BR" noProof="1" smtClean="0">
                <a:latin typeface="Verdana" charset="0"/>
              </a:rPr>
              <a:t>No extremo</a:t>
            </a:r>
            <a:r>
              <a:rPr lang="pt-BR" noProof="1" smtClean="0">
                <a:solidFill>
                  <a:srgbClr val="FF9933"/>
                </a:solidFill>
                <a:latin typeface="Verdana" charset="0"/>
              </a:rPr>
              <a:t> </a:t>
            </a:r>
            <a:r>
              <a:rPr lang="pt-BR" b="1" noProof="1" smtClean="0">
                <a:solidFill>
                  <a:srgbClr val="FF9933"/>
                </a:solidFill>
                <a:latin typeface="Verdana" charset="0"/>
              </a:rPr>
              <a:t>ortocumulático</a:t>
            </a:r>
            <a:r>
              <a:rPr lang="pt-BR" dirty="0" smtClean="0">
                <a:latin typeface="Verdana" charset="0"/>
              </a:rPr>
              <a:t>, </a:t>
            </a:r>
            <a:r>
              <a:rPr lang="pt-BR" dirty="0" err="1" smtClean="0">
                <a:latin typeface="Verdana" charset="0"/>
              </a:rPr>
              <a:t>Wager</a:t>
            </a:r>
            <a:r>
              <a:rPr lang="pt-BR" dirty="0" smtClean="0">
                <a:latin typeface="Verdana" charset="0"/>
              </a:rPr>
              <a:t> et al. (1960)</a:t>
            </a:r>
            <a:r>
              <a:rPr lang="pt-BR" noProof="1" smtClean="0">
                <a:latin typeface="Verdana" charset="0"/>
              </a:rPr>
              <a:t> imaginaram a rápida acumulação de cristais que aprisionaram líquido intersticial. </a:t>
            </a:r>
            <a:endParaRPr lang="pt-BR" dirty="0" smtClean="0">
              <a:latin typeface="Verdana" charset="0"/>
            </a:endParaRPr>
          </a:p>
          <a:p>
            <a:pPr algn="just">
              <a:spcBef>
                <a:spcPct val="50000"/>
              </a:spcBef>
            </a:pPr>
            <a:r>
              <a:rPr lang="pt-BR" noProof="1" smtClean="0">
                <a:latin typeface="Verdana" charset="0"/>
              </a:rPr>
              <a:t>Durante subseqüente cristalização em equilíbrio, o líquido aprisionado nos poros poderia reagir continuamente com os cristais cumulus para formar soluções sólidas de temperaturas mais baixa. </a:t>
            </a:r>
            <a:endParaRPr lang="pt-BR" dirty="0" smtClean="0">
              <a:latin typeface="Verdana" charset="0"/>
            </a:endParaRPr>
          </a:p>
          <a:p>
            <a:pPr algn="just">
              <a:spcBef>
                <a:spcPct val="50000"/>
              </a:spcBef>
            </a:pPr>
            <a:r>
              <a:rPr lang="pt-BR" noProof="1" smtClean="0">
                <a:latin typeface="Verdana" charset="0"/>
              </a:rPr>
              <a:t>Alguns minerais cumulus, notavelmente plagioclásio, são lentos para se equilibrarem e podem vir a ser quimicamente zonados. Eventualmente novas fases sofrem nucleação e crescem nos espaços de poros.</a:t>
            </a:r>
            <a:endParaRPr lang="pt-BR" dirty="0" smtClean="0">
              <a:latin typeface="Verdana" charset="0"/>
            </a:endParaRPr>
          </a:p>
          <a:p>
            <a:pPr algn="just">
              <a:spcBef>
                <a:spcPct val="50000"/>
              </a:spcBef>
            </a:pPr>
            <a:endParaRPr lang="pt-BR" dirty="0" smtClean="0">
              <a:latin typeface="Verdana" charset="0"/>
            </a:endParaRPr>
          </a:p>
          <a:p>
            <a:pPr algn="just">
              <a:spcBef>
                <a:spcPct val="50000"/>
              </a:spcBef>
            </a:pPr>
            <a:r>
              <a:rPr lang="pt-BR" noProof="1" smtClean="0">
                <a:latin typeface="Verdana" charset="0"/>
              </a:rPr>
              <a:t>O extremo </a:t>
            </a:r>
            <a:r>
              <a:rPr lang="pt-BR" b="1" noProof="1" smtClean="0">
                <a:solidFill>
                  <a:srgbClr val="FF9933"/>
                </a:solidFill>
                <a:latin typeface="Verdana" charset="0"/>
              </a:rPr>
              <a:t>adcumulático</a:t>
            </a:r>
            <a:r>
              <a:rPr lang="pt-BR" noProof="1" smtClean="0">
                <a:latin typeface="Verdana" charset="0"/>
              </a:rPr>
              <a:t> foi imaginado que ocorreria debaixo de condições de lenta acumulação de cristais.</a:t>
            </a:r>
            <a:endParaRPr lang="pt-BR" dirty="0" smtClean="0">
              <a:latin typeface="Verdana" charset="0"/>
            </a:endParaRPr>
          </a:p>
          <a:p>
            <a:pPr algn="just">
              <a:spcBef>
                <a:spcPct val="50000"/>
              </a:spcBef>
            </a:pPr>
            <a:r>
              <a:rPr lang="pt-BR" noProof="1" smtClean="0">
                <a:latin typeface="Verdana" charset="0"/>
              </a:rPr>
              <a:t>Os cristais estariam então aptos a manter comunicação química com o reservatório magmático principal por difusão de componentes através do líquido intersticial, e desta forma</a:t>
            </a:r>
            <a:r>
              <a:rPr lang="pt-BR" dirty="0" smtClean="0">
                <a:latin typeface="Verdana" charset="0"/>
              </a:rPr>
              <a:t> </a:t>
            </a:r>
            <a:r>
              <a:rPr lang="pt-BR" noProof="1" smtClean="0">
                <a:latin typeface="Verdana" charset="0"/>
              </a:rPr>
              <a:t>poderia crescer a uma composição constante até que virtualmente todos os espaços de poros fossem preenchidos.</a:t>
            </a:r>
          </a:p>
          <a:p>
            <a:endParaRPr lang="pt-BR" dirty="0" smtClean="0">
              <a:latin typeface="Calibri" charset="0"/>
            </a:endParaRPr>
          </a:p>
          <a:p>
            <a:pPr algn="just"/>
            <a:r>
              <a:rPr lang="pt-BR" b="1" dirty="0" err="1" smtClean="0">
                <a:solidFill>
                  <a:srgbClr val="FF9933"/>
                </a:solidFill>
                <a:latin typeface="Verdana" charset="0"/>
              </a:rPr>
              <a:t>Wager</a:t>
            </a:r>
            <a:r>
              <a:rPr lang="pt-BR" b="1" dirty="0" smtClean="0">
                <a:solidFill>
                  <a:srgbClr val="FF9933"/>
                </a:solidFill>
                <a:latin typeface="Verdana" charset="0"/>
              </a:rPr>
              <a:t> et al. (1960) –</a:t>
            </a:r>
            <a:r>
              <a:rPr lang="pt-BR" dirty="0" smtClean="0">
                <a:latin typeface="Verdana" charset="0"/>
              </a:rPr>
              <a:t>  nomenclatura por meio dos </a:t>
            </a:r>
            <a:r>
              <a:rPr lang="pt-BR" b="1" dirty="0" smtClean="0">
                <a:solidFill>
                  <a:srgbClr val="FF9933"/>
                </a:solidFill>
                <a:latin typeface="Verdana" charset="0"/>
              </a:rPr>
              <a:t>minerais </a:t>
            </a:r>
            <a:r>
              <a:rPr lang="pt-BR" b="1" dirty="0" err="1" smtClean="0">
                <a:solidFill>
                  <a:srgbClr val="FF9933"/>
                </a:solidFill>
                <a:latin typeface="Verdana" charset="0"/>
              </a:rPr>
              <a:t>cumulus</a:t>
            </a:r>
            <a:r>
              <a:rPr lang="pt-BR" dirty="0" smtClean="0">
                <a:latin typeface="Verdana" charset="0"/>
              </a:rPr>
              <a:t>,  (nome dos </a:t>
            </a:r>
            <a:r>
              <a:rPr lang="pt-BR" dirty="0" err="1" smtClean="0">
                <a:latin typeface="Verdana" charset="0"/>
              </a:rPr>
              <a:t>cumulatos</a:t>
            </a:r>
            <a:r>
              <a:rPr lang="pt-BR" dirty="0" smtClean="0">
                <a:latin typeface="Verdana" charset="0"/>
              </a:rPr>
              <a:t> seria dado pela concentração dos minerais </a:t>
            </a:r>
            <a:r>
              <a:rPr lang="pt-BR" dirty="0" err="1" smtClean="0">
                <a:latin typeface="Verdana" charset="0"/>
              </a:rPr>
              <a:t>cumuláticos</a:t>
            </a:r>
            <a:r>
              <a:rPr lang="pt-BR" dirty="0" smtClean="0">
                <a:latin typeface="Verdana" charset="0"/>
              </a:rPr>
              <a:t>).</a:t>
            </a:r>
          </a:p>
          <a:p>
            <a:pPr algn="just"/>
            <a:r>
              <a:rPr lang="pt-BR" dirty="0" smtClean="0">
                <a:latin typeface="Verdana" charset="0"/>
              </a:rPr>
              <a:t>e.g., uma rocha com olivina, piroxênio e plagioclásio </a:t>
            </a:r>
            <a:r>
              <a:rPr lang="pt-BR" dirty="0" err="1" smtClean="0">
                <a:latin typeface="Verdana" charset="0"/>
              </a:rPr>
              <a:t>cumuláticos</a:t>
            </a:r>
            <a:r>
              <a:rPr lang="pt-BR" dirty="0" smtClean="0">
                <a:latin typeface="Verdana" charset="0"/>
              </a:rPr>
              <a:t>, com maior concentração de plagioclásio em relação a olivina e de olivina em relação a piroxênio, seria chamada de </a:t>
            </a:r>
            <a:r>
              <a:rPr lang="pt-BR" b="1" dirty="0" smtClean="0">
                <a:solidFill>
                  <a:srgbClr val="FF9933"/>
                </a:solidFill>
                <a:latin typeface="Verdana" charset="0"/>
              </a:rPr>
              <a:t>plagioclásio-olivina-piroxênio </a:t>
            </a:r>
            <a:r>
              <a:rPr lang="pt-BR" b="1" dirty="0" err="1" smtClean="0">
                <a:solidFill>
                  <a:srgbClr val="FF9933"/>
                </a:solidFill>
                <a:latin typeface="Verdana" charset="0"/>
              </a:rPr>
              <a:t>cumulato</a:t>
            </a:r>
            <a:r>
              <a:rPr lang="pt-BR" b="1" dirty="0" smtClean="0">
                <a:solidFill>
                  <a:srgbClr val="FF9933"/>
                </a:solidFill>
                <a:latin typeface="Verdana" charset="0"/>
              </a:rPr>
              <a:t>.</a:t>
            </a:r>
          </a:p>
          <a:p>
            <a:pPr marL="0" marR="0" indent="0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 smtClean="0">
              <a:latin typeface="Calibri" charset="0"/>
            </a:endParaRPr>
          </a:p>
          <a:p>
            <a:pPr marL="0" marR="0" indent="0" algn="just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latin typeface="Calibri" charset="0"/>
              </a:rPr>
              <a:t>Embora não haja dúvida de que </a:t>
            </a:r>
            <a:r>
              <a:rPr lang="pt-BR" dirty="0" err="1" smtClean="0">
                <a:latin typeface="Calibri" charset="0"/>
              </a:rPr>
              <a:t>Wager</a:t>
            </a:r>
            <a:r>
              <a:rPr lang="pt-BR" dirty="0" smtClean="0">
                <a:latin typeface="Calibri" charset="0"/>
              </a:rPr>
              <a:t> e seus colegas relacionaram à sedimentação de cristais (</a:t>
            </a:r>
            <a:r>
              <a:rPr lang="pt-BR" i="1" dirty="0" err="1" smtClean="0">
                <a:latin typeface="Calibri" charset="0"/>
              </a:rPr>
              <a:t>crystal</a:t>
            </a:r>
            <a:r>
              <a:rPr lang="pt-BR" i="1" dirty="0" smtClean="0">
                <a:latin typeface="Calibri" charset="0"/>
              </a:rPr>
              <a:t> </a:t>
            </a:r>
            <a:r>
              <a:rPr lang="pt-BR" i="1" dirty="0" err="1" smtClean="0">
                <a:latin typeface="Calibri" charset="0"/>
              </a:rPr>
              <a:t>settling</a:t>
            </a:r>
            <a:r>
              <a:rPr lang="pt-BR" dirty="0" smtClean="0">
                <a:latin typeface="Calibri" charset="0"/>
              </a:rPr>
              <a:t>) como o processo dominante envolvido na formação de </a:t>
            </a:r>
            <a:r>
              <a:rPr lang="pt-BR" dirty="0" err="1" smtClean="0">
                <a:latin typeface="Calibri" charset="0"/>
              </a:rPr>
              <a:t>cumulatos</a:t>
            </a:r>
            <a:r>
              <a:rPr lang="pt-BR" dirty="0" smtClean="0">
                <a:latin typeface="Calibri" charset="0"/>
              </a:rPr>
              <a:t> (</a:t>
            </a:r>
            <a:r>
              <a:rPr lang="pt-BR" dirty="0" err="1" smtClean="0">
                <a:latin typeface="Calibri" charset="0"/>
              </a:rPr>
              <a:t>Wager</a:t>
            </a:r>
            <a:r>
              <a:rPr lang="pt-BR" dirty="0" smtClean="0">
                <a:latin typeface="Calibri" charset="0"/>
              </a:rPr>
              <a:t> &amp; Brown, 1968), estes também reconheceram a possibilidade de flutuação de cristais (</a:t>
            </a:r>
            <a:r>
              <a:rPr lang="pt-BR" dirty="0" err="1" smtClean="0">
                <a:latin typeface="Calibri" charset="0"/>
              </a:rPr>
              <a:t>cumulatos</a:t>
            </a:r>
            <a:r>
              <a:rPr lang="pt-BR" dirty="0" smtClean="0">
                <a:latin typeface="Calibri" charset="0"/>
              </a:rPr>
              <a:t> de flutuação), </a:t>
            </a:r>
            <a:r>
              <a:rPr lang="pt-BR" dirty="0" err="1" smtClean="0">
                <a:latin typeface="Calibri" charset="0"/>
              </a:rPr>
              <a:t>acreção</a:t>
            </a:r>
            <a:r>
              <a:rPr lang="pt-BR" dirty="0" smtClean="0">
                <a:latin typeface="Calibri" charset="0"/>
              </a:rPr>
              <a:t> de cristais para as paredes ou teto de uma intrusão (</a:t>
            </a:r>
            <a:r>
              <a:rPr lang="pt-BR" dirty="0" err="1" smtClean="0">
                <a:latin typeface="Calibri" charset="0"/>
              </a:rPr>
              <a:t>cumulatos</a:t>
            </a:r>
            <a:r>
              <a:rPr lang="pt-BR" dirty="0" smtClean="0">
                <a:latin typeface="Calibri" charset="0"/>
              </a:rPr>
              <a:t> de congelamento), ou crescimento </a:t>
            </a:r>
            <a:r>
              <a:rPr lang="pt-BR" i="1" dirty="0" smtClean="0">
                <a:latin typeface="Calibri" charset="0"/>
              </a:rPr>
              <a:t>in situ</a:t>
            </a:r>
            <a:r>
              <a:rPr lang="pt-BR" dirty="0" smtClean="0">
                <a:latin typeface="Calibri" charset="0"/>
              </a:rPr>
              <a:t> de cristais de forma ascendente a partir da base ou interior a partir das paredes (</a:t>
            </a:r>
            <a:r>
              <a:rPr lang="pt-BR" dirty="0" err="1" smtClean="0">
                <a:latin typeface="Calibri" charset="0"/>
              </a:rPr>
              <a:t>crescumulatos</a:t>
            </a:r>
            <a:r>
              <a:rPr lang="pt-BR" dirty="0" smtClean="0">
                <a:latin typeface="Calibri" charset="0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9EFC2-236C-CA43-88E2-0F1F434634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4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Contemporaneamente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ao Trabalho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Wager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Brown &amp;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Wadsworth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(1960) –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Skaergaard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Rhum</a:t>
            </a: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Jackson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(1961)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 Intrusão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Acamadada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Stillwater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reconheceu que na maioria dos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cumulatos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 material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intercumulus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consiste-se de dois componentes: (a)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sobrecrescimento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sin-axial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nos grãos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cumuláticos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já existentes, e (b) cristais intersticiais não representados na assembléia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cumulus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Jackson (1961, 1967) refere-se a estes respectivamente como (a)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sobrecrescimento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pós-cumulus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(b) preenchimento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pós-cumulus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simples. Ainda que ambos representem o preenchimento da estrutura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cumulática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este também reconheceu uma terceira possibilidade, chamada substituição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pós-cumulus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em que os grãos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cumuláticos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originais seriam modificados por reação com o magma intersticial.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08980-13BF-4975-8EC1-AD498A1D7966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Hunter, sob o </a:t>
            </a:r>
            <a:r>
              <a:rPr lang="en-US" dirty="0" err="1" smtClean="0"/>
              <a:t>ponto</a:t>
            </a:r>
            <a:r>
              <a:rPr lang="en-US" baseline="0" dirty="0" smtClean="0"/>
              <a:t> de vista </a:t>
            </a:r>
            <a:r>
              <a:rPr lang="en-US" baseline="0" dirty="0" err="1" smtClean="0"/>
              <a:t>cumulático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estruturas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primárias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secundárias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err="1" smtClean="0"/>
              <a:t>Desenvolvimento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texturas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primárias</a:t>
            </a:r>
            <a:endParaRPr lang="en-US" baseline="0" dirty="0" smtClean="0"/>
          </a:p>
          <a:p>
            <a:r>
              <a:rPr lang="en-US" baseline="0" dirty="0" smtClean="0"/>
              <a:t>(</a:t>
            </a:r>
            <a:r>
              <a:rPr lang="en-US" baseline="0" dirty="0" err="1" smtClean="0"/>
              <a:t>mecanismos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deposição</a:t>
            </a:r>
            <a:r>
              <a:rPr lang="en-US" baseline="0" dirty="0" smtClean="0"/>
              <a:t>)</a:t>
            </a:r>
          </a:p>
          <a:p>
            <a:r>
              <a:rPr lang="en-US" baseline="0" dirty="0" err="1" smtClean="0"/>
              <a:t>Texturas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Secundárias</a:t>
            </a:r>
            <a:endParaRPr lang="en-US" baseline="0" dirty="0" smtClean="0"/>
          </a:p>
          <a:p>
            <a:r>
              <a:rPr lang="en-US" baseline="0" dirty="0" err="1" smtClean="0"/>
              <a:t>Compactação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Cimentação</a:t>
            </a:r>
            <a:r>
              <a:rPr lang="en-US" baseline="0" dirty="0" smtClean="0"/>
              <a:t> dos </a:t>
            </a:r>
            <a:r>
              <a:rPr lang="en-US" baseline="0" dirty="0" err="1" smtClean="0"/>
              <a:t>poros</a:t>
            </a:r>
            <a:endParaRPr lang="en-US" baseline="0" dirty="0" smtClean="0"/>
          </a:p>
          <a:p>
            <a:pPr algn="just">
              <a:defRPr/>
            </a:pPr>
            <a:endParaRPr lang="pt-BR" sz="1200" kern="1200" dirty="0" smtClean="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Segundo Hunter (1996), o termo </a:t>
            </a:r>
            <a:r>
              <a:rPr lang="pt-BR" sz="1200" b="1" i="1" kern="1200" dirty="0" err="1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densificação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pode ser usado </a:t>
            </a:r>
            <a:r>
              <a:rPr lang="pt-BR" sz="1200" i="1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para todos os processos que aumentam o volume de fracionado das fases </a:t>
            </a:r>
            <a:r>
              <a:rPr lang="pt-BR" sz="1200" i="1" kern="1200" dirty="0" err="1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cumulus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. Este inclui </a:t>
            </a:r>
            <a:r>
              <a:rPr lang="pt-BR" sz="1200" b="1" kern="1200" dirty="0" err="1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densificação</a:t>
            </a:r>
            <a:r>
              <a:rPr lang="pt-BR" sz="1200" b="1" kern="1200" dirty="0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 de </a:t>
            </a:r>
            <a:r>
              <a:rPr lang="pt-BR" sz="1200" b="1" i="1" kern="1200" dirty="0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crescimento</a:t>
            </a:r>
            <a:r>
              <a:rPr lang="pt-BR" sz="1200" i="1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,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que resulta na substituição do volume dos poros e </a:t>
            </a:r>
            <a:r>
              <a:rPr lang="pt-BR" sz="1200" b="1" kern="1200" dirty="0" err="1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densificação</a:t>
            </a:r>
            <a:r>
              <a:rPr lang="pt-BR" sz="1200" b="1" kern="1200" dirty="0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 de </a:t>
            </a:r>
            <a:r>
              <a:rPr lang="pt-BR" sz="1200" b="1" i="1" kern="1200" dirty="0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compactação</a:t>
            </a:r>
            <a:r>
              <a:rPr lang="pt-BR" sz="1200" i="1" kern="1200" dirty="0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,</a:t>
            </a:r>
            <a:r>
              <a:rPr lang="pt-BR" sz="1200" i="1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que resulta na redução do volume dos poros. </a:t>
            </a:r>
          </a:p>
          <a:p>
            <a:pPr algn="just">
              <a:defRPr/>
            </a:pPr>
            <a:endParaRPr lang="pt-BR" sz="1200" kern="1200" dirty="0" smtClean="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     Quando somente uma ou duas fases </a:t>
            </a:r>
            <a:r>
              <a:rPr lang="pt-BR" sz="1200" kern="1200" dirty="0" err="1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cumulus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estão presentes, a cimentação geralmente envolve a nucleação e crescimento de novas fases, geralmente </a:t>
            </a:r>
            <a:r>
              <a:rPr lang="pt-BR" sz="1200" kern="1200" dirty="0" err="1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poiquilíticas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a </a:t>
            </a:r>
            <a:r>
              <a:rPr lang="pt-BR" sz="1200" kern="1200" dirty="0" err="1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subpoiquilíticas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nos espaços de poros.</a:t>
            </a:r>
          </a:p>
          <a:p>
            <a:pPr algn="just">
              <a:defRPr/>
            </a:pPr>
            <a:endParaRPr lang="pt-BR" sz="1200" kern="1200" dirty="0" smtClean="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algn="just">
              <a:defRPr/>
            </a:pP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     Dentro destas rochas, os termos </a:t>
            </a:r>
            <a:r>
              <a:rPr lang="pt-BR" sz="1200" b="1" kern="1200" dirty="0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granular e </a:t>
            </a:r>
            <a:r>
              <a:rPr lang="pt-BR" sz="1200" b="1" kern="1200" dirty="0" err="1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poiquilítico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se tornam proveitosamente sinônimos de </a:t>
            </a:r>
            <a:r>
              <a:rPr lang="pt-BR" sz="1200" b="1" kern="1200" dirty="0" err="1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densificado</a:t>
            </a:r>
            <a:r>
              <a:rPr lang="pt-BR" sz="1200" b="1" kern="1200" dirty="0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 e cimentado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, respectivamente. Um </a:t>
            </a:r>
            <a:r>
              <a:rPr lang="pt-BR" sz="1200" kern="1200" dirty="0" err="1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cumulato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completamente ou </a:t>
            </a:r>
            <a:r>
              <a:rPr lang="pt-BR" sz="1200" b="1" kern="1200" dirty="0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altamente </a:t>
            </a:r>
            <a:r>
              <a:rPr lang="pt-BR" sz="1200" b="1" kern="1200" dirty="0" err="1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densificado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tem uma textura granular, um </a:t>
            </a:r>
            <a:r>
              <a:rPr lang="pt-BR" sz="1200" kern="1200" dirty="0" err="1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cumulato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200" b="1" kern="1200" dirty="0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cimentado parcialmente </a:t>
            </a:r>
            <a:r>
              <a:rPr lang="pt-BR" sz="1200" b="1" kern="1200" dirty="0" err="1" smtClean="0">
                <a:solidFill>
                  <a:srgbClr val="FF9933"/>
                </a:solidFill>
                <a:latin typeface="Verdana" charset="0"/>
                <a:ea typeface="ＭＳ Ｐゴシック" charset="0"/>
                <a:cs typeface="ＭＳ Ｐゴシック" charset="0"/>
              </a:rPr>
              <a:t>densificado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 teria uma textura </a:t>
            </a:r>
            <a:r>
              <a:rPr lang="pt-BR" sz="1200" kern="1200" dirty="0" err="1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poiquilítica</a:t>
            </a:r>
            <a:r>
              <a:rPr lang="pt-BR" sz="1200" kern="12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7BA07F-8355-6145-AE51-0E5303518F5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10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z="1000" i="1">
                <a:latin typeface="Garamond" charset="0"/>
              </a:rPr>
              <a:t>Croquis apresentando mudanças na forma dos cristais e na acomodação destes para cumulatos de olivina diferentemente densificados da intrusão Rhum, noroeste da Escócia. A fase de cimentação em cada caso é o plagioclásio (acinzentado). Embora o tamanho dos grãos e as distribuições destes sejam levemente diferentes em cada caso, a progressão de A para D mostra como os grãos se equilibram durante a densificação, resultando em um mosaico granular. Cada croqui representa uma área de ~6x4mm. Extraído de Hunter (1996).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B306BB6-084B-E94A-9951-2A03C9BAFC74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dirty="0">
                <a:latin typeface="Garamond" charset="0"/>
              </a:rPr>
              <a:t>Desenvolvimento da textura durante progressiva acumulação de grãos </a:t>
            </a:r>
            <a:r>
              <a:rPr lang="pt-BR" dirty="0" err="1">
                <a:latin typeface="Garamond" charset="0"/>
              </a:rPr>
              <a:t>cumulus</a:t>
            </a:r>
            <a:r>
              <a:rPr lang="pt-BR" dirty="0">
                <a:latin typeface="Garamond" charset="0"/>
              </a:rPr>
              <a:t> de um magma evoluindo a partir da composição </a:t>
            </a:r>
            <a:r>
              <a:rPr lang="pt-BR" dirty="0" err="1">
                <a:latin typeface="Garamond" charset="0"/>
              </a:rPr>
              <a:t>X</a:t>
            </a:r>
            <a:r>
              <a:rPr lang="pt-BR" dirty="0">
                <a:latin typeface="Garamond" charset="0"/>
              </a:rPr>
              <a:t> através de </a:t>
            </a:r>
            <a:r>
              <a:rPr lang="pt-BR" dirty="0" err="1">
                <a:latin typeface="Garamond" charset="0"/>
              </a:rPr>
              <a:t>Y</a:t>
            </a:r>
            <a:r>
              <a:rPr lang="pt-BR" dirty="0">
                <a:latin typeface="Garamond" charset="0"/>
              </a:rPr>
              <a:t> para </a:t>
            </a:r>
            <a:r>
              <a:rPr lang="pt-BR" dirty="0" err="1">
                <a:latin typeface="Garamond" charset="0"/>
              </a:rPr>
              <a:t>Z</a:t>
            </a:r>
            <a:r>
              <a:rPr lang="pt-BR" dirty="0">
                <a:latin typeface="Garamond" charset="0"/>
              </a:rPr>
              <a:t>, num sistema ternário hipotético (apresentado a esquerda) de fases A (preto), </a:t>
            </a:r>
            <a:r>
              <a:rPr lang="pt-BR" dirty="0" err="1">
                <a:latin typeface="Garamond" charset="0"/>
              </a:rPr>
              <a:t>B</a:t>
            </a:r>
            <a:r>
              <a:rPr lang="pt-BR" dirty="0">
                <a:latin typeface="Garamond" charset="0"/>
              </a:rPr>
              <a:t> (pontilhado), e C (branco). A geometria de acomodação </a:t>
            </a:r>
            <a:r>
              <a:rPr lang="pt-BR" dirty="0" err="1">
                <a:latin typeface="Garamond" charset="0"/>
              </a:rPr>
              <a:t>incial</a:t>
            </a:r>
            <a:r>
              <a:rPr lang="pt-BR" dirty="0">
                <a:latin typeface="Garamond" charset="0"/>
              </a:rPr>
              <a:t> é apresentada para magmas em </a:t>
            </a:r>
            <a:r>
              <a:rPr lang="pt-BR" dirty="0" err="1">
                <a:latin typeface="Garamond" charset="0"/>
              </a:rPr>
              <a:t>X</a:t>
            </a:r>
            <a:r>
              <a:rPr lang="pt-BR" dirty="0">
                <a:latin typeface="Garamond" charset="0"/>
              </a:rPr>
              <a:t> (parte basal da coluna esquerda) e </a:t>
            </a:r>
            <a:r>
              <a:rPr lang="pt-BR" dirty="0" err="1">
                <a:latin typeface="Garamond" charset="0"/>
              </a:rPr>
              <a:t>Y</a:t>
            </a:r>
            <a:r>
              <a:rPr lang="pt-BR" dirty="0">
                <a:latin typeface="Garamond" charset="0"/>
              </a:rPr>
              <a:t> (topo da coluna esquerda). </a:t>
            </a:r>
          </a:p>
          <a:p>
            <a:r>
              <a:rPr lang="pt-BR" dirty="0">
                <a:latin typeface="Garamond" charset="0"/>
              </a:rPr>
              <a:t>Cada uma é capaz de se </a:t>
            </a:r>
            <a:r>
              <a:rPr lang="pt-BR" dirty="0" err="1">
                <a:latin typeface="Garamond" charset="0"/>
              </a:rPr>
              <a:t>densificar</a:t>
            </a:r>
            <a:r>
              <a:rPr lang="pt-BR" dirty="0">
                <a:latin typeface="Garamond" charset="0"/>
              </a:rPr>
              <a:t> quase que completamente pelo </a:t>
            </a:r>
            <a:r>
              <a:rPr lang="pt-BR" dirty="0" err="1">
                <a:latin typeface="Garamond" charset="0"/>
              </a:rPr>
              <a:t>sobrecrescimento</a:t>
            </a:r>
            <a:r>
              <a:rPr lang="pt-BR" dirty="0">
                <a:latin typeface="Garamond" charset="0"/>
              </a:rPr>
              <a:t> antes da cimentação, i.e., </a:t>
            </a:r>
            <a:r>
              <a:rPr lang="pt-BR" dirty="0" err="1">
                <a:latin typeface="Garamond" charset="0"/>
              </a:rPr>
              <a:t>DTcem</a:t>
            </a:r>
            <a:r>
              <a:rPr lang="pt-BR" dirty="0">
                <a:latin typeface="Garamond" charset="0"/>
              </a:rPr>
              <a:t> é alto (</a:t>
            </a:r>
            <a:r>
              <a:rPr lang="pt-BR" dirty="0" err="1">
                <a:latin typeface="Garamond" charset="0"/>
              </a:rPr>
              <a:t>densificação</a:t>
            </a:r>
            <a:r>
              <a:rPr lang="pt-BR" dirty="0">
                <a:latin typeface="Garamond" charset="0"/>
              </a:rPr>
              <a:t> também poderia ocorrer por compactação, produzindo uma textura similar). A coluna do meio à esquerda apresenta a geometria de acomodação para uma magma próximo da saturação em </a:t>
            </a:r>
            <a:r>
              <a:rPr lang="pt-BR" dirty="0" err="1">
                <a:latin typeface="Garamond" charset="0"/>
              </a:rPr>
              <a:t>B</a:t>
            </a:r>
            <a:r>
              <a:rPr lang="pt-BR" dirty="0">
                <a:latin typeface="Garamond" charset="0"/>
              </a:rPr>
              <a:t>; </a:t>
            </a:r>
            <a:r>
              <a:rPr lang="pt-BR" dirty="0" err="1">
                <a:latin typeface="Garamond" charset="0"/>
              </a:rPr>
              <a:t>DTcem</a:t>
            </a:r>
            <a:r>
              <a:rPr lang="pt-BR" dirty="0">
                <a:latin typeface="Garamond" charset="0"/>
              </a:rPr>
              <a:t> é bem próximo de zero. A rocha parcialmente cristalizada sofre cimentação por cristais </a:t>
            </a:r>
            <a:r>
              <a:rPr lang="pt-BR" dirty="0" err="1">
                <a:latin typeface="Garamond" charset="0"/>
              </a:rPr>
              <a:t>poiquilíticos</a:t>
            </a:r>
            <a:r>
              <a:rPr lang="pt-BR" dirty="0">
                <a:latin typeface="Garamond" charset="0"/>
              </a:rPr>
              <a:t> de B. A porcentagem de cimento é apresentada esquematicamente na extrema direita. A </a:t>
            </a:r>
            <a:r>
              <a:rPr lang="pt-BR" dirty="0" err="1">
                <a:latin typeface="Garamond" charset="0"/>
              </a:rPr>
              <a:t>ciclicidade</a:t>
            </a:r>
            <a:r>
              <a:rPr lang="pt-BR" dirty="0">
                <a:latin typeface="Garamond" charset="0"/>
              </a:rPr>
              <a:t> do desenvolvimento da textura poderia continuar com a saturação de C. Reabastecimento de magma de composição </a:t>
            </a:r>
            <a:r>
              <a:rPr lang="pt-BR" dirty="0" err="1">
                <a:latin typeface="Garamond" charset="0"/>
              </a:rPr>
              <a:t>X</a:t>
            </a:r>
            <a:r>
              <a:rPr lang="pt-BR" dirty="0">
                <a:latin typeface="Garamond" charset="0"/>
              </a:rPr>
              <a:t> previamente a saturação de </a:t>
            </a:r>
            <a:r>
              <a:rPr lang="pt-BR" dirty="0" err="1">
                <a:latin typeface="Garamond" charset="0"/>
              </a:rPr>
              <a:t>B</a:t>
            </a:r>
            <a:r>
              <a:rPr lang="pt-BR" dirty="0">
                <a:latin typeface="Garamond" charset="0"/>
              </a:rPr>
              <a:t> poderia produzir uma </a:t>
            </a:r>
            <a:r>
              <a:rPr lang="pt-BR" dirty="0" err="1">
                <a:latin typeface="Garamond" charset="0"/>
              </a:rPr>
              <a:t>ciclicidade</a:t>
            </a:r>
            <a:r>
              <a:rPr lang="pt-BR" dirty="0">
                <a:latin typeface="Garamond" charset="0"/>
              </a:rPr>
              <a:t> </a:t>
            </a:r>
            <a:r>
              <a:rPr lang="pt-BR" dirty="0" err="1">
                <a:latin typeface="Garamond" charset="0"/>
              </a:rPr>
              <a:t>textural</a:t>
            </a:r>
            <a:r>
              <a:rPr lang="pt-BR" dirty="0">
                <a:latin typeface="Garamond" charset="0"/>
              </a:rPr>
              <a:t> similar com grãos de A apresentando um aumento na cimentação (decréscimo  na </a:t>
            </a:r>
            <a:r>
              <a:rPr lang="pt-BR" dirty="0" err="1">
                <a:latin typeface="Garamond" charset="0"/>
              </a:rPr>
              <a:t>densificação</a:t>
            </a:r>
            <a:r>
              <a:rPr lang="pt-BR" dirty="0">
                <a:latin typeface="Garamond" charset="0"/>
              </a:rPr>
              <a:t>) nas regiões de topo de cada ciclo. 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F492D51-71E5-8448-B924-A4FF930966E5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>
              <a:latin typeface="Calibri" charset="0"/>
            </a:endParaRPr>
          </a:p>
        </p:txBody>
      </p:sp>
      <p:sp>
        <p:nvSpPr>
          <p:cNvPr id="225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0DA082E-88D9-5A46-A306-A4F8D872DF11}" type="slidenum">
              <a:rPr lang="pt-BR" sz="1200"/>
              <a:pPr eaLnBrk="1" hangingPunct="1"/>
              <a:t>27</a:t>
            </a:fld>
            <a:endParaRPr lang="pt-B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pt-BR">
              <a:latin typeface="Calibri" charset="0"/>
            </a:endParaRPr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21361E5-923A-3D42-B7E8-AC05FC69BF03}" type="slidenum">
              <a:rPr lang="pt-BR" sz="1200"/>
              <a:pPr eaLnBrk="1" hangingPunct="1"/>
              <a:t>28</a:t>
            </a:fld>
            <a:endParaRPr lang="pt-B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x-none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x-none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x-none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8BE656C9-5035-3344-A528-80C2CC2D850A}" type="datetimeFigureOut">
              <a:rPr lang="en-US" smtClean="0"/>
              <a:t>17/05/18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A85EA50-DFB7-FB4B-A487-F25C5E0DC9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imgres?imgurl=http://turmalina.igc.usp.br/img/revistas/rbg/v38n2/html/2a05f6.jpg&amp;imgrefurl=http://turmalina.igc.usp.br/scielo.php?script=sci_arttext&amp;pid=S0375-75362008000300005&amp;lng=en&amp;nrm=iso&amp;usg=__pxNY4ZZ7UJpAOsWMz44DVJm-Lzk=&amp;h=730&amp;w=794&amp;sz=180&amp;hl=pt-BR&amp;start=1&amp;zoom=1&amp;tbnid=IdDOKQdDWGqx0M:&amp;tbnh=131&amp;tbnw=143&amp;ei=I-3STam4DIHx0gGxwZnvCw&amp;prev=/search?q=texturas+of%C3%ADticas+e+subof%C3%ADticas&amp;hl=pt-BR&amp;biw=1148&amp;bih=670&amp;gbv=2&amp;prmdo=1&amp;tbm=isch&amp;itbs=1" TargetMode="External"/><Relationship Id="rId4" Type="http://schemas.openxmlformats.org/officeDocument/2006/relationships/hyperlink" Target="http://www.google.com.br/imgres?imgurl=http://www.rc.unesp.br/museudpm/rochas/magmaticos/noritolamin1.jpg&amp;imgrefurl=http://www.rc.unesp.br/museudpm/rochas/magmaticos/norito.html&amp;usg=__wFcFVp1GI_T9c1ksC2icfwpOwhA=&amp;h=574&amp;w=764&amp;sz=61&amp;hl=pt-BR&amp;start=2&amp;zoom=1&amp;tbnid=1WTMsXHfj4HmiM:&amp;tbnh=107&amp;tbnw=142&amp;ei=I-3STam4DIHx0gGxwZnvCw&amp;prev=/search?q=texturas+of%C3%ADticas+e+subof%C3%ADticas&amp;hl=pt-BR&amp;biw=1148&amp;bih=670&amp;gbv=2&amp;prmdo=1&amp;tbm=isch&amp;itbs=1" TargetMode="External"/><Relationship Id="rId5" Type="http://schemas.openxmlformats.org/officeDocument/2006/relationships/hyperlink" Target="http://www.google.com.br/imgres?imgurl=http://web.pdx.edu/~ruzickaa/meteorites/McSween89/ophitic.jpg&amp;imgrefurl=http://web.pdx.edu/~ruzickaa/meteorites/McSween89/glos15.html&amp;usg=__bxn9K36SAiWfvyLzmvT5A7LFL_8=&amp;h=350&amp;w=800&amp;sz=153&amp;hl=pt-BR&amp;start=5&amp;zoom=1&amp;tbnid=kb6kUyHU4Z70pM:&amp;tbnh=63&amp;tbnw=143&amp;ei=tO7STcOjKOTn0QGRpZHKCw&amp;prev=/search?q=igneous+textures+ophitic+and+subophitic&amp;hl=pt-BR&amp;biw=1148&amp;bih=670&amp;gbv=2&amp;prmdo=1&amp;tbm=isch&amp;itbs=1" TargetMode="External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gi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geosci.unc.edu/Petunia/IgMetAtlas/minerals/olivine.X.html" TargetMode="External"/><Relationship Id="rId3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375" y="396874"/>
            <a:ext cx="8223250" cy="2667001"/>
          </a:xfrm>
          <a:solidFill>
            <a:srgbClr val="00CC99"/>
          </a:solidFill>
        </p:spPr>
        <p:txBody>
          <a:bodyPr/>
          <a:lstStyle/>
          <a:p>
            <a:r>
              <a:rPr lang="en-US" sz="3200" b="1" dirty="0" smtClean="0"/>
              <a:t>ROCHAS MÁFICA-ULTRAMÁFICAS</a:t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err="1" smtClean="0"/>
              <a:t>Prática</a:t>
            </a:r>
            <a:r>
              <a:rPr lang="en-US" sz="3200" dirty="0" smtClean="0"/>
              <a:t> </a:t>
            </a:r>
            <a:r>
              <a:rPr lang="en-US" sz="3200" dirty="0" err="1" smtClean="0"/>
              <a:t>macroscópica</a:t>
            </a:r>
            <a:r>
              <a:rPr lang="en-US" sz="3200" dirty="0" smtClean="0"/>
              <a:t> e </a:t>
            </a:r>
            <a:r>
              <a:rPr lang="en-US" sz="3200" dirty="0" err="1" smtClean="0"/>
              <a:t>microscópica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375" y="3429000"/>
            <a:ext cx="8096250" cy="777876"/>
          </a:xfrm>
        </p:spPr>
        <p:txBody>
          <a:bodyPr>
            <a:noAutofit/>
          </a:bodyPr>
          <a:lstStyle/>
          <a:p>
            <a:pPr algn="just"/>
            <a:r>
              <a:rPr lang="en-US" b="1" dirty="0" err="1" smtClean="0"/>
              <a:t>Complexos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Acamadados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b="1" dirty="0" err="1" smtClean="0"/>
              <a:t>rochas</a:t>
            </a:r>
            <a:r>
              <a:rPr lang="en-US" b="1" dirty="0" smtClean="0"/>
              <a:t> </a:t>
            </a:r>
            <a:r>
              <a:rPr lang="en-US" b="1" dirty="0" err="1" smtClean="0"/>
              <a:t>Bandadas</a:t>
            </a:r>
            <a:r>
              <a:rPr lang="en-US" b="1" dirty="0" smtClean="0"/>
              <a:t> e </a:t>
            </a:r>
            <a:r>
              <a:rPr lang="en-US" b="1" dirty="0" err="1" smtClean="0"/>
              <a:t>Cumulatos</a:t>
            </a:r>
            <a:r>
              <a:rPr lang="en-US" b="1" dirty="0" smtClean="0"/>
              <a:t> </a:t>
            </a:r>
            <a:r>
              <a:rPr lang="en-US" b="1" dirty="0" err="1" smtClean="0"/>
              <a:t>Ultramáficos</a:t>
            </a:r>
            <a:endParaRPr lang="en-US" b="1" dirty="0" smtClean="0"/>
          </a:p>
          <a:p>
            <a:pPr algn="just"/>
            <a:endParaRPr lang="en-US" b="1" dirty="0"/>
          </a:p>
          <a:p>
            <a:pPr algn="just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48711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04176" y="165100"/>
            <a:ext cx="8749324" cy="45720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dirty="0"/>
              <a:t>Texturas de rochas </a:t>
            </a:r>
            <a:r>
              <a:rPr lang="pt-BR" b="1" dirty="0" err="1"/>
              <a:t>máfica-ultramáficas</a:t>
            </a:r>
            <a:endParaRPr lang="en-US" dirty="0"/>
          </a:p>
        </p:txBody>
      </p:sp>
      <p:pic>
        <p:nvPicPr>
          <p:cNvPr id="4099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663700"/>
            <a:ext cx="548640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upo 8"/>
          <p:cNvGrpSpPr>
            <a:grpSpLocks/>
          </p:cNvGrpSpPr>
          <p:nvPr/>
        </p:nvGrpSpPr>
        <p:grpSpPr bwMode="auto">
          <a:xfrm>
            <a:off x="204176" y="906463"/>
            <a:ext cx="8711224" cy="4970462"/>
            <a:chOff x="204176" y="517525"/>
            <a:chExt cx="8711224" cy="4970463"/>
          </a:xfrm>
        </p:grpSpPr>
        <p:pic>
          <p:nvPicPr>
            <p:cNvPr id="4102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76" y="517525"/>
              <a:ext cx="3262924" cy="2651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3" name="Group 21"/>
            <p:cNvGrpSpPr>
              <a:grpSpLocks/>
            </p:cNvGrpSpPr>
            <p:nvPr/>
          </p:nvGrpSpPr>
          <p:grpSpPr bwMode="auto">
            <a:xfrm>
              <a:off x="1363663" y="1731963"/>
              <a:ext cx="6416675" cy="3308350"/>
              <a:chOff x="0" y="0"/>
              <a:chExt cx="4042" cy="2084"/>
            </a:xfrm>
          </p:grpSpPr>
          <p:sp>
            <p:nvSpPr>
              <p:cNvPr id="4105" name="Rectangle 1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4106" name="Rectangle 1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042" cy="2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r>
                  <a:rPr lang="en-US" dirty="0"/>
                  <a:t>  </a:t>
                </a:r>
                <a:r>
                  <a:rPr lang="en-US" sz="21100" dirty="0"/>
                  <a:t> </a:t>
                </a:r>
                <a:r>
                  <a:rPr lang="en-US" dirty="0"/>
                  <a:t>                                                                       </a:t>
                </a:r>
              </a:p>
            </p:txBody>
          </p:sp>
        </p:grpSp>
        <p:sp>
          <p:nvSpPr>
            <p:cNvPr id="4104" name="Text Box 23"/>
            <p:cNvSpPr txBox="1">
              <a:spLocks noChangeArrowheads="1"/>
            </p:cNvSpPr>
            <p:nvPr/>
          </p:nvSpPr>
          <p:spPr bwMode="auto">
            <a:xfrm>
              <a:off x="3657600" y="4572000"/>
              <a:ext cx="52578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sz="1800" b="1"/>
                <a:t>The most common cumulate types in order of formation A) orthocumulates, B) mesocumulates and C) Adcumulates. </a:t>
              </a:r>
            </a:p>
          </p:txBody>
        </p:sp>
      </p:grpSp>
      <p:sp>
        <p:nvSpPr>
          <p:cNvPr id="4101" name="CaixaDeTexto 2"/>
          <p:cNvSpPr txBox="1">
            <a:spLocks noChangeArrowheads="1"/>
          </p:cNvSpPr>
          <p:nvPr/>
        </p:nvSpPr>
        <p:spPr bwMode="auto">
          <a:xfrm>
            <a:off x="4741863" y="1095375"/>
            <a:ext cx="3214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/>
              <a:t>Texturas </a:t>
            </a:r>
            <a:r>
              <a:rPr lang="pt-BR" b="1" dirty="0" err="1"/>
              <a:t>cumuláticas</a:t>
            </a:r>
            <a:endParaRPr lang="pt-BR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04176" y="3766036"/>
            <a:ext cx="3262924" cy="256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pt-BR" sz="1400" b="1" dirty="0" smtClean="0">
                <a:latin typeface="Verdana" charset="0"/>
              </a:rPr>
              <a:t>Nomenclatura </a:t>
            </a:r>
            <a:r>
              <a:rPr lang="pt-BR" sz="1400" b="1" dirty="0" err="1" smtClean="0">
                <a:latin typeface="Verdana" charset="0"/>
              </a:rPr>
              <a:t>cumulatos</a:t>
            </a:r>
            <a:endParaRPr lang="pt-BR" sz="1400" b="1" dirty="0" smtClean="0">
              <a:latin typeface="Verdana" charset="0"/>
            </a:endParaRPr>
          </a:p>
          <a:p>
            <a:pPr algn="just">
              <a:defRPr/>
            </a:pPr>
            <a:r>
              <a:rPr lang="pt-BR" sz="1400" dirty="0">
                <a:latin typeface="Verdana" charset="0"/>
              </a:rPr>
              <a:t>U</a:t>
            </a:r>
            <a:r>
              <a:rPr lang="pt-BR" sz="1400" dirty="0" smtClean="0">
                <a:latin typeface="Verdana" charset="0"/>
              </a:rPr>
              <a:t>sar </a:t>
            </a:r>
            <a:r>
              <a:rPr lang="pt-BR" sz="1400" dirty="0">
                <a:latin typeface="Verdana" charset="0"/>
              </a:rPr>
              <a:t>os nomes tradicionais das rochas, conforme classificação da </a:t>
            </a:r>
            <a:r>
              <a:rPr lang="pt-BR" sz="1400" dirty="0" smtClean="0">
                <a:latin typeface="Verdana" charset="0"/>
              </a:rPr>
              <a:t>IUGS.</a:t>
            </a:r>
            <a:endParaRPr lang="pt-BR" sz="1400" dirty="0">
              <a:latin typeface="Verdana" charset="0"/>
            </a:endParaRPr>
          </a:p>
          <a:p>
            <a:pPr algn="just">
              <a:defRPr/>
            </a:pPr>
            <a:endParaRPr lang="pt-BR" sz="1400" b="1" dirty="0" smtClean="0">
              <a:latin typeface="Verdana" charset="0"/>
            </a:endParaRPr>
          </a:p>
          <a:p>
            <a:pPr algn="just">
              <a:spcAft>
                <a:spcPts val="1200"/>
              </a:spcAft>
              <a:defRPr/>
            </a:pPr>
            <a:r>
              <a:rPr lang="pt-BR" sz="1400" b="1" dirty="0" smtClean="0">
                <a:latin typeface="Verdana" charset="0"/>
              </a:rPr>
              <a:t>Classificação pós</a:t>
            </a:r>
            <a:r>
              <a:rPr lang="pt-BR" sz="1400" b="1" dirty="0">
                <a:latin typeface="Verdana" charset="0"/>
              </a:rPr>
              <a:t>-</a:t>
            </a:r>
            <a:r>
              <a:rPr lang="pt-BR" sz="1400" b="1" dirty="0" err="1" smtClean="0">
                <a:latin typeface="Verdana" charset="0"/>
              </a:rPr>
              <a:t>cumulus</a:t>
            </a:r>
            <a:endParaRPr lang="pt-BR" sz="1400" b="1" dirty="0">
              <a:latin typeface="Verdana" charset="0"/>
            </a:endParaRPr>
          </a:p>
          <a:p>
            <a:pPr algn="just">
              <a:spcAft>
                <a:spcPts val="900"/>
              </a:spcAft>
              <a:defRPr/>
            </a:pPr>
            <a:r>
              <a:rPr lang="pt-BR" sz="1400" dirty="0" smtClean="0">
                <a:latin typeface="Verdana" charset="0"/>
              </a:rPr>
              <a:t>25</a:t>
            </a:r>
            <a:r>
              <a:rPr lang="pt-BR" sz="1400" dirty="0">
                <a:latin typeface="Verdana" charset="0"/>
              </a:rPr>
              <a:t>-50% </a:t>
            </a:r>
            <a:r>
              <a:rPr lang="pt-BR" sz="1400" b="1" dirty="0" err="1" smtClean="0">
                <a:solidFill>
                  <a:srgbClr val="FF9933"/>
                </a:solidFill>
                <a:latin typeface="Verdana" charset="0"/>
              </a:rPr>
              <a:t>ortocumulatos</a:t>
            </a:r>
            <a:r>
              <a:rPr lang="pt-BR" sz="1400" dirty="0" smtClean="0">
                <a:latin typeface="Verdana" charset="0"/>
              </a:rPr>
              <a:t>,</a:t>
            </a:r>
          </a:p>
          <a:p>
            <a:pPr algn="just">
              <a:spcAft>
                <a:spcPts val="900"/>
              </a:spcAft>
              <a:defRPr/>
            </a:pPr>
            <a:r>
              <a:rPr lang="pt-BR" sz="1400" dirty="0" smtClean="0">
                <a:latin typeface="Verdana" charset="0"/>
              </a:rPr>
              <a:t>7</a:t>
            </a:r>
            <a:r>
              <a:rPr lang="pt-BR" sz="1400" dirty="0">
                <a:latin typeface="Verdana" charset="0"/>
              </a:rPr>
              <a:t>-25%  </a:t>
            </a:r>
            <a:r>
              <a:rPr lang="pt-BR" sz="1400" b="1" dirty="0" err="1" smtClean="0">
                <a:solidFill>
                  <a:srgbClr val="FF9933"/>
                </a:solidFill>
                <a:latin typeface="Verdana" charset="0"/>
              </a:rPr>
              <a:t>mesocumulatos</a:t>
            </a:r>
            <a:r>
              <a:rPr lang="pt-BR" sz="1400" dirty="0" smtClean="0">
                <a:latin typeface="Verdana" charset="0"/>
              </a:rPr>
              <a:t> </a:t>
            </a:r>
          </a:p>
          <a:p>
            <a:pPr algn="just">
              <a:spcAft>
                <a:spcPts val="300"/>
              </a:spcAft>
              <a:defRPr/>
            </a:pPr>
            <a:r>
              <a:rPr lang="pt-BR" sz="1400" dirty="0" smtClean="0">
                <a:latin typeface="Verdana" charset="0"/>
              </a:rPr>
              <a:t>0</a:t>
            </a:r>
            <a:r>
              <a:rPr lang="pt-BR" sz="1400" dirty="0">
                <a:latin typeface="Verdana" charset="0"/>
              </a:rPr>
              <a:t>-7% </a:t>
            </a:r>
            <a:r>
              <a:rPr lang="pt-BR" sz="1400" dirty="0" smtClean="0">
                <a:latin typeface="Verdana" charset="0"/>
              </a:rPr>
              <a:t>   </a:t>
            </a:r>
            <a:r>
              <a:rPr lang="pt-BR" sz="1400" b="1" dirty="0" err="1" smtClean="0">
                <a:solidFill>
                  <a:srgbClr val="FF9933"/>
                </a:solidFill>
                <a:latin typeface="Verdana" charset="0"/>
              </a:rPr>
              <a:t>adcumulatos</a:t>
            </a:r>
            <a:r>
              <a:rPr lang="pt-BR" sz="1400" b="1" dirty="0">
                <a:solidFill>
                  <a:srgbClr val="FF9933"/>
                </a:solidFill>
                <a:latin typeface="Verdan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098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rganization Chart 23"/>
          <p:cNvGrpSpPr>
            <a:grpSpLocks noChangeAspect="1"/>
          </p:cNvGrpSpPr>
          <p:nvPr/>
        </p:nvGrpSpPr>
        <p:grpSpPr bwMode="auto">
          <a:xfrm>
            <a:off x="466859" y="2860823"/>
            <a:ext cx="8497629" cy="3592513"/>
            <a:chOff x="461" y="1779"/>
            <a:chExt cx="3991" cy="2263"/>
          </a:xfrm>
        </p:grpSpPr>
        <p:cxnSp>
          <p:nvCxnSpPr>
            <p:cNvPr id="5" name="_s1028"/>
            <p:cNvCxnSpPr>
              <a:cxnSpLocks noChangeShapeType="1"/>
              <a:stCxn id="13" idx="1"/>
              <a:endCxn id="9" idx="1"/>
            </p:cNvCxnSpPr>
            <p:nvPr/>
          </p:nvCxnSpPr>
          <p:spPr bwMode="auto">
            <a:xfrm rot="10800000" flipH="1">
              <a:off x="461" y="2028"/>
              <a:ext cx="543" cy="1721"/>
            </a:xfrm>
            <a:prstGeom prst="bentConnector3">
              <a:avLst>
                <a:gd name="adj1" fmla="val -19784"/>
              </a:avLst>
            </a:prstGeom>
            <a:noFill/>
            <a:ln w="28575">
              <a:solidFill>
                <a:schemeClr val="bg1">
                  <a:lumMod val="10000"/>
                </a:schemeClr>
              </a:solidFill>
              <a:prstDash val="dash"/>
              <a:miter lim="800000"/>
              <a:headEnd type="none" w="med" len="med"/>
              <a:tailEnd type="arrow" w="med" len="med"/>
            </a:ln>
          </p:spPr>
        </p:cxnSp>
        <p:cxnSp>
          <p:nvCxnSpPr>
            <p:cNvPr id="6" name="_s1029"/>
            <p:cNvCxnSpPr>
              <a:cxnSpLocks noChangeShapeType="1"/>
              <a:stCxn id="12" idx="1"/>
              <a:endCxn id="9" idx="2"/>
            </p:cNvCxnSpPr>
            <p:nvPr/>
          </p:nvCxnSpPr>
          <p:spPr bwMode="auto">
            <a:xfrm rot="10800000">
              <a:off x="2137" y="2278"/>
              <a:ext cx="206" cy="1517"/>
            </a:xfrm>
            <a:prstGeom prst="bentConnector2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</p:cxnSp>
        <p:cxnSp>
          <p:nvCxnSpPr>
            <p:cNvPr id="7" name="_s1030"/>
            <p:cNvCxnSpPr>
              <a:cxnSpLocks noChangeShapeType="1"/>
              <a:stCxn id="11" idx="1"/>
              <a:endCxn id="9" idx="2"/>
            </p:cNvCxnSpPr>
            <p:nvPr/>
          </p:nvCxnSpPr>
          <p:spPr bwMode="auto">
            <a:xfrm rot="10800000">
              <a:off x="2137" y="2278"/>
              <a:ext cx="205" cy="932"/>
            </a:xfrm>
            <a:prstGeom prst="bentConnector2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</p:cxnSp>
        <p:cxnSp>
          <p:nvCxnSpPr>
            <p:cNvPr id="8" name="_s1031"/>
            <p:cNvCxnSpPr>
              <a:cxnSpLocks noChangeShapeType="1"/>
              <a:stCxn id="10" idx="1"/>
              <a:endCxn id="9" idx="2"/>
            </p:cNvCxnSpPr>
            <p:nvPr/>
          </p:nvCxnSpPr>
          <p:spPr bwMode="auto">
            <a:xfrm rot="10800000">
              <a:off x="2137" y="2278"/>
              <a:ext cx="207" cy="347"/>
            </a:xfrm>
            <a:prstGeom prst="bentConnector2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</p:cxnSp>
        <p:sp>
          <p:nvSpPr>
            <p:cNvPr id="9" name="_s1032"/>
            <p:cNvSpPr>
              <a:spLocks noChangeArrowheads="1"/>
            </p:cNvSpPr>
            <p:nvPr/>
          </p:nvSpPr>
          <p:spPr bwMode="auto">
            <a:xfrm>
              <a:off x="1004" y="1779"/>
              <a:ext cx="2266" cy="49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857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13521" tIns="6761" rIns="13521" bIns="6761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kumimoji="0" lang="pt-BR" sz="27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charset="0"/>
                </a:rPr>
                <a:t>Processos </a:t>
              </a:r>
              <a:r>
                <a:rPr kumimoji="0" lang="pt-BR" sz="27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charset="0"/>
                </a:rPr>
                <a:t>pós-</a:t>
              </a:r>
              <a:r>
                <a:rPr kumimoji="0" lang="pt-BR" sz="27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charset="0"/>
                </a:rPr>
                <a:t>cumulus</a:t>
              </a:r>
              <a:r>
                <a:rPr kumimoji="0" lang="pt-BR" sz="27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charset="0"/>
                </a:rPr>
                <a:t> </a:t>
              </a:r>
            </a:p>
            <a:p>
              <a:pPr algn="ctr"/>
              <a:r>
                <a:rPr lang="pt-BR" sz="2000" i="1" dirty="0" smtClean="0">
                  <a:latin typeface="Garamond" pitchFamily="18" charset="0"/>
                  <a:cs typeface="Arial" charset="0"/>
                </a:rPr>
                <a:t>(material </a:t>
              </a:r>
              <a:r>
                <a:rPr lang="pt-BR" sz="2000" i="1" dirty="0" err="1" smtClean="0">
                  <a:latin typeface="Garamond" pitchFamily="18" charset="0"/>
                  <a:cs typeface="Arial" charset="0"/>
                </a:rPr>
                <a:t>intercumulus</a:t>
              </a:r>
              <a:r>
                <a:rPr lang="pt-BR" sz="2000" i="1" dirty="0" smtClean="0">
                  <a:latin typeface="Garamond" pitchFamily="18" charset="0"/>
                  <a:cs typeface="Arial" charset="0"/>
                </a:rPr>
                <a:t>)</a:t>
              </a:r>
              <a:endParaRPr lang="pt-BR" sz="2000" i="1" dirty="0" smtClean="0">
                <a:latin typeface="Garamond" pitchFamily="18" charset="0"/>
              </a:endParaRPr>
            </a:p>
          </p:txBody>
        </p:sp>
        <p:sp>
          <p:nvSpPr>
            <p:cNvPr id="10" name="_s1033"/>
            <p:cNvSpPr>
              <a:spLocks noChangeArrowheads="1"/>
            </p:cNvSpPr>
            <p:nvPr/>
          </p:nvSpPr>
          <p:spPr bwMode="auto">
            <a:xfrm>
              <a:off x="2344" y="2378"/>
              <a:ext cx="2108" cy="49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13521" tIns="6761" rIns="13521" bIns="676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normalizeH="0" baseline="0" dirty="0" err="1" smtClean="0">
                  <a:ln>
                    <a:noFill/>
                  </a:ln>
                  <a:effectLst/>
                  <a:latin typeface="Calibri" pitchFamily="34" charset="0"/>
                  <a:cs typeface="Arial" charset="0"/>
                </a:rPr>
                <a:t>Sobrecrescimento</a:t>
              </a:r>
              <a:r>
                <a:rPr kumimoji="0" lang="pt-BR" sz="2000" b="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charset="0"/>
                </a:rPr>
                <a:t> das fases </a:t>
              </a:r>
              <a:r>
                <a:rPr kumimoji="0" lang="pt-BR" sz="2000" b="0" i="1" u="none" strike="noStrike" cap="none" normalizeH="0" baseline="0" dirty="0" err="1" smtClean="0">
                  <a:ln>
                    <a:noFill/>
                  </a:ln>
                  <a:effectLst/>
                  <a:latin typeface="Calibri" pitchFamily="34" charset="0"/>
                  <a:cs typeface="Arial" charset="0"/>
                </a:rPr>
                <a:t>cumulus</a:t>
              </a:r>
              <a:endParaRPr kumimoji="0" lang="pt-BR" sz="2000" b="0" i="1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charset="0"/>
              </a:endParaRPr>
            </a:p>
          </p:txBody>
        </p:sp>
        <p:sp>
          <p:nvSpPr>
            <p:cNvPr id="11" name="_s1034"/>
            <p:cNvSpPr>
              <a:spLocks noChangeArrowheads="1"/>
            </p:cNvSpPr>
            <p:nvPr/>
          </p:nvSpPr>
          <p:spPr bwMode="auto">
            <a:xfrm>
              <a:off x="2342" y="2963"/>
              <a:ext cx="2108" cy="49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13521" tIns="6761" rIns="13521" bIns="676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charset="0"/>
                </a:rPr>
                <a:t>Preenchimento </a:t>
              </a:r>
              <a:r>
                <a:rPr kumimoji="0" lang="pt-BR" sz="2000" u="none" strike="noStrike" cap="none" normalizeH="0" baseline="0" dirty="0" err="1" smtClean="0">
                  <a:ln>
                    <a:noFill/>
                  </a:ln>
                  <a:effectLst/>
                  <a:latin typeface="Calibri" pitchFamily="34" charset="0"/>
                  <a:cs typeface="Arial" charset="0"/>
                </a:rPr>
                <a:t>Pós-</a:t>
              </a:r>
              <a:r>
                <a:rPr kumimoji="0" lang="pt-BR" sz="2000" i="1" u="none" strike="noStrike" cap="none" normalizeH="0" baseline="0" dirty="0" err="1" smtClean="0">
                  <a:ln>
                    <a:noFill/>
                  </a:ln>
                  <a:effectLst/>
                  <a:latin typeface="Calibri" pitchFamily="34" charset="0"/>
                  <a:cs typeface="Arial" charset="0"/>
                </a:rPr>
                <a:t>cumulus</a:t>
              </a:r>
              <a:r>
                <a:rPr kumimoji="0" lang="pt-BR" sz="200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charset="0"/>
                </a:rPr>
                <a:t> Simples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1" u="none" strike="noStrike" cap="none" normalizeH="0" baseline="0" dirty="0" smtClean="0">
                  <a:ln>
                    <a:noFill/>
                  </a:ln>
                  <a:effectLst/>
                  <a:latin typeface="Garamond" pitchFamily="18" charset="0"/>
                  <a:cs typeface="Arial" charset="0"/>
                </a:rPr>
                <a:t>(Cristalização de novas fases)</a:t>
              </a:r>
              <a:endParaRPr kumimoji="0" lang="pt-BR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" name="_s1035"/>
            <p:cNvSpPr>
              <a:spLocks noChangeArrowheads="1"/>
            </p:cNvSpPr>
            <p:nvPr/>
          </p:nvSpPr>
          <p:spPr bwMode="auto">
            <a:xfrm>
              <a:off x="2343" y="3548"/>
              <a:ext cx="2108" cy="49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13521" tIns="6761" rIns="13521" bIns="676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charset="0"/>
                </a:rPr>
                <a:t>Substituição</a:t>
              </a:r>
              <a:r>
                <a:rPr kumimoji="0" lang="pt-BR" sz="2000" b="0" i="0" u="none" strike="noStrike" cap="none" normalizeH="0" dirty="0" smtClean="0">
                  <a:ln>
                    <a:noFill/>
                  </a:ln>
                  <a:effectLst/>
                  <a:latin typeface="Calibri" pitchFamily="34" charset="0"/>
                  <a:cs typeface="Arial" charset="0"/>
                </a:rPr>
                <a:t> </a:t>
              </a:r>
              <a:r>
                <a:rPr kumimoji="0" lang="pt-BR" sz="2000" b="0" i="0" u="none" strike="noStrike" cap="none" normalizeH="0" dirty="0" err="1" smtClean="0">
                  <a:ln>
                    <a:noFill/>
                  </a:ln>
                  <a:effectLst/>
                  <a:latin typeface="Calibri" pitchFamily="34" charset="0"/>
                  <a:cs typeface="Arial" charset="0"/>
                </a:rPr>
                <a:t>pós-</a:t>
              </a:r>
              <a:r>
                <a:rPr kumimoji="0" lang="pt-BR" sz="2000" b="0" i="1" u="none" strike="noStrike" cap="none" normalizeH="0" dirty="0" err="1" smtClean="0">
                  <a:ln>
                    <a:noFill/>
                  </a:ln>
                  <a:effectLst/>
                  <a:latin typeface="Calibri" pitchFamily="34" charset="0"/>
                  <a:cs typeface="Arial" charset="0"/>
                </a:rPr>
                <a:t>cumulus</a:t>
              </a:r>
              <a:endParaRPr kumimoji="0" lang="pt-BR" sz="2000" b="0" i="1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t-BR" sz="2000" i="1" dirty="0" smtClean="0">
                  <a:latin typeface="Garamond" pitchFamily="18" charset="0"/>
                  <a:cs typeface="Arial" charset="0"/>
                </a:rPr>
                <a:t>(reação cristais </a:t>
              </a:r>
              <a:r>
                <a:rPr lang="pt-BR" sz="2000" i="1" dirty="0" err="1" smtClean="0">
                  <a:latin typeface="Garamond" pitchFamily="18" charset="0"/>
                  <a:cs typeface="Arial" charset="0"/>
                </a:rPr>
                <a:t>cumulus</a:t>
              </a:r>
              <a:r>
                <a:rPr lang="pt-BR" sz="2000" i="1" dirty="0" smtClean="0">
                  <a:latin typeface="Garamond" pitchFamily="18" charset="0"/>
                  <a:cs typeface="Arial" charset="0"/>
                </a:rPr>
                <a:t> com </a:t>
              </a:r>
              <a:r>
                <a:rPr lang="pt-BR" sz="2000" i="1" dirty="0" err="1" smtClean="0">
                  <a:latin typeface="Garamond" pitchFamily="18" charset="0"/>
                  <a:cs typeface="Arial" charset="0"/>
                </a:rPr>
                <a:t>liq</a:t>
              </a:r>
              <a:r>
                <a:rPr lang="pt-BR" sz="2000" i="1" dirty="0" smtClean="0">
                  <a:latin typeface="Garamond" pitchFamily="18" charset="0"/>
                  <a:cs typeface="Arial" charset="0"/>
                </a:rPr>
                <a:t>. intersticial)</a:t>
              </a:r>
              <a:endParaRPr kumimoji="0" lang="pt-BR" sz="2000" b="0" i="1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charset="0"/>
              </a:endParaRPr>
            </a:p>
          </p:txBody>
        </p:sp>
        <p:sp>
          <p:nvSpPr>
            <p:cNvPr id="13" name="_s1036"/>
            <p:cNvSpPr>
              <a:spLocks noChangeArrowheads="1"/>
            </p:cNvSpPr>
            <p:nvPr/>
          </p:nvSpPr>
          <p:spPr bwMode="auto">
            <a:xfrm>
              <a:off x="461" y="3502"/>
              <a:ext cx="1420" cy="494"/>
            </a:xfrm>
            <a:prstGeom prst="roundRect">
              <a:avLst>
                <a:gd name="adj" fmla="val 16667"/>
              </a:avLst>
            </a:prstGeom>
            <a:solidFill>
              <a:srgbClr val="666633"/>
            </a:solidFill>
            <a:ln w="28575">
              <a:solidFill>
                <a:srgbClr val="666633"/>
              </a:solidFill>
              <a:round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vert="horz" wrap="none" lIns="15723" tIns="7861" rIns="15723" bIns="786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charset="0"/>
                </a:rPr>
                <a:t>Alteração</a:t>
              </a:r>
              <a:r>
                <a:rPr kumimoji="0" lang="pt-BR" sz="2000" b="1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charset="0"/>
                </a:rPr>
                <a:t> Hidrotermal</a:t>
              </a:r>
              <a:endPara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40" name="_s1032"/>
          <p:cNvSpPr>
            <a:spLocks noChangeArrowheads="1"/>
          </p:cNvSpPr>
          <p:nvPr/>
        </p:nvSpPr>
        <p:spPr bwMode="auto">
          <a:xfrm>
            <a:off x="1619447" y="1629172"/>
            <a:ext cx="4824761" cy="79171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13521" tIns="6761" rIns="13521" bIns="6761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pt-BR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Processos </a:t>
            </a:r>
            <a:r>
              <a:rPr kumimoji="0" lang="pt-BR" sz="2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cumuláticos</a:t>
            </a:r>
            <a:endParaRPr kumimoji="0" lang="pt-BR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charset="0"/>
            </a:endParaRPr>
          </a:p>
          <a:p>
            <a:pPr algn="ctr"/>
            <a:r>
              <a:rPr lang="pt-BR" i="1" dirty="0" smtClean="0">
                <a:latin typeface="Garamond" pitchFamily="18" charset="0"/>
                <a:cs typeface="Arial" pitchFamily="34" charset="0"/>
              </a:rPr>
              <a:t>(formação trama </a:t>
            </a:r>
            <a:r>
              <a:rPr lang="pt-BR" i="1" dirty="0" err="1" smtClean="0">
                <a:latin typeface="Garamond" pitchFamily="18" charset="0"/>
                <a:cs typeface="Arial" pitchFamily="34" charset="0"/>
              </a:rPr>
              <a:t>cumulática</a:t>
            </a:r>
            <a:r>
              <a:rPr lang="pt-BR" i="1" dirty="0" smtClean="0">
                <a:latin typeface="Garamond" pitchFamily="18" charset="0"/>
                <a:cs typeface="Arial" pitchFamily="34" charset="0"/>
              </a:rPr>
              <a:t>)</a:t>
            </a:r>
          </a:p>
        </p:txBody>
      </p:sp>
      <p:sp>
        <p:nvSpPr>
          <p:cNvPr id="41" name="_s1032"/>
          <p:cNvSpPr>
            <a:spLocks noChangeArrowheads="1"/>
          </p:cNvSpPr>
          <p:nvPr/>
        </p:nvSpPr>
        <p:spPr bwMode="auto">
          <a:xfrm>
            <a:off x="194527" y="575340"/>
            <a:ext cx="4824761" cy="6477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285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13521" tIns="6761" rIns="13521" bIns="6761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pt-BR" sz="27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charset="0"/>
              </a:rPr>
              <a:t>Rochas </a:t>
            </a:r>
            <a:r>
              <a:rPr kumimoji="0" lang="pt-BR" sz="27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charset="0"/>
              </a:rPr>
              <a:t>Cumuláticas</a:t>
            </a:r>
            <a:endParaRPr lang="pt-BR" sz="2700" b="1" i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5" name="_s1028"/>
          <p:cNvCxnSpPr>
            <a:cxnSpLocks noChangeShapeType="1"/>
            <a:stCxn id="13" idx="1"/>
            <a:endCxn id="40" idx="1"/>
          </p:cNvCxnSpPr>
          <p:nvPr/>
        </p:nvCxnSpPr>
        <p:spPr bwMode="auto">
          <a:xfrm rot="10800000" flipH="1">
            <a:off x="466859" y="2025031"/>
            <a:ext cx="1152588" cy="3963169"/>
          </a:xfrm>
          <a:prstGeom prst="bentConnector3">
            <a:avLst>
              <a:gd name="adj1" fmla="val -19834"/>
            </a:avLst>
          </a:prstGeom>
          <a:noFill/>
          <a:ln w="28575">
            <a:solidFill>
              <a:schemeClr val="bg1">
                <a:lumMod val="10000"/>
              </a:schemeClr>
            </a:solidFill>
            <a:prstDash val="dash"/>
            <a:miter lim="800000"/>
            <a:headEnd type="none" w="med" len="med"/>
            <a:tailEnd type="arrow" w="med" len="med"/>
          </a:ln>
        </p:spPr>
      </p:cxnSp>
      <p:cxnSp>
        <p:nvCxnSpPr>
          <p:cNvPr id="58" name="Conector angulado 57"/>
          <p:cNvCxnSpPr>
            <a:stCxn id="41" idx="2"/>
            <a:endCxn id="40" idx="0"/>
          </p:cNvCxnSpPr>
          <p:nvPr/>
        </p:nvCxnSpPr>
        <p:spPr>
          <a:xfrm rot="16200000" flipH="1">
            <a:off x="3116302" y="713646"/>
            <a:ext cx="406132" cy="142492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/>
          <p:cNvCxnSpPr>
            <a:stCxn id="40" idx="2"/>
            <a:endCxn id="9" idx="0"/>
          </p:cNvCxnSpPr>
          <p:nvPr/>
        </p:nvCxnSpPr>
        <p:spPr>
          <a:xfrm rot="16200000" flipH="1">
            <a:off x="3813644" y="2639071"/>
            <a:ext cx="439935" cy="356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/>
          <p:cNvSpPr txBox="1"/>
          <p:nvPr/>
        </p:nvSpPr>
        <p:spPr>
          <a:xfrm>
            <a:off x="5025687" y="581814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i="1" dirty="0" smtClean="0">
                <a:latin typeface="Garamond" pitchFamily="18" charset="0"/>
              </a:rPr>
              <a:t>Classificação clássica baseada na composição do material </a:t>
            </a:r>
            <a:r>
              <a:rPr lang="pt-BR" sz="2200" i="1" dirty="0" err="1" smtClean="0">
                <a:latin typeface="Garamond" pitchFamily="18" charset="0"/>
              </a:rPr>
              <a:t>intercumulus</a:t>
            </a:r>
            <a:endParaRPr lang="pt-BR" sz="2200" i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916832"/>
            <a:ext cx="2843334" cy="4195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260648"/>
            <a:ext cx="5557097" cy="3140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3368059"/>
            <a:ext cx="2592288" cy="3489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192" y="3284983"/>
            <a:ext cx="2088232" cy="359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30" y="229485"/>
            <a:ext cx="7084020" cy="61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9424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95" y="198887"/>
            <a:ext cx="6113170" cy="608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240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bes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467670" cy="591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 descr="best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54" y="463104"/>
            <a:ext cx="4856326" cy="563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6514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0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0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5-10 às 22.04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4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5-10 às 22.06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2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5-10 às 22.08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21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597956" cy="638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aptura de Tela 2015-03-03 às 2.13.38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1"/>
          <a:stretch/>
        </p:blipFill>
        <p:spPr>
          <a:xfrm>
            <a:off x="1043608" y="1977430"/>
            <a:ext cx="3133976" cy="41095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74625" y="188640"/>
            <a:ext cx="4556125" cy="716235"/>
          </a:xfrm>
          <a:prstGeom prst="rect">
            <a:avLst/>
          </a:prstGeom>
          <a:solidFill>
            <a:srgbClr val="00CC99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Rochas </a:t>
            </a:r>
            <a:r>
              <a:rPr lang="pt-BR" sz="2800" b="1" dirty="0" err="1" smtClean="0"/>
              <a:t>Gabróicas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39747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bris.ac.uk/Depts/Geol/vft/vfr32.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7" y="409946"/>
            <a:ext cx="7759098" cy="498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tângulo 5"/>
          <p:cNvSpPr>
            <a:spLocks noChangeArrowheads="1"/>
          </p:cNvSpPr>
          <p:nvPr/>
        </p:nvSpPr>
        <p:spPr bwMode="auto">
          <a:xfrm>
            <a:off x="1174322" y="5758217"/>
            <a:ext cx="6480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600" b="1" dirty="0" err="1">
                <a:latin typeface="Verdana" charset="0"/>
                <a:cs typeface="Verdana" charset="0"/>
              </a:rPr>
              <a:t>Adcumulate</a:t>
            </a:r>
            <a:r>
              <a:rPr lang="en-US" sz="1600" b="1" dirty="0">
                <a:latin typeface="Verdana" charset="0"/>
                <a:cs typeface="Verdana" charset="0"/>
              </a:rPr>
              <a:t> texture in </a:t>
            </a:r>
            <a:r>
              <a:rPr lang="en-US" sz="1600" b="1" dirty="0" err="1">
                <a:latin typeface="Verdana" charset="0"/>
                <a:cs typeface="Verdana" charset="0"/>
              </a:rPr>
              <a:t>anorthosite</a:t>
            </a:r>
            <a:r>
              <a:rPr lang="en-US" sz="1600" b="1" dirty="0">
                <a:latin typeface="Verdana" charset="0"/>
                <a:cs typeface="Verdana" charset="0"/>
              </a:rPr>
              <a:t>. Field of view 2cm. Note well developed lamination in plagioclase.</a:t>
            </a:r>
            <a:endParaRPr lang="pt-BR" sz="1600" b="1" dirty="0"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7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182"/>
            <a:ext cx="9144000" cy="2873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379" y="3090011"/>
            <a:ext cx="235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Lado</a:t>
            </a:r>
            <a:r>
              <a:rPr lang="en-US" dirty="0" smtClean="0"/>
              <a:t> </a:t>
            </a:r>
            <a:r>
              <a:rPr lang="en-US" dirty="0" err="1" smtClean="0"/>
              <a:t>Maior</a:t>
            </a:r>
            <a:r>
              <a:rPr lang="en-US" dirty="0" smtClean="0"/>
              <a:t> = 1,02cm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4899"/>
            <a:ext cx="9144000" cy="28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6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37" y="759745"/>
            <a:ext cx="7532547" cy="49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0" y="5941322"/>
            <a:ext cx="91440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600" b="1" u="sng" dirty="0" err="1">
                <a:latin typeface="Arial" charset="0"/>
                <a:cs typeface="Arial" charset="0"/>
              </a:rPr>
              <a:t>Orthocumulate</a:t>
            </a:r>
            <a:r>
              <a:rPr lang="en-US" sz="1600" b="1" u="sng" dirty="0">
                <a:latin typeface="Arial" charset="0"/>
                <a:cs typeface="Arial" charset="0"/>
              </a:rPr>
              <a:t> texture</a:t>
            </a:r>
            <a:r>
              <a:rPr lang="en-US" sz="1600" b="1" dirty="0">
                <a:latin typeface="Arial" charset="0"/>
                <a:cs typeface="Arial" charset="0"/>
              </a:rPr>
              <a:t> – </a:t>
            </a:r>
            <a:r>
              <a:rPr lang="en-US" sz="1600" b="1" dirty="0" err="1">
                <a:latin typeface="Arial" charset="0"/>
                <a:cs typeface="Arial" charset="0"/>
              </a:rPr>
              <a:t>Harzburgite</a:t>
            </a:r>
            <a:r>
              <a:rPr lang="en-US" sz="1600" b="1" dirty="0">
                <a:latin typeface="Arial" charset="0"/>
                <a:cs typeface="Arial" charset="0"/>
              </a:rPr>
              <a:t> with cumulate olivine and chromite and </a:t>
            </a:r>
            <a:r>
              <a:rPr lang="en-US" sz="1600" b="1" dirty="0" err="1">
                <a:latin typeface="Arial" charset="0"/>
                <a:cs typeface="Arial" charset="0"/>
              </a:rPr>
              <a:t>intercumulus</a:t>
            </a:r>
            <a:r>
              <a:rPr lang="en-US" sz="1600" b="1" dirty="0">
                <a:latin typeface="Arial" charset="0"/>
                <a:cs typeface="Arial" charset="0"/>
              </a:rPr>
              <a:t> </a:t>
            </a:r>
            <a:r>
              <a:rPr lang="pt-BR" sz="1600" b="1" dirty="0">
                <a:latin typeface="Arial" charset="0"/>
                <a:cs typeface="Arial" charset="0"/>
              </a:rPr>
              <a:t>  	</a:t>
            </a:r>
            <a:r>
              <a:rPr lang="en-US" sz="1600" b="1" dirty="0">
                <a:latin typeface="Arial" charset="0"/>
                <a:cs typeface="Arial" charset="0"/>
              </a:rPr>
              <a:t>plagioclase. Stillwater Layered Intrusion. Width = 8 mm. Image © T. E. Bunch, 2007.</a:t>
            </a:r>
          </a:p>
          <a:p>
            <a:pPr eaLnBrk="1" hangingPunct="1">
              <a:spcBef>
                <a:spcPct val="5000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754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sc.nrcan.gc.ca/mindep/photolib/ni_cu_pge/thompson/images/fi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08"/>
          <a:stretch>
            <a:fillRect/>
          </a:stretch>
        </p:blipFill>
        <p:spPr bwMode="auto">
          <a:xfrm>
            <a:off x="128370" y="890587"/>
            <a:ext cx="8893986" cy="292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CaixaDeTexto 3"/>
          <p:cNvSpPr txBox="1">
            <a:spLocks noChangeArrowheads="1"/>
          </p:cNvSpPr>
          <p:nvPr/>
        </p:nvSpPr>
        <p:spPr bwMode="auto">
          <a:xfrm>
            <a:off x="571500" y="3857625"/>
            <a:ext cx="81438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/>
              <a:t/>
            </a:r>
            <a:br>
              <a:rPr lang="pt-BR" sz="1200" b="1"/>
            </a:br>
            <a:r>
              <a:rPr lang="pt-BR" sz="1800" b="1"/>
              <a:t>Photomicrographs of textures and mineralogy of olivine cumulate rocks from the Thompson Nickel Belt.</a:t>
            </a:r>
          </a:p>
          <a:p>
            <a:pPr eaLnBrk="1" hangingPunct="1"/>
            <a:endParaRPr lang="pt-BR" sz="1800" b="1"/>
          </a:p>
          <a:p>
            <a:pPr eaLnBrk="1" hangingPunct="1"/>
            <a:r>
              <a:rPr lang="pt-BR" sz="1800" b="1"/>
              <a:t> A) Olivine cumulate, Mid Lake (DDH 86291) PPL.</a:t>
            </a:r>
          </a:p>
          <a:p>
            <a:pPr eaLnBrk="1" hangingPunct="1"/>
            <a:endParaRPr lang="pt-BR" sz="1800" b="1"/>
          </a:p>
          <a:p>
            <a:pPr eaLnBrk="1" hangingPunct="1"/>
            <a:r>
              <a:rPr lang="pt-BR" sz="1800" b="1"/>
              <a:t> B) Partially serpentinized ovoid to idiomorphic, cumulate olivines PPL. </a:t>
            </a:r>
          </a:p>
        </p:txBody>
      </p:sp>
    </p:spTree>
    <p:extLst>
      <p:ext uri="{BB962C8B-B14F-4D97-AF65-F5344CB8AC3E}">
        <p14:creationId xmlns:p14="http://schemas.microsoft.com/office/powerpoint/2010/main" val="279540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gsc.nrcan.gc.ca/mindep/photolib/ni_cu_pge/thompson/images/fi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3"/>
          <a:stretch>
            <a:fillRect/>
          </a:stretch>
        </p:blipFill>
        <p:spPr bwMode="auto">
          <a:xfrm>
            <a:off x="428625" y="1343025"/>
            <a:ext cx="8234363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CaixaDeTexto 2"/>
          <p:cNvSpPr txBox="1">
            <a:spLocks noChangeArrowheads="1"/>
          </p:cNvSpPr>
          <p:nvPr/>
        </p:nvSpPr>
        <p:spPr bwMode="auto">
          <a:xfrm>
            <a:off x="428625" y="4214813"/>
            <a:ext cx="82153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/>
              <a:t>Photomicrographs of textures and mineralogy of olivine cumulate rocks from the Thompson Nickel Belt.</a:t>
            </a:r>
          </a:p>
          <a:p>
            <a:pPr eaLnBrk="1" hangingPunct="1"/>
            <a:endParaRPr lang="pt-BR" sz="1800" b="1"/>
          </a:p>
          <a:p>
            <a:pPr eaLnBrk="1" hangingPunct="1"/>
            <a:r>
              <a:rPr lang="pt-BR" sz="1800" b="1"/>
              <a:t>E) Serpentinized metaperidotite, South Spur (DDH 86227) PPL. </a:t>
            </a:r>
          </a:p>
          <a:p>
            <a:pPr eaLnBrk="1" hangingPunct="1"/>
            <a:endParaRPr lang="pt-BR" sz="1800" b="1"/>
          </a:p>
          <a:p>
            <a:pPr eaLnBrk="1" hangingPunct="1"/>
            <a:r>
              <a:rPr lang="pt-BR" sz="1800" b="1"/>
              <a:t>F) Partially serpentinized peridotite, North Manasan (DDH 89299) PPL = Plane Polarized Light TL = Reflected Light.</a:t>
            </a:r>
            <a:br>
              <a:rPr lang="pt-BR" sz="1800" b="1"/>
            </a:br>
            <a:endParaRPr lang="pt-BR" sz="1800"/>
          </a:p>
        </p:txBody>
      </p:sp>
      <p:sp>
        <p:nvSpPr>
          <p:cNvPr id="8196" name="CaixaDeTexto 3"/>
          <p:cNvSpPr txBox="1">
            <a:spLocks noChangeArrowheads="1"/>
          </p:cNvSpPr>
          <p:nvPr/>
        </p:nvSpPr>
        <p:spPr bwMode="auto">
          <a:xfrm>
            <a:off x="2786063" y="571500"/>
            <a:ext cx="3214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/>
              <a:t>Textura cumulática</a:t>
            </a:r>
          </a:p>
        </p:txBody>
      </p:sp>
    </p:spTree>
    <p:extLst>
      <p:ext uri="{BB962C8B-B14F-4D97-AF65-F5344CB8AC3E}">
        <p14:creationId xmlns:p14="http://schemas.microsoft.com/office/powerpoint/2010/main" val="217129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4.nau.edu/meteorite/Meteorite/Images/Cumulate_Tex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8" y="346400"/>
            <a:ext cx="8505365" cy="561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CaixaDeTexto 2"/>
          <p:cNvSpPr txBox="1">
            <a:spLocks noChangeArrowheads="1"/>
          </p:cNvSpPr>
          <p:nvPr/>
        </p:nvSpPr>
        <p:spPr bwMode="auto">
          <a:xfrm>
            <a:off x="370827" y="6001963"/>
            <a:ext cx="828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dirty="0" err="1">
                <a:latin typeface="Verdana" charset="0"/>
                <a:cs typeface="Verdana" charset="0"/>
              </a:rPr>
              <a:t>Cumulate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texture</a:t>
            </a:r>
            <a:r>
              <a:rPr lang="pt-BR" sz="1200" b="1" dirty="0">
                <a:latin typeface="Verdana" charset="0"/>
                <a:cs typeface="Verdana" charset="0"/>
              </a:rPr>
              <a:t> - </a:t>
            </a:r>
            <a:r>
              <a:rPr lang="pt-BR" sz="1200" b="1" dirty="0" err="1">
                <a:latin typeface="Verdana" charset="0"/>
                <a:cs typeface="Verdana" charset="0"/>
              </a:rPr>
              <a:t>An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olivine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gabbro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with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cumulate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olivine</a:t>
            </a:r>
            <a:r>
              <a:rPr lang="pt-BR" sz="1200" b="1" dirty="0">
                <a:latin typeface="Verdana" charset="0"/>
                <a:cs typeface="Verdana" charset="0"/>
              </a:rPr>
              <a:t>, </a:t>
            </a:r>
            <a:r>
              <a:rPr lang="pt-BR" sz="1200" b="1" dirty="0" err="1">
                <a:latin typeface="Verdana" charset="0"/>
                <a:cs typeface="Verdana" charset="0"/>
              </a:rPr>
              <a:t>plagioclase</a:t>
            </a:r>
            <a:r>
              <a:rPr lang="pt-BR" sz="1200" b="1" dirty="0">
                <a:latin typeface="Verdana" charset="0"/>
                <a:cs typeface="Verdana" charset="0"/>
              </a:rPr>
              <a:t>, </a:t>
            </a:r>
            <a:r>
              <a:rPr lang="pt-BR" sz="1200" b="1" dirty="0" err="1">
                <a:latin typeface="Verdana" charset="0"/>
                <a:cs typeface="Verdana" charset="0"/>
              </a:rPr>
              <a:t>pyroxene</a:t>
            </a:r>
            <a:r>
              <a:rPr lang="pt-BR" sz="1200" b="1" dirty="0">
                <a:latin typeface="Verdana" charset="0"/>
                <a:cs typeface="Verdana" charset="0"/>
              </a:rPr>
              <a:t>, </a:t>
            </a:r>
            <a:r>
              <a:rPr lang="pt-BR" sz="1200" b="1" dirty="0" err="1">
                <a:latin typeface="Verdana" charset="0"/>
                <a:cs typeface="Verdana" charset="0"/>
              </a:rPr>
              <a:t>and</a:t>
            </a:r>
            <a:r>
              <a:rPr lang="pt-BR" sz="1200" b="1" dirty="0">
                <a:latin typeface="Verdana" charset="0"/>
                <a:cs typeface="Verdana" charset="0"/>
              </a:rPr>
              <a:t> magnetite. </a:t>
            </a:r>
            <a:r>
              <a:rPr lang="pt-BR" sz="1200" b="1" dirty="0" err="1">
                <a:latin typeface="Verdana" charset="0"/>
                <a:cs typeface="Verdana" charset="0"/>
              </a:rPr>
              <a:t>Plagioclase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and</a:t>
            </a:r>
            <a:r>
              <a:rPr lang="pt-BR" sz="1200" b="1" dirty="0">
                <a:latin typeface="Verdana" charset="0"/>
                <a:cs typeface="Verdana" charset="0"/>
              </a:rPr>
              <a:t> magnetite are </a:t>
            </a:r>
            <a:r>
              <a:rPr lang="pt-BR" sz="1200" b="1" dirty="0" err="1">
                <a:latin typeface="Verdana" charset="0"/>
                <a:cs typeface="Verdana" charset="0"/>
              </a:rPr>
              <a:t>strongly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oriented</a:t>
            </a:r>
            <a:r>
              <a:rPr lang="pt-BR" sz="1200" b="1" dirty="0">
                <a:latin typeface="Verdana" charset="0"/>
                <a:cs typeface="Verdana" charset="0"/>
              </a:rPr>
              <a:t>. Base </a:t>
            </a:r>
            <a:r>
              <a:rPr lang="pt-BR" sz="1200" b="1" dirty="0" err="1">
                <a:latin typeface="Verdana" charset="0"/>
                <a:cs typeface="Verdana" charset="0"/>
              </a:rPr>
              <a:t>width</a:t>
            </a:r>
            <a:r>
              <a:rPr lang="pt-BR" sz="1200" b="1" dirty="0">
                <a:latin typeface="Verdana" charset="0"/>
                <a:cs typeface="Verdana" charset="0"/>
              </a:rPr>
              <a:t> = 8 </a:t>
            </a:r>
            <a:r>
              <a:rPr lang="pt-BR" sz="1200" b="1" dirty="0" err="1">
                <a:latin typeface="Verdana" charset="0"/>
                <a:cs typeface="Verdana" charset="0"/>
              </a:rPr>
              <a:t>mm.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Skaergaard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Layered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Intrusion</a:t>
            </a:r>
            <a:r>
              <a:rPr lang="pt-BR" sz="1200" b="1" dirty="0">
                <a:latin typeface="Verdana" charset="0"/>
                <a:cs typeface="Verdana" charset="0"/>
              </a:rPr>
              <a:t> (</a:t>
            </a:r>
            <a:r>
              <a:rPr lang="pt-BR" sz="1200" b="1" dirty="0" err="1">
                <a:latin typeface="Verdana" charset="0"/>
                <a:cs typeface="Verdana" charset="0"/>
              </a:rPr>
              <a:t>stratiform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structure</a:t>
            </a:r>
            <a:r>
              <a:rPr lang="pt-BR" sz="1200" b="1" dirty="0">
                <a:latin typeface="Verdana" charset="0"/>
                <a:cs typeface="Verdana" charset="0"/>
              </a:rPr>
              <a:t>), </a:t>
            </a:r>
            <a:r>
              <a:rPr lang="pt-BR" sz="1200" b="1" dirty="0" err="1">
                <a:latin typeface="Verdana" charset="0"/>
                <a:cs typeface="Verdana" charset="0"/>
              </a:rPr>
              <a:t>Lower</a:t>
            </a:r>
            <a:r>
              <a:rPr lang="pt-BR" sz="1200" b="1" dirty="0">
                <a:latin typeface="Verdana" charset="0"/>
                <a:cs typeface="Verdana" charset="0"/>
              </a:rPr>
              <a:t> Zone C. </a:t>
            </a:r>
            <a:r>
              <a:rPr lang="pt-BR" sz="1200" b="1" dirty="0" err="1">
                <a:latin typeface="Verdana" charset="0"/>
                <a:cs typeface="Verdana" charset="0"/>
              </a:rPr>
              <a:t>Image</a:t>
            </a:r>
            <a:r>
              <a:rPr lang="pt-BR" sz="1200" b="1" dirty="0">
                <a:latin typeface="Verdana" charset="0"/>
                <a:cs typeface="Verdana" charset="0"/>
              </a:rPr>
              <a:t> © T. E. </a:t>
            </a:r>
            <a:r>
              <a:rPr lang="pt-BR" sz="1200" b="1" dirty="0" err="1">
                <a:latin typeface="Verdana" charset="0"/>
                <a:cs typeface="Verdana" charset="0"/>
              </a:rPr>
              <a:t>Bunch</a:t>
            </a:r>
            <a:r>
              <a:rPr lang="pt-BR" sz="1200" b="1" dirty="0">
                <a:latin typeface="Verdana" charset="0"/>
                <a:cs typeface="Verdana" charset="0"/>
              </a:rPr>
              <a:t>, 2007</a:t>
            </a:r>
          </a:p>
        </p:txBody>
      </p:sp>
    </p:spTree>
    <p:extLst>
      <p:ext uri="{BB962C8B-B14F-4D97-AF65-F5344CB8AC3E}">
        <p14:creationId xmlns:p14="http://schemas.microsoft.com/office/powerpoint/2010/main" val="51235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4.nau.edu/meteorite/Meteorite/Images/Ophitic_Tex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3" y="329910"/>
            <a:ext cx="8162972" cy="542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aixaDeTexto 2"/>
          <p:cNvSpPr txBox="1">
            <a:spLocks noChangeArrowheads="1"/>
          </p:cNvSpPr>
          <p:nvPr/>
        </p:nvSpPr>
        <p:spPr bwMode="auto">
          <a:xfrm>
            <a:off x="323850" y="5844998"/>
            <a:ext cx="8569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b="1" dirty="0" err="1" smtClean="0">
                <a:latin typeface="Verdana" charset="0"/>
                <a:cs typeface="Verdana" charset="0"/>
              </a:rPr>
              <a:t>An</a:t>
            </a:r>
            <a:r>
              <a:rPr lang="pt-BR" sz="1200" b="1" dirty="0" smtClean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olivine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gabbro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that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contains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cumulate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olivine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and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plagioclase</a:t>
            </a:r>
            <a:r>
              <a:rPr lang="pt-BR" sz="1200" b="1" dirty="0">
                <a:latin typeface="Verdana" charset="0"/>
                <a:cs typeface="Verdana" charset="0"/>
              </a:rPr>
              <a:t> in a </a:t>
            </a:r>
            <a:r>
              <a:rPr lang="pt-BR" sz="1200" b="1" dirty="0" err="1">
                <a:latin typeface="Verdana" charset="0"/>
                <a:cs typeface="Verdana" charset="0"/>
              </a:rPr>
              <a:t>matrix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of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intercumulate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pyroxene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and</a:t>
            </a:r>
            <a:r>
              <a:rPr lang="pt-BR" sz="1200" b="1" dirty="0">
                <a:latin typeface="Verdana" charset="0"/>
                <a:cs typeface="Verdana" charset="0"/>
              </a:rPr>
              <a:t> magnetite (</a:t>
            </a:r>
            <a:r>
              <a:rPr lang="pt-BR" sz="1200" b="1" dirty="0" err="1">
                <a:latin typeface="Verdana" charset="0"/>
                <a:cs typeface="Verdana" charset="0"/>
              </a:rPr>
              <a:t>black</a:t>
            </a:r>
            <a:r>
              <a:rPr lang="pt-BR" sz="1200" b="1" dirty="0">
                <a:latin typeface="Verdana" charset="0"/>
                <a:cs typeface="Verdana" charset="0"/>
              </a:rPr>
              <a:t>) </a:t>
            </a:r>
            <a:r>
              <a:rPr lang="pt-BR" sz="1200" b="1" dirty="0" err="1">
                <a:latin typeface="Verdana" charset="0"/>
                <a:cs typeface="Verdana" charset="0"/>
              </a:rPr>
              <a:t>that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crystallized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from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trapped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intercumulate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liquid</a:t>
            </a:r>
            <a:r>
              <a:rPr lang="pt-BR" sz="1200" b="1" dirty="0">
                <a:latin typeface="Verdana" charset="0"/>
                <a:cs typeface="Verdana" charset="0"/>
              </a:rPr>
              <a:t>. Base </a:t>
            </a:r>
            <a:r>
              <a:rPr lang="pt-BR" sz="1200" b="1" dirty="0" err="1">
                <a:latin typeface="Verdana" charset="0"/>
                <a:cs typeface="Verdana" charset="0"/>
              </a:rPr>
              <a:t>width</a:t>
            </a:r>
            <a:r>
              <a:rPr lang="pt-BR" sz="1200" b="1" dirty="0">
                <a:latin typeface="Verdana" charset="0"/>
                <a:cs typeface="Verdana" charset="0"/>
              </a:rPr>
              <a:t> = 17 </a:t>
            </a:r>
            <a:r>
              <a:rPr lang="pt-BR" sz="1200" b="1" dirty="0" err="1">
                <a:latin typeface="Verdana" charset="0"/>
                <a:cs typeface="Verdana" charset="0"/>
              </a:rPr>
              <a:t>mm.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From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the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Skaergaard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layered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intrusion</a:t>
            </a:r>
            <a:r>
              <a:rPr lang="pt-BR" sz="1200" b="1" dirty="0">
                <a:latin typeface="Verdana" charset="0"/>
                <a:cs typeface="Verdana" charset="0"/>
              </a:rPr>
              <a:t> (</a:t>
            </a:r>
            <a:r>
              <a:rPr lang="pt-BR" sz="1200" b="1" dirty="0" err="1">
                <a:latin typeface="Verdana" charset="0"/>
                <a:cs typeface="Verdana" charset="0"/>
              </a:rPr>
              <a:t>stratiform</a:t>
            </a:r>
            <a:r>
              <a:rPr lang="pt-BR" sz="1200" b="1" dirty="0">
                <a:latin typeface="Verdana" charset="0"/>
                <a:cs typeface="Verdana" charset="0"/>
              </a:rPr>
              <a:t> </a:t>
            </a:r>
            <a:r>
              <a:rPr lang="pt-BR" sz="1200" b="1" dirty="0" err="1">
                <a:latin typeface="Verdana" charset="0"/>
                <a:cs typeface="Verdana" charset="0"/>
              </a:rPr>
              <a:t>structure</a:t>
            </a:r>
            <a:r>
              <a:rPr lang="pt-BR" sz="1200" b="1" dirty="0">
                <a:latin typeface="Verdana" charset="0"/>
                <a:cs typeface="Verdana" charset="0"/>
              </a:rPr>
              <a:t>). </a:t>
            </a:r>
            <a:r>
              <a:rPr lang="pt-BR" sz="1200" b="1" dirty="0" err="1">
                <a:latin typeface="Verdana" charset="0"/>
                <a:cs typeface="Verdana" charset="0"/>
              </a:rPr>
              <a:t>Lower</a:t>
            </a:r>
            <a:r>
              <a:rPr lang="pt-BR" sz="1200" b="1" dirty="0">
                <a:latin typeface="Verdana" charset="0"/>
                <a:cs typeface="Verdana" charset="0"/>
              </a:rPr>
              <a:t> Zone A. </a:t>
            </a:r>
            <a:r>
              <a:rPr lang="pt-BR" sz="1200" b="1" dirty="0" err="1">
                <a:latin typeface="Verdana" charset="0"/>
                <a:cs typeface="Verdana" charset="0"/>
              </a:rPr>
              <a:t>Image</a:t>
            </a:r>
            <a:r>
              <a:rPr lang="pt-BR" sz="1200" b="1" dirty="0">
                <a:latin typeface="Verdana" charset="0"/>
                <a:cs typeface="Verdana" charset="0"/>
              </a:rPr>
              <a:t> © T. E. </a:t>
            </a:r>
            <a:r>
              <a:rPr lang="pt-BR" sz="1200" b="1" dirty="0" err="1">
                <a:latin typeface="Verdana" charset="0"/>
                <a:cs typeface="Verdana" charset="0"/>
              </a:rPr>
              <a:t>Bunch</a:t>
            </a:r>
            <a:r>
              <a:rPr lang="pt-BR" sz="1200" b="1" dirty="0">
                <a:latin typeface="Verdana" charset="0"/>
                <a:cs typeface="Verdana" charset="0"/>
              </a:rPr>
              <a:t>, 2007</a:t>
            </a:r>
            <a:endParaRPr lang="pt-BR" sz="1200" dirty="0"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1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3" descr="data:image/jpg;base64,/9j/4AAQSkZJRgABAQAAAQABAAD/2wBDAAkGBwgHBgkIBwgKCgkLDRYPDQwMDRsUFRAWIB0iIiAdHx8kKDQsJCYxJx8fLT0tMTU3Ojo6Iys/RD84QzQ5Ojf/2wBDAQoKCg0MDRoPDxo3JR8lNzc3Nzc3Nzc3Nzc3Nzc3Nzc3Nzc3Nzc3Nzc3Nzc3Nzc3Nzc3Nzc3Nzc3Nzc3Nzc3Nzf/wAARCACbAKgDASIAAhEBAxEB/8QAHAAAAAcBAQAAAAAAAAAAAAAAAAIDBAUGBwEI/8QAQRAAAgECBQIEBAQEBQIEBwAAAQIDBBEABRIhMQZBEyJRYQcUcYEVMpGhI0Kx8CQzwdHhJVInNKLxNURTYnKC0v/EABgBAQEBAQEAAAAAAAAAAAAAAAACAQME/8QAIhEAAgMAAwACAgMAAAAAAAAAAAECESEDEjETQQQiMlGh/9oADAMBAAIRAxEAPwDXs2rpaFYmjRW1tY3BNtwL7dhe59hjOqv4vvS1ctO2TRt4UrRFhUnkEi/5fbDz42tMmWZc0EjoyySMSjlSQE4xmNRkpiRWlZhI+7K+2k32DNxf2vcfcYiU1H0l39Ghv8XahKNao5DeNr6Ss7MDY+oTbDek+NL1JkC5ASQPKFqb3b0NwLfvih0eWQS/MxAOZSLkmRkK3vba1yNj/r3w2MPyjSU6wmtp5WUMmoCRSrG3HHJ/u2JUzTYI/iBmbUcFZN080MExFpHkbT7fy3O/9cWV8+Y0NDVQxxyLV2sVYkD6YyKA5RDFU5fRM9QZYTAaaqa4Vwx3DGxVr6TdRY2P1xJ5jLVDpLpKnonhHjUcgcSG2qxHB59dhufrjO7VspKyTi+MCO4X8IAumq5nJH02Tnv9MPaf4r0MksYmp1hjYHU5lvbjgEC+M2oRBHTmaZ4XhJAYeLokIPO3tfvhrFVfMvUzUdVSwoW1KJESM6FBIJLDcm5Hvjj8snqOnVGuVfxQyqAjw2p5B5fyzXO5HFgQbD3wknxJMk0ipl8WhFJBaoILELewBX7fXGOZrlNZQVEdVWxkGoJ0EupLPbiy8dsPKWoRqeVE8pQAKoGm6ld++1jffFzlNLGZGn6jeqrqCSGghrVhjEclL8wfEewA06iLjnY9r7Am22KhlPxchzNPDgyo/Ouo8GnEpIkcnjUFNh3uR63xVviQHJyAxSSRQHJ4QV8Q6FBY7sBzYe3GK5kNdPkWbR1p0Ik62LhTHZDyR9rWx1cmSkapmPxHzTKWifM+mZIqN2KGpWUlbgdhp42O/G18K0vX+cZkNeS9LyVMABJlnn8BbXsCCw3vvt2++KdlXVdZWFIqOkqcwMjlQC2mQ6r9zfYEnnYWvxinR19flUsdJWRM3y2pY4KosPBJ33XYEe3FzffG9mKNxoetXeZ48xioKcxxs7+FVNMEt/3MFsO/ftiQ6k6kfJaGeqWlWZYoPF06ypP7f+23rjD8tzPNKqoenhedwLMYKaK4/QWUDfcn25xY/i0jnPYJFkKpHBAHB4AN+PX3542wbwllupPiLUzyzifKoaWOIKbzVB1OGF1KjTuCNxhKg+JlRWw10sWSeWkI1Hx9iD33W4/TGYdU1L/iT1EP8Ni8bRONjYIoBt2FgDb3xYOn3rFyCVIIgsqqyGMgFXUg7W4sVYWI7Ab74lylVk6XOk+JFRO7asoRIwdIYVFyW7i1vcfriQl69pYWoIJhAtbWziOOASMdK3sWYgG3oNtz6DfGU5ZmfhRVkEyiItq+XtFd1luCVB7m5N+ecR0pVeospcxTRE1kKyCWUsXfWAXGwAuQOL9sIybehM9ODjAwMDHUoz34sRJMMlWZdUIqXLpe2uyiy33IubDbEDNltP4CN4iBtIbUQwa52tvsR9zxtbEr8bDOuW5ZJBfyVDlj/wDqP9cZzBV5nmMUKSIZVjQKWkms4A7m/r6Y5SUe2nHkjJ+EjTwyQ+LLlyh5ZwAxYrZIxqva4BDC/r/N7jCrZIa2jMlDVI1XGUEpZbqSWfe9tuFJv779sczLMamlyy40FaZg4V31ByylLAgkne1x/wDjiKpP+pZDIV1w05luwinCi6KTqZbC4sTwb7nnEpxWtFU8VhqelpZHWzxs8SE6owQ7NvfzHtYXB3N7fa+dSwQz9O5GVdNqdmQMvIDKST6W2xSh0vm8tCaqKWlklrViMc5fwwsYQ7KL9/KOOPTFt6qpZ6HJ+mFlAjmggdHjMoNjdL+YGxAP9RiOWP6M6w/kUnqpaeiWanWQ6xLaJEI0jg2J4O1r/X2xEU9S2WRzSKgEExsLGJmN+OVYg237YnJaGGN2JRTFMw0x6VIcgaib3BA3vtiTzyq1ZJHC8VLCgaOFjOPK1xcAAkgWCkk27/THLjmkupbWlcrK2sajphXSzaRIGkiqId0UEaSr6RztsD2whHLDJULLDHEWaQsQGIsvckfv9L7bboyL8w+uV8uDKAQoKqnb8wsO3f1vziaoej62aWGSeoo6eElGcLJfy3sbjc3A7e+OqVmWWPr8pBS9P1ElkZctiUhZAL+wFrHe3f1xXoc6/FqJoa6jl8OM6AUi8TQSLf6jaxtcYmPi7QRRQ5QyP4qw5akULObHa92t3JAA9jbFayCoSjnlpqnMYqBJ0EhdowRc21DewA81ri3G3GOtGWTGSVbZVU0xny+XQnmYo4W5vcFmB977kYunU3TkHUaQzxMkdaisITJCSJVFtWsgcW2F+L+9sUHI84q5UWmal8Snhk8OeokkPlj4sFtcWAHl4tfFkyHM1o5lpJnByeWXTHWeIEjRiL6D6i5AHFie/baMIOH5/IHqsszXKqj5TwywCedZCFudLcFdIJ0n6+oxMfETM3o+q1jp6WKeY5dEYnnQOsLb7hTcMTa2/HOFus8jzSerip+nZIlDXZY5qlV8KQkhwt+xAAte23G+H/VFLTy9Yu1TGWeHLYdJ1gaSSQSP0/2xksjZjMhzWOpOZVTVcjTFmDO5/M5bgnvvbF1+HVdJS0tTQl2DFlk1RyHUqnyjjuN9jxthpmtbk2WVtYtflyZg7unhnWy6Yyv5TuLHyn7uPTDLJayNM5qs3ymExRwspmopJNTyQsbHTfmx0783I9zhrhZhaM4ostbPpMzzlUZZYgUiaxGrvte5FtJubW1H02lMjyigr0oc8qKWPLaWKUiCkc3MrBjp8x/lBtbubc2AwTLcxy7qsV+V1EcMrlkNHTNKI3XbQXGndSuxIubj6Ww/zPLjUxUMNJmUFSiVcUkdO8DIbhgWOssQdmvuOfptKTMo1AYGAOMDHcog+phG0VPrigk89lEsatuSt9IIO9r7DnGLzdXmmz+piq0ysUizyIiNliA2DWFzpvsDe+NX+IGmOmy2oeKaZaetWVo4WUMVAJP5tiNuPfGedYZNFUvBV5hNFP4Q1MrFoLh9RCtc3A8psB6bHe+FIwTzXqmmjyu8FLk/z8UMcslNLlyslnOpdJC/9jLzte+FKqpz3LeqKHLivT70FdH8yrwUkelqcbuL6ebKe25AtxijVC1+ayv8nSmMranCwl7sgA0pYkkgeUAW+tzhXMMxzTLMxySBKQ5fWZctoBJGQxLsSdQa4IuSLDaxOGAtHV/xLy8TU8XSNHTCnjH8SWehjtINgqqCLgAX3+m2Lnl+c01b0l09W51Pl9O9SjeaaONEtr3Cgiwso4GMe6i6YrKBZKuRKeFSXkMCynyKGGylravzDbm30OLXnZ/8M+jQwGkrMTzf83/OMliNXo2qura9Zp3hp8sWNJnSHVl0d2sxA82n0F+3Iw4HVUtVSJLEuVy1ZbQ4bL4ib2uzLtvbYffFVaUmKNGBWxI0MttvvewvfEfRSyUmuso54UaFwBqZS9muLheWtb3t98cY6dJUWhuseooamWi8LLdT2RVOXxKrIdxfbjce3+ls/HMwpKWCoqp8qmDOI2WKhjJLaNWkfS2/pfGaVtW+Y1hSaeV6nwx4RpwtiwHB4sv+5xPUUEjtLI7BJ1UBhuARax24P8t7+u/GE+Rccb+xCDmzTs+zPK0oMonzv8NM81HGUM8MZDMQbhNQ2Ht9Nt8Q601ZBSQ5hW0WUSUBsJhQ0tM0lzwPNsAdidyd/uGPV+bV1BP05JC8wpnyiL5h6eRFZQXH5Nd1DHbtew9jg+eP08Kyl6ZfOc8rZdcCxInhyLAGB3vYAizbgcD1ti2nVkXTCV2d1dVHUVvStDlkeWRa9fzFPH4niIAzGwS19JFr98S2U5ll9flc0VPlLZzVQqJH8HLoREjsNyqkAmx5Bsx9MZ7U0FVBm1VSRw09ZTURI8UQRks6jSCAdyCSABx3A5vbD8Ro4MnWjgyFWWaRpIomrxHZQb/yj1B227/TFKqMsVzCr6joqhKrMoYqDIyitPmE+Uwl1Ynlor3Uk2Frn78YtvVFXSU8jzPJQLO1KLS1CxhjsNJGpTq3ubcbfrkvU/xIzXPsvqcqNFDBlzRKixqWJTTYgs997W9R73xoHVfjVGdQwQ0yyPBlkdSHkcoFIOkX5DDzWItte98ZO+uBayGbMXKSPUxZbNVKgZIzlkZLjjZrbX53FhcYZR5rVGukjp6XLDIh2FNlUczXYGwGlTYjTbfm9u18NqujqaGqzCSsqdabwRQmUKTIxsdW9wFK3Go7/Q4rdF1BmuXamoa40fit4xC6TqI2B37bccX3xHEnOTSfhbg1BS/s0h58zo42qEoMt+fvGipHSxhkbfV/LqYkAgKON9/SNj6prIpjSH8O/E/FVoBHRwlHX01C41D63uLetqgtdnObugzCatrYlLObsbjUmm9zsLi+55BA4xMZZl81RllDNneYVrzrVqtPGyL5Ixbbm5BOm4uOO/ISpSrt/pvxyUe1YehgbgHAwBwMDHY5lI+K1TU0nT6S0kkaSmQxgPffUpHYHjc/3bFUzx8kzfp1WMeZT11NTeKWjR1SO97PuNLKPMAQTcdz2uHxOhqJsqoRTo0gFbH4iiMyeQ7ElRyBcnEF8QIa3LDltTk+XzSChmI8CJyY5IioUgqouORtx3GBjMuymvrKCsoqwvZ4JiSzXcXcG5tzx3A/fBurs6m6hr6LK9EMMdDM8aSyyFdZdgNTat1FlGx4v6nEpT/DjO6rLWzCgKWUllpp2KTqBa3a19uDbjDXNei+pajL1r6jKqn5jV/EVIUuy92sp1eg3HrjaMKvGPlqiWmkkWVNLrJouVYDe49eLg+2NN6uoZMs6L6SpJF80SS33DFQbNsbWvpPOGfSXQVPSvTZhnq18zhQ3yUdK4Xe40sbG4722xYfinRTVuTZAmXZfUvGplCxRxufDXSAAdth6X9BiJq4lR9sy+UtN4xAksQQodrliTYlv1N+2OZblkiSxr8nM9TUIPDRhceGe4vvc2Iv2F8OYqDOaWpSWLJaqUxXOmWjd45N7kFSu9+4OOVjdUVNUawZVXrWuRedKN10jSBpA02UdrDgC2IimjpjejyoppaVYFmoZIJgqvKjjSNVrkBebC1rn0PpfEvXUVVQZb869RAlMTpXQzFmBswF7WYknttvttfDGSgzyYBqygr6uoP8MPJG5NhcDt6G2/rztixp0UzGmaSrrrkIzaMukYLcAm55Nrnj04x5+jk2de9fYb4iUOdDKMqr6BVfL0yhIasNJYPf8uoC3cgjgXth70++S5xPT/MmgkpaeESwSUo8IxOxJJkFvzkrf2PNzuSfEGhr5Kjp/K4Wrvw/5WJakwwSNGArW1FB3A3AO+KTn3Swjki/DaSvn1rqlZKSVQHBPltbfYA49V0eZ6WXqHJ3jqHdnpAZ6t6uSuIDvTxWCxI+42tqOpj62B5xWJ89lyHNJXiFJXQzQo0EjgEj1A/MQdVwe+3IwxnouomJb8Mr9fhLBG0dG6aUXjgci53O/vhan6Q6pzFaerGT1R1XVWnsl7BmNwxGkXvuQNzbk776ZRMT9X0GcTmlNDElGpaViUu1l37cC4O1th39bf1nTVNT1FA1AsSyfJU4WbUwdbsRa4Ow37+X1xX6f4YUqVwjq67MZYCSrmHLpE9QNzf0B/KcTHxAy+vbqSI0WXyzD5KBBP4buoAL3Sw2NyVJvwB2xkvMBD1FK8lXFlLUyxV80ANN4bHUwLanZpCblvKdyOTz2xW67pXMYGYVEtNqTfwlkVmH2v8A6dsO6vLq90aVsszaWdvEcq9G7XbYAFtN7c2tt+94yDLc1lkMU+RZikBDeZ6OWRlvfYWsTfbk+5xxlDk7XFno4+aMVUlZJZXlFBUU0jZxmc8OYXYGJZAFKBBoBGn1uNyLADEi020FNTgFZCiRSxupaWJSNVh2F7m47gX2G8QmV5vNJTJF0/mEED1BEsrUxYurFFu2pbi2++2xPG5xc6fosxQw05aukaOYGOT8KkTQLgkHfSQfU3tY/avjbl2l6J89x6RVJmyrwMDAHAwMdzgRGf1C06Qs+qxawt9VP9AR98UKeqKV8s5raoIQwVfGccksPXubbDa2LB8UMy/CsogrCjuI5CWEZANtt98ZdkWS9adY1MtVTmOgo73VqoCygjbSLFm+uw53xcaS0h22SmadTU9FVhDms1/DvZ6h9ifQbH+zhKlzDqLPqRZciSsaFg13d5dT2406TZQeLk3Gx+sNnOWVOWVsPR+ZZTRNVzBf+qJu0ia9ZkF1vewZedrY1npZJrU6maSGlpo9CRsxK6bWAte2wsNx2xqeGVRk/V9fn9BHS0dRXVkLxKFKpUP5iw8vnDeYi5Bttded8abT1k2U9O5KlW8lZUfIOZGMqsTpZC7XZhewJ+18ZHmk9PU5rm601G0rmvJhml83hJqYFCN7cCw9Bi1deSmbo/pF28MFoJL+DGI0H5dgo4HtjnPyykVaszvMmrKl4s0r/CMrlAtXJpC6jYDf0thKPPs1k1BM0r/Lsb1Un/8AWGDKyXsCzHYKByTi4dK9H1tKKuvzVKOKjij0yioddJVvfgb3F+dzbHCU0lpSi5FaXqDMljYLmuY6xtZ6p9tub6vfAps7zhzY5nXXA3PzUl/64msm6ayjPJHgp83kp6ppZDDC1K0mmNRfU52NyOLffDik6NgoVzWfOavStGivAyMUEoYXW9xyQdl5uDfa1zkkrFaarQmVunsorJaoosdBDJO0jX1jTc3J3Hrf2xn/AFd1fJnM9NSZK1XTIGBE3itG0twANgbgDcG/cYvuXXqelMqoD4impydA0ir+QCMAm/F/N3/0xlddkMvTmeQRVrKaZSJi6kaokvsXtcKbbc29Ccc5yuelpYL19H1N/Ahoa2saaVhEAK9zdrElrkgAWB54t3w46rlzfLaqny8S1yyUdOhqJIZ5ihkkJI8xJJ47972sLAPZ8klzX5r5yvX5aZwI4A1gFVQdzcHe7cA774dvnNTldJllLT5RT1cURtVB2CuwCBI2udibX9fy9sH2RVFLqcwzuGPXNVZpGhvpZ5pUDfcnnnG3yyOFgIs4amUEsxvcrsQfr/XEHQ5jl3VRNHUSJFXxxlXp5EDBhZSzKGG4DHsdrb84sNaPPGB/9Jbbe2JfJJQZiirIF6evqQdNQYJlm8xDu6mLUTYDVsTfn2w7MDRL4j/MtpY7KzEvYXFgCB67Y7HTP4Tiol1SSEamiUx3Hbvf98Vzqjrah6ezKJHpfmKs0rhDe3h3PlB9j5j+mOHFHvKrLlisUqc7o4s2n/xk3is3hmNpG8rC/Av7enpfGe9UdTNUdQ08WU11aiJMqzslTIFdtY4Gq1rbcDnDV82XNusmrszrIoqZalpEZ4QAVvZVtza3qdsPetcpjjzGgzmkjjENXOglaJwyl7g3H2B/THohD4+RJv0hvssPR+BgYGPYczPvjHQtmeRU1IkqxGSUjWwuNrG37Yhejuo6iiipfxEDxygicobxvY2ubDy8Dfj37YtPxDyfNM4jy1MqhjkWOZzPqcKVUrYWv74pUnSXVvjMEyuMxkAG9ZGD9h2/4xcWktOck7wvmf5fTVVNTZu8DV0lOWaO3lKxvbUPKL7WH6fXFGbr+bMc5q6WkkoKTL6cAxiqBDEggXuHAazaiPoPXFkqj1mtHNBleSU0YdzoFTVRuEUg3sAfX1uN/bGZ1nwl6qWU/KU0DROik3qEXSbAlbX7cfbGWbVlarcwjXM8ySpkkn1zOWeEgiZtRu17g2bn74vfXMaR9G9IIkwnUQyFZAb6x5d8SGXfCeNctplrcnZ6sRL4rDMiq6/5tgOOcTPVnRGY12Q5Fl+UQQotDG6Mk9RfRfTazW83BGJlqKoyeijmqKmKOlhVpzIGQ23BH1208E3xbs9z5PlY8iLmN5FgWsrQLqACNdyDdxuTb7Yd5b8P+sMsLGlTLwXtr1Sg3Hpe2w9cMk+FfU4BBjodN7gfMW/oMedwk5b4dE0o0iN6gox09m0Ob9LZiXonkaOCeOS7o4A1q1x77diMR2VVaZjnN8/q5DA8rTTmR2CvJpt24JsNzsAPTFhb4VdVAWU0dh+W9Tx/6cWlPhuiwJGMloWbQupnqpNzp817MO/e/GLUG1pBYcxr6OjyukNqEUK0aPJAZrlogDpEe4FtWnzHt24xB9XZxkEtHTUUc+oylPD+Un8qheDIAd1AGy7/AEOCdddFZpmbZPHlFLF4FHSCEq0oGix2AubngYrtJ8POp6WpSoSjpy6m4vOtuO++OM+JuVlppDorVGuaGnHhQDVJ4ulizFr376RzfTYf1GGUma0lEIzUH5uYprScKoLK3GwAsbAA8X3xaaXp3qF5n+ZoIY4gieGBMjENbzd9xxbFbzr4ddS5hUMsFPDBDYhW8dNh2Fr8Hv8A64pQZTkvos3Q1U0tLDVtAafxAxRmkD+KxPmJIA0kW4N/1ti11+06bnaNdrexxD0OSVeWiOny/Ko0giLqkrzqWVGa7W81wfXfe2JrMKWsAD09P4zLEoCGQLqI9zjlPimoMzsrsRRY3kj8aplg8wA0adLX7G4P7Wx5/wCpaylqOtaqprNdVRfNjWqWQvGpAsLHuBsQffG65nluaz5bWRw0yGZo3WENItiSpte/vjIj8K+sClvkqVtyxPzKXJPNzz2x0/Hi61eGSr6Krn8+WVNWJcnpJKeHwwGSRix13Nzuzbbr37YeU0NWmV0sQrUMAq4ZmpLgNGWNlYX3N/QeovvjTOlOg80p1KZ3llGYhF4RRCjF+2q4PcXBv67Ww6g+GWXR1iuckbw0lZ1cZixKj+Xa9ttsdtkyfPDUxgY4L2F+cDHQwjM3neBVdKtYCFYhWW4c3AF/b/cYa09ZPJSidsyiKlhH/kWKuQAAfe5BO1vphzm05hlhHzaU6MCLmPWWPt6Yj2rQAGObx6dwLUnJ2/4/fAC1ZmISUxDMBHJTi0gMJIJIXc78C5+59sFjrpWuTnNOQiFm/wAMRYDknfBfm3dPEbM4FjMd/wDy1yQNifu3bfjbvhAZiRIUizLRo2UfKbEeg3HFv2wAvPXVMUtREc0gDIo2NObi/c7bcj/bB4q2Radic1hIUqA7QHixO/1tz6A+owBVOsQkbM42WRgiH5Xe43P7C33wkapkLiTNlBRyGPyuwPfnttb6WwAU5nJuq5qpLk//ACx/h/e+3thefMJ1VHTNKZUvpJ+XYm4AJNvuNtuRv6oiodRJIM0hJDKhY0xGjck/ewbb6e2OyZj/AABozRQwvqb5Q2J5FttrD64AWfMmppQs+ZwsRYOny57i4P03GCSVskVLH4max3Oo+J8uRe21ufUH68YThcxzCJc3RpmItenJJJHf1NiOeLD0wscwRJBI2YIYZFLKDAbDnT9Bb27YATbMpTZPxeEMVNz8qwZbXube2DSZg0oBjzaNBpBdvl227m2+22CrWuTpGbKzaSwvR7my3J7b7Xxw1bBY5pM1VVJJ3pDvYb8cc/qMAKwVk88U0sebwaUsC3y2wJNr87jbAXMwEJbNoNVmYkQNYDYA29Ab39dsCWvgM/jLWqI0tdPCcA7NsTbuT/6R74Siq5Hh8Zs2jsrBDalO534F/Y9uPTAB2zGRI9b5tDpAPNKQWNr2Fz+2DGvlQRAZpAxezC8DHUCbbem/9jCLVwLgpnEQFtgKQk8Hn174UFUqpr/E41dwW8QUtiQNhf8A9X17cHAHZq+aniMJzOnNQtxd4CATewH6g/f6Wxw1VQtVIrZtEPBiDuPANrc8duRhKWs1M0v4nCpVRc/KX1AX99xcnb2/Veoq4alqRVrrBzsPB/zCCp39BsfvY9sAF/EzeRjmsIvEAL05sjf93Nubm309DjjZg+iaE5rGj7WbwDdDq33vvsCAMcFbAZ0kGYIHETI3+Ga7Nc2Ym3bt/wA4LHVn+XNQRpLLekOo2BOxPOwwBN0ErPGyyTJM8bFHZE0gH0+2BgmUu8lMJHqBPrNwwTTYbbW9cDACWbS+GqE1jU97/ljD33Hsf7OI56v/AC/+rTreMEOKW19yDcW52Pb6YfZvNJFNThaiWFXuP4UYYk7c3FgP98R8dZJGT4lfVFA5GowA335uP1+n1GAO/N3JlOcSqFIBVqYX3PoBv+U/Tf1waoqQgaM5lLHYi4Wmve7E9htza3t779areSBnFbWoI7KzLTKSx9Rt7E45PVeIzFqmtIvtGKdSAe1iRz33wBxqglin4tKT4Ykv8uCAPbb6fXb1wVaxljOnN5HEdi7rTgtYkKBa2/cnvhVJHk0sMwrCwJFxAN9i3HHH3473wSWslYDRW1ispC+amADWO54/u33wASWqWeRIUzWdAwUA+BpJP6A7n6C22DU8wgBVK+YxRo5IESAAKvpfn7XNjgeK8bL/ANRryWVdhThrC23INvzC5wGqpYh4IrKsMkjam+XU3HG23F/9vbAAR5Ak0v4jUoQoJBgUHnTwe97D7YPJO66S2aT2KKzf4de9yONxt+lvXASs8Ixs1dWPfzMPl14DEWIA2BtbBRV6UnnWrqpCkbbeGRuw2O7W20n9TgDklWkizPHXPIyrI6o0bbbbbXsbdhbv674LHVozCV80mRiNJLUtiQOBcDjvthaKUHTT+PV/xYzZpBqaPc2J35Gnm3cE7441bHLYw1dahsoUCMn7G59u+9zzbABTVEzf/GJVBjL2WnFlUfbHGrFHgn8YkVyCLil/Nv3FvYD9fXHEq2lE6rX1jKI2OowhdI9RbuP9Rg71AjaSJq6rdwvhramBKEgd7c2I/XvgDkdV5XCZpLGQpYk0oO+qxIAHckbc4VhrEgh1SZm8gkU6C1MRY3O/F+36D6Y4jvJo05hWhlVI2/gg6iSdzyL/AO2EpKn+DMhr6y1h5vC3Ub8EWJ5H6fXAHTKtKCxzCeQNCxjJW7LYWuNR52P3PvurUVH+IeJauojKKFusd1B+pPmPmW/J/fCaVl0BWqrBrjCK5hB32N7HYnnt377Y74kzTNGuYVICs+5jj8ukXvbnv/xgDrOymaWTMXLRyNChMC3DNYeX2vtf29sJGpjlSNWzaYAWAJp/zMN99rHsO/74VpJahkm11dYraGbzwpqUix2A9jt2wWpqpBHARWVIZ0N7Qq24JsSLepFrD0wBJZNP8xS6xVPUAt+Z0CkbDbb+98DHcokaWnu08sxDWLSIFI2GwA7f84GAE83kZBFonqIzc3WFA2ra+9xsNv1xGpO7hU+czKzNYXgUd7Dgce+JHN3dWgVGqxckWplHsbknbta3vhkZBOWZZc3Syg2AtqAFv174AL8y3zOv52vIUkaRAtvT9Nr74NHVs0+j52vOoH80CgLbf05sCMJrNrR2EmbhSbBgAfoR9R/X1weeXTqj8XNAY1tsQNZJ/ci/bsv6gJvVOAFWvzAnYuBACdwDbjncfr3wuk7Wlb52uUpGxKmNSdja4539vpjjSKYl/i5ml2YXfY8Xvxva9h/d+BpEe/iZk2uP/vUhWIJsNvzDtyLm3bABDUzSTqBV5hGjSG4MKkAXPBA4+uDJUSRygtVZk9ip3iWzAgG1u3/vg0kRR9XzWZSKjDSwItfST/2+m3uTb6JmdFSnEkua7Sal8ou5twdvQE/c4ACSy/5prq8gEKB4K3IAF77e+OmplERDVeYhtm1GBb2A4t6739cBypklkeXNkcLcsFHGrjYdif0wZ51a7CbNVAHCpbgW/wCfvf1wAQ1UhhL/ADuZA6yBanUmwH09xhQztTq8TV1e5FhrEKm2x7+5I/T645BOAkh8XNAFIA1Lc2vf99NvufsXxHLKXmzc6ixsEC2NzYEdtve23bjABpah40eN6vMm8N2Bf5cX7W45G2x98F+aePxtFTXX0FfPCt9XF9u9x+/6KGTUvh680VlJcNpAI2tb9vfnBFlMNFI08uZy6k8NhpBseDb03Ox/2wByKolcI5rK83fQA8SqBuNz684ElRVSrShamqVTEC7BEO7XIBPrt2+nJwg73VXD5tG19lCiyi+4FvQXAv6998OazxKb+GtTmTs5AJ7gahe21hsOfS/rgBQGWMsRW1rgaFIKLyfN6bbAj6nbDV6ghvE+dzFHfyoBEu/cbe18LaG8aUfNZkdMSEkkb37fl2tff0wGmPlUyZprDA20ryRa1/T/AHwB0VP8cyNNXaV0yBGiO4AtbY//AHAm/tfjBEqVpPDlaqzA6lsFljJufy7gn1BIA9fpg6SBPFvJm7WJjJte5I/MNu1jx6+vBBVLNGumXNm0m11Vbki97+nP7DAErlH/AJNP4s8m5s8wIYjte+BgZQwaBiGqms/NT+bgce3/ADgYAQzoP/CCitKtdWFMOx7n9Lfc4jp1CFYWbOCHFgAVtuL2F+SBcWGLL/MR2xxgOcAQKGXXIBHmqgISNRAF73I/bn3OCeE7N4bjN7ggE6rq3msDcj0IPbbFhHAOAecAV9BUo+sLmcigXH8S22kAbdzvf0J/TBZ0mEJaL8U1vpGxGw342vt/qPfFj7298c7/AK4Ago0k3kVc0VkbZZJPz999jt/fc4LRxyJXI5ir0IJQFyCLFibnb3v/AGcT/ce+DYAj3yzXHFH81UqsSaV0Mq343Nhzt/X1wEyxkYH5yrYXBIaS4O4Pp7YkcDAEWMoN7/P1x9zKCR97YN+FsEdRXVo1W38QXFvtiSwMARcmUK/if4usVZPzKsu3FvT0wYZUdYc1lWSF0/5g439vf+npiSwMARbZS5Uha+sUlgSwk3ODrlek3FZV8EW8Xkm+/wC/9MSOBgCNp8qMDs61U5JULuV2ABAtt7nBUycRgBa2t5JP8bn9vr+uJTAwBF/hDXBNfWeW+kiQA2Pbj+7DB2yvVIXNVU31agPEFhvew29yPpiRwMAIU0LQRhDJJKQfzSG5OBhfAwB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82563" y="-1235075"/>
            <a:ext cx="14001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315" name="AutoShape 14" descr="data:image/jpg;base64,/9j/4AAQSkZJRgABAQAAAQABAAD/2wBDAAkGBwgHBgkIBwgKCgkLDRYPDQwMDRsUFRAWIB0iIiAdHx8kKDQsJCYxJx8fLT0tMTU3Ojo6Iys/RD84QzQ5Ojf/2wBDAQoKCg0MDRoPDxo3JR8lNzc3Nzc3Nzc3Nzc3Nzc3Nzc3Nzc3Nzc3Nzc3Nzc3Nzc3Nzc3Nzc3Nzc3Nzc3Nzc3Nzf/wAARCACMALoDASIAAhEBAxEB/8QAHAAAAgMBAQEBAAAAAAAAAAAABQYDBAcCAQAI/8QAQhAAAgECBQEGBAMHAgMIAwAAAQIDBBEABRIhMUEGEyJRYXEUMoGRobHBBxUjQlJi8DPhNNHxFiQlQ2NyorKCkrP/xAAZAQADAQEBAAAAAAAAAAAAAAABAgMABAX/xAAkEQACAgIDAAICAwEAAAAAAAAAAQIRAyESMUEiUQRhEzJxI//aAAwDAQACEQMRAD8AtdnZls0LFdXzJcdOuGiJGqKcpNJd18N18Nh029B+HtjOv3okVRGlFD3zq1wxB1eun3w1wZjKEaR1NOVHiDrcjby6+2I18gNlPtBkgerjroI3Zl7tTGo2vrAuR1AF9sPmU5dFFTwmbL1iYAarRqouPMb3/wBsIr9pJpZg+WJGFWTUplGom1uV6DfnDlT5hmE2WxmenSSr0KxjewTVa52Jvt6YnlVyVspB6LmbsuXU5mQR2Bu6KoXU1gANuthyeAMZ/mNauYz1M1KoiLklUtsPS3liDO83qq6sl77+FeTV3ak2Vtv+QxVpfnu7lix3bFGlBUgWaV2SnqKzLgkcsPcRQiJ0KsXElrk87Dfbzte+GCOQRU5kZSqBQbAW2tc7dN74UexpkooqiVoiFm7sBCDfwg3P/wAvwwzU9TpCmoOrU9lYC25OwtiePUQS7FHt/kkFbTNXwQOXprCodQwNv6gD81uvv54zGpojFp1FSG3SRd1fH6BrIpKiGWKKQxNpIRwL2NubfXGJZlSTZHXVFJPonp0fTNGDfSbbEHpsRY/TF4vlH/BZAIa4ZAblWXg4vpLBWWWYhJbfNb/NvxxYqKNJKcTwv31IdtYHiiPkw6YEzwdyRrsVPBHBwKAW6eb4Gsgn3skqlgDbUAdx9RtjWKftBk01ClRE5ijcWVZYyp/yw6eWM3p/3akMJzOmnlqFA1EPbV1APnYbXxZnzrLZlVXhnXT8jCwKixFgL8YyW7BY+V2Y5XU5fVKK6IqYmAKyDm3AGM1mpYVnZlZGOkjU4tf9MWBV5WEAWaVd+GS/6Y9gny1GtJVLIjPvqQg6eow7qqAmLKUzy1BjUXYE2t54N5IixRTKgOsEmTb7X/H74s0sGTw13f8AxGqIt8hfSU42vtfr98RV8OsTw5bPTiGRywLy2cg8g9P9sLVsL2WqaZJpGjcAgjWluCP+uKMkINbIkUZKspKDpqYWZPIahe3qBgXU1FTROtPqVXiGzowa4PS+K9N3ssqxrUCISMLvIxCgjgk++AY+qKZaepYFWeIjXEwBswPH+4xwYoxIbq+gja4v5/7YJ5mgqo2IMbSI1i8b3Qt/MB6H5h/+WJPhcsjp18DM7JYs3RvvhZRbejohmjGKTjYc7P8AY2nzakhn794UGzRNYszWvdTfa/la+2Dzdi8nViO8qNjb/XGE3LO1U+W18T063hWKKOWKTfXpFtQ8jgrL2zikkdzktGSzEkkkn7453jy32FSxvw8gq1jSaPKaBIhCt3ZDrkt/cx2H0xZ7L/8AjGZyQVWsxlGLqsgBO3RjcckYzsuSQSbkCwvvglklbDTSlaoyCOQhSVGqyki9xffz+mLzT41Egv2M0cz5NLWUlFWxIhlALFdxYG5DC9iLj6jb1kTtBXUEElbHSmSikaySggBH4IY7naxsD0Pri7Hl5iyCmzNGWsyy5ZKdgfDqPNib3va+/XE8+b0tJFEk9NAS8aMixxKqqN/S358DCtW+tMZP9lKhyOtzao+KqCsaSMWFhubnoOmGOmynKsnkWasmW67gsQTcHoBhffOK+UmKNo6WHSDcnQFHS5+2PKGnoJ54xmmZySLK1gtIFIYn+4m568LgycY7ns230Hsy7YpCRHQqoQf+ZLuSfRf+eBVNJnOczw1bVDJCk6MksreHUCCNK9TsPLDPl9J2eWgdsvoRKqOR32gSOWXrc3OF7s7UvJlxHeTKEmJ+UlLnfpc7Ag8dfTDLJyh8VQvCpbGRK2WjqZ6kPqiCXaJTZbbnbyJJtxxzjOu2c0lX2hraiEGBn8LqTfUNIFz9ADh5uGjQSAQRRpqOvZWIF9gd7bg79cDjlmW5knfvFVpWfIC7hhL6kEeQPFx9sCM+PnYzVi52e7P5kifFxVFMFaIM1OxZjKG2AIAxfzPs61PVBolRoXf5eVFuoP6cjFmPMWSRqGpWCMxqQzBijHTYAm45AYnbm3pY3TUfC0HeBoFjLgoTNcpccMPY387gYFzTMkmKOY5fXISz0kyK41BivHocCGpJAeN/bGoisJSSZgZIY1DM6i97+3PPvsceSiOrGo3swG+nkHy6dR54onaEaMsanktsL+uI1p5DIFjDFybBR1ONBzfKRVxmngUqxBOpVFxYfS/NtvXyxC2V0b00VCkfczQsNMsh8YYDdm3Ox228jgN0ZKxFalqBP3JibvdYTQFvud7evBx58PMNLPG2huGA2O9v0w05Zloos0lqa4COKSMtC5bY7DVueTuD9/XFuoOTwEGOpCU7sqypAt1lK3IVgDzudzbnGbd0GkJM0RaUyBQSp4I5xUSRliUA/wAxa5/z0welWMLI4TSrAnbocLx5sOBxhgF+hKkuV3djcg4mKFoxckNfqb4r5WIzUp3+ruxfVo5tghKgtdTjIAPlpdbFlOk35x98J/d+OLT2Rbk+wHXEPfP5oMYw1R0tFJGv8CFkIupMY3/DFHOqGkFBKYYER0GoFEA4OOoYq3L6mSnlp2NMXIXjrvcX6EEYvV1Rl6UQi76c1E90WEw2NiSNXsduuDdToDTDn7Opv3h2LrKAgF6eRlAJ6N4h+P5YEVbwxQvO9P3jLspZDcXNrDbY84j/AGUV3w2eVtC5/wCKh8Po6X3+x/AYOU/ZzKa+WaWojrZ3RiXMsrHfm+3GJppRcX9jK7sU8xhq4aMTokkyAEuKhATGGAtuTfg2xd7NUsdNHTVtQKqWpjlMqUkKhTtbZieAeth6Ya6zKZY3MdPDvoD65DqZLX/qu29vX8se1EEdFPHIABWyvf8AlAk5tdh0HP6Ym4ypRZTXZ7R19AlOKbKBdy7Fom1KotvexFgLnz64qZDSJl+ViKQNM9RJqTWvg1hbe+2keuLGYVTy0c3d5fOJk2DlQQBcXsQTcAbb4Hy1cx70NBI9PFD3kjxPqAOw1ECx6/XqcNxdUgWk9k+ZqKKOymMkXKAvpAYAC58rKL/fHlIqtlys0niaT+LZiSCWHhFz53HPUdNsd/CjPcsikpptEE6Oqk7seVZjwRY7D9MC6+KWiqKWF4RGZSCoQqxKqBwBsOFNjbrfBqzNrw8plpoSqMEGhO8lYw38TG/zDcruNjaxA3x88SylqqWWKoEhJk1MSwNrC2m11uVPnz746FNWJTyxwTRpJVqxKzbswBvbje4I9Lnbpi9+6V7pUmjeKoLiQsbAqACL83tsQoI5F+MG/oUikqZoIIQ8cjLGLSQyNa24VdQF7WBFhtbY74Sq5poaxKWFpI2KCM2NgSDyQORYc2w61kxpy3erEYylm0FN2O9j5gEXtYc8nbACsjqabMIa+QLNEo8bC11B5P8AnrhukajQMiy1qrJ6eWWYmUICkgsA5txbkf79OMVpcrkmzmCnalMZd9bTw2smxIJ9zcWN8d9mnqXYQM9T8O28JaPwqCuxBttwfvhtjYog70gEm1+b487+ecZOLK8VQodrckFNlU1dRCSaRSokhc3DKTY7fX88IfaejC03eRPGscQB0qOtgLX4Gw6c42WorYkQGOZLljGG5CsRtfyG2Mi7U5jW02WNQVMNM00jnvKqJ9XeDe3G24N+h4OOnBkckK0gLRViSRCCoI0sLBjuBfFHMstNKwdCDG3Ufy+mKKTst1Junl5YM0mZp3HczrqDbKf0OOjokR5PSTNBUVCRMY49IZrbC/8A0xYLAXDMBbphiyPMsnyzL51qRHBKXuwYFtdx4dI32sDthTrc4pKiqkkNAsam9gkp29bHb6cYSM229D8EldkIinmZzchV1MoUi5tx/nvikUmJvow2ZRQLmdXFBBNFCxVmEhQgWA3+tumDy/s3zKVRJHWUhRhqUh33B+mM8kU6bNFWgOM2p66jFJGNVUpCgoPn9ftti7T5bFLAWzKPQV3MhW7nTuAOdrc++FnI8mlhrknzSnq0pSpbvIbXC/1b3uOu2HaCgjpsvY0c37wjqiH1vIFI9QdxfE3fKkxtN3QrxSjJu21LVIQsbTI9wdlVxv8AYk41B5AmYU1OFEkiVRLRqQo3UlGPkBcmx5I9MZl22paqKSknnKs5Qp3qgDcG4G3UX5640OmrjXZNleZwhGLqnef2lQQSbb23+mDOKbT/AECJPmzVKVMcS1AjYKLuhIVmuTY+u1yffEE1SncCKWYNCpXT36aA1udPU/8APjbENVVLWVbzwzvEin533Xgi3BAsfUXx0aVaYpJEWc6SusyCzEmzL1+g2HpfDt2/2FdHFPmKZajzwPKxVzojAMiuDv5C3NsEMuWhrkqJcvDwLUwlZ6Ztu6a/I8gb9Nj0xDSVNCKNqKqnjfYDSdu83Itt1PkOMS5LQyUudFFiZYWpzoLsNSsrLtYeh5w2OVCTQtfs0nicZhRT/NGwnjBvYqfC34gf/thgr8piqK6J5SkMMNy7uCSVboPK/U88DjGe9l658t7TwSbhWneB7nazG3/20nGlvPHLd0PeMdmdwVVV8v8AphskfnJIEHVWAs2kj1GLV3qILJGl1EbncsQbGxsPO2x64q10HcUyGskV4zCjLFIx1BrEaSoF32uRbqRfDJBJTRAlUSdyNyVuo++9vTAfMMoFfKzPNNYgkRpKQpY9CPIWH5YlHk/B3SBuYIZKN6mqVQFb+BEJVFxtpBG2242tfzwWympo566naoy6S8Q094lgqH5twTuo4+nGJKWnLpDOWOpEFgVBC28h5/pbHcsCJpLnUwNtxvguDkLyoNUGaSVGaNAe7WHxCPT/ADHnf6XxJWZzTRlkRDO6EB040dd/Lg4VpsygopdZqEV1IIFrkEdbY5zmmjr6CLMKWZmetRp9CeDQfCpJPXdrWO++2Oef48FNWPGVkEmYUTVuuvVXgqDJddGqzWJU8bcbb7YzjOdaPFETeJFGjb2BP1OD75RJTQzJU1LshTvUF2Btq0ggb3BPt72vgWIHzCR4tBdIoiEfe9787/5bHRGKTbQJP7AHXcY7Rytx0PTyx9PE8MjI4IINjfBzsfk0GbZvSxVqytTvLoYRuFJ9z5ccb4MpUrYtFWipxmksdNNUGN9LFHsCG62O4t13PtjyDK+7qT3pDqrWuu4NsO2bdiGyGrkqaJpJ6F1AQGxeEno3p5H/AAgawrTuFaSNC24BNsCDU9pmdrRVmLtFJH8M+i1r3F/oBgWI6sAATTgDgCVgB+ODytqRWWzX2Jv+uPNK/wBIxRJCpuh9MVsiyyS5OmBF32J8IOFV8xqqSrqkgk0xd6T3ezAH0Bw2y1M8uUUtJoVEhRQ7gAlrLbbew+uKNFQ095Kn4YmaU6iZCGa/5D6YVRTxpPs107Fivos0z2MBz4UN0aTwr6gf7Ya/2f0U0OXyZfWxoZFk1xiMg6lNid7fTfocWX3VwQQAeTinovqQs4DA2KsVN7cXHFxt7HBeO0k/DcjqDsbmmS5o9XRVsWiRiVjFxGQTazLexNiSOlxiTOKnMkneNaimp4ImIM0FMVkvpvqOrwrYgCw3PTywFi7R1PZapplpqt66jkVu9y6V9Ri6W1WJU3B269ehwGHbfOnklbvYSkjau7eBGA9BccbYecU7l6GLXRoFG8FFVlRCGVX3laTXYnxNq/qa5uTbr9MTvG9XWapaiSObSHSKO2oKp+c78fKffbfCh2azrN+0Ve8byLFFTprPcRgHUW9TYHnextvh9y+OKinnqVhKs8YDhLtITflmPXb6eeOWXdXsqn6UKjs1R5OJKujp+/qizOO8fe7WGxI2Gw+uBhqaydEWdWRrXKagfyw11zFkbQXMrqRGisPERuQAd7D9cLnaAvFSLPC6CpUnwlCBqY3Knc/QA9N8PjTT7BJWuiWgHzK1yRb5djtjmqzXLqWQiSdO9UWCx+NvqB+uF80GZVdBL8TLUtUMx7umgtY7DoBvyOfPnHdH2YLq3fF4XDd2gjkRw5A34Fr3v7W64oppek+LPqjtG8UcsVHGERWujS8gewwMaszbMYWkEc8kQ+ZohaMe54+5wXiyrLoaoTU7LMsX8QrUDX4d/UA7jbbEkWex1stXl9K9P8WkQNOXiKhnudY2HGnSLW+mEnlkv6odY/WKfdVsxCRRomqYQgubWY/p64cqOKppuzSUgWQTUzsZRKpULrFyAdvCDvf3tizWZZQrRrNXOGkeEd9Kh0gNtva++9+fLYDC5J2wSkjnhaWSWVgVjmLGydAQANyN+tvTEpt5KaGUVDbIO0c+YlopjUNItQwiqAyAKCQdNtO5Gnz32O3GLEdHBBTgRL3buA7SNMxBFr2N972532O2BfaHNI6rtDE+Vzx/BLoZdTFYw+kF7A2t7c4lgzShkanNTWrHGgBkXSdr9BYbkG4w9VQt2xfzaKaozMQQJ3jaFVI4gSeBcWG/TGodmcjoskyzK/joKds1ml0xh3YAvYtsLkXUC17Dce2FqniocyqTW5VM1LAkojDmK05IAa4I2vwbkjD1Umiqsrmal7vVGp0yPYlZLcm/B8/+WIZ8qbS8HjBthiSHvKYwVA7+Nhpk1L/qAje4/wA9MLXaTs5lmZUzvDQIJ4g1jHGEuxSw1HbYbHfy98L9F29o6DJP3fNFVGrQ92Jbq+sX+a5sONgD5DEeZ9oa7M9fdTyU9NdggUkFozwJLGx26+uOfHgy8/jpDOUYr5C3TxNC8sN1ZfD4RyhIFwfUG+Jigvx+OOYo3aEglQRYmyjE2hf6hj1VaOZvY6ruShvuNiebYijYLKIrkFyzAD0/XHRkCr4nUcsf7TfHFSXeMTQxgAeK7nn6D68kYKFZKhPeaCbqQOP1xVq54IGbSxkAF9KbgehPH448I+IRZdZlRt1B2W3txj2ungjy5zUSaSBYLp4PQe2CAV+0MMcfe5hoR5ZkEaxqf9K/L36kgafIajhdpoJXZYoV1O7BVUb3J4xrQ7IGSmNPV1MMHf8AgAQFyGIJHkOn4YRavIKzKs2alqZAjxMpV0HI6Mp5HP8AlsFpyja8GWuw32XykZLmkU01bJAQhV1MYsxPQ+gPpfDu9S7cTgqzaXKOlrW3sCDfa19+N/TAPsys+eQscyjMtMzmOCTT430jxMW/pBsoPU36YMJ2YeOvimp5THEAQ46lSpFvI329sRWO9+jKTWjw5dTTTs1SGlaNg0ckrlilyDceX0wPraOQVUCxGAUsIZZPCGLMfPj0PnzzyL8tPK71EdAVVqebunDKfEwRX8IHIs/PvgVmWYPFL8LWU5i0gSMtyNvLz+n54HCVj2joVCmOhggkKVveq7So/wAhsSxPmLXFvXBQU5npWbQHmUlUb5SoIDEX8/W3OAkNV39Us4jOprxJGGClQdhf3Nzv0wxZbG0cYR5WNQgsxHyg2udhzzza+OfJLj0UirRWloIGnKkurHUI2JHNrG9uTcDkEeWFmvy2oh7SUlYlZTsoqLASCznUpBN+N7Na/GGuWJbySxsQ8g06jGQRt53H6dMJGe55Flr1CSxiSpZ2MSvuyKeL86Tzax4NsHFynaGyJJIP5rTQ1dJVwzse5UHQsp8KmykNsduhvff74zc5dXZ3Xyzw0CIgYNIYwqgXAN7na5Bvb34xfyvMczzSOqStp5q6jYCSRQQoUja4PoOmKCZqlBmsM1DF3Eca6GVV1d4LEbgmxO/XjFYpqLiiU5J7GDOew6Us88lJVk5agMpVGDvHYbi3UjjzxH2eyrsvVStGEmq5Rws0vddR5Hf6XwQ7HZ1QLRVy1EfwtOkg1NK5cMslwxJHG449RhGzCBsuzCpp4nN4XtHIhO4Hyke4IPscVjFuG+ybab0atlVLQCQpktClPHIDG5RNSs1v5v6rXwvdo6PNstpszjqq2BqRlG8aaAzWUGy32awAAv5nqcEexWfFq+OhmRoxX02qFi2zuBewI62v9sMXbXKv3tknw0TlXE6FmFgTyCTe17XufQHHHy/70y0X8aMFcs7m59rYZo1kjVGM8rRhQdLC36b4Ly/s+mphL38bu4lBQxNdNPlqte9zfjp1vgZVNNDLLT1NLNBNCxDAgj6i+OtO2SafZ6WGu5PS5vj4ym58Uf3GAFVXzylow/8AD4sOtj1wUikou6TUqg6RcaeMNdADeWdq4a2qWmqKSOHvRZ2DgA+ZPH54NvXlknlpYnqKWIXZ499/K3UWN79MZ7SUF87WinLoFlKOVFyLbG2HvLo58qrC9JIr0mpU0DYsoJBLG3mDsPthJycZNI1Jn0EwqfEtStPTtqLCMbhgCbEnje17YGdpXhFFWLDYItREduP9Pn64h7Sx1lMJJ5qeOnWcklYnuL+R9dx9xiDNWd8immY3MkVNLe//AKbD9MNBv13Ys61Rr2ZVy5flUlcQjtEhde8awLb2H1O31xntJT1farN1V5PFOdc8ybCOO9iV8iflX1BP8uHDtNF3/ZYFFd1KxWRB4nJIAA9SSB9cE+y+SDJcvAkEfxc1mnZB4QbWCL/ao2H35Jw+NtYlXpkrlX0WKgU2TZarRBKeCmRVVVW/hHCj34wEyvtJWMKt6+FRDGusOlho6lfWwtv9+cRdtppGqaSBpEWmN3Oo2UNci7HyAv8Aj6YRO1naekfL48pywialDF6hlupl3+W/Pqfph6SSDbsda6qrM2oFzXJXZBGomSQqCAAtyBfk2Ptt54XcszOOWsk/e87SSTC5llYDjoeg2P4YYMvzStqaBESsiETRi0USLZUtsF2uBbFPKstoW+JV4FYLLps2/h0qw/PCJrh2CTbZLQxf98+NpVWQd2VjkOwNyCD/APH8SMEkzKoi8dTJAAGtZV5J2G5PP5+WJNcVNATLKkUXXWQFH3wv5r2ioEikhp0epDbf0op8wT+nlhHjjLbCpSWkGZ07yBizEmUlm1WAItx6YRO1mTd/URyxNDGzHTK5BCqANixJ/MY4zXtNmbRsscwgQi1oh08r84E51ntRPldLCS4d4gZpDxJYso9+NzgONNcSilaqRdru0cC9mxkShJGjdXFTDe0gN9SkHj+X7bgYXhTvJEtWqKIm8BIe/i36dOP8vigoLtZQSfQX6YvrVGHLu4RIhrYFmsSx8t+nXAS4qkL2PXZaip6rspVwoT3s+pZAeAR8tvpY4UszQyUmV1sgYkxmmmv0aI6f/wCZT7Y7yLO6rL4pRC4Eb7uDyOlxhxz2lhrexDrTQ/8ACutUrWHi1fOduvi39sPCS/qxaEbKsxly50ScM1MsupSh8UTi3iT19ODxh8ymp7RdoMx+H/fT/u6WJmaWFUQlTsLWXnfcfjha7IiSplqMtTue5rYFabvIw5OjY2vxub7eQ8sRqM77J17y0erulYHWBqQ34P1xKUeV/aGTo2dBI6CCeQd2yKqgAqw55uedsZD+0Svjlz6X4Z0KoixAxte9ufx2w2dpu1UUvY+ieJnjqqyNWIBI7tR8xv532+pxm2XL8RWfEuCRGQVA4vfBxJxjybGcivWUTUsFO73LTIxbbg4sxy0/dp3kRL2Go364v5tUJKwVoIw5bV3mok78i3A6fbAnwf0fhho3WxWG+00Xc1tJmUSlXkA71SeHU2N/cW/HB/LZDmIqJaYMtm1Rup3S44IBuRckXHueMUO1UJ/dhJsQrgg9b/8ATCxl+Yiju8qO0ZHdnQd09R+X0xpxbpgiw3m9SlXQzyTLPHNGQp1uWVjqPAttwfPe+O6oH/snvz8LT/8A2kGAVZnRqi0bIVgsFVf5lA8/86YKQ18db2engRCGpqaJHLHmzmx/HBTVoWRtOSfxcoobi5NPC3H9oN8LPa/t/JktTJQ0uXv36cSVAIX3AHI9bjBSgr3o+yVNVRxqzRUMLrr2ViUXnCT2gqIO00FSJnaTM4fFTmFbRBNQum/J3JJvzbDYnGMbkFW+hPznPcwzmoM2YVLyn+VeFUeQA2AwM1A7WN/Ppi1+76l5JEhglkZF1OFW5UXtc4jjgV4Zdb6ZUsUUj5tzff02298aTb7Chiy/P48vo6VYjHEyRhv4chd2Owa6/KLgcEjffF3LO0tXWVFQKaeKEMUVHmAF2tYAdASAefLCLJfY3vbbb0x5E+jxqxBB2tta3BxJxpaGtM0J4qyqEhqZD3yWJSofxD1AGwH0xxT5XU1sixvJT0qEg65XvcHki221upHIxSpJ8vz6phIy6eabux8UYLLKxA3dN9O55BF8X0y2WCkMlFnFUjDinni1lvQKd/Tg3wryWq6YVj2M+X9i8vigjqq0S1+ldToXuo6myAeL2vhJzyuocwz6akmpaemih1QU7AbKATbiw3JJ+tsFqaLP6euWmPwcrOVDSR1HdAXJFiffkWvjvtT2WmqVeKIQGqp11qwFnkAB8NvYXF/L12yy8ai9t+jLEpJteCRmFFDRVghpndnT/UY7G/UbemKVZay2FjiZBpJuTsOT1xXnPiIO9hb2xWyR3ly66lELEKSL2HTGu9naGd8pip5zqp54TYMCSI2uBvxx09sZTkiBq+nVwdLyrGT5aiBf8cbZTVESZhDYqveKYYr7eFTsLXwjlUrBtmVJJJkGfiOn1Ry0VQYWZjcsp8JPoOo98Ps0azqabeReWVjdb+dsK/7UKN4e0S1I2Wupxc9NQ2P5L98E8jzM1GVxVUr3KoC7A26WI+lucUmkp8vsHgo9q1MOcyUxbw2BXa1gd7D0uTivDOaKANTr4SLlTv8AXBXt9Gsk1NVx8aTGSOpvf9cCYWEkKEWOsXJ8vPGlVoJ9UEu7lmVr2INvTEOoY9qQFkTTtcG5xDpb+o/bBChylqHr4aiKW4upOg24vbj0vhFK2eSFjYi/3H+HD/loElQqOAwKuNx/acJmdoseaS6FAuQ3HXAW4sHTOayBJ5++QrHrQMwHVrDVb63OIKWeSilbYlJE0uv9S3v+YGIyx7219rW/DBEgPlaFgCd9/vhf0Ghkru3iT9nYcop6KSMpCkTSPICCFAGwA2uQOuC/YTJ+/wArkqJ2jjaeTVG2gO+kbbf0j5gfb0xmtFGJ66CBydEkiqSDuAWtjeqWmiomjpqdQsIVIlSwsFu2OT8qcoxUF/pfDC7YBzShiyfM4pKNlNRNFp7ncd6g8ja2q4JG+98V56Xs/wBpDoaNo6oAarLok+o4a31w8LGJ4JhMddi2kkC6+3tjKDF8U9A8ssgllqDC8qNpZgLC9x/NY84rgySlGxJY03QP7Tdno8uuXrC5JtEzX8ShRe4APUgfQ4Wu4mCI3dMUlvoYr81ubY1fMchpHqIctnkqJ4RC06tLJdw3/u689b8bY+r8sp1elhj1IkUbmO1iV0gqLXB6O31w7yU6aAoX0zNcgkrY8yiTLyRNKDGenhIu3tsDvjQM7zaOHLvh4givFEWkR7q0HhsBpA2PiFj7eWKqrCucVES00AEbrZglmJKoLkjr4jihn+W02X1hipFaMPCokOokvcBje/r+QwnFTmOm4Khly3OTUNR0k1PKxYlyRHcRxmMhbkHk7G/TYbnHlW0379oqeifuaRNegRMtza1wDbgXFx1ItcWwBypTTRl4HZG7vkHnrv54O5NLJW0khqpGlaJ1VXb5rG6kX67YlOLhsaEuehb7X5OkNNBWwRBGF45+73Vrbhx7gm+3TCVLuzdN8NfaTNaqp7+mcqIVqBZFFgOd/wAcd5f2fo6uCCSR5lMkpVgpFrX9Rjog3w2TyRSlo47I5eZYjIxKBywDqN+LEfj+GD81RRqIWp6wianMU66m2ZQ2qxBNwTfrub4BZ3XS5TWy0FCqRxRK6qwXxEW2ufT9TgFTO2YZzD8U2rvpUWSwC6hsOntiag5fJsNKKo0n9pMa5l2djrIrM1JIrrbnS2x999P2xm8fxEcrUsMwWJzqLIbqARuLjnyw05xmlZSdkqeGKUGKqHcujIDZLcA2vgJldLE/jYHVp5vjov4KyVUV8zinly4tUVTyGnk0pE4se7/qtinlkmqKVAfEg1KLcjyw05hEklOyuoI+XjphVjiWnzREiuFZbEH/AD0GN4GrQRr6JFpYqiCUzNa8iqmyKRe5I9cDDLvwcMeW1Uq5TUKCNMevSCPS/wCuF484MdmSP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84213" y="1125538"/>
            <a:ext cx="17240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316" name="AutoShape 13" descr="data:image/jpg;base64,/9j/4AAQSkZJRgABAQAAAQABAAD/2wBDAAkGBwgHBgkIBwgKCgkLDRYPDQwMDRsUFRAWIB0iIiAdHx8kKDQsJCYxJx8fLT0tMTU3Ojo6Iys/RD84QzQ5Ojf/2wBDAQoKCg0MDRoPDxo3JR8lNzc3Nzc3Nzc3Nzc3Nzc3Nzc3Nzc3Nzc3Nzc3Nzc3Nzc3Nzc3Nzc3Nzc3Nzc3Nzc3Nzf/wAARCACbAKgDASIAAhEBAxEB/8QAHAAAAAcBAQAAAAAAAAAAAAAAAAIDBAUGBwEI/8QAQRAAAgECBQIEBAQEBQIEBwAAAQIDBBEABRIhMQZBEyJRYQcUcYEVMpGhI0Kx8CQzwdHhJVInNKLxNURTYnKC0v/EABgBAQEBAQEAAAAAAAAAAAAAAAACAQME/8QAIhEAAgMAAwACAgMAAAAAAAAAAAECESEDEjETQQQiMlGh/9oADAMBAAIRAxEAPwDXs2rpaFYmjRW1tY3BNtwL7dhe59hjOqv4vvS1ctO2TRt4UrRFhUnkEi/5fbDz42tMmWZc0EjoyySMSjlSQE4xmNRkpiRWlZhI+7K+2k32DNxf2vcfcYiU1H0l39Ghv8XahKNao5DeNr6Ss7MDY+oTbDek+NL1JkC5ASQPKFqb3b0NwLfvih0eWQS/MxAOZSLkmRkK3vba1yNj/r3w2MPyjSU6wmtp5WUMmoCRSrG3HHJ/u2JUzTYI/iBmbUcFZN080MExFpHkbT7fy3O/9cWV8+Y0NDVQxxyLV2sVYkD6YyKA5RDFU5fRM9QZYTAaaqa4Vwx3DGxVr6TdRY2P1xJ5jLVDpLpKnonhHjUcgcSG2qxHB59dhufrjO7VspKyTi+MCO4X8IAumq5nJH02Tnv9MPaf4r0MksYmp1hjYHU5lvbjgEC+M2oRBHTmaZ4XhJAYeLokIPO3tfvhrFVfMvUzUdVSwoW1KJESM6FBIJLDcm5Hvjj8snqOnVGuVfxQyqAjw2p5B5fyzXO5HFgQbD3wknxJMk0ipl8WhFJBaoILELewBX7fXGOZrlNZQVEdVWxkGoJ0EupLPbiy8dsPKWoRqeVE8pQAKoGm6ld++1jffFzlNLGZGn6jeqrqCSGghrVhjEclL8wfEewA06iLjnY9r7Am22KhlPxchzNPDgyo/Ouo8GnEpIkcnjUFNh3uR63xVviQHJyAxSSRQHJ4QV8Q6FBY7sBzYe3GK5kNdPkWbR1p0Ik62LhTHZDyR9rWx1cmSkapmPxHzTKWifM+mZIqN2KGpWUlbgdhp42O/G18K0vX+cZkNeS9LyVMABJlnn8BbXsCCw3vvt2++KdlXVdZWFIqOkqcwMjlQC2mQ6r9zfYEnnYWvxinR19flUsdJWRM3y2pY4KosPBJ33XYEe3FzffG9mKNxoetXeZ48xioKcxxs7+FVNMEt/3MFsO/ftiQ6k6kfJaGeqWlWZYoPF06ypP7f+23rjD8tzPNKqoenhedwLMYKaK4/QWUDfcn25xY/i0jnPYJFkKpHBAHB4AN+PX3542wbwllupPiLUzyzifKoaWOIKbzVB1OGF1KjTuCNxhKg+JlRWw10sWSeWkI1Hx9iD33W4/TGYdU1L/iT1EP8Ni8bRONjYIoBt2FgDb3xYOn3rFyCVIIgsqqyGMgFXUg7W4sVYWI7Ab74lylVk6XOk+JFRO7asoRIwdIYVFyW7i1vcfriQl69pYWoIJhAtbWziOOASMdK3sWYgG3oNtz6DfGU5ZmfhRVkEyiItq+XtFd1luCVB7m5N+ecR0pVeospcxTRE1kKyCWUsXfWAXGwAuQOL9sIybehM9ODjAwMDHUoz34sRJMMlWZdUIqXLpe2uyiy33IubDbEDNltP4CN4iBtIbUQwa52tvsR9zxtbEr8bDOuW5ZJBfyVDlj/wDqP9cZzBV5nmMUKSIZVjQKWkms4A7m/r6Y5SUe2nHkjJ+EjTwyQ+LLlyh5ZwAxYrZIxqva4BDC/r/N7jCrZIa2jMlDVI1XGUEpZbqSWfe9tuFJv779sczLMamlyy40FaZg4V31ByylLAgkne1x/wDjiKpP+pZDIV1w05luwinCi6KTqZbC4sTwb7nnEpxWtFU8VhqelpZHWzxs8SE6owQ7NvfzHtYXB3N7fa+dSwQz9O5GVdNqdmQMvIDKST6W2xSh0vm8tCaqKWlklrViMc5fwwsYQ7KL9/KOOPTFt6qpZ6HJ+mFlAjmggdHjMoNjdL+YGxAP9RiOWP6M6w/kUnqpaeiWanWQ6xLaJEI0jg2J4O1r/X2xEU9S2WRzSKgEExsLGJmN+OVYg237YnJaGGN2JRTFMw0x6VIcgaib3BA3vtiTzyq1ZJHC8VLCgaOFjOPK1xcAAkgWCkk27/THLjmkupbWlcrK2sajphXSzaRIGkiqId0UEaSr6RztsD2whHLDJULLDHEWaQsQGIsvckfv9L7bboyL8w+uV8uDKAQoKqnb8wsO3f1vziaoej62aWGSeoo6eElGcLJfy3sbjc3A7e+OqVmWWPr8pBS9P1ElkZctiUhZAL+wFrHe3f1xXoc6/FqJoa6jl8OM6AUi8TQSLf6jaxtcYmPi7QRRQ5QyP4qw5akULObHa92t3JAA9jbFayCoSjnlpqnMYqBJ0EhdowRc21DewA81ri3G3GOtGWTGSVbZVU0xny+XQnmYo4W5vcFmB977kYunU3TkHUaQzxMkdaisITJCSJVFtWsgcW2F+L+9sUHI84q5UWmal8Snhk8OeokkPlj4sFtcWAHl4tfFkyHM1o5lpJnByeWXTHWeIEjRiL6D6i5AHFie/baMIOH5/IHqsszXKqj5TwywCedZCFudLcFdIJ0n6+oxMfETM3o+q1jp6WKeY5dEYnnQOsLb7hTcMTa2/HOFus8jzSerip+nZIlDXZY5qlV8KQkhwt+xAAte23G+H/VFLTy9Yu1TGWeHLYdJ1gaSSQSP0/2xksjZjMhzWOpOZVTVcjTFmDO5/M5bgnvvbF1+HVdJS0tTQl2DFlk1RyHUqnyjjuN9jxthpmtbk2WVtYtflyZg7unhnWy6Yyv5TuLHyn7uPTDLJayNM5qs3ymExRwspmopJNTyQsbHTfmx0783I9zhrhZhaM4ostbPpMzzlUZZYgUiaxGrvte5FtJubW1H02lMjyigr0oc8qKWPLaWKUiCkc3MrBjp8x/lBtbubc2AwTLcxy7qsV+V1EcMrlkNHTNKI3XbQXGndSuxIubj6Ww/zPLjUxUMNJmUFSiVcUkdO8DIbhgWOssQdmvuOfptKTMo1AYGAOMDHcog+phG0VPrigk89lEsatuSt9IIO9r7DnGLzdXmmz+piq0ysUizyIiNliA2DWFzpvsDe+NX+IGmOmy2oeKaZaetWVo4WUMVAJP5tiNuPfGedYZNFUvBV5hNFP4Q1MrFoLh9RCtc3A8psB6bHe+FIwTzXqmmjyu8FLk/z8UMcslNLlyslnOpdJC/9jLzte+FKqpz3LeqKHLivT70FdH8yrwUkelqcbuL6ebKe25AtxijVC1+ayv8nSmMranCwl7sgA0pYkkgeUAW+tzhXMMxzTLMxySBKQ5fWZctoBJGQxLsSdQa4IuSLDaxOGAtHV/xLy8TU8XSNHTCnjH8SWehjtINgqqCLgAX3+m2Lnl+c01b0l09W51Pl9O9SjeaaONEtr3Cgiwso4GMe6i6YrKBZKuRKeFSXkMCynyKGGylravzDbm30OLXnZ/8M+jQwGkrMTzf83/OMliNXo2qura9Zp3hp8sWNJnSHVl0d2sxA82n0F+3Iw4HVUtVSJLEuVy1ZbQ4bL4ib2uzLtvbYffFVaUmKNGBWxI0MttvvewvfEfRSyUmuso54UaFwBqZS9muLheWtb3t98cY6dJUWhuseooamWi8LLdT2RVOXxKrIdxfbjce3+ls/HMwpKWCoqp8qmDOI2WKhjJLaNWkfS2/pfGaVtW+Y1hSaeV6nwx4RpwtiwHB4sv+5xPUUEjtLI7BJ1UBhuARax24P8t7+u/GE+Rccb+xCDmzTs+zPK0oMonzv8NM81HGUM8MZDMQbhNQ2Ht9Nt8Q601ZBSQ5hW0WUSUBsJhQ0tM0lzwPNsAdidyd/uGPV+bV1BP05JC8wpnyiL5h6eRFZQXH5Nd1DHbtew9jg+eP08Kyl6ZfOc8rZdcCxInhyLAGB3vYAizbgcD1ti2nVkXTCV2d1dVHUVvStDlkeWRa9fzFPH4niIAzGwS19JFr98S2U5ll9flc0VPlLZzVQqJH8HLoREjsNyqkAmx5Bsx9MZ7U0FVBm1VSRw09ZTURI8UQRks6jSCAdyCSABx3A5vbD8Ro4MnWjgyFWWaRpIomrxHZQb/yj1B227/TFKqMsVzCr6joqhKrMoYqDIyitPmE+Uwl1Ynlor3Uk2Frn78YtvVFXSU8jzPJQLO1KLS1CxhjsNJGpTq3ubcbfrkvU/xIzXPsvqcqNFDBlzRKixqWJTTYgs997W9R73xoHVfjVGdQwQ0yyPBlkdSHkcoFIOkX5DDzWItte98ZO+uBayGbMXKSPUxZbNVKgZIzlkZLjjZrbX53FhcYZR5rVGukjp6XLDIh2FNlUczXYGwGlTYjTbfm9u18NqujqaGqzCSsqdabwRQmUKTIxsdW9wFK3Go7/Q4rdF1BmuXamoa40fit4xC6TqI2B37bccX3xHEnOTSfhbg1BS/s0h58zo42qEoMt+fvGipHSxhkbfV/LqYkAgKON9/SNj6prIpjSH8O/E/FVoBHRwlHX01C41D63uLetqgtdnObugzCatrYlLObsbjUmm9zsLi+55BA4xMZZl81RllDNneYVrzrVqtPGyL5Ixbbm5BOm4uOO/ISpSrt/pvxyUe1YehgbgHAwBwMDHY5lI+K1TU0nT6S0kkaSmQxgPffUpHYHjc/3bFUzx8kzfp1WMeZT11NTeKWjR1SO97PuNLKPMAQTcdz2uHxOhqJsqoRTo0gFbH4iiMyeQ7ElRyBcnEF8QIa3LDltTk+XzSChmI8CJyY5IioUgqouORtx3GBjMuymvrKCsoqwvZ4JiSzXcXcG5tzx3A/fBurs6m6hr6LK9EMMdDM8aSyyFdZdgNTat1FlGx4v6nEpT/DjO6rLWzCgKWUllpp2KTqBa3a19uDbjDXNei+pajL1r6jKqn5jV/EVIUuy92sp1eg3HrjaMKvGPlqiWmkkWVNLrJouVYDe49eLg+2NN6uoZMs6L6SpJF80SS33DFQbNsbWvpPOGfSXQVPSvTZhnq18zhQ3yUdK4Xe40sbG4722xYfinRTVuTZAmXZfUvGplCxRxufDXSAAdth6X9BiJq4lR9sy+UtN4xAksQQodrliTYlv1N+2OZblkiSxr8nM9TUIPDRhceGe4vvc2Iv2F8OYqDOaWpSWLJaqUxXOmWjd45N7kFSu9+4OOVjdUVNUawZVXrWuRedKN10jSBpA02UdrDgC2IimjpjejyoppaVYFmoZIJgqvKjjSNVrkBebC1rn0PpfEvXUVVQZb869RAlMTpXQzFmBswF7WYknttvttfDGSgzyYBqygr6uoP8MPJG5NhcDt6G2/rztixp0UzGmaSrrrkIzaMukYLcAm55Nrnj04x5+jk2de9fYb4iUOdDKMqr6BVfL0yhIasNJYPf8uoC3cgjgXth70++S5xPT/MmgkpaeESwSUo8IxOxJJkFvzkrf2PNzuSfEGhr5Kjp/K4Wrvw/5WJakwwSNGArW1FB3A3AO+KTn3Swjki/DaSvn1rqlZKSVQHBPltbfYA49V0eZ6WXqHJ3jqHdnpAZ6t6uSuIDvTxWCxI+42tqOpj62B5xWJ89lyHNJXiFJXQzQo0EjgEj1A/MQdVwe+3IwxnouomJb8Mr9fhLBG0dG6aUXjgci53O/vhan6Q6pzFaerGT1R1XVWnsl7BmNwxGkXvuQNzbk776ZRMT9X0GcTmlNDElGpaViUu1l37cC4O1th39bf1nTVNT1FA1AsSyfJU4WbUwdbsRa4Ow37+X1xX6f4YUqVwjq67MZYCSrmHLpE9QNzf0B/KcTHxAy+vbqSI0WXyzD5KBBP4buoAL3Sw2NyVJvwB2xkvMBD1FK8lXFlLUyxV80ANN4bHUwLanZpCblvKdyOTz2xW67pXMYGYVEtNqTfwlkVmH2v8A6dsO6vLq90aVsszaWdvEcq9G7XbYAFtN7c2tt+94yDLc1lkMU+RZikBDeZ6OWRlvfYWsTfbk+5xxlDk7XFno4+aMVUlZJZXlFBUU0jZxmc8OYXYGJZAFKBBoBGn1uNyLADEi020FNTgFZCiRSxupaWJSNVh2F7m47gX2G8QmV5vNJTJF0/mEED1BEsrUxYurFFu2pbi2++2xPG5xc6fosxQw05aukaOYGOT8KkTQLgkHfSQfU3tY/avjbl2l6J89x6RVJmyrwMDAHAwMdzgRGf1C06Qs+qxawt9VP9AR98UKeqKV8s5raoIQwVfGccksPXubbDa2LB8UMy/CsogrCjuI5CWEZANtt98ZdkWS9adY1MtVTmOgo73VqoCygjbSLFm+uw53xcaS0h22SmadTU9FVhDms1/DvZ6h9ifQbH+zhKlzDqLPqRZciSsaFg13d5dT2406TZQeLk3Gx+sNnOWVOWVsPR+ZZTRNVzBf+qJu0ia9ZkF1vewZedrY1npZJrU6maSGlpo9CRsxK6bWAte2wsNx2xqeGVRk/V9fn9BHS0dRXVkLxKFKpUP5iw8vnDeYi5Bttded8abT1k2U9O5KlW8lZUfIOZGMqsTpZC7XZhewJ+18ZHmk9PU5rm601G0rmvJhml83hJqYFCN7cCw9Bi1deSmbo/pF28MFoJL+DGI0H5dgo4HtjnPyykVaszvMmrKl4s0r/CMrlAtXJpC6jYDf0thKPPs1k1BM0r/Lsb1Un/8AWGDKyXsCzHYKByTi4dK9H1tKKuvzVKOKjij0yioddJVvfgb3F+dzbHCU0lpSi5FaXqDMljYLmuY6xtZ6p9tub6vfAps7zhzY5nXXA3PzUl/64msm6ayjPJHgp83kp6ppZDDC1K0mmNRfU52NyOLffDik6NgoVzWfOavStGivAyMUEoYXW9xyQdl5uDfa1zkkrFaarQmVunsorJaoosdBDJO0jX1jTc3J3Hrf2xn/AFd1fJnM9NSZK1XTIGBE3itG0twANgbgDcG/cYvuXXqelMqoD4impydA0ir+QCMAm/F/N3/0xlddkMvTmeQRVrKaZSJi6kaokvsXtcKbbc29Ccc5yuelpYL19H1N/Ahoa2saaVhEAK9zdrElrkgAWB54t3w46rlzfLaqny8S1yyUdOhqJIZ5ihkkJI8xJJ47972sLAPZ8klzX5r5yvX5aZwI4A1gFVQdzcHe7cA774dvnNTldJllLT5RT1cURtVB2CuwCBI2udibX9fy9sH2RVFLqcwzuGPXNVZpGhvpZ5pUDfcnnnG3yyOFgIs4amUEsxvcrsQfr/XEHQ5jl3VRNHUSJFXxxlXp5EDBhZSzKGG4DHsdrb84sNaPPGB/9Jbbe2JfJJQZiirIF6evqQdNQYJlm8xDu6mLUTYDVsTfn2w7MDRL4j/MtpY7KzEvYXFgCB67Y7HTP4Tiol1SSEamiUx3Hbvf98Vzqjrah6ezKJHpfmKs0rhDe3h3PlB9j5j+mOHFHvKrLlisUqc7o4s2n/xk3is3hmNpG8rC/Av7enpfGe9UdTNUdQ08WU11aiJMqzslTIFdtY4Gq1rbcDnDV82XNusmrszrIoqZalpEZ4QAVvZVtza3qdsPetcpjjzGgzmkjjENXOglaJwyl7g3H2B/THohD4+RJv0hvssPR+BgYGPYczPvjHQtmeRU1IkqxGSUjWwuNrG37Yhejuo6iiipfxEDxygicobxvY2ubDy8Dfj37YtPxDyfNM4jy1MqhjkWOZzPqcKVUrYWv74pUnSXVvjMEyuMxkAG9ZGD9h2/4xcWktOck7wvmf5fTVVNTZu8DV0lOWaO3lKxvbUPKL7WH6fXFGbr+bMc5q6WkkoKTL6cAxiqBDEggXuHAazaiPoPXFkqj1mtHNBleSU0YdzoFTVRuEUg3sAfX1uN/bGZ1nwl6qWU/KU0DROik3qEXSbAlbX7cfbGWbVlarcwjXM8ySpkkn1zOWeEgiZtRu17g2bn74vfXMaR9G9IIkwnUQyFZAb6x5d8SGXfCeNctplrcnZ6sRL4rDMiq6/5tgOOcTPVnRGY12Q5Fl+UQQotDG6Mk9RfRfTazW83BGJlqKoyeijmqKmKOlhVpzIGQ23BH1208E3xbs9z5PlY8iLmN5FgWsrQLqACNdyDdxuTb7Yd5b8P+sMsLGlTLwXtr1Sg3Hpe2w9cMk+FfU4BBjodN7gfMW/oMedwk5b4dE0o0iN6gox09m0Ob9LZiXonkaOCeOS7o4A1q1x77diMR2VVaZjnN8/q5DA8rTTmR2CvJpt24JsNzsAPTFhb4VdVAWU0dh+W9Tx/6cWlPhuiwJGMloWbQupnqpNzp817MO/e/GLUG1pBYcxr6OjyukNqEUK0aPJAZrlogDpEe4FtWnzHt24xB9XZxkEtHTUUc+oylPD+Un8qheDIAd1AGy7/AEOCdddFZpmbZPHlFLF4FHSCEq0oGix2AubngYrtJ8POp6WpSoSjpy6m4vOtuO++OM+JuVlppDorVGuaGnHhQDVJ4ulizFr376RzfTYf1GGUma0lEIzUH5uYprScKoLK3GwAsbAA8X3xaaXp3qF5n+ZoIY4gieGBMjENbzd9xxbFbzr4ddS5hUMsFPDBDYhW8dNh2Fr8Hv8A64pQZTkvos3Q1U0tLDVtAafxAxRmkD+KxPmJIA0kW4N/1ti11+06bnaNdrexxD0OSVeWiOny/Ko0giLqkrzqWVGa7W81wfXfe2JrMKWsAD09P4zLEoCGQLqI9zjlPimoMzsrsRRY3kj8aplg8wA0adLX7G4P7Wx5/wCpaylqOtaqprNdVRfNjWqWQvGpAsLHuBsQffG65nluaz5bWRw0yGZo3WENItiSpte/vjIj8K+sClvkqVtyxPzKXJPNzz2x0/Hi61eGSr6Krn8+WVNWJcnpJKeHwwGSRix13Nzuzbbr37YeU0NWmV0sQrUMAq4ZmpLgNGWNlYX3N/QeovvjTOlOg80p1KZ3llGYhF4RRCjF+2q4PcXBv67Ww6g+GWXR1iuckbw0lZ1cZixKj+Xa9ttsdtkyfPDUxgY4L2F+cDHQwjM3neBVdKtYCFYhWW4c3AF/b/cYa09ZPJSidsyiKlhH/kWKuQAAfe5BO1vphzm05hlhHzaU6MCLmPWWPt6Yj2rQAGObx6dwLUnJ2/4/fAC1ZmISUxDMBHJTi0gMJIJIXc78C5+59sFjrpWuTnNOQiFm/wAMRYDknfBfm3dPEbM4FjMd/wDy1yQNifu3bfjbvhAZiRIUizLRo2UfKbEeg3HFv2wAvPXVMUtREc0gDIo2NObi/c7bcj/bB4q2Radic1hIUqA7QHixO/1tz6A+owBVOsQkbM42WRgiH5Xe43P7C33wkapkLiTNlBRyGPyuwPfnttb6WwAU5nJuq5qpLk//ACx/h/e+3thefMJ1VHTNKZUvpJ+XYm4AJNvuNtuRv6oiodRJIM0hJDKhY0xGjck/ewbb6e2OyZj/AABozRQwvqb5Q2J5FttrD64AWfMmppQs+ZwsRYOny57i4P03GCSVskVLH4max3Oo+J8uRe21ufUH68YThcxzCJc3RpmItenJJJHf1NiOeLD0wscwRJBI2YIYZFLKDAbDnT9Bb27YATbMpTZPxeEMVNz8qwZbXube2DSZg0oBjzaNBpBdvl227m2+22CrWuTpGbKzaSwvR7my3J7b7Xxw1bBY5pM1VVJJ3pDvYb8cc/qMAKwVk88U0sebwaUsC3y2wJNr87jbAXMwEJbNoNVmYkQNYDYA29Ab39dsCWvgM/jLWqI0tdPCcA7NsTbuT/6R74Siq5Hh8Zs2jsrBDalO534F/Y9uPTAB2zGRI9b5tDpAPNKQWNr2Fz+2DGvlQRAZpAxezC8DHUCbbem/9jCLVwLgpnEQFtgKQk8Hn174UFUqpr/E41dwW8QUtiQNhf8A9X17cHAHZq+aniMJzOnNQtxd4CATewH6g/f6Wxw1VQtVIrZtEPBiDuPANrc8duRhKWs1M0v4nCpVRc/KX1AX99xcnb2/Veoq4alqRVrrBzsPB/zCCp39BsfvY9sAF/EzeRjmsIvEAL05sjf93Nubm309DjjZg+iaE5rGj7WbwDdDq33vvsCAMcFbAZ0kGYIHETI3+Ga7Nc2Ym3bt/wA4LHVn+XNQRpLLekOo2BOxPOwwBN0ErPGyyTJM8bFHZE0gH0+2BgmUu8lMJHqBPrNwwTTYbbW9cDACWbS+GqE1jU97/ljD33Hsf7OI56v/AC/+rTreMEOKW19yDcW52Pb6YfZvNJFNThaiWFXuP4UYYk7c3FgP98R8dZJGT4lfVFA5GowA335uP1+n1GAO/N3JlOcSqFIBVqYX3PoBv+U/Tf1waoqQgaM5lLHYi4Wmve7E9htza3t779areSBnFbWoI7KzLTKSx9Rt7E45PVeIzFqmtIvtGKdSAe1iRz33wBxqglin4tKT4Ykv8uCAPbb6fXb1wVaxljOnN5HEdi7rTgtYkKBa2/cnvhVJHk0sMwrCwJFxAN9i3HHH3473wSWslYDRW1ispC+amADWO54/u33wASWqWeRIUzWdAwUA+BpJP6A7n6C22DU8wgBVK+YxRo5IESAAKvpfn7XNjgeK8bL/ANRryWVdhThrC23INvzC5wGqpYh4IrKsMkjam+XU3HG23F/9vbAAR5Ak0v4jUoQoJBgUHnTwe97D7YPJO66S2aT2KKzf4de9yONxt+lvXASs8Ixs1dWPfzMPl14DEWIA2BtbBRV6UnnWrqpCkbbeGRuw2O7W20n9TgDklWkizPHXPIyrI6o0bbbbbXsbdhbv674LHVozCV80mRiNJLUtiQOBcDjvthaKUHTT+PV/xYzZpBqaPc2J35Gnm3cE7441bHLYw1dahsoUCMn7G59u+9zzbABTVEzf/GJVBjL2WnFlUfbHGrFHgn8YkVyCLil/Nv3FvYD9fXHEq2lE6rX1jKI2OowhdI9RbuP9Rg71AjaSJq6rdwvhramBKEgd7c2I/XvgDkdV5XCZpLGQpYk0oO+qxIAHckbc4VhrEgh1SZm8gkU6C1MRY3O/F+36D6Y4jvJo05hWhlVI2/gg6iSdzyL/AO2EpKn+DMhr6y1h5vC3Ub8EWJ5H6fXAHTKtKCxzCeQNCxjJW7LYWuNR52P3PvurUVH+IeJauojKKFusd1B+pPmPmW/J/fCaVl0BWqrBrjCK5hB32N7HYnnt377Y74kzTNGuYVICs+5jj8ukXvbnv/xgDrOymaWTMXLRyNChMC3DNYeX2vtf29sJGpjlSNWzaYAWAJp/zMN99rHsO/74VpJahkm11dYraGbzwpqUix2A9jt2wWpqpBHARWVIZ0N7Qq24JsSLepFrD0wBJZNP8xS6xVPUAt+Z0CkbDbb+98DHcokaWnu08sxDWLSIFI2GwA7f84GAE83kZBFonqIzc3WFA2ra+9xsNv1xGpO7hU+czKzNYXgUd7Dgce+JHN3dWgVGqxckWplHsbknbta3vhkZBOWZZc3Syg2AtqAFv174AL8y3zOv52vIUkaRAtvT9Nr74NHVs0+j52vOoH80CgLbf05sCMJrNrR2EmbhSbBgAfoR9R/X1weeXTqj8XNAY1tsQNZJ/ci/bsv6gJvVOAFWvzAnYuBACdwDbjncfr3wuk7Wlb52uUpGxKmNSdja4539vpjjSKYl/i5ml2YXfY8Xvxva9h/d+BpEe/iZk2uP/vUhWIJsNvzDtyLm3bABDUzSTqBV5hGjSG4MKkAXPBA4+uDJUSRygtVZk9ip3iWzAgG1u3/vg0kRR9XzWZSKjDSwItfST/2+m3uTb6JmdFSnEkua7Sal8ou5twdvQE/c4ACSy/5prq8gEKB4K3IAF77e+OmplERDVeYhtm1GBb2A4t6739cBypklkeXNkcLcsFHGrjYdif0wZ51a7CbNVAHCpbgW/wCfvf1wAQ1UhhL/ADuZA6yBanUmwH09xhQztTq8TV1e5FhrEKm2x7+5I/T645BOAkh8XNAFIA1Lc2vf99NvufsXxHLKXmzc6ixsEC2NzYEdtve23bjABpah40eN6vMm8N2Bf5cX7W45G2x98F+aePxtFTXX0FfPCt9XF9u9x+/6KGTUvh680VlJcNpAI2tb9vfnBFlMNFI08uZy6k8NhpBseDb03Ox/2wByKolcI5rK83fQA8SqBuNz684ElRVSrShamqVTEC7BEO7XIBPrt2+nJwg73VXD5tG19lCiyi+4FvQXAv6998OazxKb+GtTmTs5AJ7gahe21hsOfS/rgBQGWMsRW1rgaFIKLyfN6bbAj6nbDV6ghvE+dzFHfyoBEu/cbe18LaG8aUfNZkdMSEkkb37fl2tff0wGmPlUyZprDA20ryRa1/T/AHwB0VP8cyNNXaV0yBGiO4AtbY//AHAm/tfjBEqVpPDlaqzA6lsFljJufy7gn1BIA9fpg6SBPFvJm7WJjJte5I/MNu1jx6+vBBVLNGumXNm0m11Vbki97+nP7DAErlH/AJNP4s8m5s8wIYjte+BgZQwaBiGqms/NT+bgce3/ADgYAQzoP/CCitKtdWFMOx7n9Lfc4jp1CFYWbOCHFgAVtuL2F+SBcWGLL/MR2xxgOcAQKGXXIBHmqgISNRAF73I/bn3OCeE7N4bjN7ggE6rq3msDcj0IPbbFhHAOAecAV9BUo+sLmcigXH8S22kAbdzvf0J/TBZ0mEJaL8U1vpGxGw342vt/qPfFj7298c7/AK4Ago0k3kVc0VkbZZJPz999jt/fc4LRxyJXI5ir0IJQFyCLFibnb3v/AGcT/ce+DYAj3yzXHFH81UqsSaV0Mq343Nhzt/X1wEyxkYH5yrYXBIaS4O4Pp7YkcDAEWMoN7/P1x9zKCR97YN+FsEdRXVo1W38QXFvtiSwMARcmUK/if4usVZPzKsu3FvT0wYZUdYc1lWSF0/5g439vf+npiSwMARbZS5Uha+sUlgSwk3ODrlek3FZV8EW8Xkm+/wC/9MSOBgCNp8qMDs61U5JULuV2ABAtt7nBUycRgBa2t5JP8bn9vr+uJTAwBF/hDXBNfWeW+kiQA2Pbj+7DB2yvVIXNVU31agPEFhvew29yPpiRwMAIU0LQRhDJJKQfzSG5OBhfAwB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82563" y="-1235075"/>
            <a:ext cx="14001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317" name="AutoShape 17" descr="data:image/jpg;base64,/9j/4AAQSkZJRgABAQAAAQABAAD/2wBDAAkGBwgHBgkIBwgKCgkLDRYPDQwMDRsUFRAWIB0iIiAdHx8kKDQsJCYxJx8fLT0tMTU3Ojo6Iys/RD84QzQ5Ojf/2wBDAQoKCg0MDRoPDxo3JR8lNzc3Nzc3Nzc3Nzc3Nzc3Nzc3Nzc3Nzc3Nzc3Nzc3Nzc3Nzc3Nzc3Nzc3Nzc3Nzc3Nzf/wAARCACbAKgDASIAAhEBAxEB/8QAHAAAAAcBAQAAAAAAAAAAAAAAAAIDBAUGBwEI/8QAQRAAAgECBQIEBAQEBQIEBwAAAQIDBBEABRIhMQZBEyJRYQcUcYEVMpGhI0Kx8CQzwdHhJVInNKLxNURTYnKC0v/EABgBAQEBAQEAAAAAAAAAAAAAAAACAQME/8QAIhEAAgMAAwACAgMAAAAAAAAAAAECESEDEjETQQQiMlGh/9oADAMBAAIRAxEAPwDXs2rpaFYmjRW1tY3BNtwL7dhe59hjOqv4vvS1ctO2TRt4UrRFhUnkEi/5fbDz42tMmWZc0EjoyySMSjlSQE4xmNRkpiRWlZhI+7K+2k32DNxf2vcfcYiU1H0l39Ghv8XahKNao5DeNr6Ss7MDY+oTbDek+NL1JkC5ASQPKFqb3b0NwLfvih0eWQS/MxAOZSLkmRkK3vba1yNj/r3w2MPyjSU6wmtp5WUMmoCRSrG3HHJ/u2JUzTYI/iBmbUcFZN080MExFpHkbT7fy3O/9cWV8+Y0NDVQxxyLV2sVYkD6YyKA5RDFU5fRM9QZYTAaaqa4Vwx3DGxVr6TdRY2P1xJ5jLVDpLpKnonhHjUcgcSG2qxHB59dhufrjO7VspKyTi+MCO4X8IAumq5nJH02Tnv9MPaf4r0MksYmp1hjYHU5lvbjgEC+M2oRBHTmaZ4XhJAYeLokIPO3tfvhrFVfMvUzUdVSwoW1KJESM6FBIJLDcm5Hvjj8snqOnVGuVfxQyqAjw2p5B5fyzXO5HFgQbD3wknxJMk0ipl8WhFJBaoILELewBX7fXGOZrlNZQVEdVWxkGoJ0EupLPbiy8dsPKWoRqeVE8pQAKoGm6ld++1jffFzlNLGZGn6jeqrqCSGghrVhjEclL8wfEewA06iLjnY9r7Am22KhlPxchzNPDgyo/Ouo8GnEpIkcnjUFNh3uR63xVviQHJyAxSSRQHJ4QV8Q6FBY7sBzYe3GK5kNdPkWbR1p0Ik62LhTHZDyR9rWx1cmSkapmPxHzTKWifM+mZIqN2KGpWUlbgdhp42O/G18K0vX+cZkNeS9LyVMABJlnn8BbXsCCw3vvt2++KdlXVdZWFIqOkqcwMjlQC2mQ6r9zfYEnnYWvxinR19flUsdJWRM3y2pY4KosPBJ33XYEe3FzffG9mKNxoetXeZ48xioKcxxs7+FVNMEt/3MFsO/ftiQ6k6kfJaGeqWlWZYoPF06ypP7f+23rjD8tzPNKqoenhedwLMYKaK4/QWUDfcn25xY/i0jnPYJFkKpHBAHB4AN+PX3542wbwllupPiLUzyzifKoaWOIKbzVB1OGF1KjTuCNxhKg+JlRWw10sWSeWkI1Hx9iD33W4/TGYdU1L/iT1EP8Ni8bRONjYIoBt2FgDb3xYOn3rFyCVIIgsqqyGMgFXUg7W4sVYWI7Ab74lylVk6XOk+JFRO7asoRIwdIYVFyW7i1vcfriQl69pYWoIJhAtbWziOOASMdK3sWYgG3oNtz6DfGU5ZmfhRVkEyiItq+XtFd1luCVB7m5N+ecR0pVeospcxTRE1kKyCWUsXfWAXGwAuQOL9sIybehM9ODjAwMDHUoz34sRJMMlWZdUIqXLpe2uyiy33IubDbEDNltP4CN4iBtIbUQwa52tvsR9zxtbEr8bDOuW5ZJBfyVDlj/wDqP9cZzBV5nmMUKSIZVjQKWkms4A7m/r6Y5SUe2nHkjJ+EjTwyQ+LLlyh5ZwAxYrZIxqva4BDC/r/N7jCrZIa2jMlDVI1XGUEpZbqSWfe9tuFJv779sczLMamlyy40FaZg4V31ByylLAgkne1x/wDjiKpP+pZDIV1w05luwinCi6KTqZbC4sTwb7nnEpxWtFU8VhqelpZHWzxs8SE6owQ7NvfzHtYXB3N7fa+dSwQz9O5GVdNqdmQMvIDKST6W2xSh0vm8tCaqKWlklrViMc5fwwsYQ7KL9/KOOPTFt6qpZ6HJ+mFlAjmggdHjMoNjdL+YGxAP9RiOWP6M6w/kUnqpaeiWanWQ6xLaJEI0jg2J4O1r/X2xEU9S2WRzSKgEExsLGJmN+OVYg237YnJaGGN2JRTFMw0x6VIcgaib3BA3vtiTzyq1ZJHC8VLCgaOFjOPK1xcAAkgWCkk27/THLjmkupbWlcrK2sajphXSzaRIGkiqId0UEaSr6RztsD2whHLDJULLDHEWaQsQGIsvckfv9L7bboyL8w+uV8uDKAQoKqnb8wsO3f1vziaoej62aWGSeoo6eElGcLJfy3sbjc3A7e+OqVmWWPr8pBS9P1ElkZctiUhZAL+wFrHe3f1xXoc6/FqJoa6jl8OM6AUi8TQSLf6jaxtcYmPi7QRRQ5QyP4qw5akULObHa92t3JAA9jbFayCoSjnlpqnMYqBJ0EhdowRc21DewA81ri3G3GOtGWTGSVbZVU0xny+XQnmYo4W5vcFmB977kYunU3TkHUaQzxMkdaisITJCSJVFtWsgcW2F+L+9sUHI84q5UWmal8Snhk8OeokkPlj4sFtcWAHl4tfFkyHM1o5lpJnByeWXTHWeIEjRiL6D6i5AHFie/baMIOH5/IHqsszXKqj5TwywCedZCFudLcFdIJ0n6+oxMfETM3o+q1jp6WKeY5dEYnnQOsLb7hTcMTa2/HOFus8jzSerip+nZIlDXZY5qlV8KQkhwt+xAAte23G+H/VFLTy9Yu1TGWeHLYdJ1gaSSQSP0/2xksjZjMhzWOpOZVTVcjTFmDO5/M5bgnvvbF1+HVdJS0tTQl2DFlk1RyHUqnyjjuN9jxthpmtbk2WVtYtflyZg7unhnWy6Yyv5TuLHyn7uPTDLJayNM5qs3ymExRwspmopJNTyQsbHTfmx0783I9zhrhZhaM4ostbPpMzzlUZZYgUiaxGrvte5FtJubW1H02lMjyigr0oc8qKWPLaWKUiCkc3MrBjp8x/lBtbubc2AwTLcxy7qsV+V1EcMrlkNHTNKI3XbQXGndSuxIubj6Ww/zPLjUxUMNJmUFSiVcUkdO8DIbhgWOssQdmvuOfptKTMo1AYGAOMDHcog+phG0VPrigk89lEsatuSt9IIO9r7DnGLzdXmmz+piq0ysUizyIiNliA2DWFzpvsDe+NX+IGmOmy2oeKaZaetWVo4WUMVAJP5tiNuPfGedYZNFUvBV5hNFP4Q1MrFoLh9RCtc3A8psB6bHe+FIwTzXqmmjyu8FLk/z8UMcslNLlyslnOpdJC/9jLzte+FKqpz3LeqKHLivT70FdH8yrwUkelqcbuL6ebKe25AtxijVC1+ayv8nSmMranCwl7sgA0pYkkgeUAW+tzhXMMxzTLMxySBKQ5fWZctoBJGQxLsSdQa4IuSLDaxOGAtHV/xLy8TU8XSNHTCnjH8SWehjtINgqqCLgAX3+m2Lnl+c01b0l09W51Pl9O9SjeaaONEtr3Cgiwso4GMe6i6YrKBZKuRKeFSXkMCynyKGGylravzDbm30OLXnZ/8M+jQwGkrMTzf83/OMliNXo2qura9Zp3hp8sWNJnSHVl0d2sxA82n0F+3Iw4HVUtVSJLEuVy1ZbQ4bL4ib2uzLtvbYffFVaUmKNGBWxI0MttvvewvfEfRSyUmuso54UaFwBqZS9muLheWtb3t98cY6dJUWhuseooamWi8LLdT2RVOXxKrIdxfbjce3+ls/HMwpKWCoqp8qmDOI2WKhjJLaNWkfS2/pfGaVtW+Y1hSaeV6nwx4RpwtiwHB4sv+5xPUUEjtLI7BJ1UBhuARax24P8t7+u/GE+Rccb+xCDmzTs+zPK0oMonzv8NM81HGUM8MZDMQbhNQ2Ht9Nt8Q601ZBSQ5hW0WUSUBsJhQ0tM0lzwPNsAdidyd/uGPV+bV1BP05JC8wpnyiL5h6eRFZQXH5Nd1DHbtew9jg+eP08Kyl6ZfOc8rZdcCxInhyLAGB3vYAizbgcD1ti2nVkXTCV2d1dVHUVvStDlkeWRa9fzFPH4niIAzGwS19JFr98S2U5ll9flc0VPlLZzVQqJH8HLoREjsNyqkAmx5Bsx9MZ7U0FVBm1VSRw09ZTURI8UQRks6jSCAdyCSABx3A5vbD8Ro4MnWjgyFWWaRpIomrxHZQb/yj1B227/TFKqMsVzCr6joqhKrMoYqDIyitPmE+Uwl1Ynlor3Uk2Frn78YtvVFXSU8jzPJQLO1KLS1CxhjsNJGpTq3ubcbfrkvU/xIzXPsvqcqNFDBlzRKixqWJTTYgs997W9R73xoHVfjVGdQwQ0yyPBlkdSHkcoFIOkX5DDzWItte98ZO+uBayGbMXKSPUxZbNVKgZIzlkZLjjZrbX53FhcYZR5rVGukjp6XLDIh2FNlUczXYGwGlTYjTbfm9u18NqujqaGqzCSsqdabwRQmUKTIxsdW9wFK3Go7/Q4rdF1BmuXamoa40fit4xC6TqI2B37bccX3xHEnOTSfhbg1BS/s0h58zo42qEoMt+fvGipHSxhkbfV/LqYkAgKON9/SNj6prIpjSH8O/E/FVoBHRwlHX01C41D63uLetqgtdnObugzCatrYlLObsbjUmm9zsLi+55BA4xMZZl81RllDNneYVrzrVqtPGyL5Ixbbm5BOm4uOO/ISpSrt/pvxyUe1YehgbgHAwBwMDHY5lI+K1TU0nT6S0kkaSmQxgPffUpHYHjc/3bFUzx8kzfp1WMeZT11NTeKWjR1SO97PuNLKPMAQTcdz2uHxOhqJsqoRTo0gFbH4iiMyeQ7ElRyBcnEF8QIa3LDltTk+XzSChmI8CJyY5IioUgqouORtx3GBjMuymvrKCsoqwvZ4JiSzXcXcG5tzx3A/fBurs6m6hr6LK9EMMdDM8aSyyFdZdgNTat1FlGx4v6nEpT/DjO6rLWzCgKWUllpp2KTqBa3a19uDbjDXNei+pajL1r6jKqn5jV/EVIUuy92sp1eg3HrjaMKvGPlqiWmkkWVNLrJouVYDe49eLg+2NN6uoZMs6L6SpJF80SS33DFQbNsbWvpPOGfSXQVPSvTZhnq18zhQ3yUdK4Xe40sbG4722xYfinRTVuTZAmXZfUvGplCxRxufDXSAAdth6X9BiJq4lR9sy+UtN4xAksQQodrliTYlv1N+2OZblkiSxr8nM9TUIPDRhceGe4vvc2Iv2F8OYqDOaWpSWLJaqUxXOmWjd45N7kFSu9+4OOVjdUVNUawZVXrWuRedKN10jSBpA02UdrDgC2IimjpjejyoppaVYFmoZIJgqvKjjSNVrkBebC1rn0PpfEvXUVVQZb869RAlMTpXQzFmBswF7WYknttvttfDGSgzyYBqygr6uoP8MPJG5NhcDt6G2/rztixp0UzGmaSrrrkIzaMukYLcAm55Nrnj04x5+jk2de9fYb4iUOdDKMqr6BVfL0yhIasNJYPf8uoC3cgjgXth70++S5xPT/MmgkpaeESwSUo8IxOxJJkFvzkrf2PNzuSfEGhr5Kjp/K4Wrvw/5WJakwwSNGArW1FB3A3AO+KTn3Swjki/DaSvn1rqlZKSVQHBPltbfYA49V0eZ6WXqHJ3jqHdnpAZ6t6uSuIDvTxWCxI+42tqOpj62B5xWJ89lyHNJXiFJXQzQo0EjgEj1A/MQdVwe+3IwxnouomJb8Mr9fhLBG0dG6aUXjgci53O/vhan6Q6pzFaerGT1R1XVWnsl7BmNwxGkXvuQNzbk776ZRMT9X0GcTmlNDElGpaViUu1l37cC4O1th39bf1nTVNT1FA1AsSyfJU4WbUwdbsRa4Ow37+X1xX6f4YUqVwjq67MZYCSrmHLpE9QNzf0B/KcTHxAy+vbqSI0WXyzD5KBBP4buoAL3Sw2NyVJvwB2xkvMBD1FK8lXFlLUyxV80ANN4bHUwLanZpCblvKdyOTz2xW67pXMYGYVEtNqTfwlkVmH2v8A6dsO6vLq90aVsszaWdvEcq9G7XbYAFtN7c2tt+94yDLc1lkMU+RZikBDeZ6OWRlvfYWsTfbk+5xxlDk7XFno4+aMVUlZJZXlFBUU0jZxmc8OYXYGJZAFKBBoBGn1uNyLADEi020FNTgFZCiRSxupaWJSNVh2F7m47gX2G8QmV5vNJTJF0/mEED1BEsrUxYurFFu2pbi2++2xPG5xc6fosxQw05aukaOYGOT8KkTQLgkHfSQfU3tY/avjbl2l6J89x6RVJmyrwMDAHAwMdzgRGf1C06Qs+qxawt9VP9AR98UKeqKV8s5raoIQwVfGccksPXubbDa2LB8UMy/CsogrCjuI5CWEZANtt98ZdkWS9adY1MtVTmOgo73VqoCygjbSLFm+uw53xcaS0h22SmadTU9FVhDms1/DvZ6h9ifQbH+zhKlzDqLPqRZciSsaFg13d5dT2406TZQeLk3Gx+sNnOWVOWVsPR+ZZTRNVzBf+qJu0ia9ZkF1vewZedrY1npZJrU6maSGlpo9CRsxK6bWAte2wsNx2xqeGVRk/V9fn9BHS0dRXVkLxKFKpUP5iw8vnDeYi5Bttded8abT1k2U9O5KlW8lZUfIOZGMqsTpZC7XZhewJ+18ZHmk9PU5rm601G0rmvJhml83hJqYFCN7cCw9Bi1deSmbo/pF28MFoJL+DGI0H5dgo4HtjnPyykVaszvMmrKl4s0r/CMrlAtXJpC6jYDf0thKPPs1k1BM0r/Lsb1Un/8AWGDKyXsCzHYKByTi4dK9H1tKKuvzVKOKjij0yioddJVvfgb3F+dzbHCU0lpSi5FaXqDMljYLmuY6xtZ6p9tub6vfAps7zhzY5nXXA3PzUl/64msm6ayjPJHgp83kp6ppZDDC1K0mmNRfU52NyOLffDik6NgoVzWfOavStGivAyMUEoYXW9xyQdl5uDfa1zkkrFaarQmVunsorJaoosdBDJO0jX1jTc3J3Hrf2xn/AFd1fJnM9NSZK1XTIGBE3itG0twANgbgDcG/cYvuXXqelMqoD4impydA0ir+QCMAm/F/N3/0xlddkMvTmeQRVrKaZSJi6kaokvsXtcKbbc29Ccc5yuelpYL19H1N/Ahoa2saaVhEAK9zdrElrkgAWB54t3w46rlzfLaqny8S1yyUdOhqJIZ5ihkkJI8xJJ47972sLAPZ8klzX5r5yvX5aZwI4A1gFVQdzcHe7cA774dvnNTldJllLT5RT1cURtVB2CuwCBI2udibX9fy9sH2RVFLqcwzuGPXNVZpGhvpZ5pUDfcnnnG3yyOFgIs4amUEsxvcrsQfr/XEHQ5jl3VRNHUSJFXxxlXp5EDBhZSzKGG4DHsdrb84sNaPPGB/9Jbbe2JfJJQZiirIF6evqQdNQYJlm8xDu6mLUTYDVsTfn2w7MDRL4j/MtpY7KzEvYXFgCB67Y7HTP4Tiol1SSEamiUx3Hbvf98Vzqjrah6ezKJHpfmKs0rhDe3h3PlB9j5j+mOHFHvKrLlisUqc7o4s2n/xk3is3hmNpG8rC/Av7enpfGe9UdTNUdQ08WU11aiJMqzslTIFdtY4Gq1rbcDnDV82XNusmrszrIoqZalpEZ4QAVvZVtza3qdsPetcpjjzGgzmkjjENXOglaJwyl7g3H2B/THohD4+RJv0hvssPR+BgYGPYczPvjHQtmeRU1IkqxGSUjWwuNrG37Yhejuo6iiipfxEDxygicobxvY2ubDy8Dfj37YtPxDyfNM4jy1MqhjkWOZzPqcKVUrYWv74pUnSXVvjMEyuMxkAG9ZGD9h2/4xcWktOck7wvmf5fTVVNTZu8DV0lOWaO3lKxvbUPKL7WH6fXFGbr+bMc5q6WkkoKTL6cAxiqBDEggXuHAazaiPoPXFkqj1mtHNBleSU0YdzoFTVRuEUg3sAfX1uN/bGZ1nwl6qWU/KU0DROik3qEXSbAlbX7cfbGWbVlarcwjXM8ySpkkn1zOWeEgiZtRu17g2bn74vfXMaR9G9IIkwnUQyFZAb6x5d8SGXfCeNctplrcnZ6sRL4rDMiq6/5tgOOcTPVnRGY12Q5Fl+UQQotDG6Mk9RfRfTazW83BGJlqKoyeijmqKmKOlhVpzIGQ23BH1208E3xbs9z5PlY8iLmN5FgWsrQLqACNdyDdxuTb7Yd5b8P+sMsLGlTLwXtr1Sg3Hpe2w9cMk+FfU4BBjodN7gfMW/oMedwk5b4dE0o0iN6gox09m0Ob9LZiXonkaOCeOS7o4A1q1x77diMR2VVaZjnN8/q5DA8rTTmR2CvJpt24JsNzsAPTFhb4VdVAWU0dh+W9Tx/6cWlPhuiwJGMloWbQupnqpNzp817MO/e/GLUG1pBYcxr6OjyukNqEUK0aPJAZrlogDpEe4FtWnzHt24xB9XZxkEtHTUUc+oylPD+Un8qheDIAd1AGy7/AEOCdddFZpmbZPHlFLF4FHSCEq0oGix2AubngYrtJ8POp6WpSoSjpy6m4vOtuO++OM+JuVlppDorVGuaGnHhQDVJ4ulizFr376RzfTYf1GGUma0lEIzUH5uYprScKoLK3GwAsbAA8X3xaaXp3qF5n+ZoIY4gieGBMjENbzd9xxbFbzr4ddS5hUMsFPDBDYhW8dNh2Fr8Hv8A64pQZTkvos3Q1U0tLDVtAafxAxRmkD+KxPmJIA0kW4N/1ti11+06bnaNdrexxD0OSVeWiOny/Ko0giLqkrzqWVGa7W81wfXfe2JrMKWsAD09P4zLEoCGQLqI9zjlPimoMzsrsRRY3kj8aplg8wA0adLX7G4P7Wx5/wCpaylqOtaqprNdVRfNjWqWQvGpAsLHuBsQffG65nluaz5bWRw0yGZo3WENItiSpte/vjIj8K+sClvkqVtyxPzKXJPNzz2x0/Hi61eGSr6Krn8+WVNWJcnpJKeHwwGSRix13Nzuzbbr37YeU0NWmV0sQrUMAq4ZmpLgNGWNlYX3N/QeovvjTOlOg80p1KZ3llGYhF4RRCjF+2q4PcXBv67Ww6g+GWXR1iuckbw0lZ1cZixKj+Xa9ttsdtkyfPDUxgY4L2F+cDHQwjM3neBVdKtYCFYhWW4c3AF/b/cYa09ZPJSidsyiKlhH/kWKuQAAfe5BO1vphzm05hlhHzaU6MCLmPWWPt6Yj2rQAGObx6dwLUnJ2/4/fAC1ZmISUxDMBHJTi0gMJIJIXc78C5+59sFjrpWuTnNOQiFm/wAMRYDknfBfm3dPEbM4FjMd/wDy1yQNifu3bfjbvhAZiRIUizLRo2UfKbEeg3HFv2wAvPXVMUtREc0gDIo2NObi/c7bcj/bB4q2Radic1hIUqA7QHixO/1tz6A+owBVOsQkbM42WRgiH5Xe43P7C33wkapkLiTNlBRyGPyuwPfnttb6WwAU5nJuq5qpLk//ACx/h/e+3thefMJ1VHTNKZUvpJ+XYm4AJNvuNtuRv6oiodRJIM0hJDKhY0xGjck/ewbb6e2OyZj/AABozRQwvqb5Q2J5FttrD64AWfMmppQs+ZwsRYOny57i4P03GCSVskVLH4max3Oo+J8uRe21ufUH68YThcxzCJc3RpmItenJJJHf1NiOeLD0wscwRJBI2YIYZFLKDAbDnT9Bb27YATbMpTZPxeEMVNz8qwZbXube2DSZg0oBjzaNBpBdvl227m2+22CrWuTpGbKzaSwvR7my3J7b7Xxw1bBY5pM1VVJJ3pDvYb8cc/qMAKwVk88U0sebwaUsC3y2wJNr87jbAXMwEJbNoNVmYkQNYDYA29Ab39dsCWvgM/jLWqI0tdPCcA7NsTbuT/6R74Siq5Hh8Zs2jsrBDalO534F/Y9uPTAB2zGRI9b5tDpAPNKQWNr2Fz+2DGvlQRAZpAxezC8DHUCbbem/9jCLVwLgpnEQFtgKQk8Hn174UFUqpr/E41dwW8QUtiQNhf8A9X17cHAHZq+aniMJzOnNQtxd4CATewH6g/f6Wxw1VQtVIrZtEPBiDuPANrc8duRhKWs1M0v4nCpVRc/KX1AX99xcnb2/Veoq4alqRVrrBzsPB/zCCp39BsfvY9sAF/EzeRjmsIvEAL05sjf93Nubm309DjjZg+iaE5rGj7WbwDdDq33vvsCAMcFbAZ0kGYIHETI3+Ga7Nc2Ym3bt/wA4LHVn+XNQRpLLekOo2BOxPOwwBN0ErPGyyTJM8bFHZE0gH0+2BgmUu8lMJHqBPrNwwTTYbbW9cDACWbS+GqE1jU97/ljD33Hsf7OI56v/AC/+rTreMEOKW19yDcW52Pb6YfZvNJFNThaiWFXuP4UYYk7c3FgP98R8dZJGT4lfVFA5GowA335uP1+n1GAO/N3JlOcSqFIBVqYX3PoBv+U/Tf1waoqQgaM5lLHYi4Wmve7E9htza3t779areSBnFbWoI7KzLTKSx9Rt7E45PVeIzFqmtIvtGKdSAe1iRz33wBxqglin4tKT4Ykv8uCAPbb6fXb1wVaxljOnN5HEdi7rTgtYkKBa2/cnvhVJHk0sMwrCwJFxAN9i3HHH3473wSWslYDRW1ispC+amADWO54/u33wASWqWeRIUzWdAwUA+BpJP6A7n6C22DU8wgBVK+YxRo5IESAAKvpfn7XNjgeK8bL/ANRryWVdhThrC23INvzC5wGqpYh4IrKsMkjam+XU3HG23F/9vbAAR5Ak0v4jUoQoJBgUHnTwe97D7YPJO66S2aT2KKzf4de9yONxt+lvXASs8Ixs1dWPfzMPl14DEWIA2BtbBRV6UnnWrqpCkbbeGRuw2O7W20n9TgDklWkizPHXPIyrI6o0bbbbbXsbdhbv674LHVozCV80mRiNJLUtiQOBcDjvthaKUHTT+PV/xYzZpBqaPc2J35Gnm3cE7441bHLYw1dahsoUCMn7G59u+9zzbABTVEzf/GJVBjL2WnFlUfbHGrFHgn8YkVyCLil/Nv3FvYD9fXHEq2lE6rX1jKI2OowhdI9RbuP9Rg71AjaSJq6rdwvhramBKEgd7c2I/XvgDkdV5XCZpLGQpYk0oO+qxIAHckbc4VhrEgh1SZm8gkU6C1MRY3O/F+36D6Y4jvJo05hWhlVI2/gg6iSdzyL/AO2EpKn+DMhr6y1h5vC3Ub8EWJ5H6fXAHTKtKCxzCeQNCxjJW7LYWuNR52P3PvurUVH+IeJauojKKFusd1B+pPmPmW/J/fCaVl0BWqrBrjCK5hB32N7HYnnt377Y74kzTNGuYVICs+5jj8ukXvbnv/xgDrOymaWTMXLRyNChMC3DNYeX2vtf29sJGpjlSNWzaYAWAJp/zMN99rHsO/74VpJahkm11dYraGbzwpqUix2A9jt2wWpqpBHARWVIZ0N7Qq24JsSLepFrD0wBJZNP8xS6xVPUAt+Z0CkbDbb+98DHcokaWnu08sxDWLSIFI2GwA7f84GAE83kZBFonqIzc3WFA2ra+9xsNv1xGpO7hU+czKzNYXgUd7Dgce+JHN3dWgVGqxckWplHsbknbta3vhkZBOWZZc3Syg2AtqAFv174AL8y3zOv52vIUkaRAtvT9Nr74NHVs0+j52vOoH80CgLbf05sCMJrNrR2EmbhSbBgAfoR9R/X1weeXTqj8XNAY1tsQNZJ/ci/bsv6gJvVOAFWvzAnYuBACdwDbjncfr3wuk7Wlb52uUpGxKmNSdja4539vpjjSKYl/i5ml2YXfY8Xvxva9h/d+BpEe/iZk2uP/vUhWIJsNvzDtyLm3bABDUzSTqBV5hGjSG4MKkAXPBA4+uDJUSRygtVZk9ip3iWzAgG1u3/vg0kRR9XzWZSKjDSwItfST/2+m3uTb6JmdFSnEkua7Sal8ou5twdvQE/c4ACSy/5prq8gEKB4K3IAF77e+OmplERDVeYhtm1GBb2A4t6739cBypklkeXNkcLcsFHGrjYdif0wZ51a7CbNVAHCpbgW/wCfvf1wAQ1UhhL/ADuZA6yBanUmwH09xhQztTq8TV1e5FhrEKm2x7+5I/T645BOAkh8XNAFIA1Lc2vf99NvufsXxHLKXmzc6ixsEC2NzYEdtve23bjABpah40eN6vMm8N2Bf5cX7W45G2x98F+aePxtFTXX0FfPCt9XF9u9x+/6KGTUvh680VlJcNpAI2tb9vfnBFlMNFI08uZy6k8NhpBseDb03Ox/2wByKolcI5rK83fQA8SqBuNz684ElRVSrShamqVTEC7BEO7XIBPrt2+nJwg73VXD5tG19lCiyi+4FvQXAv6998OazxKb+GtTmTs5AJ7gahe21hsOfS/rgBQGWMsRW1rgaFIKLyfN6bbAj6nbDV6ghvE+dzFHfyoBEu/cbe18LaG8aUfNZkdMSEkkb37fl2tff0wGmPlUyZprDA20ryRa1/T/AHwB0VP8cyNNXaV0yBGiO4AtbY//AHAm/tfjBEqVpPDlaqzA6lsFljJufy7gn1BIA9fpg6SBPFvJm7WJjJte5I/MNu1jx6+vBBVLNGumXNm0m11Vbki97+nP7DAErlH/AJNP4s8m5s8wIYjte+BgZQwaBiGqms/NT+bgce3/ADgYAQzoP/CCitKtdWFMOx7n9Lfc4jp1CFYWbOCHFgAVtuL2F+SBcWGLL/MR2xxgOcAQKGXXIBHmqgISNRAF73I/bn3OCeE7N4bjN7ggE6rq3msDcj0IPbbFhHAOAecAV9BUo+sLmcigXH8S22kAbdzvf0J/TBZ0mEJaL8U1vpGxGw342vt/qPfFj7298c7/AK4Ago0k3kVc0VkbZZJPz999jt/fc4LRxyJXI5ir0IJQFyCLFibnb3v/AGcT/ce+DYAj3yzXHFH81UqsSaV0Mq343Nhzt/X1wEyxkYH5yrYXBIaS4O4Pp7YkcDAEWMoN7/P1x9zKCR97YN+FsEdRXVo1W38QXFvtiSwMARcmUK/if4usVZPzKsu3FvT0wYZUdYc1lWSF0/5g439vf+npiSwMARbZS5Uha+sUlgSwk3ODrlek3FZV8EW8Xkm+/wC/9MSOBgCNp8qMDs61U5JULuV2ABAtt7nBUycRgBa2t5JP8bn9vr+uJTAwBF/hDXBNfWeW+kiQA2Pbj+7DB2yvVIXNVU31agPEFhvew29yPpiRwMAIU0LQRhDJJKQfzSG5OBhfAwB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82563" y="-1852613"/>
            <a:ext cx="14001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318" name="AutoShape 23" descr="data:image/jpg;base64,/9j/4AAQSkZJRgABAQAAAQABAAD/2wBDAAkGBwgHBgkIBwgKCgkLDRYPDQwMDRsUFRAWIB0iIiAdHx8kKDQsJCYxJx8fLT0tMTU3Ojo6Iys/RD84QzQ5Ojf/2wBDAQoKCg0MDRoPDxo3JR8lNzc3Nzc3Nzc3Nzc3Nzc3Nzc3Nzc3Nzc3Nzc3Nzc3Nzc3Nzc3Nzc3Nzc3Nzc3Nzc3Nzf/wAARCABqAPQDASIAAhEBAxEB/8QAGwAAAQUBAQAAAAAAAAAAAAAABAACAwUGAQf/xABAEAACAQMDAgQDBgUDAgQHAAABAgMEESEAEjEFQRMiUWEGcYEUMpGhsfAjQlLB0RUz4WLxByRDkmNygpOistP/xAAaAQACAwEBAAAAAAAAAAAAAAAAAQIDBAUG/8QALhEAAgIBAwIEBQMFAAAAAAAAAAECEQMEEiExQRNRgaEicZGx8AVhwRQjMjPR/9oADAMBAAIRAxEAPwCyAvi3tqULbXMDJt276cDa3ODzqAhBFLAqSCT9Pw1FVVCU0Jmm4BsLZJNuBqbwyiFmAAVbi7WsPn+OqOWR6mpNTONsaL/CjA5HJJv9Pw9tJkiQStL55t21lBCfyra1h+/8aK6f0uOQRV1WrSTmP+GpBHh7rGxHrxf++gJalklanCXmYXRWwAMXJ9APX8NFT1tSaeClgDJJ4Sg2PFhbntx6aQUFdU6ktO32elsJ/KAQPKvpf/H6DVYtOiMBH5pWu0rlcnGSe/J441FHEkZLk2iQ7iwxuzgfL588+mmy1VQJEMaAb77L5JHN/lj8x66Bi6rIsEZCqQ0l18gHmHufr/31yiDJEkMrAKpLuu3NhnI9iVH0OniklaWSWoVCqoVQE3DXtqTwKtum/bIFDQSmzNtO9o+A4BGe5t739tAMhaZ6iZBvuSbkgYQA3z7k2x20RFTIjMyi8hPnkfm5zc4+WB8gMafE8MqRrRsCCuWAwoI/W445x7ananCp5jubC3Y4HzHH5aYgaBlWtRw+A+07T6i1v3/jVww5t2x8tUsrFo2aJgFjsQbG2M3GP+Pnq8J3AMhwVBA/ftbTEwOQATBeQ4z8xrzD4yeV/iSshi3MAqXCi5I2Kc/v89ep1AsFf0cAn2ONYT4nkp6HqFdOwAkkAsR94kIALX9Py04iZhmLAAR8HjXQVplLON0hyAf3xpSOtMgtmQjgm99DKslTMqjc8jkAAC5J7AD+2pggygp6zq9XHSxIZpDe3A2gC5LMeFHNzwB21vOj0K9LpPA6cpd5f9+t4MtuQo5EY+hbk9gIekdMg6X00ws5+1SL/wCbUH7pviIn0G27W5Nh/LqzmfzK0rB423BVjYEoAcXBxm3cjn31twYlGPiTE23JQj1fmaHoSUUtLN1LqHgxxIzRjf8AzAAEjN8G/YAm5BJGNA9R+MUI8DolKiBmB8dxZQfUf+3VRGaOmpkathkrarfuip3kHgj0ZlGSe2cGw+Wo3iknkd5ZkMoy9gLIp/lFsAWNscemhYHlyNvhDcY4YJvoTSTSzRiSqdptpYoHa2fU+ptb1sO2MwPTNTwmUt4bsrMQt8G/cA8fh9dRT1I2lIoVEcQsGv8AW342Gp3jnmiBqdpJAuw5RV7WtreoRSqK6FO7JF3J1u+3agOlkkSQMY8Pe8jWJJv/AJxa3c/UuuaSNlt5lAJKngHPAOL5/PvorovQKrqzSTwSRwxRAkb75bkAdvzxqCuhaliKVeai5KqBn8eOTj6++qozhN7U+TRslGaa78Nd2BGPCtVDBuFS1hY9/nnm2NGRVLU9RR1EKiNaYiQLfysVIOfoP01z7JIJFcgY821bGw9z/j11ERIHSIRE1F2YAclSPljV88fwtMk5RbjKPVe3Xt/I/wCLaZaPr1UkajY6eTOLKxW/4bPy1m67xJNhQMdpEhxwBe/5XOtT8Xkz1FBMrXLxIwv6PGCR/wC6NtZ2pssD58xU3AweLf31wapUVy4YN4AkJdwxLG/PA7DS02BA0SszlSQMHtj56WkI9aVlaxQ2vke+pUTkm1z3toeSLBaE7Sx+7YbT9P76VTVmlgLOpJfyxhQTub+w7n01XZIE6tUiVXpFN1Vf4u023H0+mCfXA0JUVSxrYWeTF+Dgm31vfA/Z4skkweKmkBlFt0ozsyf/AMjc6dT0iUqIqFmLN5t3LMeWP74wPcJA7GeGnQxQkyeIVLOwa9xyT8wMcCwFx2bEwAI3JZid0iH7yjsO5PfjF/xJ6hP9noZWA8JUvudRuNyTgfXueP0h6comSEKAY44g57Dce3vkE6Q0SyzoYwkMAe2VRRyP7jUsUDmX7TVeGHUWCgAhVtz7/lqdII4SrbVLFgHa5wP05t+N9AVlUHjami8WSNbhih4A9Tceh0BQPPLU1jExgkO+yNmVtqkg5xzYdu9vfWn6JJTxwJQxK0MsC7pI2YE3J5BGCCc4tbggcaiak+w9Bju0aMgEsm8hd5sTtv68e+NCUpEsKujEVCMWMkZB2Mfb5WFvQW7aELqWNb0ks71XTXSKZsyIVOyU+/8ASfcfUdxWKxnDpJG0Tx/fp2sCt8i/qPS2D6kasqPqxmmNPU+HFUKbCx8kh9Vv+mSPcaJ6hQU/UYgZCVmX7kyfeT5E8j1BwfnpiKdl3/fIAJuRa9/novpzF+nwlXDFRt3fI21VdQWr6etqsSNvO1JYgSrG1wM3IOODz6nV3RoyUdMnhGO0aghxkG2b+9ydCBjahbxsvN868h+O57fEtUq+awj+9n+RTbXr81gpubEXNz668b+Mbn4uqTY/+lgj/wCGupRXJEzxZna5JJJ1uPgzpT0EEfWJ4QZ5RajBNiq3IaX8rL3+8ewOqjpXS4uq9RSlf+G5UswjUk2A4GcE+5t+mtpLKlVMyRQtGiAKHB8qIoChUNuB/wB9bNNh3yt9CE8ijFsHFRJE32aLwyyt5i0dtnJBPYnOP+NG0SViU7tFtDAqrRhbMMeo7+U6GljhanC9PClmcG6uCScG+c/U8jHtqwEzU9A2/cE3fxADZnIH3VNsYBF+1vw6klxyjHlk9qa4bfK7lfLTkF5FkeQItjIRts1h9TYWvn1HzjFSwo1p0VbcKTkk2vm2frb+9nQ+NUUU22kMEbO0nhuSRGpY2W/sCov3Guxwmo3NUMFK7QpC4OP8fvnVEFKSuLpnWxQht/uq4x/FQPCuzY1VZgLMoBDAkevr+mhq2q3VCRFrADYgB23/AGdW3UapNq0scolhhA8NLKPU82vzwM86ztZUQPXRy1cbtQxOEaNDtaQbgW5BzwBf+k6qy554/hr1Lrwyj40U7fp9C3j6j1n4ekWvoKgy0iNurKFhwTYFrf0nyjdyDYEeu6hm6R8ddLFTTMiyRgbgx/iQt6G3b376xtMBHM9RRyFkjG6EuBGSl+SpNje+QOcjVVLDV9Arh1j4ZMkARttRSi58G9r4P3ozcc8HBvgnNkhVTT9e4ZMUoPfj7F11eirenSJHPGCAu1Jrna1jcc+3bix76rg+4PIb7/UAKWv3vb931vug9e6V8bdONPOsUdUi3envYkf1Ke49uR+B1nuvfD0vTHSUK7099ok3XCj/ALD9fq1rpY63qzTpZYc62S+F/cr/AIh/i9EoJ42AaJHQAWJGya//AOrnWdKlHU2PmB3Fu2Pz41qus09+j0dJGSR4JOUK5lz37jcB/wDTrLLK0qF25YAgg25H9tZ3Lc2/M5mVJTaXYCi8ObxDIrIQ5Fvz/vpar5azwZ5RtuC9xf8AftpajTKz189RlZd0cUYWxIMjH9AONUlJQ1tNVS1s9V9qqpkIeRhZYwM2Qdh7f86Nk/hRIEPmYgN76JDGJI1YKGZrG+b2/YGoEyFFV6FZYok2uAcsQbn5d7nTomqIZFMw3LIBdke+353HHv7H202icrSGZdqKzM0akcAm4NvWxv7Xtp0G6UC7lImNzbl/8DQApJIng+1OFEFh4KEXUns1hznj006Aw0Ydt6lHO4keVb8YvgY7X51JFSxRSioaNEk4WNeBz+ZGP3fUkCPVMZpy6ohtElvQXJv73sfr89IdgnUeplEEVOV8STyqwcNni4C6VFTxxeRmclVu4CWB+ZOu7/Fq2nY3giAUWbkk2Fre9joqe8kTQK6B3NmYjABx9Tb9RpDQTVCObpgVlWWOpbcUcXBjGeDi3H1bVbTdFo+nwtHQCanaVywEMrAA25sccfroyCGGCJYVKlRfarG4XP8AKM2z/wA30pQIwGVT5T5jbbdfkP8AGgKIailqmgkiM0c6bblJorEn/wCZbZ99p1zpXWqmNAlbTyPGGCrPGQ9r8Br2PcZt3sc6I6hUGClLMCCw2jnJJ44+f4HQU0y0dLGjwsAVJd2IVF9QSRbN/wAzpiLtuodPnuk00auMhJh4Z/BgDfXK4U1NAJZUIW6rcX3XJxxk6z8HWDFTtTlVraUEKJJCVRCexLC7L8gSB686tKXp6LvaWOEK21vBgTbGCDcHnJ98ccaZE4KyiaIn7XaMrus7kYB5znnWc6x0qCWtqquSGIhtt5HHooAsRn8Pz1oqzpFJOXk2skzX/iI9jm97H66puvMsjmliHnUAvJtJ2qBxf6cHm+tei5yPjsUZpSSVefJXUHSoHRmp4Vhkw0hjU2UX5J9/nbOi6ajZ6Y0xlm8eJmRYgb7u4NvcW76kk8SmhSGnLljgolgMDg4xm1z3GuRvKs1QZZB4rE+ILXOxcC3e1gDbvk8a6vRcGNylKT8N8dUI9MEB3U0r+KtzLvXBHr688drab44MxaR2EsRtFGyi59CAMZ9eNG7JfLDsYqfMove4/qJ9/wBBri7UAnmIkmsVhjthRfkewGbnnTXCvsQjknldP4n28+fz6Ab1G6F4vD2eKyszsAWvnBt2uSLe+gZi8VMDBH4gJxdM8WOCdWFDSxtE89b5mV9sYBIuP5j7/PQ9Q7TPJJZjDH5yFuAbC+oeFTck6s60dUscfBjFUu/7/MGpqZCjJKwj2qSzONxa/AFuf2fTVZURpU9QiE5HgwKAzAeY2uff5e1zzq2LySNIYUsQu7yLgADJx+Pzvo9Om17pTGqMUMcVxG8m1DGoFzgC5ABv37awalwg63UdrHinkxpZEkvcnnoTSTvSwTu7WVBgKOAWHJsBkc9tA08p3o0IEewkhkPexF89/wC3roq8cT74ppQLYdjtDEtdiBk28t85/LQi1K09IrpbeDZbcH/JOteCXideiXf3M2bE8OOTSuTfboitqaBRO9b0LfF1ClJkeOPHiqBculuGAvdeCMjuNbL4U+NqP4gpRQdVeGGrC7QDYJUD2vgH2/D01lBMsSqzCSOVyXDISGDcYtxbtqt670V+os9bRQ+FXs13ptoAm77ktjf3K9+R6ayajTbLa6fYxTinTXU3PVegy0fSZTFVSTsXkmeRtoYMzF72tgg215zWSJTVEkDM4ZHPcEMDkEehII9dQ9L+K+p0Ef2aSd5aV12NDMdwUX/l7i2n/EC7a7+Gv31UXtnGLD6W1kqinnuR/E9PAH6bLTRJGJunxPJsY2ZxdWJ97rn3vpa1PwzN8OQ9JSD4leoSsidgoWEP5Cdw+WS2NLVDlNOqZoXh119i2gJqJjJkop24HPy/IX1J9oR5jIgukVwDa/bJ/tb0z30HJXNfahPhFxHuU55+6AbD66Mpoi8YE7FIRnwwTn/j8yc4GNTKRtKWmciVSrB2sg/lUsSL/vm/pqwEsaXsjO4tuCjAHa/YD66GEP2jbHHuihXIIwzkW4twPX1HGnzzKIf4AAYOIj5LmPPmNhk2Bv8AUdtAydmcyBlgDnhbvtt6+vP11HPKzBkRdy2vtuM9s44B5+o7HQqdRm3Kq0kjNvCbgGXJGSQRgZ9SR30cq+DE2SSSLMLXY8X+np20ADoiCmjpkbc73Y7EJL2ObWHFxbU1M8e0AyK0oz4aG/OSbcngXP6aipoI5Y2qQRGzkBHQ2MYW+3awz6H8dXsCrUdOB2q0rA7yxysnfzW9e/yxnSaHdFYGKlbrK7k23FbD8SR/fQ81YoqDBvG4eYoFLvbsNq8DHy0P/p3UUqamTqvURIrgCOCnQxx3vjPJBzfjj2GiqaljhiCxjbG1gFGL25Jta9z69raiiXUDrTV1gjjKrFY7yXYM+0f9IwDkdzxn01IlJG0jvKZJpVtsaVtxFjyBwM3GNGXEdljYK7EDdYXC4v8AXP4m/bQ7zwUzFXbYo2xpgm37uNS6kQTqDvZSRNdJVtuC7Wx3FsC57/hrRAl4o5A4syhrkX9xxbGqap3vfF1LBTcZAue3459tWNDKDD4Ruvh4xgW7G/8AzoEx4DrFtlKNKOXC2B/PVBWi1dNKQpkiAZfLgYHPv+mNaCQhyRYkHuR+zrK9djcVsk8bo3huoIv924AufqePT051t0X+x/IzalKUEmSRzyHfVNIokdVALC5HNsAck5/zqKDxI5ZTUKqwSv552Xi+Bf0wLf8AOpKGo8OEyBonfaADISdtxk8ZPvydOlRampEcqGRmS9rgBL44GBjI59/QdTvRhx4Zcuape/p8gqondG8KJIiW8xcte9hwx78D01FTT1tZC4gEDE4YyA3Kjgc8Xz8x7ahqZ2mQUaRWlv4bm11YDNx7/wDPpqWlbxdtNSs5kJ8zM1gptz+fGpOCkuS+CeHE5wjT/jz9SAQyveNF3KW4KnJwO/6af9mNVTtTdPbfZv4rkgN5jbIJ9iPQeuRqSuDdPUGCcm5O3edpAtfucE+vyGh4ZplWGppAYGmUIqxseAcAXN+/PH01XllJpqD9TVpcfiuOWTVN8LzY+egroFWCSmalUsQZmjKCQgWNz3OCbW+mm1FXUyQMtprWUIWX/dAFhck5GDYfXJzpvxXNJ1CpirzIirHtiHgZSBgcWt2JN7+/voDp0UlVFLJL5FhGyRVQkK38t7dj27dtcZbYtTdcfnuek02pWZvHNUyeTc8aqsq58zixHh+ot3vjj31LViWSkjiWJDeTDIuF73xm9tArIxRYGYKASDuAuDexv+H4aKpZ1gAanSMHbsFmv7EkH5/prsae3GpdTH+p4nSlDmhsrrLGFkmZUjjtZuS2b6m6ZR07V8adUcU6oRvDXS2Cwufa3bnjSWQNPKkgBMahUJ7qcknm5z+uhKsxyK4K2LuLbR92/JtqeaLlBxTOdib/AMafZ/8ATI9do6im671GmrpDJUx1LrNIf52ubn64P11E1TVv9mjEYaSIjY4NznbYG3y7+urn4+gCdekrIiAnUYI6pNp/mYWcfR1f8tZlbrILAOQCLEXtfF/z1wyMlTZc11SY6gqjXWwIKMNp+WNLQ0KLNGPF8pW6gA+9/wC+lotED0by1CuSVWNDYkkAIPQX7nuewxqeIOyKZDaIMTGp5bOC39hz3OeKxamjpfAZhJFFHDHtMg3Ldv5hnubZP/Vb3letaoSNqerWRX8odRZefe5va/5arJltBLuLc3NyM9hpzxCKd6kIGkZQCRzYZHfVUtZRpIY0qEPcsHFsEY98/popepUcSqRXxuzjcfElHlA5JvY4x+OjkYdA6s90+9awBFiPXB11z484hQAxx4a1rkkcfn+uo6ZJK6AyIkUsJW6Sbiqk+inP4jF+NNNFNTU0cMkbgnMssY3Bva4HPbgevPKBUTL4SeHHFtWOPAF8ewt++3tohKwUcjOqPJHJh0QWNxfzZt8j7W9M1pqQFkEBRBawFrFj+GuySU4f+JNJKwNsuwHpb5aBj+rVElVJ4lUpjhJEYQNuKgkHc3zsBbsL669juTfLIyHPmstuRa1hpzvQsuxmjJwFB5v+umUyQ00DEeVNxO8m5Ixn3Fv8W1EkiEQvvIJ8z32rvbHubHgfvJ1E1AJ3dfHfcMMTb8SDexJLcemjSXJJuUYjLAgtjsPT/P00yqsiqdllUD7jY9h8jxqSExs6ypsCElr4G0X9L6d0kSpWukjFz4dwbji/aw+X46Ykj7m3KwxyTjU1Kw+3x24aJwc5vdT/AG0yIbI4GbgHgYJFyfYazPV3v1KcGYkLtKxDybQQPMW4v6c/31ppDcYvb56yXXqzwOqp4hDebw0Qk4O1T8sk8a0abIsc7fQg4b+CSklWmhEktmkdma7ds3FhfnN9Qx9SFPKxZmdmbzSFCLc3xzi576k6f0es6jTTywgKsbsHDkx3IAuLEEXHr6+2g/scmxpnjkgdQWYs6EWHbGCffj563vVwa4LYaTDu3ZGnfb87B0MlpzIGDub3Zu97ev7505J0iUP45HmsTvAbj0vx7+x1UDqMfjKtNuYuv3QoIbAxb1/L30eW8RkMkce0gKY1VUBtyTb+4N/fTlqopLay2eLDJtyfD8vz6DaisSpqWcPeMkYHf0/vomF/FMckqxRwqbKcg454+v46hqaOOVkdXWMA2IkO0LbuzfrfR8HQq8oAJaRwGuYxVIRbvm4zxxxqC1mNQ3S6+RqnjxSjCOKSVdxkj03jPvJ+ySqyvtVttwL4/IH6HGgzTrA/2akIfdYF5V2sRcbVtew4HOcn0A0dH0WtqiYvAjIjbfaOZGsb/dADYByTfT4ujdVWRGSiljmU2RpEXba2eTge/rfVMnim3NtX7Chghjra/wBvN+VlKIHkcQIkzyeYBFFs29CMHGeOOdKFpPElESGMSC4jDi31twBj31Z1MMn2WprJyEJYQJuJUMwGSBnkCw4FzjVbAkkE8ill3NHYsovt9rWweO3fUtLmjly/Azdqov8AppObtipI/wDzfiAeMwP3mbNsZPzF7W40qqJoSqmMFmyCxAve/OL9xqUxLAWDE2j4kVcXHC/PjGhzVmWZDK+/cwLY2kDHFtb/AAoxtp8nJWbJkntx8xQz45hC9C6esit4lLWSw+Y5KsqtyLY3X98nWRp4yZbpuAGD2/Y1rPjNjJ8OK4fev+o+RiDlfCsPlgaytMFWPc6hgACLnvriyjtk0yjI23bHywb2DFSoIxbuPXS08lj96S/pnjS0rKzfTpGkUVJHB4jqiWQsu7bi4H1P5++rTpdDHQQ+bYGtcvuHlt8825z+mtd1L4Q6TQOlUIq2eSVxDiVAVG1sjy+qgfX8RJKXorxiGWKtjgAYPumS62A58vBJwTzgjnVW0nRnK2opIE8OEoBIMOAAOfbn9+uoOk0kklWZJR/CjG3z5LDtkfX8dX8nTfh+dYr0/U4xDKLBZI73uebrZjx5Rn8NWdHSdKHjU7U9ehhp2nYGRGLAG54GTkZ+nbS2sYEhxc3NuBp5a6Nb0Oi406esBnkgqVhNQsMW2dDv8hYkG1iMEC33sW50OKzpYVg8FaHUIWHiJbcw4F1FyD25tn206I0xqsdtr3HNjqKcsSD5ucC5HbRwk6aPJHBWbt9vNMg72OLXuOSvIFicHQ/27oxXxPs3UCSm5f4im/nK4x7c97gaKChsXibSpbJFu4+vtqk6uNk6SK7IszgNYi5cZAzmxAzb099aCso6Ki6tUxNB1Bz96LbKLElFY4C88Due/fA5HRN8niQVYJNo2NTFY8Dm1hyQffGTfQ0xrgog9gGAuPXuRpgcufEcq1/ubTyPU++tND03oleKlI4eo7KZZHbdIgvsCm1tvJLcex+Wh5um0dLHLPV0lWtMrOiSJOPPtYrYXXvg397Z0bRlCxZVJUWJ9ibf8aigl8GriLNZRE7FmYAAYwPyPy1poukdFrHn2DqVkjd/99A3lUkYC44PPqvqNOj6B0WICtMfUl2TfZwss8djuW+4kr6LYC9ySB30UBUXvcAgC/b11lqjos3VviaWeqEq9Np3RWkW3mbYvkXuSTa5HGvQhT9MFOss1P1Bdy3J8aMDcNtxkD+oWvycaZJQ9H6hHFDHH1YXY+GsU0fnyoNzY2sWQEcjdb11JEaZQ9W6xTpC6wGVadP90qBc+wvbGcnk/rjuudSkkZaSJWjgnXd5xYtgcnsL316BV9H+Hnj8R06wQFVvJNFtwRYEhcHIuPUN6HXV+Evhmo6pTQ/ZerRvKxjjvJHtAHlufKc447AX07FtZ5x0yAUieNKo8dlARFJG0ep+ej6adQA3c5B7D99tbJ/hHoMLSSO9YiXB2vWIJWucNmOwUHBJNgQw7AEik+EPhyUnw4+r7ArM26VCxsm/yjZnFxf+rHrosNpjSwlR4VWxkFjbsD6e9tWUcVQ8V46pWUYXyfvOr1fhz4fmiAUdXUb9qmKeNhcGzWYLwOb97jRFB8P9EFoGXrKOInnIeoj3WUEkWCi9x39cY00xbWZKqSsR22PAUvYDabH176hWSub/AG4KVrZwWHv3HGtfN0nosFQ0cq9aEwbKrUIwPmYH+X/psPUm3e+iKb4T6LF1WXp7SdUDqxQMaiM3ULvuBsvbJvbjy+unuDaYOrrOoCmeBnWOnmYbxfdutwL82HbA+ugKd2jZSjDzAggG/tf6X/eNepx9O6L1npkdE1J1AQQ7pFlV03FgCewsxIHJHoPfVM3w70CWRlij6nKwILqlXFawF7iy8W4PBOORq/TZo4l5c9jpx1UfC2SVuvzgx5qZZJVLreRb+TkqfX9++oTLI6SsGjLlPMWsLZsQAc3tfGt/Q/DfQmqvBKdQjLy+GJDUxi/FibqM5wvJAJ0Ovw58PieSKePrG+BypIqEYff23+4MZBJ7Wf8ApOtktbja4MsHjjO9vB5t8RyAfDUSNgvWM6YJBGwA2PFwbXHORrNU+8uNpuFPBOL69oq/hP4Zrelx080fVyY3aZ0jqIyY2Ze52cWT09+2j+mf+EXwtPTQ1UM3VwHUOFeojuLgGx/h85Gubklum2QytSlaPEGLX5/PS170f/B/4bP/AK/U/wD76f8A89LULRXtZtOrivMMKdLZVlaWzu9rKm1sm6nvt7fhe4rX6h8Qt4qx9OCCNyA+03kHGBuxnN841oNIaROikgr+tyJVySdPaMxlBDGceIC/mOSf5fpi4503/UOuiRBJ04bVf+J4aE7lFxcG+MZtz+Or3XdAUZ3/AFHrjtvfo9ihBW4J5X53ve6m2BuvkAjU0s/Unp4pZ+lQy1KVA2AgtsXaDcXNwb+W/A5tjV5paAooC3xFsgZWXctOrygqPNIS11At2G3uAP8Aq02i6x1WWtjpKqg8AyB2AIa+0KxDckDIC2N73wdaHXLneBfG0m2gKKb7V1h6EtNTmF9yX8FQ7hDfdZTcFhYdrWbjGmUnUOqT1CJL0/dCJwjzOpUoAWu1rkE4HH9R5Cm94OdOkADY9NAUZ+o6j11ZJEHS0kisCCCxuN1rW4vt7XH4ajn6j15CGpumbURLGNkPmYDsVNwL3A7Gw9daPXDoCipgNXF1JfB6dFFTyENLJtAcFlXdkd7883tqJepda+ypIOlkTfavD8Mk38LaCG5xk2ObYv3tq70joCjPjqnXTK7DpbLEQCgZDdMm5wbt28uCL39dRQVvWpQJoelQxqsbIF2WYG+FBJ4BHNrG/GtLp7gCwA0BRQ01b1p4Z1lpSkohYxsYzZnAxjdgXxt5PrqH/U/iCSLHShGQWybtYC1sXF73bjGB660WloCjPmv6ydgToyCFpFDK4IIuSWNh7gZtyb6viqP5mW91I8w7HkZ+l9O0tAUMhijgjWKFFjjXAVBYDXPBi8fx/CTxtu3xNo3bebX5tqTS0BQrn1P46Vza1zbS0tAULXFAViyizNyR3+eu6WgKFf3Olc+p/HS0tAUK59TpaWloChaWlpaBn/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82563" y="0"/>
            <a:ext cx="1485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3319" name="Picture 27" descr="http://web.pdx.edu/~ruzickaa/meteorites/McSween89/ophit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6" y="1567072"/>
            <a:ext cx="9048956" cy="395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CaixaDeTexto 23"/>
          <p:cNvSpPr txBox="1">
            <a:spLocks noChangeArrowheads="1"/>
          </p:cNvSpPr>
          <p:nvPr/>
        </p:nvSpPr>
        <p:spPr bwMode="auto">
          <a:xfrm>
            <a:off x="684213" y="5853136"/>
            <a:ext cx="7345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200" dirty="0" err="1">
                <a:latin typeface="Verdana" charset="0"/>
                <a:cs typeface="Verdana" charset="0"/>
              </a:rPr>
              <a:t>Subophitic</a:t>
            </a:r>
            <a:r>
              <a:rPr lang="en-US" sz="1200" dirty="0">
                <a:latin typeface="Verdana" charset="0"/>
                <a:cs typeface="Verdana" charset="0"/>
              </a:rPr>
              <a:t> and ophitic texture in thin-section.  The image at left was obtained in plane-polarized transmitted light; the one at right was obtained in cross-polarized transmitted light.</a:t>
            </a:r>
            <a:endParaRPr lang="pt-BR" sz="1200" dirty="0">
              <a:latin typeface="Verdana" charset="0"/>
              <a:cs typeface="Verdana" charset="0"/>
            </a:endParaRPr>
          </a:p>
        </p:txBody>
      </p:sp>
      <p:sp>
        <p:nvSpPr>
          <p:cNvPr id="13321" name="CaixaDeTexto 3"/>
          <p:cNvSpPr txBox="1">
            <a:spLocks noChangeArrowheads="1"/>
          </p:cNvSpPr>
          <p:nvPr/>
        </p:nvSpPr>
        <p:spPr bwMode="auto">
          <a:xfrm>
            <a:off x="2339975" y="661988"/>
            <a:ext cx="40005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/>
              <a:t>Textura ofítica e subofítica</a:t>
            </a:r>
          </a:p>
        </p:txBody>
      </p:sp>
    </p:spTree>
    <p:extLst>
      <p:ext uri="{BB962C8B-B14F-4D97-AF65-F5344CB8AC3E}">
        <p14:creationId xmlns:p14="http://schemas.microsoft.com/office/powerpoint/2010/main" val="984903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4.nau.edu/meteorite/Meteorite/Images/EucDaG647m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68" y="544438"/>
            <a:ext cx="7897488" cy="562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CaixaDeTexto 2"/>
          <p:cNvSpPr txBox="1">
            <a:spLocks noChangeArrowheads="1"/>
          </p:cNvSpPr>
          <p:nvPr/>
        </p:nvSpPr>
        <p:spPr bwMode="auto">
          <a:xfrm>
            <a:off x="179388" y="6282677"/>
            <a:ext cx="878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200" b="1" dirty="0"/>
              <a:t>Example of a </a:t>
            </a:r>
            <a:r>
              <a:rPr lang="en-US" sz="1200" b="1" dirty="0" err="1"/>
              <a:t>subophitic</a:t>
            </a:r>
            <a:r>
              <a:rPr lang="en-US" sz="1200" b="1" dirty="0"/>
              <a:t> </a:t>
            </a:r>
            <a:r>
              <a:rPr lang="en-US" sz="1200" b="1" dirty="0" err="1" smtClean="0"/>
              <a:t>eucrite</a:t>
            </a:r>
            <a:r>
              <a:rPr lang="en-US" sz="1200" b="1" dirty="0" smtClean="0"/>
              <a:t> </a:t>
            </a:r>
            <a:r>
              <a:rPr lang="en-US" sz="1200" b="1" dirty="0"/>
              <a:t>basalt with </a:t>
            </a:r>
            <a:r>
              <a:rPr lang="en-US" sz="1200" b="1" dirty="0" err="1"/>
              <a:t>augite</a:t>
            </a:r>
            <a:r>
              <a:rPr lang="en-US" sz="1200" b="1" dirty="0"/>
              <a:t> partially enclosed by plagioclase (white in both images; PPL, left; XPL, right). Height is 3 mm. Image © 2005 T. E. Bunch</a:t>
            </a:r>
            <a:r>
              <a:rPr lang="en-US" sz="1200" b="1" dirty="0" smtClean="0"/>
              <a:t>.</a:t>
            </a:r>
            <a:endParaRPr lang="en-US" sz="1200" b="1" dirty="0"/>
          </a:p>
        </p:txBody>
      </p:sp>
      <p:sp>
        <p:nvSpPr>
          <p:cNvPr id="14340" name="CaixaDeTexto 3"/>
          <p:cNvSpPr txBox="1">
            <a:spLocks noChangeArrowheads="1"/>
          </p:cNvSpPr>
          <p:nvPr/>
        </p:nvSpPr>
        <p:spPr bwMode="auto">
          <a:xfrm>
            <a:off x="2500313" y="65980"/>
            <a:ext cx="4000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/>
              <a:t>Textura </a:t>
            </a:r>
            <a:r>
              <a:rPr lang="pt-BR" b="1" dirty="0" err="1"/>
              <a:t>subofítica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8306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4.nau.edu/meteorite/Meteorite/Images/Poikilitic_Tex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30" y="461286"/>
            <a:ext cx="7318122" cy="482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tângulo 2"/>
          <p:cNvSpPr>
            <a:spLocks noChangeArrowheads="1"/>
          </p:cNvSpPr>
          <p:nvPr/>
        </p:nvSpPr>
        <p:spPr bwMode="auto">
          <a:xfrm>
            <a:off x="718676" y="5419725"/>
            <a:ext cx="72723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600" b="1" dirty="0" err="1">
                <a:latin typeface="Verdana" charset="0"/>
                <a:cs typeface="Verdana" charset="0"/>
              </a:rPr>
              <a:t>Poikilitic</a:t>
            </a:r>
            <a:r>
              <a:rPr lang="pt-BR" sz="1600" b="1" dirty="0">
                <a:latin typeface="Verdana" charset="0"/>
                <a:cs typeface="Verdana" charset="0"/>
              </a:rPr>
              <a:t> </a:t>
            </a:r>
            <a:r>
              <a:rPr lang="pt-BR" sz="1600" b="1" dirty="0" err="1">
                <a:latin typeface="Verdana" charset="0"/>
                <a:cs typeface="Verdana" charset="0"/>
              </a:rPr>
              <a:t>texture</a:t>
            </a:r>
            <a:r>
              <a:rPr lang="pt-BR" sz="1600" b="1" dirty="0">
                <a:latin typeface="Verdana" charset="0"/>
                <a:cs typeface="Verdana" charset="0"/>
              </a:rPr>
              <a:t>. </a:t>
            </a:r>
            <a:r>
              <a:rPr lang="pt-BR" sz="1600" b="1" dirty="0" err="1">
                <a:latin typeface="Verdana" charset="0"/>
                <a:cs typeface="Verdana" charset="0"/>
              </a:rPr>
              <a:t>Orthopyroxene</a:t>
            </a:r>
            <a:r>
              <a:rPr lang="pt-BR" sz="1600" b="1" dirty="0">
                <a:latin typeface="Verdana" charset="0"/>
                <a:cs typeface="Verdana" charset="0"/>
              </a:rPr>
              <a:t> </a:t>
            </a:r>
            <a:r>
              <a:rPr lang="pt-BR" sz="1600" b="1" dirty="0" err="1">
                <a:latin typeface="Verdana" charset="0"/>
                <a:cs typeface="Verdana" charset="0"/>
              </a:rPr>
              <a:t>oikocryst</a:t>
            </a:r>
            <a:r>
              <a:rPr lang="pt-BR" sz="1600" b="1" baseline="30000" dirty="0">
                <a:latin typeface="Verdana" charset="0"/>
                <a:cs typeface="Verdana" charset="0"/>
              </a:rPr>
              <a:t>(*)</a:t>
            </a:r>
            <a:r>
              <a:rPr lang="pt-BR" sz="1600" b="1" dirty="0">
                <a:latin typeface="Verdana" charset="0"/>
                <a:cs typeface="Verdana" charset="0"/>
              </a:rPr>
              <a:t> </a:t>
            </a:r>
            <a:r>
              <a:rPr lang="pt-BR" sz="1600" b="1" dirty="0" err="1">
                <a:latin typeface="Verdana" charset="0"/>
                <a:cs typeface="Verdana" charset="0"/>
              </a:rPr>
              <a:t>that</a:t>
            </a:r>
            <a:r>
              <a:rPr lang="pt-BR" sz="1600" b="1" dirty="0">
                <a:latin typeface="Verdana" charset="0"/>
                <a:cs typeface="Verdana" charset="0"/>
              </a:rPr>
              <a:t> </a:t>
            </a:r>
            <a:r>
              <a:rPr lang="pt-BR" sz="1600" b="1" dirty="0" err="1">
                <a:latin typeface="Verdana" charset="0"/>
                <a:cs typeface="Verdana" charset="0"/>
              </a:rPr>
              <a:t>encloses</a:t>
            </a:r>
            <a:r>
              <a:rPr lang="pt-BR" sz="1600" b="1" dirty="0">
                <a:latin typeface="Verdana" charset="0"/>
                <a:cs typeface="Verdana" charset="0"/>
              </a:rPr>
              <a:t> </a:t>
            </a:r>
            <a:r>
              <a:rPr lang="pt-BR" sz="1600" b="1" dirty="0" err="1">
                <a:latin typeface="Verdana" charset="0"/>
                <a:cs typeface="Verdana" charset="0"/>
              </a:rPr>
              <a:t>rounded</a:t>
            </a:r>
            <a:r>
              <a:rPr lang="pt-BR" sz="1600" b="1" dirty="0">
                <a:latin typeface="Verdana" charset="0"/>
                <a:cs typeface="Verdana" charset="0"/>
              </a:rPr>
              <a:t> </a:t>
            </a:r>
            <a:r>
              <a:rPr lang="pt-BR" sz="1600" b="1" dirty="0" err="1">
                <a:latin typeface="Verdana" charset="0"/>
                <a:cs typeface="Verdana" charset="0"/>
              </a:rPr>
              <a:t>chadacrysts</a:t>
            </a:r>
            <a:r>
              <a:rPr lang="pt-BR" sz="1600" b="1" dirty="0">
                <a:latin typeface="Verdana" charset="0"/>
                <a:cs typeface="Verdana" charset="0"/>
              </a:rPr>
              <a:t> </a:t>
            </a:r>
            <a:r>
              <a:rPr lang="pt-BR" sz="1600" b="1" dirty="0" err="1">
                <a:latin typeface="Verdana" charset="0"/>
                <a:cs typeface="Verdana" charset="0"/>
              </a:rPr>
              <a:t>of</a:t>
            </a:r>
            <a:r>
              <a:rPr lang="pt-BR" sz="1600" b="1" dirty="0">
                <a:latin typeface="Verdana" charset="0"/>
                <a:cs typeface="Verdana" charset="0"/>
              </a:rPr>
              <a:t> </a:t>
            </a:r>
            <a:r>
              <a:rPr lang="pt-BR" sz="1600" b="1" dirty="0" err="1">
                <a:latin typeface="Verdana" charset="0"/>
                <a:cs typeface="Verdana" charset="0"/>
              </a:rPr>
              <a:t>olivine</a:t>
            </a:r>
            <a:r>
              <a:rPr lang="pt-BR" sz="1600" b="1" dirty="0">
                <a:latin typeface="Verdana" charset="0"/>
                <a:cs typeface="Verdana" charset="0"/>
              </a:rPr>
              <a:t>. </a:t>
            </a:r>
            <a:r>
              <a:rPr lang="pt-BR" sz="1600" b="1" dirty="0" err="1">
                <a:latin typeface="Verdana" charset="0"/>
                <a:cs typeface="Verdana" charset="0"/>
              </a:rPr>
              <a:t>Image</a:t>
            </a:r>
            <a:r>
              <a:rPr lang="pt-BR" sz="1600" b="1" dirty="0">
                <a:latin typeface="Verdana" charset="0"/>
                <a:cs typeface="Verdana" charset="0"/>
              </a:rPr>
              <a:t> </a:t>
            </a:r>
            <a:r>
              <a:rPr lang="pt-BR" sz="1600" b="1" dirty="0" err="1">
                <a:latin typeface="Verdana" charset="0"/>
                <a:cs typeface="Verdana" charset="0"/>
              </a:rPr>
              <a:t>height</a:t>
            </a:r>
            <a:r>
              <a:rPr lang="pt-BR" sz="1600" b="1" dirty="0">
                <a:latin typeface="Verdana" charset="0"/>
                <a:cs typeface="Verdana" charset="0"/>
              </a:rPr>
              <a:t> = 17 </a:t>
            </a:r>
            <a:r>
              <a:rPr lang="pt-BR" sz="1600" b="1" dirty="0" err="1">
                <a:latin typeface="Verdana" charset="0"/>
                <a:cs typeface="Verdana" charset="0"/>
              </a:rPr>
              <a:t>mm.</a:t>
            </a:r>
            <a:r>
              <a:rPr lang="pt-BR" sz="1600" b="1" dirty="0">
                <a:latin typeface="Verdana" charset="0"/>
                <a:cs typeface="Verdana" charset="0"/>
              </a:rPr>
              <a:t> </a:t>
            </a:r>
            <a:r>
              <a:rPr lang="pt-BR" sz="1600" b="1" dirty="0" err="1">
                <a:latin typeface="Verdana" charset="0"/>
                <a:cs typeface="Verdana" charset="0"/>
              </a:rPr>
              <a:t>Image</a:t>
            </a:r>
            <a:r>
              <a:rPr lang="pt-BR" sz="1600" b="1" dirty="0">
                <a:latin typeface="Verdana" charset="0"/>
                <a:cs typeface="Verdana" charset="0"/>
              </a:rPr>
              <a:t> © T. E. </a:t>
            </a:r>
            <a:r>
              <a:rPr lang="pt-BR" sz="1600" b="1" dirty="0" err="1">
                <a:latin typeface="Verdana" charset="0"/>
                <a:cs typeface="Verdana" charset="0"/>
              </a:rPr>
              <a:t>Bunch</a:t>
            </a:r>
            <a:r>
              <a:rPr lang="pt-BR" sz="1600" b="1" dirty="0">
                <a:latin typeface="Verdana" charset="0"/>
                <a:cs typeface="Verdana" charset="0"/>
              </a:rPr>
              <a:t>, 2007</a:t>
            </a:r>
          </a:p>
          <a:p>
            <a:endParaRPr lang="pt-BR" sz="1600" b="1" dirty="0">
              <a:latin typeface="Verdana" charset="0"/>
              <a:cs typeface="Verdana" charset="0"/>
            </a:endParaRPr>
          </a:p>
          <a:p>
            <a:r>
              <a:rPr lang="pt-PT" sz="1600" b="1" baseline="30000" dirty="0">
                <a:latin typeface="Verdana" charset="0"/>
                <a:cs typeface="Verdana" charset="0"/>
              </a:rPr>
              <a:t>(*)</a:t>
            </a:r>
            <a:r>
              <a:rPr lang="pt-PT" sz="1600" b="1" dirty="0" err="1">
                <a:latin typeface="Verdana" charset="0"/>
                <a:cs typeface="Verdana" charset="0"/>
              </a:rPr>
              <a:t>Poikilitic</a:t>
            </a:r>
            <a:r>
              <a:rPr lang="pt-PT" sz="1600" b="1" dirty="0">
                <a:latin typeface="Verdana" charset="0"/>
                <a:cs typeface="Verdana" charset="0"/>
              </a:rPr>
              <a:t> </a:t>
            </a:r>
            <a:r>
              <a:rPr lang="pt-PT" sz="1600" b="1" dirty="0" err="1">
                <a:latin typeface="Verdana" charset="0"/>
                <a:cs typeface="Verdana" charset="0"/>
              </a:rPr>
              <a:t>pyroxene</a:t>
            </a:r>
            <a:r>
              <a:rPr lang="pt-PT" sz="1600" b="1" dirty="0">
                <a:latin typeface="Verdana" charset="0"/>
                <a:cs typeface="Verdana" charset="0"/>
              </a:rPr>
              <a:t> (</a:t>
            </a:r>
            <a:r>
              <a:rPr lang="pt-PT" sz="1600" b="1" dirty="0" err="1">
                <a:latin typeface="Verdana" charset="0"/>
                <a:cs typeface="Verdana" charset="0"/>
              </a:rPr>
              <a:t>oikocrysts</a:t>
            </a:r>
            <a:r>
              <a:rPr lang="pt-PT" sz="1600" b="1" dirty="0">
                <a:latin typeface="Verdana" charset="0"/>
                <a:cs typeface="Verdana" charset="0"/>
              </a:rPr>
              <a:t>)</a:t>
            </a:r>
            <a:endParaRPr lang="pt-BR" sz="1600" b="1" dirty="0"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42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30" y="497622"/>
            <a:ext cx="8070554" cy="543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7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10948"/>
            <a:ext cx="9144000" cy="1066800"/>
          </a:xfrm>
          <a:solidFill>
            <a:srgbClr val="00CC99"/>
          </a:solidFill>
        </p:spPr>
        <p:txBody>
          <a:bodyPr>
            <a:noAutofit/>
          </a:bodyPr>
          <a:lstStyle/>
          <a:p>
            <a:r>
              <a:rPr lang="pt-BR" sz="3500" dirty="0" smtClean="0"/>
              <a:t>Maciço Ponte Nova – Aspectos </a:t>
            </a:r>
            <a:r>
              <a:rPr lang="pt-BR" sz="3500" dirty="0" err="1" smtClean="0"/>
              <a:t>Petrográficos</a:t>
            </a:r>
            <a:endParaRPr lang="pt-BR" sz="35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72008" y="1649540"/>
            <a:ext cx="4860032" cy="5184576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/>
              <a:t>Fases </a:t>
            </a:r>
            <a:r>
              <a:rPr lang="pt-BR" dirty="0" err="1" smtClean="0"/>
              <a:t>cumulus</a:t>
            </a:r>
            <a:r>
              <a:rPr lang="pt-BR" dirty="0" smtClean="0"/>
              <a:t> principais</a:t>
            </a:r>
          </a:p>
          <a:p>
            <a:pPr lvl="1"/>
            <a:r>
              <a:rPr lang="pt-BR" dirty="0" smtClean="0"/>
              <a:t> </a:t>
            </a:r>
            <a:r>
              <a:rPr lang="pt-BR" dirty="0" err="1" smtClean="0"/>
              <a:t>diopsídio</a:t>
            </a:r>
            <a:r>
              <a:rPr lang="pt-BR" dirty="0" smtClean="0"/>
              <a:t> e </a:t>
            </a:r>
            <a:r>
              <a:rPr lang="pt-BR" dirty="0" err="1" smtClean="0"/>
              <a:t>Ti-augita</a:t>
            </a:r>
            <a:r>
              <a:rPr lang="pt-BR" dirty="0" smtClean="0"/>
              <a:t> </a:t>
            </a:r>
          </a:p>
          <a:p>
            <a:pPr lvl="1"/>
            <a:r>
              <a:rPr lang="pt-BR" dirty="0" smtClean="0"/>
              <a:t> olivina </a:t>
            </a:r>
            <a:r>
              <a:rPr lang="pt-BR" i="1" dirty="0" smtClean="0">
                <a:latin typeface="Garamond" pitchFamily="18" charset="0"/>
              </a:rPr>
              <a:t>(</a:t>
            </a:r>
            <a:r>
              <a:rPr lang="pt-BR" i="1" dirty="0" err="1" smtClean="0">
                <a:latin typeface="Garamond" pitchFamily="18" charset="0"/>
              </a:rPr>
              <a:t>crisolita</a:t>
            </a:r>
            <a:r>
              <a:rPr lang="pt-BR" i="1" dirty="0" smtClean="0">
                <a:latin typeface="Garamond" pitchFamily="18" charset="0"/>
              </a:rPr>
              <a:t>)</a:t>
            </a:r>
          </a:p>
          <a:p>
            <a:pPr lvl="1"/>
            <a:r>
              <a:rPr lang="pt-BR" i="1" dirty="0" smtClean="0">
                <a:latin typeface="Garamond" pitchFamily="18" charset="0"/>
              </a:rPr>
              <a:t>± </a:t>
            </a:r>
            <a:r>
              <a:rPr lang="pt-BR" dirty="0"/>
              <a:t>Ti-magnetita e </a:t>
            </a:r>
            <a:r>
              <a:rPr lang="pt-BR" dirty="0" err="1" smtClean="0"/>
              <a:t>ilmenita</a:t>
            </a:r>
            <a:endParaRPr lang="pt-BR" dirty="0" smtClean="0"/>
          </a:p>
          <a:p>
            <a:pPr lvl="1"/>
            <a:r>
              <a:rPr lang="pt-BR" i="1" dirty="0" smtClean="0">
                <a:latin typeface="Garamond" pitchFamily="18" charset="0"/>
              </a:rPr>
              <a:t>± </a:t>
            </a:r>
            <a:r>
              <a:rPr lang="pt-BR" dirty="0" smtClean="0"/>
              <a:t>Plagioclásio</a:t>
            </a:r>
          </a:p>
          <a:p>
            <a:pPr lvl="1"/>
            <a:r>
              <a:rPr lang="pt-BR" i="1" dirty="0" smtClean="0">
                <a:latin typeface="Garamond" pitchFamily="18" charset="0"/>
              </a:rPr>
              <a:t>± </a:t>
            </a:r>
            <a:r>
              <a:rPr lang="pt-BR" dirty="0" smtClean="0"/>
              <a:t>Apatita</a:t>
            </a:r>
            <a:endParaRPr lang="pt-BR" i="1" dirty="0" smtClean="0">
              <a:latin typeface="Garamond" pitchFamily="18" charset="0"/>
            </a:endParaRPr>
          </a:p>
          <a:p>
            <a:r>
              <a:rPr lang="pt-BR" dirty="0" smtClean="0"/>
              <a:t>Assembléia </a:t>
            </a:r>
            <a:r>
              <a:rPr lang="pt-BR" dirty="0" err="1" smtClean="0"/>
              <a:t>intercumulus</a:t>
            </a:r>
            <a:endParaRPr lang="pt-BR" dirty="0" smtClean="0"/>
          </a:p>
          <a:p>
            <a:pPr lvl="1"/>
            <a:r>
              <a:rPr lang="pt-BR" dirty="0" err="1" smtClean="0"/>
              <a:t>Ti-augita</a:t>
            </a:r>
            <a:r>
              <a:rPr lang="pt-BR" dirty="0" smtClean="0"/>
              <a:t> </a:t>
            </a:r>
            <a:r>
              <a:rPr lang="pt-BR" i="1" dirty="0" smtClean="0">
                <a:latin typeface="Garamond" pitchFamily="18" charset="0"/>
              </a:rPr>
              <a:t>(</a:t>
            </a:r>
            <a:r>
              <a:rPr lang="pt-BR" i="1" dirty="0" err="1" smtClean="0">
                <a:latin typeface="Garamond" pitchFamily="18" charset="0"/>
              </a:rPr>
              <a:t>sobrecrescimento</a:t>
            </a:r>
            <a:r>
              <a:rPr lang="pt-BR" i="1" dirty="0" smtClean="0">
                <a:latin typeface="Garamond" pitchFamily="18" charset="0"/>
              </a:rPr>
              <a:t>)</a:t>
            </a:r>
          </a:p>
          <a:p>
            <a:pPr lvl="1"/>
            <a:r>
              <a:rPr lang="pt-BR" dirty="0" err="1" smtClean="0"/>
              <a:t>Ti-magnetita</a:t>
            </a:r>
            <a:r>
              <a:rPr lang="pt-BR" dirty="0" smtClean="0"/>
              <a:t> e </a:t>
            </a:r>
            <a:r>
              <a:rPr lang="pt-BR" dirty="0" err="1" smtClean="0"/>
              <a:t>ilmenita</a:t>
            </a:r>
            <a:endParaRPr lang="pt-BR" dirty="0" smtClean="0"/>
          </a:p>
          <a:p>
            <a:pPr lvl="1"/>
            <a:r>
              <a:rPr lang="pt-BR" dirty="0" smtClean="0"/>
              <a:t>Apatita</a:t>
            </a:r>
          </a:p>
          <a:p>
            <a:pPr lvl="1"/>
            <a:r>
              <a:rPr lang="pt-BR" dirty="0"/>
              <a:t>p</a:t>
            </a:r>
            <a:r>
              <a:rPr lang="pt-BR" dirty="0" smtClean="0"/>
              <a:t>lagioclásio</a:t>
            </a:r>
          </a:p>
          <a:p>
            <a:pPr lvl="1"/>
            <a:r>
              <a:rPr lang="pt-BR" dirty="0" err="1" smtClean="0"/>
              <a:t>kaersutita</a:t>
            </a:r>
            <a:r>
              <a:rPr lang="pt-BR" dirty="0" smtClean="0"/>
              <a:t> </a:t>
            </a:r>
            <a:r>
              <a:rPr lang="pt-BR" i="1" dirty="0" smtClean="0">
                <a:latin typeface="Garamond" pitchFamily="18" charset="0"/>
              </a:rPr>
              <a:t>(</a:t>
            </a:r>
            <a:r>
              <a:rPr lang="pt-BR" i="1" dirty="0" err="1" smtClean="0">
                <a:latin typeface="Garamond" pitchFamily="18" charset="0"/>
              </a:rPr>
              <a:t>poiquilítico</a:t>
            </a:r>
            <a:r>
              <a:rPr lang="pt-BR" i="1" dirty="0" smtClean="0">
                <a:latin typeface="Garamond" pitchFamily="18" charset="0"/>
              </a:rPr>
              <a:t> a intersticial)</a:t>
            </a:r>
          </a:p>
          <a:p>
            <a:pPr lvl="1"/>
            <a:r>
              <a:rPr lang="pt-BR" dirty="0" smtClean="0"/>
              <a:t>biotita</a:t>
            </a:r>
            <a:r>
              <a:rPr lang="pt-BR" i="1" dirty="0" smtClean="0"/>
              <a:t> </a:t>
            </a:r>
            <a:r>
              <a:rPr lang="pt-BR" i="1" dirty="0" smtClean="0">
                <a:latin typeface="Garamond" pitchFamily="18" charset="0"/>
              </a:rPr>
              <a:t>(</a:t>
            </a:r>
            <a:r>
              <a:rPr lang="pt-BR" i="1" dirty="0" err="1" smtClean="0">
                <a:latin typeface="Garamond" pitchFamily="18" charset="0"/>
              </a:rPr>
              <a:t>poiquilítica</a:t>
            </a:r>
            <a:r>
              <a:rPr lang="pt-BR" i="1" dirty="0" smtClean="0">
                <a:latin typeface="Garamond" pitchFamily="18" charset="0"/>
              </a:rPr>
              <a:t> a intersticial)</a:t>
            </a:r>
          </a:p>
          <a:p>
            <a:pPr lvl="1"/>
            <a:r>
              <a:rPr lang="pt-BR" dirty="0" smtClean="0"/>
              <a:t>feldspato alcalino  </a:t>
            </a:r>
            <a:r>
              <a:rPr lang="pt-BR" i="1" dirty="0" smtClean="0">
                <a:latin typeface="Garamond" pitchFamily="18" charset="0"/>
              </a:rPr>
              <a:t>(intersticial)</a:t>
            </a:r>
          </a:p>
          <a:p>
            <a:pPr lvl="1"/>
            <a:r>
              <a:rPr lang="pt-BR" dirty="0" err="1" smtClean="0"/>
              <a:t>nefelina</a:t>
            </a:r>
            <a:r>
              <a:rPr lang="pt-BR" dirty="0" smtClean="0"/>
              <a:t> </a:t>
            </a:r>
            <a:r>
              <a:rPr lang="pt-BR" i="1" dirty="0" smtClean="0">
                <a:latin typeface="Garamond" pitchFamily="18" charset="0"/>
              </a:rPr>
              <a:t>(intersticial)</a:t>
            </a:r>
          </a:p>
          <a:p>
            <a:pPr lvl="1"/>
            <a:r>
              <a:rPr lang="pt-BR" dirty="0" err="1" smtClean="0"/>
              <a:t>zirconolita</a:t>
            </a:r>
            <a:r>
              <a:rPr lang="pt-BR" dirty="0" smtClean="0"/>
              <a:t> e </a:t>
            </a:r>
            <a:r>
              <a:rPr lang="pt-BR" dirty="0" err="1" smtClean="0"/>
              <a:t>badeleíta</a:t>
            </a:r>
            <a:r>
              <a:rPr lang="pt-BR" dirty="0" smtClean="0"/>
              <a:t> </a:t>
            </a:r>
            <a:r>
              <a:rPr lang="pt-BR" i="1" dirty="0" smtClean="0">
                <a:latin typeface="Garamond" pitchFamily="18" charset="0"/>
              </a:rPr>
              <a:t>(traço)</a:t>
            </a:r>
          </a:p>
          <a:p>
            <a:pPr lvl="1"/>
            <a:r>
              <a:rPr lang="pt-BR" dirty="0" smtClean="0"/>
              <a:t>sulfetos </a:t>
            </a:r>
            <a:r>
              <a:rPr lang="pt-BR" i="1" dirty="0" smtClean="0">
                <a:latin typeface="Garamond" pitchFamily="18" charset="0"/>
              </a:rPr>
              <a:t>(traço)</a:t>
            </a:r>
            <a:endParaRPr lang="pt-BR" i="1" dirty="0">
              <a:latin typeface="Garamond" pitchFamily="18" charset="0"/>
            </a:endParaRPr>
          </a:p>
        </p:txBody>
      </p:sp>
      <p:pic>
        <p:nvPicPr>
          <p:cNvPr id="7" name="Imagem 6" descr="Sm-30B.jpg"/>
          <p:cNvPicPr>
            <a:picLocks noChangeAspect="1"/>
          </p:cNvPicPr>
          <p:nvPr/>
        </p:nvPicPr>
        <p:blipFill>
          <a:blip r:embed="rId3" cstate="screen">
            <a:lum bright="10000" contrast="10000"/>
          </a:blip>
          <a:stretch>
            <a:fillRect/>
          </a:stretch>
        </p:blipFill>
        <p:spPr>
          <a:xfrm>
            <a:off x="4977124" y="1268760"/>
            <a:ext cx="3929460" cy="547260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 flipH="1">
            <a:off x="5413382" y="6173654"/>
            <a:ext cx="45719" cy="8910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093472" y="6302548"/>
            <a:ext cx="7393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5 mm</a:t>
            </a:r>
            <a:endParaRPr lang="pt-BR" sz="15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411" y="1013707"/>
            <a:ext cx="4724713" cy="461665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Rogério</a:t>
            </a:r>
            <a:r>
              <a:rPr lang="en-US" sz="2400" dirty="0"/>
              <a:t> G. </a:t>
            </a:r>
            <a:r>
              <a:rPr lang="en-US" sz="2400" dirty="0" err="1"/>
              <a:t>Azzone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1175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lum contrast="10000"/>
          </a:blip>
          <a:srcRect/>
          <a:stretch>
            <a:fillRect/>
          </a:stretch>
        </p:blipFill>
        <p:spPr bwMode="auto">
          <a:xfrm rot="5400000">
            <a:off x="-543568" y="1679804"/>
            <a:ext cx="5784644" cy="433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22" descr="sm30b.jpg"/>
          <p:cNvPicPr>
            <a:picLocks noChangeAspect="1"/>
          </p:cNvPicPr>
          <p:nvPr/>
        </p:nvPicPr>
        <p:blipFill>
          <a:blip r:embed="rId4" cstate="screen">
            <a:lum/>
          </a:blip>
          <a:srcRect/>
          <a:stretch>
            <a:fillRect/>
          </a:stretch>
        </p:blipFill>
        <p:spPr bwMode="auto">
          <a:xfrm rot="5400000">
            <a:off x="3936315" y="1694002"/>
            <a:ext cx="5760640" cy="433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288032" y="599532"/>
            <a:ext cx="53640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i="1" dirty="0" err="1" smtClean="0"/>
              <a:t>Olivina</a:t>
            </a:r>
            <a:r>
              <a:rPr lang="pt-BR" sz="1500" i="1" dirty="0" smtClean="0"/>
              <a:t> </a:t>
            </a:r>
            <a:r>
              <a:rPr lang="pt-BR" sz="1500" i="1" dirty="0" err="1" smtClean="0"/>
              <a:t>clinopiroxenitos</a:t>
            </a:r>
            <a:r>
              <a:rPr lang="pt-BR" sz="1500" i="1" dirty="0" smtClean="0"/>
              <a:t> a </a:t>
            </a:r>
            <a:r>
              <a:rPr lang="pt-BR" sz="1500" i="1" dirty="0" err="1" smtClean="0"/>
              <a:t>clinopiroxenitos</a:t>
            </a:r>
            <a:r>
              <a:rPr lang="pt-BR" sz="1500" i="1" dirty="0" smtClean="0"/>
              <a:t> com </a:t>
            </a:r>
            <a:r>
              <a:rPr lang="pt-BR" sz="1500" i="1" dirty="0" err="1" smtClean="0"/>
              <a:t>olivina</a:t>
            </a:r>
            <a:endParaRPr lang="pt-BR" sz="1500" i="1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72800"/>
            <a:ext cx="9144000" cy="64807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Maciço Ponte Nova – Aspectos </a:t>
            </a:r>
            <a:r>
              <a:rPr kumimoji="0" lang="pt-BR" sz="3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Petrográficos</a:t>
            </a:r>
            <a:endParaRPr kumimoji="0" lang="pt-BR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tângulo 11"/>
          <p:cNvSpPr/>
          <p:nvPr/>
        </p:nvSpPr>
        <p:spPr>
          <a:xfrm rot="5400000" flipH="1">
            <a:off x="5038528" y="6274840"/>
            <a:ext cx="72008" cy="5730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687150" y="6211024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1 mm</a:t>
            </a:r>
            <a:endParaRPr lang="pt-BR" sz="1500" b="1" dirty="0">
              <a:solidFill>
                <a:srgbClr val="FFFF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 rot="5400000">
            <a:off x="575556" y="6273316"/>
            <a:ext cx="72008" cy="5760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53134" y="6237312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1 mm</a:t>
            </a:r>
            <a:endParaRPr lang="pt-BR" sz="1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2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GA-01A(1,97).jpg"/>
          <p:cNvPicPr>
            <a:picLocks noChangeAspect="1"/>
          </p:cNvPicPr>
          <p:nvPr/>
        </p:nvPicPr>
        <p:blipFill>
          <a:blip r:embed="rId3" cstate="screen">
            <a:lum bright="10000" contrast="20000"/>
          </a:blip>
          <a:srcRect l="14047"/>
          <a:stretch>
            <a:fillRect/>
          </a:stretch>
        </p:blipFill>
        <p:spPr>
          <a:xfrm>
            <a:off x="93216" y="1470998"/>
            <a:ext cx="3312368" cy="519836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3528" y="749832"/>
            <a:ext cx="6530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/>
              <a:t>Olivina</a:t>
            </a:r>
            <a:r>
              <a:rPr lang="pt-BR" i="1" dirty="0" smtClean="0"/>
              <a:t> </a:t>
            </a:r>
            <a:r>
              <a:rPr lang="pt-BR" i="1" dirty="0" err="1" smtClean="0"/>
              <a:t>melagabros</a:t>
            </a:r>
            <a:r>
              <a:rPr lang="pt-BR" i="1" dirty="0" smtClean="0"/>
              <a:t> a </a:t>
            </a:r>
            <a:r>
              <a:rPr lang="pt-BR" i="1" dirty="0" err="1" smtClean="0"/>
              <a:t>melagabros</a:t>
            </a:r>
            <a:r>
              <a:rPr lang="pt-BR" i="1" dirty="0" smtClean="0"/>
              <a:t> com </a:t>
            </a:r>
            <a:r>
              <a:rPr lang="pt-BR" i="1" dirty="0" err="1" smtClean="0"/>
              <a:t>olivina</a:t>
            </a:r>
            <a:r>
              <a:rPr lang="pt-BR" i="1" dirty="0" smtClean="0"/>
              <a:t> </a:t>
            </a:r>
            <a:r>
              <a:rPr lang="pt-BR" i="1" dirty="0" err="1" smtClean="0"/>
              <a:t>cumuláticos</a:t>
            </a:r>
            <a:endParaRPr lang="pt-BR" i="1" dirty="0" smtClean="0"/>
          </a:p>
          <a:p>
            <a:r>
              <a:rPr lang="pt-BR" i="1" dirty="0" err="1" smtClean="0"/>
              <a:t>Ortocumulatos</a:t>
            </a:r>
            <a:endParaRPr lang="pt-BR" i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 bwMode="auto">
          <a:xfrm>
            <a:off x="3563888" y="1844824"/>
            <a:ext cx="5472000" cy="41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0" y="115848"/>
            <a:ext cx="9144000" cy="64807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Maciço Ponte Nova – Aspectos </a:t>
            </a:r>
            <a:r>
              <a:rPr kumimoji="0" lang="pt-B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Petrográficos</a:t>
            </a: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 rot="5400000" flipH="1">
            <a:off x="2861810" y="6147302"/>
            <a:ext cx="72008" cy="8280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483768" y="6238767"/>
            <a:ext cx="7393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5 mm</a:t>
            </a:r>
            <a:endParaRPr lang="pt-BR" sz="1500" b="1" dirty="0">
              <a:solidFill>
                <a:srgbClr val="FFFF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 rot="5400000" flipH="1">
            <a:off x="3837081" y="5692128"/>
            <a:ext cx="45719" cy="2719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563888" y="5525531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1 mm</a:t>
            </a:r>
            <a:endParaRPr lang="pt-BR" sz="1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8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" descr="RGA-57.1.jpg"/>
          <p:cNvPicPr>
            <a:picLocks noChangeAspect="1"/>
          </p:cNvPicPr>
          <p:nvPr/>
        </p:nvPicPr>
        <p:blipFill>
          <a:blip r:embed="rId3" cstate="screen">
            <a:lum bright="20000"/>
          </a:blip>
          <a:stretch>
            <a:fillRect/>
          </a:stretch>
        </p:blipFill>
        <p:spPr>
          <a:xfrm>
            <a:off x="539552" y="780894"/>
            <a:ext cx="3528392" cy="561157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lum bright="20000" contrast="20000"/>
          </a:blip>
          <a:srcRect/>
          <a:stretch>
            <a:fillRect/>
          </a:stretch>
        </p:blipFill>
        <p:spPr bwMode="auto">
          <a:xfrm>
            <a:off x="4716016" y="791323"/>
            <a:ext cx="3888432" cy="562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51520" y="31935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/>
              <a:t>Olivina-</a:t>
            </a:r>
            <a:r>
              <a:rPr lang="pt-BR" i="1" dirty="0" err="1" smtClean="0"/>
              <a:t>kaersutita</a:t>
            </a:r>
            <a:r>
              <a:rPr lang="pt-BR" i="1" dirty="0" smtClean="0"/>
              <a:t> </a:t>
            </a:r>
            <a:r>
              <a:rPr lang="pt-BR" i="1" dirty="0" err="1" smtClean="0"/>
              <a:t>clinopiroxenitos</a:t>
            </a:r>
            <a:r>
              <a:rPr lang="pt-BR" i="1" dirty="0" smtClean="0"/>
              <a:t>,               biotita-</a:t>
            </a:r>
            <a:r>
              <a:rPr lang="pt-BR" i="1" dirty="0" err="1" smtClean="0"/>
              <a:t>kaersutita</a:t>
            </a:r>
            <a:r>
              <a:rPr lang="pt-BR" i="1" dirty="0" smtClean="0"/>
              <a:t> </a:t>
            </a:r>
            <a:r>
              <a:rPr lang="pt-BR" i="1" dirty="0" err="1" smtClean="0"/>
              <a:t>clinopiroxenitos</a:t>
            </a:r>
            <a:endParaRPr lang="pt-BR" i="1" dirty="0"/>
          </a:p>
        </p:txBody>
      </p:sp>
      <p:sp>
        <p:nvSpPr>
          <p:cNvPr id="8" name="Retângulo 7"/>
          <p:cNvSpPr>
            <a:spLocks/>
          </p:cNvSpPr>
          <p:nvPr/>
        </p:nvSpPr>
        <p:spPr>
          <a:xfrm rot="5400000" flipH="1">
            <a:off x="3464878" y="5818962"/>
            <a:ext cx="72007" cy="8820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108315" y="5905496"/>
            <a:ext cx="8435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0,5 cm</a:t>
            </a:r>
            <a:endParaRPr lang="pt-BR" sz="1500" b="1" dirty="0">
              <a:solidFill>
                <a:srgbClr val="FFFF00"/>
              </a:solidFill>
            </a:endParaRPr>
          </a:p>
        </p:txBody>
      </p:sp>
      <p:sp>
        <p:nvSpPr>
          <p:cNvPr id="10" name="Retângulo 9"/>
          <p:cNvSpPr>
            <a:spLocks/>
          </p:cNvSpPr>
          <p:nvPr/>
        </p:nvSpPr>
        <p:spPr>
          <a:xfrm rot="5400000" flipH="1">
            <a:off x="8037385" y="5782959"/>
            <a:ext cx="72008" cy="9541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634933" y="5879208"/>
            <a:ext cx="8435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0,5 cm</a:t>
            </a:r>
            <a:endParaRPr lang="pt-BR" sz="1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5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 bwMode="auto">
          <a:xfrm>
            <a:off x="4838504" y="3519973"/>
            <a:ext cx="4104456" cy="307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 bwMode="auto">
          <a:xfrm>
            <a:off x="337858" y="3515906"/>
            <a:ext cx="4140606" cy="310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screen">
            <a:lum bright="10000"/>
          </a:blip>
          <a:srcRect/>
          <a:stretch>
            <a:fillRect/>
          </a:stretch>
        </p:blipFill>
        <p:spPr bwMode="auto">
          <a:xfrm>
            <a:off x="313066" y="320246"/>
            <a:ext cx="4176464" cy="312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map ap2.gif"/>
          <p:cNvPicPr>
            <a:picLocks noChangeAspect="1"/>
          </p:cNvPicPr>
          <p:nvPr/>
        </p:nvPicPr>
        <p:blipFill>
          <a:blip r:embed="rId6" cstate="screen"/>
          <a:srcRect r="53062" b="2996"/>
          <a:stretch>
            <a:fillRect/>
          </a:stretch>
        </p:blipFill>
        <p:spPr>
          <a:xfrm>
            <a:off x="5885180" y="530682"/>
            <a:ext cx="2193684" cy="285718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197198" y="6109170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1 mm</a:t>
            </a:r>
            <a:endParaRPr lang="pt-BR" sz="1500" b="1" dirty="0">
              <a:solidFill>
                <a:srgbClr val="FFFF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 rot="5400000">
            <a:off x="8549259" y="6227479"/>
            <a:ext cx="45719" cy="4104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302000" y="6137128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1 mm</a:t>
            </a:r>
            <a:endParaRPr lang="pt-BR" sz="1500" b="1" dirty="0">
              <a:solidFill>
                <a:srgbClr val="FFFF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 rot="5400000">
            <a:off x="649981" y="6269085"/>
            <a:ext cx="45719" cy="4104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350537" y="2943096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1 mm</a:t>
            </a:r>
            <a:endParaRPr lang="pt-BR" sz="1500" b="1" dirty="0">
              <a:solidFill>
                <a:srgbClr val="FFFF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 rot="5400000">
            <a:off x="698518" y="3075053"/>
            <a:ext cx="45719" cy="4104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56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Conector reto 62"/>
          <p:cNvCxnSpPr>
            <a:stCxn id="9" idx="2"/>
            <a:endCxn id="67" idx="0"/>
          </p:cNvCxnSpPr>
          <p:nvPr/>
        </p:nvCxnSpPr>
        <p:spPr>
          <a:xfrm rot="5400000">
            <a:off x="1353825" y="4171300"/>
            <a:ext cx="2683588" cy="82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_s1032"/>
          <p:cNvSpPr>
            <a:spLocks noChangeArrowheads="1"/>
          </p:cNvSpPr>
          <p:nvPr/>
        </p:nvSpPr>
        <p:spPr bwMode="auto">
          <a:xfrm>
            <a:off x="899522" y="2114360"/>
            <a:ext cx="3600470" cy="71928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13521" tIns="6761" rIns="13521" bIns="6761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pt-BR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Processos </a:t>
            </a:r>
            <a:r>
              <a:rPr kumimoji="0" lang="pt-BR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pós-</a:t>
            </a:r>
            <a:r>
              <a:rPr kumimoji="0" lang="pt-BR" sz="23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cumulus</a:t>
            </a:r>
            <a:r>
              <a:rPr kumimoji="0" lang="pt-BR" sz="23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 </a:t>
            </a:r>
          </a:p>
          <a:p>
            <a:pPr algn="ctr"/>
            <a:r>
              <a:rPr lang="pt-BR" sz="2000" i="1" dirty="0" smtClean="0">
                <a:latin typeface="Garamond" pitchFamily="18" charset="0"/>
                <a:cs typeface="Arial" charset="0"/>
              </a:rPr>
              <a:t>(material </a:t>
            </a:r>
            <a:r>
              <a:rPr lang="pt-BR" sz="2000" i="1" dirty="0" err="1" smtClean="0">
                <a:latin typeface="Garamond" pitchFamily="18" charset="0"/>
                <a:cs typeface="Arial" charset="0"/>
              </a:rPr>
              <a:t>intercumulus</a:t>
            </a:r>
            <a:r>
              <a:rPr lang="pt-BR" sz="2000" i="1" dirty="0" smtClean="0">
                <a:latin typeface="Garamond" pitchFamily="18" charset="0"/>
                <a:cs typeface="Arial" charset="0"/>
              </a:rPr>
              <a:t>)</a:t>
            </a:r>
            <a:endParaRPr lang="pt-BR" sz="2000" i="1" dirty="0" smtClean="0">
              <a:latin typeface="Garamond" pitchFamily="18" charset="0"/>
            </a:endParaRPr>
          </a:p>
        </p:txBody>
      </p:sp>
      <p:sp>
        <p:nvSpPr>
          <p:cNvPr id="10" name="_s1033"/>
          <p:cNvSpPr>
            <a:spLocks noChangeArrowheads="1"/>
          </p:cNvSpPr>
          <p:nvPr/>
        </p:nvSpPr>
        <p:spPr bwMode="auto">
          <a:xfrm>
            <a:off x="416828" y="3069081"/>
            <a:ext cx="4587220" cy="8838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13521" tIns="6761" rIns="13521" bIns="6761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1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Sobrecrescimento</a:t>
            </a:r>
            <a:r>
              <a:rPr kumimoji="0" lang="pt-BR" sz="20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dos cristais </a:t>
            </a:r>
            <a:r>
              <a:rPr kumimoji="0" lang="pt-BR" sz="2000" b="0" i="1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cumulus</a:t>
            </a:r>
            <a:r>
              <a:rPr kumimoji="0" lang="pt-BR" sz="2000" b="0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 de </a:t>
            </a:r>
            <a:r>
              <a:rPr kumimoji="0" lang="pt-BR" sz="2000" b="0" i="1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clinopiroxênio</a:t>
            </a:r>
            <a:endParaRPr kumimoji="0" lang="pt-BR" sz="2000" b="0" i="1" u="none" strike="noStrike" cap="none" normalizeH="0" baseline="0" dirty="0" smtClean="0">
              <a:ln>
                <a:noFill/>
              </a:ln>
              <a:effectLst/>
              <a:latin typeface="Garamond" pitchFamily="18" charset="0"/>
              <a:cs typeface="Arial" charset="0"/>
            </a:endParaRPr>
          </a:p>
        </p:txBody>
      </p:sp>
      <p:sp>
        <p:nvSpPr>
          <p:cNvPr id="11" name="_s1034"/>
          <p:cNvSpPr>
            <a:spLocks noChangeArrowheads="1"/>
          </p:cNvSpPr>
          <p:nvPr/>
        </p:nvSpPr>
        <p:spPr bwMode="auto">
          <a:xfrm>
            <a:off x="395536" y="4221367"/>
            <a:ext cx="4608512" cy="10807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13521" tIns="6761" rIns="13521" bIns="6761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Preenchimento </a:t>
            </a:r>
            <a:r>
              <a:rPr kumimoji="0" lang="pt-BR" sz="2000" b="1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pós-</a:t>
            </a:r>
            <a:r>
              <a:rPr kumimoji="0" lang="pt-BR" sz="2000" b="1" i="1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cumulus</a:t>
            </a:r>
            <a:r>
              <a:rPr kumimoji="0" lang="pt-BR" sz="2000" b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 Simples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1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charset="0"/>
              </a:rPr>
              <a:t>(Cristalização de plagioclásio,</a:t>
            </a:r>
            <a:r>
              <a:rPr lang="pt-BR" sz="2000" i="1" dirty="0" smtClean="0">
                <a:latin typeface="Garamond" pitchFamily="18" charset="0"/>
                <a:cs typeface="Arial" charset="0"/>
              </a:rPr>
              <a:t> </a:t>
            </a:r>
            <a:r>
              <a:rPr lang="pt-BR" sz="2000" i="1" dirty="0" err="1" smtClean="0">
                <a:latin typeface="Garamond" pitchFamily="18" charset="0"/>
                <a:cs typeface="Arial" charset="0"/>
              </a:rPr>
              <a:t>ilmenita</a:t>
            </a:r>
            <a:r>
              <a:rPr lang="pt-BR" sz="2000" i="1" dirty="0" smtClean="0">
                <a:latin typeface="Garamond" pitchFamily="18" charset="0"/>
                <a:cs typeface="Arial" charset="0"/>
              </a:rPr>
              <a:t>, magnetita,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000" i="1" dirty="0" smtClean="0">
                <a:latin typeface="Garamond" pitchFamily="18" charset="0"/>
                <a:cs typeface="Arial" charset="0"/>
              </a:rPr>
              <a:t>apatita, </a:t>
            </a:r>
            <a:r>
              <a:rPr lang="pt-BR" sz="2000" i="1" dirty="0" err="1" smtClean="0">
                <a:latin typeface="Garamond" pitchFamily="18" charset="0"/>
                <a:cs typeface="Arial" charset="0"/>
              </a:rPr>
              <a:t>karsutita</a:t>
            </a:r>
            <a:r>
              <a:rPr lang="pt-BR" sz="2000" i="1" dirty="0" smtClean="0">
                <a:latin typeface="Garamond" pitchFamily="18" charset="0"/>
                <a:cs typeface="Arial" charset="0"/>
              </a:rPr>
              <a:t>, biotita, feldspato alcalino, </a:t>
            </a:r>
            <a:r>
              <a:rPr kumimoji="0" lang="pt-BR" sz="2000" b="0" i="1" u="none" strike="noStrike" cap="none" normalizeH="0" baseline="0" dirty="0" err="1" smtClean="0">
                <a:ln>
                  <a:noFill/>
                </a:ln>
                <a:effectLst/>
                <a:latin typeface="Garamond" pitchFamily="18" charset="0"/>
                <a:cs typeface="Arial" charset="0"/>
              </a:rPr>
              <a:t>nefelina</a:t>
            </a:r>
            <a:r>
              <a:rPr kumimoji="0" lang="pt-BR" sz="2000" b="0" i="1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charset="0"/>
              </a:rPr>
              <a:t>)</a:t>
            </a:r>
            <a:endParaRPr kumimoji="0" lang="pt-BR" sz="20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40" name="_s1032"/>
          <p:cNvSpPr>
            <a:spLocks noChangeArrowheads="1"/>
          </p:cNvSpPr>
          <p:nvPr/>
        </p:nvSpPr>
        <p:spPr bwMode="auto">
          <a:xfrm>
            <a:off x="933500" y="1340768"/>
            <a:ext cx="3528392" cy="64807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13521" tIns="6761" rIns="13521" bIns="6761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pt-BR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Processos </a:t>
            </a:r>
            <a:r>
              <a:rPr kumimoji="0" lang="pt-BR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cumuláticos</a:t>
            </a:r>
            <a:endParaRPr kumimoji="0" lang="pt-BR" sz="2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charset="0"/>
            </a:endParaRPr>
          </a:p>
          <a:p>
            <a:pPr algn="ctr"/>
            <a:r>
              <a:rPr lang="pt-BR" sz="2000" i="1" dirty="0" smtClean="0">
                <a:latin typeface="Garamond" pitchFamily="18" charset="0"/>
                <a:cs typeface="Arial" charset="0"/>
              </a:rPr>
              <a:t>(formação trama </a:t>
            </a:r>
            <a:r>
              <a:rPr lang="pt-BR" sz="2000" i="1" dirty="0" err="1" smtClean="0">
                <a:latin typeface="Garamond" pitchFamily="18" charset="0"/>
                <a:cs typeface="Arial" charset="0"/>
              </a:rPr>
              <a:t>cumulática</a:t>
            </a:r>
            <a:r>
              <a:rPr lang="pt-BR" sz="2000" i="1" dirty="0" smtClean="0">
                <a:latin typeface="Garamond" pitchFamily="18" charset="0"/>
                <a:cs typeface="Arial" charset="0"/>
              </a:rPr>
              <a:t>)</a:t>
            </a:r>
            <a:endParaRPr lang="pt-BR" sz="2000" i="1" dirty="0" smtClean="0">
              <a:latin typeface="Garamond" pitchFamily="18" charset="0"/>
            </a:endParaRPr>
          </a:p>
        </p:txBody>
      </p:sp>
      <p:sp>
        <p:nvSpPr>
          <p:cNvPr id="41" name="_s1032"/>
          <p:cNvSpPr>
            <a:spLocks noChangeArrowheads="1"/>
          </p:cNvSpPr>
          <p:nvPr/>
        </p:nvSpPr>
        <p:spPr bwMode="auto">
          <a:xfrm>
            <a:off x="1115616" y="549052"/>
            <a:ext cx="3168352" cy="6477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285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13521" tIns="6761" rIns="13521" bIns="6761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pt-BR" sz="23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charset="0"/>
              </a:rPr>
              <a:t>Rochas </a:t>
            </a:r>
            <a:r>
              <a:rPr kumimoji="0" lang="pt-BR" sz="23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charset="0"/>
              </a:rPr>
              <a:t>Cumuláticas</a:t>
            </a:r>
            <a:endParaRPr lang="pt-BR" sz="2300" b="1" i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65" name="Conector reto 64"/>
          <p:cNvCxnSpPr>
            <a:stCxn id="40" idx="2"/>
            <a:endCxn id="9" idx="0"/>
          </p:cNvCxnSpPr>
          <p:nvPr/>
        </p:nvCxnSpPr>
        <p:spPr>
          <a:xfrm rot="16200000" flipH="1">
            <a:off x="2635966" y="2050569"/>
            <a:ext cx="125520" cy="206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agem 58" descr="RGA-01A(1,97).jpg"/>
          <p:cNvPicPr>
            <a:picLocks noChangeAspect="1"/>
          </p:cNvPicPr>
          <p:nvPr/>
        </p:nvPicPr>
        <p:blipFill>
          <a:blip r:embed="rId3" cstate="screen">
            <a:lum bright="10000" contrast="30000"/>
          </a:blip>
          <a:srcRect/>
          <a:stretch>
            <a:fillRect/>
          </a:stretch>
        </p:blipFill>
        <p:spPr>
          <a:xfrm rot="16200000">
            <a:off x="5652990" y="271847"/>
            <a:ext cx="2962656" cy="3372307"/>
          </a:xfrm>
          <a:prstGeom prst="rect">
            <a:avLst/>
          </a:prstGeom>
        </p:spPr>
      </p:pic>
      <p:sp>
        <p:nvSpPr>
          <p:cNvPr id="67" name="_s1034"/>
          <p:cNvSpPr>
            <a:spLocks noChangeArrowheads="1"/>
          </p:cNvSpPr>
          <p:nvPr/>
        </p:nvSpPr>
        <p:spPr bwMode="auto">
          <a:xfrm>
            <a:off x="378911" y="5517232"/>
            <a:ext cx="4625137" cy="112474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13521" tIns="6761" rIns="13521" bIns="6761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1" u="none" strike="noStrike" cap="none" normalizeH="0" baseline="0" dirty="0" err="1" smtClean="0">
                <a:ln>
                  <a:noFill/>
                </a:ln>
                <a:effectLst/>
                <a:latin typeface="Garamond" pitchFamily="18" charset="0"/>
                <a:cs typeface="Arial" charset="0"/>
              </a:rPr>
              <a:t>Intercumulus</a:t>
            </a:r>
            <a:r>
              <a:rPr kumimoji="0" lang="pt-BR" sz="2000" b="0" i="1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charset="0"/>
              </a:rPr>
              <a:t> representativo, nos diferentes níveis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1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charset="0"/>
              </a:rPr>
              <a:t>da </a:t>
            </a:r>
            <a:r>
              <a:rPr kumimoji="0" lang="pt-BR" sz="2000" b="0" i="1" u="none" strike="noStrike" cap="none" normalizeH="0" baseline="0" dirty="0" err="1" smtClean="0">
                <a:ln>
                  <a:noFill/>
                </a:ln>
                <a:effectLst/>
                <a:latin typeface="Garamond" pitchFamily="18" charset="0"/>
                <a:cs typeface="Arial" charset="0"/>
              </a:rPr>
              <a:t>sequência</a:t>
            </a:r>
            <a:r>
              <a:rPr kumimoji="0" lang="pt-BR" sz="2000" b="0" i="1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charset="0"/>
              </a:rPr>
              <a:t> </a:t>
            </a:r>
            <a:r>
              <a:rPr lang="pt-BR" sz="2000" i="1" dirty="0" err="1" smtClean="0">
                <a:latin typeface="Garamond" pitchFamily="18" charset="0"/>
                <a:cs typeface="Arial" charset="0"/>
              </a:rPr>
              <a:t>cumulática</a:t>
            </a:r>
            <a:r>
              <a:rPr lang="pt-BR" sz="2000" i="1" dirty="0" smtClean="0">
                <a:latin typeface="Garamond" pitchFamily="18" charset="0"/>
                <a:cs typeface="Arial" charset="0"/>
              </a:rPr>
              <a:t>, de </a:t>
            </a:r>
            <a:r>
              <a:rPr lang="pt-BR" b="1" i="1" dirty="0" smtClean="0">
                <a:latin typeface="Calibri" pitchFamily="34" charset="0"/>
                <a:cs typeface="Arial" charset="0"/>
              </a:rPr>
              <a:t>líquidos aprisionados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000" i="1" dirty="0" smtClean="0">
                <a:latin typeface="Garamond" pitchFamily="18" charset="0"/>
                <a:cs typeface="Arial" charset="0"/>
              </a:rPr>
              <a:t>no momento da acumulação.</a:t>
            </a:r>
            <a:endParaRPr kumimoji="0" lang="pt-BR" sz="2000" b="0" i="1" u="none" strike="noStrike" cap="none" normalizeH="0" baseline="0" dirty="0" smtClean="0">
              <a:ln>
                <a:noFill/>
              </a:ln>
              <a:effectLst/>
              <a:latin typeface="Garamond" pitchFamily="18" charset="0"/>
              <a:cs typeface="Arial" charset="0"/>
            </a:endParaRPr>
          </a:p>
        </p:txBody>
      </p:sp>
      <p:cxnSp>
        <p:nvCxnSpPr>
          <p:cNvPr id="89" name="Conector reto 88"/>
          <p:cNvCxnSpPr>
            <a:stCxn id="40" idx="0"/>
            <a:endCxn id="41" idx="2"/>
          </p:cNvCxnSpPr>
          <p:nvPr/>
        </p:nvCxnSpPr>
        <p:spPr>
          <a:xfrm rot="5400000" flipH="1" flipV="1">
            <a:off x="2626736" y="1267712"/>
            <a:ext cx="144016" cy="2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/>
        </p:nvSpPr>
        <p:spPr>
          <a:xfrm>
            <a:off x="137548" y="-70364"/>
            <a:ext cx="9144000" cy="547036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Síntese - Material </a:t>
            </a:r>
            <a:r>
              <a:rPr kumimoji="0" lang="pt-B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Intercumulus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maciço Ponte Nova 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tângulo 13"/>
          <p:cNvSpPr/>
          <p:nvPr/>
        </p:nvSpPr>
        <p:spPr>
          <a:xfrm rot="5400000" flipH="1">
            <a:off x="5661038" y="3218806"/>
            <a:ext cx="72008" cy="2338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405616" y="3003347"/>
            <a:ext cx="7393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1 mm</a:t>
            </a:r>
            <a:endParaRPr lang="pt-BR" sz="1500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lum/>
          </a:blip>
          <a:srcRect/>
          <a:stretch>
            <a:fillRect/>
          </a:stretch>
        </p:blipFill>
        <p:spPr bwMode="auto">
          <a:xfrm>
            <a:off x="5457708" y="3542003"/>
            <a:ext cx="3379341" cy="327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ângulo 17"/>
          <p:cNvSpPr/>
          <p:nvPr/>
        </p:nvSpPr>
        <p:spPr>
          <a:xfrm rot="5400000" flipH="1">
            <a:off x="5710793" y="6322654"/>
            <a:ext cx="45719" cy="4510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427184" y="6490211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1 mm</a:t>
            </a:r>
            <a:endParaRPr lang="pt-BR" sz="1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8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_s1032"/>
          <p:cNvSpPr>
            <a:spLocks noChangeArrowheads="1"/>
          </p:cNvSpPr>
          <p:nvPr/>
        </p:nvSpPr>
        <p:spPr bwMode="auto">
          <a:xfrm>
            <a:off x="814880" y="2175720"/>
            <a:ext cx="3528392" cy="71928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13521" tIns="6761" rIns="13521" bIns="6761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pt-BR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Processos </a:t>
            </a:r>
            <a:r>
              <a:rPr kumimoji="0" lang="pt-BR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pós-</a:t>
            </a:r>
            <a:r>
              <a:rPr kumimoji="0" lang="pt-BR" sz="23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cumulus</a:t>
            </a:r>
            <a:r>
              <a:rPr kumimoji="0" lang="pt-BR" sz="23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 </a:t>
            </a:r>
          </a:p>
          <a:p>
            <a:pPr algn="ctr"/>
            <a:r>
              <a:rPr lang="pt-BR" sz="2000" i="1" dirty="0" smtClean="0">
                <a:latin typeface="Garamond" pitchFamily="18" charset="0"/>
                <a:cs typeface="Arial" charset="0"/>
              </a:rPr>
              <a:t>(material </a:t>
            </a:r>
            <a:r>
              <a:rPr lang="pt-BR" sz="2000" i="1" dirty="0" err="1" smtClean="0">
                <a:latin typeface="Garamond" pitchFamily="18" charset="0"/>
                <a:cs typeface="Arial" charset="0"/>
              </a:rPr>
              <a:t>intercumulus</a:t>
            </a:r>
            <a:r>
              <a:rPr lang="pt-BR" sz="2000" i="1" dirty="0" smtClean="0">
                <a:latin typeface="Garamond" pitchFamily="18" charset="0"/>
                <a:cs typeface="Arial" charset="0"/>
              </a:rPr>
              <a:t>)</a:t>
            </a:r>
            <a:endParaRPr lang="pt-BR" sz="2000" i="1" dirty="0" smtClean="0">
              <a:latin typeface="Garamond" pitchFamily="18" charset="0"/>
            </a:endParaRPr>
          </a:p>
        </p:txBody>
      </p:sp>
      <p:sp>
        <p:nvSpPr>
          <p:cNvPr id="40" name="_s1032"/>
          <p:cNvSpPr>
            <a:spLocks noChangeArrowheads="1"/>
          </p:cNvSpPr>
          <p:nvPr/>
        </p:nvSpPr>
        <p:spPr bwMode="auto">
          <a:xfrm>
            <a:off x="814884" y="1383632"/>
            <a:ext cx="3528392" cy="64807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13521" tIns="6761" rIns="13521" bIns="6761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pt-BR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Processos </a:t>
            </a:r>
            <a:r>
              <a:rPr kumimoji="0" lang="pt-BR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rPr>
              <a:t>cumuláticos</a:t>
            </a:r>
            <a:endParaRPr kumimoji="0" lang="pt-BR" sz="2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charset="0"/>
            </a:endParaRPr>
          </a:p>
          <a:p>
            <a:pPr algn="ctr"/>
            <a:r>
              <a:rPr lang="pt-BR" sz="2000" i="1" dirty="0" smtClean="0">
                <a:latin typeface="Garamond" pitchFamily="18" charset="0"/>
                <a:cs typeface="Arial" charset="0"/>
              </a:rPr>
              <a:t>(formação trama </a:t>
            </a:r>
            <a:r>
              <a:rPr lang="pt-BR" sz="2000" i="1" dirty="0" err="1" smtClean="0">
                <a:latin typeface="Garamond" pitchFamily="18" charset="0"/>
                <a:cs typeface="Arial" charset="0"/>
              </a:rPr>
              <a:t>cumulática</a:t>
            </a:r>
            <a:r>
              <a:rPr lang="pt-BR" sz="2000" i="1" dirty="0" smtClean="0">
                <a:latin typeface="Garamond" pitchFamily="18" charset="0"/>
                <a:cs typeface="Arial" charset="0"/>
              </a:rPr>
              <a:t>)</a:t>
            </a:r>
            <a:endParaRPr lang="pt-BR" sz="2000" i="1" dirty="0" smtClean="0">
              <a:latin typeface="Garamond" pitchFamily="18" charset="0"/>
            </a:endParaRPr>
          </a:p>
        </p:txBody>
      </p:sp>
      <p:sp>
        <p:nvSpPr>
          <p:cNvPr id="41" name="_s1032"/>
          <p:cNvSpPr>
            <a:spLocks noChangeArrowheads="1"/>
          </p:cNvSpPr>
          <p:nvPr/>
        </p:nvSpPr>
        <p:spPr bwMode="auto">
          <a:xfrm>
            <a:off x="997000" y="591544"/>
            <a:ext cx="3168352" cy="6477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285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13521" tIns="6761" rIns="13521" bIns="6761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pt-BR" sz="23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charset="0"/>
              </a:rPr>
              <a:t>Rochas </a:t>
            </a:r>
            <a:r>
              <a:rPr kumimoji="0" lang="pt-BR" sz="23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charset="0"/>
              </a:rPr>
              <a:t>Cumuláticas</a:t>
            </a:r>
            <a:endParaRPr lang="pt-BR" sz="2300" b="1" i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65" name="Conector reto 64"/>
          <p:cNvCxnSpPr>
            <a:stCxn id="40" idx="2"/>
            <a:endCxn id="9" idx="0"/>
          </p:cNvCxnSpPr>
          <p:nvPr/>
        </p:nvCxnSpPr>
        <p:spPr>
          <a:xfrm rot="5400000">
            <a:off x="2507070" y="2103710"/>
            <a:ext cx="144016" cy="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to 88"/>
          <p:cNvCxnSpPr>
            <a:stCxn id="40" idx="0"/>
            <a:endCxn id="41" idx="2"/>
          </p:cNvCxnSpPr>
          <p:nvPr/>
        </p:nvCxnSpPr>
        <p:spPr>
          <a:xfrm rot="5400000" flipH="1" flipV="1">
            <a:off x="2507934" y="1310390"/>
            <a:ext cx="144388" cy="2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_s1035"/>
          <p:cNvSpPr>
            <a:spLocks noChangeArrowheads="1"/>
          </p:cNvSpPr>
          <p:nvPr/>
        </p:nvSpPr>
        <p:spPr bwMode="auto">
          <a:xfrm>
            <a:off x="520530" y="3299123"/>
            <a:ext cx="4123478" cy="3079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13521" tIns="6761" rIns="13521" bIns="676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Substituição</a:t>
            </a:r>
            <a:r>
              <a:rPr kumimoji="0" lang="pt-BR" sz="20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 </a:t>
            </a:r>
            <a:r>
              <a:rPr kumimoji="0" lang="pt-BR" sz="2000" b="1" i="0" u="none" strike="noStrike" cap="none" normalizeH="0" dirty="0" err="1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pós-</a:t>
            </a:r>
            <a:r>
              <a:rPr kumimoji="0" lang="pt-BR" sz="2000" b="1" i="1" u="none" strike="noStrike" cap="none" normalizeH="0" dirty="0" err="1" smtClean="0">
                <a:ln>
                  <a:noFill/>
                </a:ln>
                <a:effectLst/>
                <a:latin typeface="Calibri" pitchFamily="34" charset="0"/>
                <a:cs typeface="Arial" charset="0"/>
              </a:rPr>
              <a:t>cumulus</a:t>
            </a:r>
            <a:endParaRPr lang="pt-BR" sz="2000" b="1" i="1" dirty="0" smtClean="0">
              <a:latin typeface="Calibri" pitchFamily="34" charset="0"/>
              <a:cs typeface="Arial" charset="0"/>
            </a:endParaRPr>
          </a:p>
          <a:p>
            <a:pPr marL="266700" marR="0" lvl="0" indent="88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pt-BR" sz="2000" i="1" dirty="0" smtClean="0">
                <a:latin typeface="Garamond" pitchFamily="18" charset="0"/>
                <a:cs typeface="Arial" charset="0"/>
              </a:rPr>
              <a:t>Reação de cristais </a:t>
            </a:r>
            <a:r>
              <a:rPr lang="pt-BR" sz="2000" i="1" dirty="0" err="1" smtClean="0">
                <a:latin typeface="Garamond" pitchFamily="18" charset="0"/>
                <a:cs typeface="Arial" charset="0"/>
              </a:rPr>
              <a:t>cumulus</a:t>
            </a:r>
            <a:r>
              <a:rPr lang="pt-BR" sz="2000" i="1" dirty="0" smtClean="0">
                <a:latin typeface="Garamond" pitchFamily="18" charset="0"/>
                <a:cs typeface="Arial" charset="0"/>
              </a:rPr>
              <a:t> mais precocemente formados associados aos </a:t>
            </a:r>
            <a:r>
              <a:rPr lang="pt-BR" sz="2000" i="1" dirty="0" err="1" smtClean="0">
                <a:latin typeface="Garamond" pitchFamily="18" charset="0"/>
                <a:cs typeface="Arial" charset="0"/>
              </a:rPr>
              <a:t>cumulatos</a:t>
            </a:r>
            <a:r>
              <a:rPr lang="pt-BR" sz="2000" i="1" dirty="0" smtClean="0">
                <a:latin typeface="Garamond" pitchFamily="18" charset="0"/>
                <a:cs typeface="Arial" charset="0"/>
              </a:rPr>
              <a:t> </a:t>
            </a:r>
            <a:r>
              <a:rPr lang="pt-BR" sz="2000" i="1" dirty="0" err="1" smtClean="0">
                <a:latin typeface="Garamond" pitchFamily="18" charset="0"/>
                <a:cs typeface="Arial" charset="0"/>
              </a:rPr>
              <a:t>ultramáficos</a:t>
            </a:r>
            <a:r>
              <a:rPr lang="pt-BR" sz="2000" i="1" dirty="0" smtClean="0">
                <a:latin typeface="Garamond" pitchFamily="18" charset="0"/>
                <a:cs typeface="Arial" charset="0"/>
              </a:rPr>
              <a:t>) com diferenciados </a:t>
            </a:r>
            <a:r>
              <a:rPr lang="pt-BR" sz="2000" i="1" dirty="0" err="1" smtClean="0">
                <a:latin typeface="Garamond" pitchFamily="18" charset="0"/>
                <a:cs typeface="Arial" charset="0"/>
              </a:rPr>
              <a:t>félsicos</a:t>
            </a:r>
            <a:r>
              <a:rPr lang="pt-BR" sz="2000" i="1" dirty="0" smtClean="0">
                <a:latin typeface="Garamond" pitchFamily="18" charset="0"/>
                <a:cs typeface="Arial" charset="0"/>
              </a:rPr>
              <a:t> finais enriquecidos em voláteis </a:t>
            </a:r>
          </a:p>
          <a:p>
            <a:pPr marL="266700" marR="0" lvl="0" indent="88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pt-BR" sz="2000" i="1" dirty="0" smtClean="0">
                <a:latin typeface="Garamond" pitchFamily="18" charset="0"/>
                <a:cs typeface="Arial" charset="0"/>
              </a:rPr>
              <a:t> Após a interação, líquidos residuais  sofrem migração </a:t>
            </a:r>
          </a:p>
          <a:p>
            <a:pPr marL="266700" marR="0" lvl="0" indent="88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2000" b="0" i="1" u="none" strike="noStrike" cap="none" normalizeH="0" baseline="0" dirty="0" err="1" smtClean="0">
                <a:ln>
                  <a:noFill/>
                </a:ln>
                <a:effectLst/>
                <a:latin typeface="Garamond" pitchFamily="18" charset="0"/>
                <a:cs typeface="Arial" charset="0"/>
              </a:rPr>
              <a:t>Cumulatos</a:t>
            </a:r>
            <a:r>
              <a:rPr kumimoji="0" lang="pt-BR" sz="2000" b="0" i="1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charset="0"/>
              </a:rPr>
              <a:t> ricos em Biotita e Anfibólio</a:t>
            </a:r>
          </a:p>
          <a:p>
            <a:pPr marL="266700" marR="0" lvl="0" indent="88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pt-BR" sz="2000" i="1" dirty="0" smtClean="0">
                <a:latin typeface="Garamond" pitchFamily="18" charset="0"/>
                <a:cs typeface="Arial" charset="0"/>
              </a:rPr>
              <a:t> Texturas de corrosão proeminentes</a:t>
            </a:r>
            <a:endParaRPr kumimoji="0" lang="pt-BR" sz="2000" b="0" i="1" u="none" strike="noStrike" cap="none" normalizeH="0" baseline="0" dirty="0" smtClean="0">
              <a:ln>
                <a:noFill/>
              </a:ln>
              <a:effectLst/>
              <a:latin typeface="Garamond" pitchFamily="18" charset="0"/>
              <a:cs typeface="Arial" charset="0"/>
            </a:endParaRPr>
          </a:p>
        </p:txBody>
      </p:sp>
      <p:cxnSp>
        <p:nvCxnSpPr>
          <p:cNvPr id="13" name="Conector reto 12"/>
          <p:cNvCxnSpPr>
            <a:stCxn id="9" idx="2"/>
            <a:endCxn id="12" idx="0"/>
          </p:cNvCxnSpPr>
          <p:nvPr/>
        </p:nvCxnSpPr>
        <p:spPr>
          <a:xfrm rot="16200000" flipH="1">
            <a:off x="2378613" y="3095466"/>
            <a:ext cx="404119" cy="319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6056" y="764704"/>
            <a:ext cx="3888432" cy="291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64763" y="3808521"/>
            <a:ext cx="3874325" cy="290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137548" y="-70364"/>
            <a:ext cx="9144000" cy="547036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Síntese - Material </a:t>
            </a:r>
            <a:r>
              <a:rPr kumimoji="0" lang="pt-B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Intercumulus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maciço Ponte Nova 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tângulo 14"/>
          <p:cNvSpPr>
            <a:spLocks/>
          </p:cNvSpPr>
          <p:nvPr/>
        </p:nvSpPr>
        <p:spPr>
          <a:xfrm rot="5400000" flipH="1">
            <a:off x="8557928" y="3688229"/>
            <a:ext cx="72008" cy="41764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185100" y="3861048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1 mm</a:t>
            </a:r>
            <a:endParaRPr lang="pt-BR" sz="1500" b="1" dirty="0">
              <a:solidFill>
                <a:srgbClr val="FFFF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8229130" y="857796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 smtClean="0">
                <a:solidFill>
                  <a:srgbClr val="FFFF00"/>
                </a:solidFill>
              </a:rPr>
              <a:t>1 mm</a:t>
            </a:r>
            <a:endParaRPr lang="pt-BR" sz="1500" b="1" dirty="0">
              <a:solidFill>
                <a:srgbClr val="FFFF00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 rot="5400000">
            <a:off x="8577111" y="989753"/>
            <a:ext cx="45719" cy="4104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66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125" y="381000"/>
            <a:ext cx="8175625" cy="2667000"/>
          </a:xfrm>
          <a:solidFill>
            <a:srgbClr val="00CC99"/>
          </a:solidFill>
        </p:spPr>
        <p:txBody>
          <a:bodyPr/>
          <a:lstStyle/>
          <a:p>
            <a:r>
              <a:rPr lang="en-US" dirty="0" smtClean="0"/>
              <a:t>Lavas </a:t>
            </a:r>
            <a:r>
              <a:rPr lang="en-US" dirty="0" err="1" smtClean="0"/>
              <a:t>Ultramáficas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619125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Komatiitos</a:t>
            </a:r>
            <a:r>
              <a:rPr lang="en-US" sz="2800" b="1" dirty="0" smtClean="0"/>
              <a:t> – </a:t>
            </a:r>
            <a:r>
              <a:rPr lang="en-US" sz="2800" b="1" dirty="0" err="1" smtClean="0"/>
              <a:t>Texturas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49228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205" y="423333"/>
            <a:ext cx="4625194" cy="26528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94" y="423333"/>
            <a:ext cx="3455811" cy="4644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460" y="5102114"/>
            <a:ext cx="3747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Spinifex</a:t>
            </a:r>
            <a:r>
              <a:rPr lang="en-US" dirty="0"/>
              <a:t> Texture in a </a:t>
            </a:r>
            <a:r>
              <a:rPr lang="en-US" dirty="0" err="1"/>
              <a:t>komatiite</a:t>
            </a:r>
            <a:r>
              <a:rPr lang="en-US" dirty="0"/>
              <a:t> Sample from Abitibi Greenstone Belt. From Ryan Anderson.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2222" y="2531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Komatiite</a:t>
            </a:r>
            <a:r>
              <a:rPr lang="en-US" dirty="0"/>
              <a:t> from Komati river (Africa). Note the </a:t>
            </a:r>
            <a:r>
              <a:rPr lang="en-US" dirty="0" err="1"/>
              <a:t>Spinifex</a:t>
            </a:r>
            <a:r>
              <a:rPr lang="en-US" dirty="0"/>
              <a:t> Texture. From James St. John.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739" y="3076222"/>
            <a:ext cx="3425835" cy="365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63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-401638" y="1624013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20485" name="Text Box 13"/>
          <p:cNvSpPr txBox="1">
            <a:spLocks noChangeArrowheads="1"/>
          </p:cNvSpPr>
          <p:nvPr/>
        </p:nvSpPr>
        <p:spPr bwMode="auto">
          <a:xfrm>
            <a:off x="228600" y="5791200"/>
            <a:ext cx="8686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Komatiites are rare ultramafic volcanic rocks. This sample displays the characteristic "spinifex texture" defined by extremely acicular </a:t>
            </a:r>
            <a:r>
              <a:rPr lang="en-US" sz="1600" b="1">
                <a:latin typeface="Arial" charset="0"/>
                <a:hlinkClick r:id="rId2"/>
              </a:rPr>
              <a:t>olivine</a:t>
            </a:r>
            <a:r>
              <a:rPr lang="en-US" sz="1600" b="1">
                <a:latin typeface="Arial" charset="0"/>
              </a:rPr>
              <a:t> phenocrysts--probably a sign of rapid crystallization from a significantly-undercooled magma.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954878" y="-230664"/>
            <a:ext cx="5347266" cy="66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31840" y="255103"/>
            <a:ext cx="5688632" cy="634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85738" y="183617"/>
            <a:ext cx="4164012" cy="641884"/>
          </a:xfrm>
          <a:prstGeom prst="rect">
            <a:avLst/>
          </a:prstGeom>
          <a:solidFill>
            <a:srgbClr val="00CC99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/>
              <a:t>PLUTÔNICAS ULTRAMÁFICAS</a:t>
            </a:r>
          </a:p>
          <a:p>
            <a:r>
              <a:rPr lang="pt-BR" sz="2000" b="1" dirty="0" smtClean="0"/>
              <a:t>M&gt;90 %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46192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 cstate="screen">
            <a:lum contrast="-10000"/>
          </a:blip>
          <a:srcRect/>
          <a:stretch>
            <a:fillRect/>
          </a:stretch>
        </p:blipFill>
        <p:spPr bwMode="auto">
          <a:xfrm rot="10800000">
            <a:off x="1533964" y="257935"/>
            <a:ext cx="5853265" cy="629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3678984" y="6196662"/>
            <a:ext cx="151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Vernon, 2004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598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495" y="197556"/>
            <a:ext cx="5556138" cy="618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9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891" y="0"/>
            <a:ext cx="334388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82" y="321164"/>
            <a:ext cx="4174228" cy="626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98" y="907057"/>
            <a:ext cx="8581868" cy="532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125" y="428625"/>
            <a:ext cx="8159749" cy="2619375"/>
          </a:xfrm>
          <a:solidFill>
            <a:srgbClr val="00CC99"/>
          </a:solidFill>
        </p:spPr>
        <p:txBody>
          <a:bodyPr/>
          <a:lstStyle/>
          <a:p>
            <a:r>
              <a:rPr lang="en-US" dirty="0" smtClean="0"/>
              <a:t>Magmas </a:t>
            </a:r>
            <a:r>
              <a:rPr lang="en-US" dirty="0" err="1" smtClean="0"/>
              <a:t>Ultrabásicos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8375"/>
            <a:ext cx="7342188" cy="5715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KIMBERLITOS</a:t>
            </a:r>
          </a:p>
        </p:txBody>
      </p:sp>
    </p:spTree>
    <p:extLst>
      <p:ext uri="{BB962C8B-B14F-4D97-AF65-F5344CB8AC3E}">
        <p14:creationId xmlns:p14="http://schemas.microsoft.com/office/powerpoint/2010/main" val="185020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Kimberlitos</a:t>
            </a:r>
            <a:r>
              <a:rPr lang="en-US" dirty="0" smtClean="0"/>
              <a:t> (</a:t>
            </a:r>
            <a:r>
              <a:rPr lang="en-US" dirty="0" err="1" smtClean="0"/>
              <a:t>Grupos</a:t>
            </a:r>
            <a:r>
              <a:rPr lang="en-US" dirty="0" smtClean="0"/>
              <a:t> I e 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/>
              <a:t>Mineralogia</a:t>
            </a:r>
            <a:endParaRPr lang="en-US" dirty="0" smtClean="0"/>
          </a:p>
          <a:p>
            <a:pPr lvl="1"/>
            <a:r>
              <a:rPr lang="en-US" dirty="0" smtClean="0"/>
              <a:t>Principal: </a:t>
            </a:r>
            <a:r>
              <a:rPr lang="en-US" dirty="0" err="1" smtClean="0"/>
              <a:t>Olivina</a:t>
            </a:r>
            <a:r>
              <a:rPr lang="en-US" dirty="0" smtClean="0"/>
              <a:t> (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muitos</a:t>
            </a:r>
            <a:r>
              <a:rPr lang="en-US" dirty="0" smtClean="0"/>
              <a:t> </a:t>
            </a:r>
            <a:r>
              <a:rPr lang="en-US" dirty="0" err="1" smtClean="0"/>
              <a:t>casos</a:t>
            </a:r>
            <a:r>
              <a:rPr lang="en-US" dirty="0" smtClean="0"/>
              <a:t>, </a:t>
            </a:r>
            <a:r>
              <a:rPr lang="en-US" dirty="0" err="1" smtClean="0"/>
              <a:t>alterada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serpentina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Matriz</a:t>
            </a:r>
            <a:r>
              <a:rPr lang="en-US" dirty="0" smtClean="0"/>
              <a:t>: </a:t>
            </a:r>
            <a:r>
              <a:rPr lang="en-US" dirty="0" err="1" smtClean="0"/>
              <a:t>Espinélio</a:t>
            </a:r>
            <a:r>
              <a:rPr lang="en-US" dirty="0" smtClean="0"/>
              <a:t> , </a:t>
            </a:r>
            <a:r>
              <a:rPr lang="en-US" dirty="0" err="1" smtClean="0"/>
              <a:t>perovskita</a:t>
            </a:r>
            <a:r>
              <a:rPr lang="en-US" dirty="0" smtClean="0"/>
              <a:t>, </a:t>
            </a:r>
            <a:r>
              <a:rPr lang="en-US" dirty="0" err="1" smtClean="0"/>
              <a:t>apatita</a:t>
            </a:r>
            <a:r>
              <a:rPr lang="en-US" dirty="0" smtClean="0"/>
              <a:t>, </a:t>
            </a:r>
            <a:r>
              <a:rPr lang="en-US" dirty="0" err="1" smtClean="0"/>
              <a:t>calcita</a:t>
            </a:r>
            <a:r>
              <a:rPr lang="en-US" dirty="0" smtClean="0"/>
              <a:t>, </a:t>
            </a:r>
            <a:r>
              <a:rPr lang="en-US" dirty="0" err="1" smtClean="0"/>
              <a:t>flogopita</a:t>
            </a:r>
            <a:r>
              <a:rPr lang="en-US" dirty="0" smtClean="0"/>
              <a:t>, </a:t>
            </a:r>
            <a:r>
              <a:rPr lang="en-US" dirty="0" err="1" smtClean="0"/>
              <a:t>diopsídio</a:t>
            </a:r>
            <a:r>
              <a:rPr lang="en-US" dirty="0" smtClean="0"/>
              <a:t>, </a:t>
            </a:r>
            <a:r>
              <a:rPr lang="en-US" dirty="0" err="1" smtClean="0"/>
              <a:t>monticelita</a:t>
            </a:r>
            <a:r>
              <a:rPr lang="en-US" dirty="0" smtClean="0"/>
              <a:t>, </a:t>
            </a:r>
            <a:r>
              <a:rPr lang="en-US" dirty="0" err="1" smtClean="0"/>
              <a:t>serpentina</a:t>
            </a:r>
            <a:r>
              <a:rPr lang="en-US" dirty="0" smtClean="0"/>
              <a:t>, </a:t>
            </a:r>
            <a:r>
              <a:rPr lang="en-US" dirty="0" err="1" smtClean="0"/>
              <a:t>fases</a:t>
            </a:r>
            <a:r>
              <a:rPr lang="en-US" dirty="0" smtClean="0"/>
              <a:t> </a:t>
            </a:r>
            <a:r>
              <a:rPr lang="en-US" dirty="0" err="1" smtClean="0"/>
              <a:t>acessórias</a:t>
            </a:r>
            <a:r>
              <a:rPr lang="en-US" dirty="0" smtClean="0"/>
              <a:t> </a:t>
            </a:r>
            <a:r>
              <a:rPr lang="en-US" dirty="0" err="1" smtClean="0"/>
              <a:t>exóticas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err="1" smtClean="0"/>
              <a:t>Xenólitos</a:t>
            </a:r>
            <a:r>
              <a:rPr lang="en-US" dirty="0" smtClean="0"/>
              <a:t> (</a:t>
            </a:r>
            <a:r>
              <a:rPr lang="en-US" dirty="0" err="1" smtClean="0"/>
              <a:t>crustais</a:t>
            </a:r>
            <a:r>
              <a:rPr lang="en-US" dirty="0" smtClean="0"/>
              <a:t> e </a:t>
            </a:r>
            <a:r>
              <a:rPr lang="en-US" dirty="0" err="1" smtClean="0"/>
              <a:t>mantélicos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Xenocristais</a:t>
            </a:r>
            <a:r>
              <a:rPr lang="en-US" dirty="0" smtClean="0"/>
              <a:t>: </a:t>
            </a:r>
            <a:r>
              <a:rPr lang="en-US" dirty="0" err="1" smtClean="0"/>
              <a:t>olivina</a:t>
            </a:r>
            <a:r>
              <a:rPr lang="en-US" dirty="0" smtClean="0"/>
              <a:t>, </a:t>
            </a:r>
            <a:r>
              <a:rPr lang="en-US" dirty="0" err="1" smtClean="0"/>
              <a:t>granada</a:t>
            </a:r>
            <a:r>
              <a:rPr lang="en-US" dirty="0" smtClean="0"/>
              <a:t>, </a:t>
            </a:r>
            <a:r>
              <a:rPr lang="en-US" dirty="0" err="1" smtClean="0"/>
              <a:t>espinélio</a:t>
            </a:r>
            <a:r>
              <a:rPr lang="en-US" dirty="0" smtClean="0"/>
              <a:t>, Cr-</a:t>
            </a:r>
            <a:r>
              <a:rPr lang="en-US" dirty="0" err="1" smtClean="0"/>
              <a:t>diopsídio</a:t>
            </a:r>
            <a:r>
              <a:rPr lang="en-US" dirty="0" smtClean="0"/>
              <a:t>, </a:t>
            </a:r>
            <a:r>
              <a:rPr lang="en-US" dirty="0" err="1" smtClean="0"/>
              <a:t>flogopita</a:t>
            </a:r>
            <a:r>
              <a:rPr lang="en-US" dirty="0" smtClean="0"/>
              <a:t> e diamante. 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Corpos</a:t>
            </a:r>
            <a:r>
              <a:rPr lang="en-US" dirty="0" smtClean="0"/>
              <a:t>: </a:t>
            </a:r>
            <a:r>
              <a:rPr lang="en-US" i="1" dirty="0" smtClean="0"/>
              <a:t>pipes</a:t>
            </a:r>
            <a:r>
              <a:rPr lang="en-US" dirty="0" smtClean="0"/>
              <a:t>, </a:t>
            </a:r>
            <a:r>
              <a:rPr lang="en-US" dirty="0" err="1" smtClean="0"/>
              <a:t>diques</a:t>
            </a:r>
            <a:r>
              <a:rPr lang="en-US" dirty="0" smtClean="0"/>
              <a:t>, sills e, </a:t>
            </a:r>
            <a:r>
              <a:rPr lang="en-US" dirty="0" err="1" smtClean="0"/>
              <a:t>raramente</a:t>
            </a:r>
            <a:r>
              <a:rPr lang="en-US" dirty="0" smtClean="0"/>
              <a:t>, lavas</a:t>
            </a:r>
          </a:p>
          <a:p>
            <a:endParaRPr lang="en-US" dirty="0"/>
          </a:p>
          <a:p>
            <a:r>
              <a:rPr lang="en-US" dirty="0" err="1" smtClean="0"/>
              <a:t>Fácies</a:t>
            </a:r>
            <a:r>
              <a:rPr lang="en-US" dirty="0" smtClean="0"/>
              <a:t> </a:t>
            </a:r>
            <a:r>
              <a:rPr lang="en-US" dirty="0" err="1" smtClean="0"/>
              <a:t>descritivas</a:t>
            </a:r>
            <a:r>
              <a:rPr lang="en-US" dirty="0" smtClean="0"/>
              <a:t>: </a:t>
            </a:r>
            <a:r>
              <a:rPr lang="en-US" dirty="0" err="1" smtClean="0"/>
              <a:t>Cratera</a:t>
            </a:r>
            <a:r>
              <a:rPr lang="en-US" dirty="0" smtClean="0"/>
              <a:t>, pipe e “</a:t>
            </a:r>
            <a:r>
              <a:rPr lang="en-US" dirty="0" err="1" smtClean="0"/>
              <a:t>zonas</a:t>
            </a:r>
            <a:r>
              <a:rPr lang="en-US" dirty="0" smtClean="0"/>
              <a:t> de </a:t>
            </a:r>
            <a:r>
              <a:rPr lang="en-US" dirty="0" err="1" smtClean="0"/>
              <a:t>raiz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     (</a:t>
            </a:r>
            <a:r>
              <a:rPr lang="en-US" i="1" dirty="0" smtClean="0"/>
              <a:t>crater, pipe, root zones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9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94334"/>
            <a:ext cx="8620125" cy="475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9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88" y="850900"/>
            <a:ext cx="5614730" cy="5356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45" y="787400"/>
            <a:ext cx="3708798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3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72" y="310989"/>
            <a:ext cx="3769867" cy="6221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583" y="5251500"/>
            <a:ext cx="2268172" cy="1410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731" y="285073"/>
            <a:ext cx="3924300" cy="172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731" y="1921567"/>
            <a:ext cx="3873500" cy="9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731" y="2861367"/>
            <a:ext cx="38354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2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20" y="413189"/>
            <a:ext cx="4457700" cy="584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088" y="1848645"/>
            <a:ext cx="4027434" cy="2791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13155" y="413189"/>
            <a:ext cx="3866985" cy="1311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3155" y="4888932"/>
            <a:ext cx="3966304" cy="16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748" y="163929"/>
            <a:ext cx="5261725" cy="57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533900" cy="6453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307" y="904875"/>
            <a:ext cx="4885743" cy="511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179512" y="173038"/>
            <a:ext cx="8784976" cy="461963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/>
              <a:t>Texturas </a:t>
            </a:r>
            <a:r>
              <a:rPr lang="pt-BR" b="1" dirty="0" err="1"/>
              <a:t>cumuláticas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413731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5" y="701362"/>
            <a:ext cx="7578130" cy="46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6" b="25985"/>
          <a:stretch/>
        </p:blipFill>
        <p:spPr bwMode="auto">
          <a:xfrm>
            <a:off x="247414" y="5222935"/>
            <a:ext cx="6141275" cy="117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5" t="74901" r="28585" b="6965"/>
          <a:stretch/>
        </p:blipFill>
        <p:spPr bwMode="auto">
          <a:xfrm>
            <a:off x="6008161" y="5222935"/>
            <a:ext cx="2954403" cy="127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2"/>
          <p:cNvSpPr txBox="1">
            <a:spLocks noChangeArrowheads="1"/>
          </p:cNvSpPr>
          <p:nvPr/>
        </p:nvSpPr>
        <p:spPr bwMode="auto">
          <a:xfrm>
            <a:off x="179512" y="175899"/>
            <a:ext cx="8783052" cy="461963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/>
              <a:t>Texturas </a:t>
            </a:r>
            <a:r>
              <a:rPr lang="pt-BR" b="1" dirty="0" err="1"/>
              <a:t>cumuláticas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1186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1283</TotalTime>
  <Words>2731</Words>
  <Application>Microsoft Macintosh PowerPoint</Application>
  <PresentationFormat>On-screen Show (4:3)</PresentationFormat>
  <Paragraphs>224</Paragraphs>
  <Slides>47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Capital</vt:lpstr>
      <vt:lpstr>ROCHAS MÁFICA-ULTRAMÁFICAS  Prática macroscópica e microscópica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Maciço Ponte Nova – Aspectos Petrográficos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Lavas Ultramáficas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Magmas Ultrabásicos</vt:lpstr>
      <vt:lpstr>Kimberlitos (Grupos I e II)</vt:lpstr>
      <vt:lpstr>PowerPoint Presentation</vt:lpstr>
      <vt:lpstr>PowerPoint Presentation</vt:lpstr>
    </vt:vector>
  </TitlesOfParts>
  <Manager/>
  <Company>GMG-IGc-USP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Rogério Guitarrari Azzone</dc:creator>
  <cp:keywords/>
  <dc:description/>
  <cp:lastModifiedBy>Excelso Ruberti</cp:lastModifiedBy>
  <cp:revision>41</cp:revision>
  <dcterms:created xsi:type="dcterms:W3CDTF">2016-05-10T14:59:50Z</dcterms:created>
  <dcterms:modified xsi:type="dcterms:W3CDTF">2018-05-17T19:28:59Z</dcterms:modified>
  <cp:category/>
</cp:coreProperties>
</file>