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94" r:id="rId4"/>
    <p:sldId id="259" r:id="rId5"/>
    <p:sldId id="295" r:id="rId6"/>
    <p:sldId id="296" r:id="rId7"/>
    <p:sldId id="258" r:id="rId8"/>
    <p:sldId id="260" r:id="rId9"/>
    <p:sldId id="261" r:id="rId10"/>
    <p:sldId id="262" r:id="rId11"/>
    <p:sldId id="263" r:id="rId12"/>
    <p:sldId id="267" r:id="rId13"/>
    <p:sldId id="279" r:id="rId14"/>
    <p:sldId id="280" r:id="rId15"/>
    <p:sldId id="283" r:id="rId16"/>
    <p:sldId id="281" r:id="rId17"/>
    <p:sldId id="285" r:id="rId18"/>
    <p:sldId id="284" r:id="rId19"/>
    <p:sldId id="286" r:id="rId20"/>
    <p:sldId id="265" r:id="rId21"/>
    <p:sldId id="266" r:id="rId22"/>
    <p:sldId id="287" r:id="rId23"/>
    <p:sldId id="289" r:id="rId24"/>
    <p:sldId id="288" r:id="rId25"/>
    <p:sldId id="290" r:id="rId26"/>
    <p:sldId id="291" r:id="rId27"/>
    <p:sldId id="292" r:id="rId28"/>
    <p:sldId id="293" r:id="rId29"/>
    <p:sldId id="297" r:id="rId30"/>
    <p:sldId id="298" r:id="rId31"/>
    <p:sldId id="299"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33E52-BA96-4B1C-BCA4-E58298A500D9}" type="datetimeFigureOut">
              <a:rPr lang="pt-BR" smtClean="0"/>
              <a:t>22/03/2020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3607E-B8C7-4BD0-97ED-3641DA05A21D}" type="slidenum">
              <a:rPr lang="pt-BR" smtClean="0"/>
              <a:t>‹nº›</a:t>
            </a:fld>
            <a:endParaRPr lang="pt-BR"/>
          </a:p>
        </p:txBody>
      </p:sp>
    </p:spTree>
    <p:extLst>
      <p:ext uri="{BB962C8B-B14F-4D97-AF65-F5344CB8AC3E}">
        <p14:creationId xmlns:p14="http://schemas.microsoft.com/office/powerpoint/2010/main" val="7555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3A3083D-F7EC-4251-AEE6-08A01EC4C8DB}" type="datetime1">
              <a:rPr lang="pt-BR" smtClean="0"/>
              <a:t>22/03/2020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230154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5A759D-1D0F-4F24-9CCA-7CC5BA0A4FE0}" type="datetime1">
              <a:rPr lang="pt-BR" smtClean="0"/>
              <a:t>22/03/2020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141150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71C39E0-1012-4380-9AF1-AF031876F7BE}" type="datetime1">
              <a:rPr lang="pt-BR" smtClean="0"/>
              <a:t>22/03/2020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46163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72B2823-ED3F-4BF0-B87A-17450425CB98}" type="datetime1">
              <a:rPr lang="pt-BR" smtClean="0"/>
              <a:t>22/03/2020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19697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9B96C02F-869B-49A3-8EC6-8D872B4610CD}" type="datetime1">
              <a:rPr lang="pt-BR" smtClean="0"/>
              <a:t>22/03/2020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101236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7192F74A-05AF-4A08-9987-B61D78DB21DB}" type="datetime1">
              <a:rPr lang="pt-BR" smtClean="0"/>
              <a:t>22/03/2020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4210091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F71B827-A33E-49D5-AFAA-F2C1B5DA5376}" type="datetime1">
              <a:rPr lang="pt-BR" smtClean="0"/>
              <a:t>22/03/2020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325752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4C4C739D-4141-40EB-ADA7-68C66047E999}" type="datetime1">
              <a:rPr lang="pt-BR" smtClean="0"/>
              <a:t>22/03/2020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280268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63FFB73-7859-493B-B4C2-777CD8D31ECB}" type="datetime1">
              <a:rPr lang="pt-BR" smtClean="0"/>
              <a:t>22/03/2020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330085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E3262329-F21E-4DA1-9A08-A2C47065EF08}" type="datetime1">
              <a:rPr lang="pt-BR" smtClean="0"/>
              <a:t>22/03/2020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54562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30A16C72-01AA-44D2-87CA-14FEAA33AC72}" type="datetime1">
              <a:rPr lang="pt-BR" smtClean="0"/>
              <a:t>22/03/2020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474DDC1-61B4-4F90-8F87-176D58F64EB0}" type="slidenum">
              <a:rPr lang="pt-BR" smtClean="0"/>
              <a:t>‹nº›</a:t>
            </a:fld>
            <a:endParaRPr lang="pt-BR"/>
          </a:p>
        </p:txBody>
      </p:sp>
    </p:spTree>
    <p:extLst>
      <p:ext uri="{BB962C8B-B14F-4D97-AF65-F5344CB8AC3E}">
        <p14:creationId xmlns:p14="http://schemas.microsoft.com/office/powerpoint/2010/main" val="653421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63B6B-881A-432F-A408-D8833668262B}" type="datetime1">
              <a:rPr lang="pt-BR" smtClean="0"/>
              <a:t>22/03/2020</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4DDC1-61B4-4F90-8F87-176D58F64EB0}" type="slidenum">
              <a:rPr lang="pt-BR" smtClean="0"/>
              <a:t>‹nº›</a:t>
            </a:fld>
            <a:endParaRPr lang="pt-BR"/>
          </a:p>
        </p:txBody>
      </p:sp>
    </p:spTree>
    <p:extLst>
      <p:ext uri="{BB962C8B-B14F-4D97-AF65-F5344CB8AC3E}">
        <p14:creationId xmlns:p14="http://schemas.microsoft.com/office/powerpoint/2010/main" val="152399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pt-BR" dirty="0"/>
              <a:t> PMT 5927</a:t>
            </a:r>
            <a:br>
              <a:rPr lang="pt-BR" dirty="0"/>
            </a:br>
            <a:r>
              <a:rPr lang="pt-BR" dirty="0"/>
              <a:t>aula 4</a:t>
            </a:r>
          </a:p>
        </p:txBody>
      </p:sp>
      <p:sp>
        <p:nvSpPr>
          <p:cNvPr id="3" name="Subtítulo 2"/>
          <p:cNvSpPr>
            <a:spLocks noGrp="1"/>
          </p:cNvSpPr>
          <p:nvPr>
            <p:ph type="subTitle" idx="1"/>
          </p:nvPr>
        </p:nvSpPr>
        <p:spPr/>
        <p:txBody>
          <a:bodyPr/>
          <a:lstStyle/>
          <a:p>
            <a:r>
              <a:rPr lang="pt-BR" dirty="0"/>
              <a:t>Capítulos 3.1 e 3.2 do review do </a:t>
            </a:r>
            <a:r>
              <a:rPr lang="pt-BR" dirty="0" err="1"/>
              <a:t>DebRoy</a:t>
            </a:r>
            <a:endParaRPr lang="pt-BR" dirty="0"/>
          </a:p>
          <a:p>
            <a:r>
              <a:rPr lang="pt-BR" dirty="0"/>
              <a:t>2020</a:t>
            </a:r>
          </a:p>
        </p:txBody>
      </p:sp>
      <p:sp>
        <p:nvSpPr>
          <p:cNvPr id="4" name="Espaço Reservado para Número de Slide 3"/>
          <p:cNvSpPr>
            <a:spLocks noGrp="1"/>
          </p:cNvSpPr>
          <p:nvPr>
            <p:ph type="sldNum" sz="quarter" idx="12"/>
          </p:nvPr>
        </p:nvSpPr>
        <p:spPr/>
        <p:txBody>
          <a:bodyPr/>
          <a:lstStyle/>
          <a:p>
            <a:fld id="{A474DDC1-61B4-4F90-8F87-176D58F64EB0}" type="slidenum">
              <a:rPr lang="pt-BR" smtClean="0"/>
              <a:t>1</a:t>
            </a:fld>
            <a:endParaRPr lang="pt-BR"/>
          </a:p>
        </p:txBody>
      </p:sp>
      <p:pic>
        <p:nvPicPr>
          <p:cNvPr id="5" name="Áudio 4">
            <a:hlinkClick r:id="" action="ppaction://media"/>
            <a:extLst>
              <a:ext uri="{FF2B5EF4-FFF2-40B4-BE49-F238E27FC236}">
                <a16:creationId xmlns:a16="http://schemas.microsoft.com/office/drawing/2014/main" id="{46A3DDEC-5921-4190-AE8C-FF47FB0B7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1726209"/>
      </p:ext>
    </p:extLst>
  </p:cSld>
  <p:clrMapOvr>
    <a:masterClrMapping/>
  </p:clrMapOvr>
  <mc:AlternateContent xmlns:mc="http://schemas.openxmlformats.org/markup-compatibility/2006">
    <mc:Choice xmlns:p14="http://schemas.microsoft.com/office/powerpoint/2010/main" Requires="p14">
      <p:transition spd="slow" p14:dur="2000" advTm="16410"/>
    </mc:Choice>
    <mc:Fallback>
      <p:transition spd="slow" advTm="1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927EC2-EEE0-4FE1-9D7E-8E6DA77BCF8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27539B6-572D-4C0D-8ED6-278BE34F6E56}"/>
              </a:ext>
            </a:extLst>
          </p:cNvPr>
          <p:cNvSpPr>
            <a:spLocks noGrp="1"/>
          </p:cNvSpPr>
          <p:nvPr>
            <p:ph idx="1"/>
          </p:nvPr>
        </p:nvSpPr>
        <p:spPr/>
        <p:txBody>
          <a:bodyPr/>
          <a:lstStyle/>
          <a:p>
            <a:r>
              <a:rPr lang="en-US" dirty="0"/>
              <a:t>The heat flow direction at the solid/liquid interface is dependent on the local curvature of the boundary of the melt pool. </a:t>
            </a:r>
          </a:p>
          <a:p>
            <a:r>
              <a:rPr lang="en-US" dirty="0"/>
              <a:t>Columnar structures are developed when dendrites that are more aligned with the temperature gradient outgrow slower growing misaligned dendrites</a:t>
            </a:r>
            <a:endParaRPr lang="pt-BR" dirty="0"/>
          </a:p>
        </p:txBody>
      </p:sp>
      <p:sp>
        <p:nvSpPr>
          <p:cNvPr id="4" name="Espaço Reservado para Número de Slide 3">
            <a:extLst>
              <a:ext uri="{FF2B5EF4-FFF2-40B4-BE49-F238E27FC236}">
                <a16:creationId xmlns:a16="http://schemas.microsoft.com/office/drawing/2014/main" id="{60E8E7BB-7F77-45F5-8A23-7CEB95A8CFC1}"/>
              </a:ext>
            </a:extLst>
          </p:cNvPr>
          <p:cNvSpPr>
            <a:spLocks noGrp="1"/>
          </p:cNvSpPr>
          <p:nvPr>
            <p:ph type="sldNum" sz="quarter" idx="12"/>
          </p:nvPr>
        </p:nvSpPr>
        <p:spPr/>
        <p:txBody>
          <a:bodyPr/>
          <a:lstStyle/>
          <a:p>
            <a:fld id="{A474DDC1-61B4-4F90-8F87-176D58F64EB0}" type="slidenum">
              <a:rPr lang="pt-BR" smtClean="0"/>
              <a:t>10</a:t>
            </a:fld>
            <a:endParaRPr lang="pt-BR"/>
          </a:p>
        </p:txBody>
      </p:sp>
    </p:spTree>
    <p:extLst>
      <p:ext uri="{BB962C8B-B14F-4D97-AF65-F5344CB8AC3E}">
        <p14:creationId xmlns:p14="http://schemas.microsoft.com/office/powerpoint/2010/main" val="15350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2EB0B65-7B7C-4D07-95DB-1E24223A4DD9}"/>
              </a:ext>
            </a:extLst>
          </p:cNvPr>
          <p:cNvSpPr>
            <a:spLocks noGrp="1"/>
          </p:cNvSpPr>
          <p:nvPr>
            <p:ph idx="1"/>
          </p:nvPr>
        </p:nvSpPr>
        <p:spPr>
          <a:xfrm>
            <a:off x="6387548" y="0"/>
            <a:ext cx="5595730" cy="6176963"/>
          </a:xfrm>
        </p:spPr>
        <p:txBody>
          <a:bodyPr/>
          <a:lstStyle/>
          <a:p>
            <a:pPr marL="0" indent="0">
              <a:buNone/>
            </a:pPr>
            <a:r>
              <a:rPr lang="pt-BR" dirty="0"/>
              <a:t>O gradiente </a:t>
            </a:r>
          </a:p>
          <a:p>
            <a:pPr marL="0" indent="0">
              <a:buNone/>
            </a:pPr>
            <a:r>
              <a:rPr lang="pt-BR" dirty="0"/>
              <a:t>Térmico</a:t>
            </a:r>
          </a:p>
          <a:p>
            <a:pPr marL="0" indent="0">
              <a:buNone/>
            </a:pPr>
            <a:endParaRPr lang="pt-BR" dirty="0"/>
          </a:p>
          <a:p>
            <a:pPr marL="0" indent="0">
              <a:buNone/>
            </a:pPr>
            <a:r>
              <a:rPr lang="pt-BR" dirty="0"/>
              <a:t>Magnitude do gradiente</a:t>
            </a:r>
          </a:p>
          <a:p>
            <a:pPr marL="0" indent="0">
              <a:buNone/>
            </a:pPr>
            <a:r>
              <a:rPr lang="pt-BR" sz="2000" dirty="0"/>
              <a:t>  Ângulo entre </a:t>
            </a:r>
            <a:r>
              <a:rPr lang="en-US" dirty="0"/>
              <a:t>the heat flow direction and the scanning direction</a:t>
            </a:r>
            <a:endParaRPr lang="pt-BR" sz="2000" dirty="0"/>
          </a:p>
        </p:txBody>
      </p:sp>
      <p:sp>
        <p:nvSpPr>
          <p:cNvPr id="4" name="Espaço Reservado para Número de Slide 3">
            <a:extLst>
              <a:ext uri="{FF2B5EF4-FFF2-40B4-BE49-F238E27FC236}">
                <a16:creationId xmlns:a16="http://schemas.microsoft.com/office/drawing/2014/main" id="{C79D3759-4493-44D5-9F24-0DC203F01018}"/>
              </a:ext>
            </a:extLst>
          </p:cNvPr>
          <p:cNvSpPr>
            <a:spLocks noGrp="1"/>
          </p:cNvSpPr>
          <p:nvPr>
            <p:ph type="sldNum" sz="quarter" idx="12"/>
          </p:nvPr>
        </p:nvSpPr>
        <p:spPr/>
        <p:txBody>
          <a:bodyPr/>
          <a:lstStyle/>
          <a:p>
            <a:fld id="{A474DDC1-61B4-4F90-8F87-176D58F64EB0}" type="slidenum">
              <a:rPr lang="pt-BR" smtClean="0"/>
              <a:t>11</a:t>
            </a:fld>
            <a:endParaRPr lang="pt-BR"/>
          </a:p>
        </p:txBody>
      </p:sp>
      <p:pic>
        <p:nvPicPr>
          <p:cNvPr id="5" name="Imagem 4">
            <a:extLst>
              <a:ext uri="{FF2B5EF4-FFF2-40B4-BE49-F238E27FC236}">
                <a16:creationId xmlns:a16="http://schemas.microsoft.com/office/drawing/2014/main" id="{FB91038C-34E7-4BCC-BD4E-2CDB26950C59}"/>
              </a:ext>
            </a:extLst>
          </p:cNvPr>
          <p:cNvPicPr>
            <a:picLocks noChangeAspect="1"/>
          </p:cNvPicPr>
          <p:nvPr/>
        </p:nvPicPr>
        <p:blipFill>
          <a:blip r:embed="rId2"/>
          <a:stretch>
            <a:fillRect/>
          </a:stretch>
        </p:blipFill>
        <p:spPr>
          <a:xfrm>
            <a:off x="0" y="1917700"/>
            <a:ext cx="6586394" cy="4167188"/>
          </a:xfrm>
          <a:prstGeom prst="rect">
            <a:avLst/>
          </a:prstGeom>
        </p:spPr>
      </p:pic>
      <p:sp>
        <p:nvSpPr>
          <p:cNvPr id="7" name="CaixaDeTexto 6">
            <a:extLst>
              <a:ext uri="{FF2B5EF4-FFF2-40B4-BE49-F238E27FC236}">
                <a16:creationId xmlns:a16="http://schemas.microsoft.com/office/drawing/2014/main" id="{70A97253-CFA0-4397-ABD3-F3EEFFE0A19B}"/>
              </a:ext>
            </a:extLst>
          </p:cNvPr>
          <p:cNvSpPr txBox="1"/>
          <p:nvPr/>
        </p:nvSpPr>
        <p:spPr>
          <a:xfrm>
            <a:off x="208722" y="6097451"/>
            <a:ext cx="11145078" cy="646331"/>
          </a:xfrm>
          <a:prstGeom prst="rect">
            <a:avLst/>
          </a:prstGeom>
          <a:noFill/>
        </p:spPr>
        <p:txBody>
          <a:bodyPr wrap="square" rtlCol="0">
            <a:spAutoFit/>
          </a:bodyPr>
          <a:lstStyle/>
          <a:p>
            <a:r>
              <a:rPr lang="en-US" dirty="0"/>
              <a:t>Fig. 25. Schematic representation of the angular relationships between the </a:t>
            </a:r>
            <a:r>
              <a:rPr lang="en-US" u="sng" dirty="0"/>
              <a:t>scanning velocity </a:t>
            </a:r>
            <a:r>
              <a:rPr lang="en-US" u="sng" dirty="0" err="1"/>
              <a:t>Vb</a:t>
            </a:r>
            <a:r>
              <a:rPr lang="en-US" dirty="0"/>
              <a:t>, </a:t>
            </a:r>
          </a:p>
          <a:p>
            <a:r>
              <a:rPr lang="en-US" dirty="0"/>
              <a:t>                               the solidification interface normal </a:t>
            </a:r>
            <a:r>
              <a:rPr lang="en-US" dirty="0" err="1"/>
              <a:t>V</a:t>
            </a:r>
            <a:r>
              <a:rPr lang="en-US" baseline="-25000" dirty="0" err="1"/>
              <a:t>n</a:t>
            </a:r>
            <a:r>
              <a:rPr lang="en-US" dirty="0"/>
              <a:t> and the dendrite </a:t>
            </a:r>
            <a:r>
              <a:rPr lang="pt-BR" dirty="0" err="1"/>
              <a:t>growing</a:t>
            </a:r>
            <a:r>
              <a:rPr lang="pt-BR" dirty="0"/>
              <a:t> </a:t>
            </a:r>
            <a:r>
              <a:rPr lang="pt-BR" dirty="0" err="1"/>
              <a:t>direction</a:t>
            </a:r>
            <a:r>
              <a:rPr lang="pt-BR" dirty="0"/>
              <a:t> </a:t>
            </a:r>
            <a:r>
              <a:rPr lang="pt-BR" dirty="0" err="1"/>
              <a:t>V</a:t>
            </a:r>
            <a:r>
              <a:rPr lang="pt-BR" baseline="-25000" dirty="0" err="1"/>
              <a:t>hkl</a:t>
            </a:r>
            <a:r>
              <a:rPr lang="pt-BR" dirty="0"/>
              <a:t>.</a:t>
            </a:r>
          </a:p>
        </p:txBody>
      </p:sp>
      <p:pic>
        <p:nvPicPr>
          <p:cNvPr id="8" name="Imagem 7">
            <a:extLst>
              <a:ext uri="{FF2B5EF4-FFF2-40B4-BE49-F238E27FC236}">
                <a16:creationId xmlns:a16="http://schemas.microsoft.com/office/drawing/2014/main" id="{E9020C8B-AA44-4A59-AE99-2138BA580292}"/>
              </a:ext>
            </a:extLst>
          </p:cNvPr>
          <p:cNvPicPr>
            <a:picLocks noChangeAspect="1"/>
          </p:cNvPicPr>
          <p:nvPr/>
        </p:nvPicPr>
        <p:blipFill>
          <a:blip r:embed="rId3"/>
          <a:stretch>
            <a:fillRect/>
          </a:stretch>
        </p:blipFill>
        <p:spPr>
          <a:xfrm>
            <a:off x="9148354" y="128671"/>
            <a:ext cx="2834924" cy="877819"/>
          </a:xfrm>
          <a:prstGeom prst="rect">
            <a:avLst/>
          </a:prstGeom>
        </p:spPr>
      </p:pic>
      <p:pic>
        <p:nvPicPr>
          <p:cNvPr id="9" name="Imagem 8">
            <a:extLst>
              <a:ext uri="{FF2B5EF4-FFF2-40B4-BE49-F238E27FC236}">
                <a16:creationId xmlns:a16="http://schemas.microsoft.com/office/drawing/2014/main" id="{AC959D37-2981-4058-B592-319562C303F1}"/>
              </a:ext>
            </a:extLst>
          </p:cNvPr>
          <p:cNvPicPr>
            <a:picLocks noChangeAspect="1"/>
          </p:cNvPicPr>
          <p:nvPr/>
        </p:nvPicPr>
        <p:blipFill>
          <a:blip r:embed="rId4"/>
          <a:stretch>
            <a:fillRect/>
          </a:stretch>
        </p:blipFill>
        <p:spPr>
          <a:xfrm>
            <a:off x="10435485" y="1464172"/>
            <a:ext cx="1547793" cy="646331"/>
          </a:xfrm>
          <a:prstGeom prst="rect">
            <a:avLst/>
          </a:prstGeom>
        </p:spPr>
      </p:pic>
      <p:pic>
        <p:nvPicPr>
          <p:cNvPr id="10" name="Imagem 9">
            <a:extLst>
              <a:ext uri="{FF2B5EF4-FFF2-40B4-BE49-F238E27FC236}">
                <a16:creationId xmlns:a16="http://schemas.microsoft.com/office/drawing/2014/main" id="{A3849798-B6FF-4E5F-89D3-7F7607C71624}"/>
              </a:ext>
            </a:extLst>
          </p:cNvPr>
          <p:cNvPicPr>
            <a:picLocks noChangeAspect="1"/>
          </p:cNvPicPr>
          <p:nvPr/>
        </p:nvPicPr>
        <p:blipFill>
          <a:blip r:embed="rId5"/>
          <a:stretch>
            <a:fillRect/>
          </a:stretch>
        </p:blipFill>
        <p:spPr>
          <a:xfrm>
            <a:off x="8879110" y="2874065"/>
            <a:ext cx="3104168" cy="1109870"/>
          </a:xfrm>
          <a:prstGeom prst="rect">
            <a:avLst/>
          </a:prstGeom>
        </p:spPr>
      </p:pic>
      <p:pic>
        <p:nvPicPr>
          <p:cNvPr id="11" name="Imagem 10">
            <a:extLst>
              <a:ext uri="{FF2B5EF4-FFF2-40B4-BE49-F238E27FC236}">
                <a16:creationId xmlns:a16="http://schemas.microsoft.com/office/drawing/2014/main" id="{06C6ABA2-D811-46A5-93AF-3213F956BFF3}"/>
              </a:ext>
            </a:extLst>
          </p:cNvPr>
          <p:cNvPicPr>
            <a:picLocks noChangeAspect="1"/>
          </p:cNvPicPr>
          <p:nvPr/>
        </p:nvPicPr>
        <p:blipFill>
          <a:blip r:embed="rId6"/>
          <a:stretch>
            <a:fillRect/>
          </a:stretch>
        </p:blipFill>
        <p:spPr>
          <a:xfrm>
            <a:off x="9220199" y="4086369"/>
            <a:ext cx="2721389" cy="646330"/>
          </a:xfrm>
          <a:prstGeom prst="rect">
            <a:avLst/>
          </a:prstGeom>
        </p:spPr>
      </p:pic>
      <p:pic>
        <p:nvPicPr>
          <p:cNvPr id="12" name="Imagem 11">
            <a:extLst>
              <a:ext uri="{FF2B5EF4-FFF2-40B4-BE49-F238E27FC236}">
                <a16:creationId xmlns:a16="http://schemas.microsoft.com/office/drawing/2014/main" id="{8DA958DF-AE25-4A44-A882-68EF11ABE106}"/>
              </a:ext>
            </a:extLst>
          </p:cNvPr>
          <p:cNvPicPr>
            <a:picLocks noChangeAspect="1"/>
          </p:cNvPicPr>
          <p:nvPr/>
        </p:nvPicPr>
        <p:blipFill>
          <a:blip r:embed="rId7"/>
          <a:stretch>
            <a:fillRect/>
          </a:stretch>
        </p:blipFill>
        <p:spPr>
          <a:xfrm>
            <a:off x="8610600" y="4835133"/>
            <a:ext cx="3163526" cy="816873"/>
          </a:xfrm>
          <a:prstGeom prst="rect">
            <a:avLst/>
          </a:prstGeom>
        </p:spPr>
      </p:pic>
    </p:spTree>
    <p:extLst>
      <p:ext uri="{BB962C8B-B14F-4D97-AF65-F5344CB8AC3E}">
        <p14:creationId xmlns:p14="http://schemas.microsoft.com/office/powerpoint/2010/main" val="245953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C77736-476C-48FA-A873-6A5DB3DF561D}"/>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57C1BFFE-C721-45F7-89D3-0A02F6C678AD}"/>
              </a:ext>
            </a:extLst>
          </p:cNvPr>
          <p:cNvSpPr>
            <a:spLocks noGrp="1"/>
          </p:cNvSpPr>
          <p:nvPr>
            <p:ph idx="1"/>
          </p:nvPr>
        </p:nvSpPr>
        <p:spPr>
          <a:xfrm>
            <a:off x="6096000" y="1825625"/>
            <a:ext cx="5257800" cy="4351338"/>
          </a:xfrm>
        </p:spPr>
        <p:txBody>
          <a:bodyPr/>
          <a:lstStyle/>
          <a:p>
            <a:r>
              <a:rPr lang="pt-BR" dirty="0"/>
              <a:t>Notem que as velocidades e os gradientes térmicos variam R e G variam com a posição na poça. </a:t>
            </a:r>
          </a:p>
          <a:p>
            <a:r>
              <a:rPr lang="pt-BR" dirty="0"/>
              <a:t>Gradiente térmico é maior na borda da poça do que na linha central</a:t>
            </a:r>
          </a:p>
          <a:p>
            <a:r>
              <a:rPr lang="pt-BR" dirty="0"/>
              <a:t>Velocidade da frente de solidificação é maior na linha central, e ZERO na borda lateral da poça</a:t>
            </a:r>
          </a:p>
          <a:p>
            <a:endParaRPr lang="pt-BR" dirty="0"/>
          </a:p>
        </p:txBody>
      </p:sp>
      <p:sp>
        <p:nvSpPr>
          <p:cNvPr id="4" name="Espaço Reservado para Número de Slide 3">
            <a:extLst>
              <a:ext uri="{FF2B5EF4-FFF2-40B4-BE49-F238E27FC236}">
                <a16:creationId xmlns:a16="http://schemas.microsoft.com/office/drawing/2014/main" id="{796B7C53-C9D5-4D55-90C3-44B6E1FA0E65}"/>
              </a:ext>
            </a:extLst>
          </p:cNvPr>
          <p:cNvSpPr>
            <a:spLocks noGrp="1"/>
          </p:cNvSpPr>
          <p:nvPr>
            <p:ph type="sldNum" sz="quarter" idx="12"/>
          </p:nvPr>
        </p:nvSpPr>
        <p:spPr/>
        <p:txBody>
          <a:bodyPr/>
          <a:lstStyle/>
          <a:p>
            <a:fld id="{A474DDC1-61B4-4F90-8F87-176D58F64EB0}" type="slidenum">
              <a:rPr lang="pt-BR" smtClean="0"/>
              <a:t>12</a:t>
            </a:fld>
            <a:endParaRPr lang="pt-BR"/>
          </a:p>
        </p:txBody>
      </p:sp>
      <p:pic>
        <p:nvPicPr>
          <p:cNvPr id="5" name="Imagem 4">
            <a:extLst>
              <a:ext uri="{FF2B5EF4-FFF2-40B4-BE49-F238E27FC236}">
                <a16:creationId xmlns:a16="http://schemas.microsoft.com/office/drawing/2014/main" id="{F1B97ADA-BF03-4713-AFD6-62BCF92051C3}"/>
              </a:ext>
            </a:extLst>
          </p:cNvPr>
          <p:cNvPicPr>
            <a:picLocks noChangeAspect="1"/>
          </p:cNvPicPr>
          <p:nvPr/>
        </p:nvPicPr>
        <p:blipFill>
          <a:blip r:embed="rId2"/>
          <a:stretch>
            <a:fillRect/>
          </a:stretch>
        </p:blipFill>
        <p:spPr>
          <a:xfrm>
            <a:off x="172099" y="2228190"/>
            <a:ext cx="6039374" cy="3230075"/>
          </a:xfrm>
          <a:prstGeom prst="rect">
            <a:avLst/>
          </a:prstGeom>
        </p:spPr>
      </p:pic>
      <p:sp>
        <p:nvSpPr>
          <p:cNvPr id="6" name="CaixaDeTexto 5">
            <a:extLst>
              <a:ext uri="{FF2B5EF4-FFF2-40B4-BE49-F238E27FC236}">
                <a16:creationId xmlns:a16="http://schemas.microsoft.com/office/drawing/2014/main" id="{1F9DBAA2-CB79-4603-B991-A0E1E35B4F31}"/>
              </a:ext>
            </a:extLst>
          </p:cNvPr>
          <p:cNvSpPr txBox="1"/>
          <p:nvPr/>
        </p:nvSpPr>
        <p:spPr>
          <a:xfrm>
            <a:off x="371062" y="5626435"/>
            <a:ext cx="4989186" cy="646331"/>
          </a:xfrm>
          <a:prstGeom prst="rect">
            <a:avLst/>
          </a:prstGeom>
          <a:noFill/>
        </p:spPr>
        <p:txBody>
          <a:bodyPr wrap="none" rtlCol="0">
            <a:spAutoFit/>
          </a:bodyPr>
          <a:lstStyle/>
          <a:p>
            <a:r>
              <a:rPr lang="pt-BR" dirty="0"/>
              <a:t>Figura adaptada por Rafael Nobre</a:t>
            </a:r>
          </a:p>
          <a:p>
            <a:r>
              <a:rPr lang="pt-BR" dirty="0" err="1"/>
              <a:t>Ref</a:t>
            </a:r>
            <a:r>
              <a:rPr lang="pt-BR" dirty="0"/>
              <a:t>: </a:t>
            </a:r>
            <a:r>
              <a:rPr lang="en-US" dirty="0"/>
              <a:t>SINDO, K. </a:t>
            </a:r>
            <a:r>
              <a:rPr lang="en-US" b="1" dirty="0"/>
              <a:t>Welding metallurgy, Second edition</a:t>
            </a:r>
            <a:r>
              <a:rPr lang="en-US" dirty="0"/>
              <a:t>.</a:t>
            </a:r>
            <a:endParaRPr lang="pt-BR" dirty="0"/>
          </a:p>
        </p:txBody>
      </p:sp>
    </p:spTree>
    <p:extLst>
      <p:ext uri="{BB962C8B-B14F-4D97-AF65-F5344CB8AC3E}">
        <p14:creationId xmlns:p14="http://schemas.microsoft.com/office/powerpoint/2010/main" val="596843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58134CF-1344-479A-9F03-8BD8CA94E30A}" type="datetime1">
              <a:rPr lang="pt-BR" smtClean="0"/>
              <a:pPr/>
              <a:t>22/03/2020</a:t>
            </a:fld>
            <a:endParaRPr lang="pt-BR"/>
          </a:p>
        </p:txBody>
      </p:sp>
      <p:sp>
        <p:nvSpPr>
          <p:cNvPr id="3" name="Espaço Reservado para Rodapé 2"/>
          <p:cNvSpPr>
            <a:spLocks noGrp="1"/>
          </p:cNvSpPr>
          <p:nvPr>
            <p:ph type="ftr" sz="quarter" idx="11"/>
          </p:nvPr>
        </p:nvSpPr>
        <p:spPr>
          <a:xfrm>
            <a:off x="2720932" y="6525344"/>
            <a:ext cx="7272808" cy="365125"/>
          </a:xfrm>
        </p:spPr>
        <p:txBody>
          <a:bodyPr/>
          <a:lstStyle/>
          <a:p>
            <a:r>
              <a:rPr lang="en-US" dirty="0"/>
              <a:t>Additive manufacturing of metallic components – Process, structure and properties</a:t>
            </a:r>
            <a:endParaRPr lang="pt-BR" dirty="0"/>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pPr/>
              <a:t>13</a:t>
            </a:fld>
            <a:endParaRPr lang="pt-BR" dirty="0"/>
          </a:p>
        </p:txBody>
      </p:sp>
      <p:sp>
        <p:nvSpPr>
          <p:cNvPr id="5" name="Retângulo 4"/>
          <p:cNvSpPr/>
          <p:nvPr/>
        </p:nvSpPr>
        <p:spPr>
          <a:xfrm>
            <a:off x="551383" y="260649"/>
            <a:ext cx="10368407" cy="523220"/>
          </a:xfrm>
          <a:prstGeom prst="rect">
            <a:avLst/>
          </a:prstGeom>
        </p:spPr>
        <p:txBody>
          <a:bodyPr wrap="square">
            <a:spAutoFit/>
          </a:bodyPr>
          <a:lstStyle/>
          <a:p>
            <a:pPr lvl="2" algn="ctr"/>
            <a:r>
              <a:rPr lang="en-US" sz="2800" dirty="0">
                <a:latin typeface="Arial" panose="020B0604020202020204" pitchFamily="34" charset="0"/>
                <a:cs typeface="Arial" panose="020B0604020202020204" pitchFamily="34" charset="0"/>
              </a:rPr>
              <a:t>3.1.3  </a:t>
            </a:r>
            <a:r>
              <a:rPr lang="en-US" sz="2800" dirty="0" err="1">
                <a:latin typeface="Arial" panose="020B0604020202020204" pitchFamily="34" charset="0"/>
                <a:cs typeface="Arial" panose="020B0604020202020204" pitchFamily="34" charset="0"/>
              </a:rPr>
              <a:t>Parâmetros</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Chave</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determinação</a:t>
            </a:r>
            <a:r>
              <a:rPr lang="en-US" sz="2800" dirty="0">
                <a:latin typeface="Arial" panose="020B0604020202020204" pitchFamily="34" charset="0"/>
                <a:cs typeface="Arial" panose="020B0604020202020204" pitchFamily="34" charset="0"/>
              </a:rPr>
              <a:t> da </a:t>
            </a:r>
            <a:r>
              <a:rPr lang="en-US" sz="2800" dirty="0" err="1">
                <a:latin typeface="Arial" panose="020B0604020202020204" pitchFamily="34" charset="0"/>
                <a:cs typeface="Arial" panose="020B0604020202020204" pitchFamily="34" charset="0"/>
              </a:rPr>
              <a:t>estrutura</a:t>
            </a:r>
            <a:endParaRPr lang="pt-BR" sz="2800" dirty="0">
              <a:latin typeface="Arial" panose="020B0604020202020204" pitchFamily="34" charset="0"/>
              <a:cs typeface="Arial" panose="020B0604020202020204" pitchFamily="34" charset="0"/>
            </a:endParaRPr>
          </a:p>
        </p:txBody>
      </p:sp>
      <p:sp>
        <p:nvSpPr>
          <p:cNvPr id="7" name="Retângulo 6"/>
          <p:cNvSpPr/>
          <p:nvPr/>
        </p:nvSpPr>
        <p:spPr>
          <a:xfrm>
            <a:off x="1550242" y="1170031"/>
            <a:ext cx="3897687" cy="5078313"/>
          </a:xfrm>
          <a:prstGeom prst="rect">
            <a:avLst/>
          </a:prstGeom>
        </p:spPr>
        <p:txBody>
          <a:bodyPr wrap="square">
            <a:spAutoFit/>
          </a:bodyPr>
          <a:lstStyle/>
          <a:p>
            <a:pPr algn="just"/>
            <a:r>
              <a:rPr lang="pt-BR" dirty="0"/>
              <a:t>A MA é um processo complexo, com vários parâmetros de processamento envolvidos tais como velocidade de escaneamento, potência, fonte de calor, distribuição de tamanho do pó e taxa de fluxo de pó (DED) ou espessura da camada de pó (PBF), etc.</a:t>
            </a:r>
          </a:p>
          <a:p>
            <a:pPr algn="just"/>
            <a:r>
              <a:rPr lang="pt-BR" dirty="0"/>
              <a:t>Em especial no processamento com pó, a estratégia de varredura ou o caminho da fusão é uma variável importante e frequentemente subestimada que afeta a integridade final do componente. </a:t>
            </a:r>
          </a:p>
          <a:p>
            <a:pPr algn="just"/>
            <a:r>
              <a:rPr lang="pt-BR" dirty="0"/>
              <a:t>A microestrutura de solidificação de vários materiais é determinado por vários parâmetros críticos, que são o gradiente de temperatura G, solidificação taxa R e </a:t>
            </a:r>
            <a:r>
              <a:rPr lang="pt-BR" dirty="0" err="1"/>
              <a:t>sub-resfriamento</a:t>
            </a:r>
            <a:r>
              <a:rPr lang="pt-BR" dirty="0"/>
              <a:t> DT.    Representação na figura ao lado.</a:t>
            </a:r>
          </a:p>
        </p:txBody>
      </p:sp>
      <p:sp>
        <p:nvSpPr>
          <p:cNvPr id="6" name="Retângulo 5"/>
          <p:cNvSpPr/>
          <p:nvPr/>
        </p:nvSpPr>
        <p:spPr>
          <a:xfrm>
            <a:off x="6096000" y="5865149"/>
            <a:ext cx="5257800" cy="523220"/>
          </a:xfrm>
          <a:prstGeom prst="rect">
            <a:avLst/>
          </a:prstGeom>
        </p:spPr>
        <p:txBody>
          <a:bodyPr wrap="square">
            <a:spAutoFit/>
          </a:bodyPr>
          <a:lstStyle/>
          <a:p>
            <a:r>
              <a:rPr lang="pt-BR" sz="1400" dirty="0"/>
              <a:t>Efeito do gradiente de temperatura G e da taxa de crescimento R na morfologia e tamanho da microestrutura de solidificação</a:t>
            </a:r>
          </a:p>
        </p:txBody>
      </p:sp>
      <p:pic>
        <p:nvPicPr>
          <p:cNvPr id="9" name="Imagem 8"/>
          <p:cNvPicPr>
            <a:picLocks noChangeAspect="1"/>
          </p:cNvPicPr>
          <p:nvPr/>
        </p:nvPicPr>
        <p:blipFill>
          <a:blip r:embed="rId2"/>
          <a:stretch>
            <a:fillRect/>
          </a:stretch>
        </p:blipFill>
        <p:spPr>
          <a:xfrm>
            <a:off x="5625333" y="856936"/>
            <a:ext cx="5728467" cy="4882217"/>
          </a:xfrm>
          <a:prstGeom prst="rect">
            <a:avLst/>
          </a:prstGeom>
        </p:spPr>
      </p:pic>
      <p:sp>
        <p:nvSpPr>
          <p:cNvPr id="8" name="CaixaDeTexto 7">
            <a:extLst>
              <a:ext uri="{FF2B5EF4-FFF2-40B4-BE49-F238E27FC236}">
                <a16:creationId xmlns:a16="http://schemas.microsoft.com/office/drawing/2014/main" id="{765BE7B8-B30E-4A3A-A79D-220DBB893C87}"/>
              </a:ext>
            </a:extLst>
          </p:cNvPr>
          <p:cNvSpPr txBox="1"/>
          <p:nvPr/>
        </p:nvSpPr>
        <p:spPr>
          <a:xfrm>
            <a:off x="4314761" y="6312950"/>
            <a:ext cx="3823419" cy="369332"/>
          </a:xfrm>
          <a:prstGeom prst="rect">
            <a:avLst/>
          </a:prstGeom>
          <a:noFill/>
        </p:spPr>
        <p:txBody>
          <a:bodyPr wrap="none" rtlCol="0">
            <a:spAutoFit/>
          </a:bodyPr>
          <a:lstStyle/>
          <a:p>
            <a:r>
              <a:rPr lang="pt-BR" dirty="0"/>
              <a:t>Página feita pelo colega Antonio Carlos</a:t>
            </a:r>
          </a:p>
        </p:txBody>
      </p:sp>
    </p:spTree>
    <p:extLst>
      <p:ext uri="{BB962C8B-B14F-4D97-AF65-F5344CB8AC3E}">
        <p14:creationId xmlns:p14="http://schemas.microsoft.com/office/powerpoint/2010/main" val="3459898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BBE11DC-837E-42AA-85AB-2B304236D07D}"/>
              </a:ext>
            </a:extLst>
          </p:cNvPr>
          <p:cNvSpPr>
            <a:spLocks noGrp="1"/>
          </p:cNvSpPr>
          <p:nvPr>
            <p:ph type="sldNum" sz="quarter" idx="12"/>
          </p:nvPr>
        </p:nvSpPr>
        <p:spPr/>
        <p:txBody>
          <a:bodyPr/>
          <a:lstStyle/>
          <a:p>
            <a:fld id="{A474DDC1-61B4-4F90-8F87-176D58F64EB0}" type="slidenum">
              <a:rPr lang="pt-BR" smtClean="0"/>
              <a:t>14</a:t>
            </a:fld>
            <a:endParaRPr lang="pt-BR"/>
          </a:p>
        </p:txBody>
      </p:sp>
      <p:pic>
        <p:nvPicPr>
          <p:cNvPr id="3" name="Imagem 2">
            <a:extLst>
              <a:ext uri="{FF2B5EF4-FFF2-40B4-BE49-F238E27FC236}">
                <a16:creationId xmlns:a16="http://schemas.microsoft.com/office/drawing/2014/main" id="{AF311B56-CE6E-4466-BD1E-972945A8D747}"/>
              </a:ext>
            </a:extLst>
          </p:cNvPr>
          <p:cNvPicPr>
            <a:picLocks noChangeAspect="1"/>
          </p:cNvPicPr>
          <p:nvPr/>
        </p:nvPicPr>
        <p:blipFill>
          <a:blip r:embed="rId2"/>
          <a:stretch>
            <a:fillRect/>
          </a:stretch>
        </p:blipFill>
        <p:spPr>
          <a:xfrm>
            <a:off x="3511826" y="212342"/>
            <a:ext cx="7732839" cy="5005365"/>
          </a:xfrm>
          <a:prstGeom prst="rect">
            <a:avLst/>
          </a:prstGeom>
        </p:spPr>
      </p:pic>
      <p:sp>
        <p:nvSpPr>
          <p:cNvPr id="4" name="CaixaDeTexto 3">
            <a:extLst>
              <a:ext uri="{FF2B5EF4-FFF2-40B4-BE49-F238E27FC236}">
                <a16:creationId xmlns:a16="http://schemas.microsoft.com/office/drawing/2014/main" id="{5FA977D1-D245-4F57-8319-6D0A194F9321}"/>
              </a:ext>
            </a:extLst>
          </p:cNvPr>
          <p:cNvSpPr txBox="1"/>
          <p:nvPr/>
        </p:nvSpPr>
        <p:spPr>
          <a:xfrm>
            <a:off x="3737113" y="5291742"/>
            <a:ext cx="8136835" cy="646331"/>
          </a:xfrm>
          <a:prstGeom prst="rect">
            <a:avLst/>
          </a:prstGeom>
          <a:noFill/>
        </p:spPr>
        <p:txBody>
          <a:bodyPr wrap="square" rtlCol="0">
            <a:spAutoFit/>
          </a:bodyPr>
          <a:lstStyle/>
          <a:p>
            <a:r>
              <a:rPr lang="pt-BR" dirty="0"/>
              <a:t>Efeito do gradiente de temperatura e a velocidade de solidificação na</a:t>
            </a:r>
          </a:p>
          <a:p>
            <a:r>
              <a:rPr lang="pt-BR" dirty="0"/>
              <a:t>microestrutura. Fonte: Lee (2014) [59]</a:t>
            </a:r>
          </a:p>
        </p:txBody>
      </p:sp>
      <p:sp>
        <p:nvSpPr>
          <p:cNvPr id="5" name="CaixaDeTexto 4">
            <a:extLst>
              <a:ext uri="{FF2B5EF4-FFF2-40B4-BE49-F238E27FC236}">
                <a16:creationId xmlns:a16="http://schemas.microsoft.com/office/drawing/2014/main" id="{EDD986EE-688A-4D74-9DA2-60F29FD8E9B3}"/>
              </a:ext>
            </a:extLst>
          </p:cNvPr>
          <p:cNvSpPr txBox="1"/>
          <p:nvPr/>
        </p:nvSpPr>
        <p:spPr>
          <a:xfrm>
            <a:off x="3737113" y="5894685"/>
            <a:ext cx="7076661" cy="923330"/>
          </a:xfrm>
          <a:prstGeom prst="rect">
            <a:avLst/>
          </a:prstGeom>
          <a:noFill/>
        </p:spPr>
        <p:txBody>
          <a:bodyPr wrap="square" rtlCol="0">
            <a:spAutoFit/>
          </a:bodyPr>
          <a:lstStyle/>
          <a:p>
            <a:r>
              <a:rPr lang="en-US" dirty="0"/>
              <a:t>Y. Lee, M. </a:t>
            </a:r>
            <a:r>
              <a:rPr lang="en-US" dirty="0" err="1"/>
              <a:t>Nordin</a:t>
            </a:r>
            <a:r>
              <a:rPr lang="en-US" dirty="0"/>
              <a:t>, S.S. Babu, D.F. </a:t>
            </a:r>
            <a:r>
              <a:rPr lang="en-US" dirty="0" err="1"/>
              <a:t>Farson</a:t>
            </a:r>
            <a:r>
              <a:rPr lang="en-US" dirty="0"/>
              <a:t>, Effect of fluid convection on dendrite  </a:t>
            </a:r>
            <a:r>
              <a:rPr lang="sv-SE" dirty="0"/>
              <a:t>arm spacing in laser deposition, Metall. Mater. Trans. B Process Metall. Mater.  </a:t>
            </a:r>
            <a:r>
              <a:rPr lang="pt-BR" dirty="0" err="1"/>
              <a:t>Process</a:t>
            </a:r>
            <a:r>
              <a:rPr lang="pt-BR" dirty="0"/>
              <a:t>. </a:t>
            </a:r>
            <a:r>
              <a:rPr lang="pt-BR" dirty="0" err="1"/>
              <a:t>Sci</a:t>
            </a:r>
            <a:r>
              <a:rPr lang="pt-BR" dirty="0"/>
              <a:t>. (2014). doi:10.1007/s11663-014-0054-7.</a:t>
            </a:r>
          </a:p>
        </p:txBody>
      </p:sp>
      <p:sp>
        <p:nvSpPr>
          <p:cNvPr id="6" name="CaixaDeTexto 5">
            <a:extLst>
              <a:ext uri="{FF2B5EF4-FFF2-40B4-BE49-F238E27FC236}">
                <a16:creationId xmlns:a16="http://schemas.microsoft.com/office/drawing/2014/main" id="{8E97DB45-527B-41D9-9AF7-FEB4EB986465}"/>
              </a:ext>
            </a:extLst>
          </p:cNvPr>
          <p:cNvSpPr txBox="1"/>
          <p:nvPr/>
        </p:nvSpPr>
        <p:spPr>
          <a:xfrm>
            <a:off x="331305" y="715617"/>
            <a:ext cx="3180522" cy="4801314"/>
          </a:xfrm>
          <a:prstGeom prst="rect">
            <a:avLst/>
          </a:prstGeom>
          <a:noFill/>
        </p:spPr>
        <p:txBody>
          <a:bodyPr wrap="square" rtlCol="0">
            <a:spAutoFit/>
          </a:bodyPr>
          <a:lstStyle/>
          <a:p>
            <a:r>
              <a:rPr lang="pt-BR" dirty="0"/>
              <a:t>A M.A. criou um novo problema para aquela figura clássica: a direção cristalográfica do crescimento celular não é a direção de crescimento mais rápido. </a:t>
            </a:r>
          </a:p>
          <a:p>
            <a:endParaRPr lang="pt-BR" dirty="0"/>
          </a:p>
          <a:p>
            <a:r>
              <a:rPr lang="pt-BR" dirty="0"/>
              <a:t>No entanto, no S.L.M. (PBF-L), o crescimento é colunar e se dá pela direção cristalográfica preferencial.</a:t>
            </a:r>
          </a:p>
          <a:p>
            <a:r>
              <a:rPr lang="pt-BR" dirty="0"/>
              <a:t>Daí criar-se um quinto campo, o “celular dendrítico”.</a:t>
            </a:r>
          </a:p>
          <a:p>
            <a:endParaRPr lang="pt-BR" dirty="0"/>
          </a:p>
          <a:p>
            <a:r>
              <a:rPr lang="pt-BR" dirty="0"/>
              <a:t>Diferencia-se do colunar dendrítico por não formar braços laterais, secundários.</a:t>
            </a:r>
          </a:p>
        </p:txBody>
      </p:sp>
    </p:spTree>
    <p:extLst>
      <p:ext uri="{BB962C8B-B14F-4D97-AF65-F5344CB8AC3E}">
        <p14:creationId xmlns:p14="http://schemas.microsoft.com/office/powerpoint/2010/main" val="1586481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904F9-40EF-4A57-A1D5-1F56971A9535}"/>
              </a:ext>
            </a:extLst>
          </p:cNvPr>
          <p:cNvSpPr>
            <a:spLocks noGrp="1"/>
          </p:cNvSpPr>
          <p:nvPr>
            <p:ph type="title"/>
          </p:nvPr>
        </p:nvSpPr>
        <p:spPr>
          <a:xfrm>
            <a:off x="838199" y="0"/>
            <a:ext cx="10515600" cy="1325563"/>
          </a:xfrm>
        </p:spPr>
        <p:txBody>
          <a:bodyPr/>
          <a:lstStyle/>
          <a:p>
            <a:r>
              <a:rPr lang="pt-BR" dirty="0"/>
              <a:t>Microestrutura obtida na FSL</a:t>
            </a:r>
          </a:p>
        </p:txBody>
      </p:sp>
      <p:sp>
        <p:nvSpPr>
          <p:cNvPr id="3" name="Marcador de contenido 2">
            <a:extLst>
              <a:ext uri="{FF2B5EF4-FFF2-40B4-BE49-F238E27FC236}">
                <a16:creationId xmlns:a16="http://schemas.microsoft.com/office/drawing/2014/main" id="{B95CFE5C-DECE-4DCC-992C-D4673D3DA9B2}"/>
              </a:ext>
            </a:extLst>
          </p:cNvPr>
          <p:cNvSpPr>
            <a:spLocks noGrp="1"/>
          </p:cNvSpPr>
          <p:nvPr>
            <p:ph idx="1"/>
          </p:nvPr>
        </p:nvSpPr>
        <p:spPr>
          <a:xfrm>
            <a:off x="621962" y="1033671"/>
            <a:ext cx="10515600" cy="5322680"/>
          </a:xfrm>
        </p:spPr>
        <p:txBody>
          <a:bodyPr>
            <a:normAutofit/>
          </a:bodyPr>
          <a:lstStyle/>
          <a:p>
            <a:pPr marL="0" indent="0" algn="just">
              <a:buNone/>
            </a:pPr>
            <a:r>
              <a:rPr lang="pt-BR" sz="2400" dirty="0"/>
              <a:t>A microestrutura produzida por FSL apresenta poças de fusão com estrutura celular-dendrítica, com células crescendo na direção &lt;100&gt; dos materiais cúbicos, delineadas por microsegregação na solidificação por super resfriamento constitucional.</a:t>
            </a:r>
          </a:p>
        </p:txBody>
      </p:sp>
      <p:sp>
        <p:nvSpPr>
          <p:cNvPr id="4" name="Marcador de número de diapositiva 3">
            <a:extLst>
              <a:ext uri="{FF2B5EF4-FFF2-40B4-BE49-F238E27FC236}">
                <a16:creationId xmlns:a16="http://schemas.microsoft.com/office/drawing/2014/main" id="{65229563-DDEC-433F-AC1E-39817989556E}"/>
              </a:ext>
            </a:extLst>
          </p:cNvPr>
          <p:cNvSpPr>
            <a:spLocks noGrp="1"/>
          </p:cNvSpPr>
          <p:nvPr>
            <p:ph type="sldNum" sz="quarter" idx="12"/>
          </p:nvPr>
        </p:nvSpPr>
        <p:spPr/>
        <p:txBody>
          <a:bodyPr/>
          <a:lstStyle/>
          <a:p>
            <a:fld id="{0A9C2AD7-BC76-4764-A91A-21E05B08CD6D}" type="slidenum">
              <a:rPr lang="pt-BR" smtClean="0"/>
              <a:t>15</a:t>
            </a:fld>
            <a:endParaRPr lang="pt-BR"/>
          </a:p>
        </p:txBody>
      </p:sp>
      <p:pic>
        <p:nvPicPr>
          <p:cNvPr id="5" name="Imagen 4">
            <a:extLst>
              <a:ext uri="{FF2B5EF4-FFF2-40B4-BE49-F238E27FC236}">
                <a16:creationId xmlns:a16="http://schemas.microsoft.com/office/drawing/2014/main" id="{DE6C147F-EBF8-4DD3-ACB9-85E9B1DA0E0A}"/>
              </a:ext>
            </a:extLst>
          </p:cNvPr>
          <p:cNvPicPr>
            <a:picLocks noChangeAspect="1"/>
          </p:cNvPicPr>
          <p:nvPr/>
        </p:nvPicPr>
        <p:blipFill rotWithShape="1">
          <a:blip r:embed="rId2"/>
          <a:srcRect l="36929"/>
          <a:stretch/>
        </p:blipFill>
        <p:spPr>
          <a:xfrm>
            <a:off x="1830284" y="2359234"/>
            <a:ext cx="7727742" cy="3631992"/>
          </a:xfrm>
          <a:prstGeom prst="rect">
            <a:avLst/>
          </a:prstGeom>
        </p:spPr>
      </p:pic>
      <p:sp>
        <p:nvSpPr>
          <p:cNvPr id="6" name="CuadroTexto 5">
            <a:extLst>
              <a:ext uri="{FF2B5EF4-FFF2-40B4-BE49-F238E27FC236}">
                <a16:creationId xmlns:a16="http://schemas.microsoft.com/office/drawing/2014/main" id="{3B7010BD-6144-4CEE-A7E6-2717551DC4B6}"/>
              </a:ext>
            </a:extLst>
          </p:cNvPr>
          <p:cNvSpPr txBox="1"/>
          <p:nvPr/>
        </p:nvSpPr>
        <p:spPr>
          <a:xfrm>
            <a:off x="838199" y="5865197"/>
            <a:ext cx="10299361" cy="1015663"/>
          </a:xfrm>
          <a:prstGeom prst="rect">
            <a:avLst/>
          </a:prstGeom>
          <a:noFill/>
        </p:spPr>
        <p:txBody>
          <a:bodyPr wrap="square" rtlCol="0">
            <a:spAutoFit/>
          </a:bodyPr>
          <a:lstStyle/>
          <a:p>
            <a:pPr algn="just"/>
            <a:r>
              <a:rPr lang="pt-BR" sz="2000" dirty="0">
                <a:latin typeface="Times New Roman" panose="02020603050405020304" pitchFamily="18" charset="0"/>
                <a:cs typeface="Times New Roman" panose="02020603050405020304" pitchFamily="18" charset="0"/>
              </a:rPr>
              <a:t>316L fabricado por FSL. É apresentada uma poça de fusão com estrutura celular, com segregação e e emaranhados de discordâncias nas paredes de células e, em alguns casos, precipitados nas paredes celulares. Wang 2017</a:t>
            </a:r>
          </a:p>
        </p:txBody>
      </p:sp>
      <p:sp>
        <p:nvSpPr>
          <p:cNvPr id="7" name="CaixaDeTexto 6">
            <a:extLst>
              <a:ext uri="{FF2B5EF4-FFF2-40B4-BE49-F238E27FC236}">
                <a16:creationId xmlns:a16="http://schemas.microsoft.com/office/drawing/2014/main" id="{186A4854-AF43-43ED-A856-E73DE457523E}"/>
              </a:ext>
            </a:extLst>
          </p:cNvPr>
          <p:cNvSpPr txBox="1"/>
          <p:nvPr/>
        </p:nvSpPr>
        <p:spPr>
          <a:xfrm>
            <a:off x="9809689" y="2888139"/>
            <a:ext cx="2117640" cy="923330"/>
          </a:xfrm>
          <a:prstGeom prst="rect">
            <a:avLst/>
          </a:prstGeom>
          <a:noFill/>
        </p:spPr>
        <p:txBody>
          <a:bodyPr wrap="square" rtlCol="0">
            <a:spAutoFit/>
          </a:bodyPr>
          <a:lstStyle/>
          <a:p>
            <a:r>
              <a:rPr lang="pt-BR" dirty="0"/>
              <a:t>Slide de Jhoan Guzman, mestrado, 2019</a:t>
            </a:r>
          </a:p>
        </p:txBody>
      </p:sp>
    </p:spTree>
    <p:extLst>
      <p:ext uri="{BB962C8B-B14F-4D97-AF65-F5344CB8AC3E}">
        <p14:creationId xmlns:p14="http://schemas.microsoft.com/office/powerpoint/2010/main" val="427121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A47EA55-E2D9-46B0-BB45-A6A94DBAF793}"/>
              </a:ext>
            </a:extLst>
          </p:cNvPr>
          <p:cNvSpPr>
            <a:spLocks noGrp="1"/>
          </p:cNvSpPr>
          <p:nvPr>
            <p:ph type="title"/>
          </p:nvPr>
        </p:nvSpPr>
        <p:spPr/>
        <p:txBody>
          <a:bodyPr/>
          <a:lstStyle/>
          <a:p>
            <a:endParaRPr lang="pt-BR"/>
          </a:p>
        </p:txBody>
      </p:sp>
      <p:sp>
        <p:nvSpPr>
          <p:cNvPr id="4" name="Espaço Reservado para Conteúdo 3">
            <a:extLst>
              <a:ext uri="{FF2B5EF4-FFF2-40B4-BE49-F238E27FC236}">
                <a16:creationId xmlns:a16="http://schemas.microsoft.com/office/drawing/2014/main" id="{3EA2D5AE-84C2-4C6E-A97D-031C6E5893C5}"/>
              </a:ext>
            </a:extLst>
          </p:cNvPr>
          <p:cNvSpPr>
            <a:spLocks noGrp="1"/>
          </p:cNvSpPr>
          <p:nvPr>
            <p:ph idx="1"/>
          </p:nvPr>
        </p:nvSpPr>
        <p:spPr/>
        <p:txBody>
          <a:bodyPr>
            <a:normAutofit fontScale="77500" lnSpcReduction="20000"/>
          </a:bodyPr>
          <a:lstStyle/>
          <a:p>
            <a:r>
              <a:rPr lang="en-US" dirty="0"/>
              <a:t>Debroy </a:t>
            </a:r>
            <a:r>
              <a:rPr lang="en-US" dirty="0" err="1"/>
              <a:t>diz</a:t>
            </a:r>
            <a:r>
              <a:rPr lang="en-US" dirty="0"/>
              <a:t>: As </a:t>
            </a:r>
            <a:r>
              <a:rPr lang="en-US" dirty="0" err="1"/>
              <a:t>microestruturas</a:t>
            </a:r>
            <a:r>
              <a:rPr lang="en-US" dirty="0"/>
              <a:t> de </a:t>
            </a:r>
            <a:r>
              <a:rPr lang="en-US" dirty="0" err="1"/>
              <a:t>solidificação</a:t>
            </a:r>
            <a:r>
              <a:rPr lang="en-US" dirty="0"/>
              <a:t> </a:t>
            </a:r>
            <a:r>
              <a:rPr lang="en-US" dirty="0" err="1"/>
              <a:t>mais</a:t>
            </a:r>
            <a:r>
              <a:rPr lang="en-US" dirty="0"/>
              <a:t> </a:t>
            </a:r>
            <a:r>
              <a:rPr lang="en-US" dirty="0" err="1"/>
              <a:t>frequentemente</a:t>
            </a:r>
            <a:r>
              <a:rPr lang="en-US" dirty="0"/>
              <a:t> </a:t>
            </a:r>
            <a:r>
              <a:rPr lang="en-US" dirty="0" err="1"/>
              <a:t>observadas</a:t>
            </a:r>
            <a:r>
              <a:rPr lang="en-US" dirty="0"/>
              <a:t> </a:t>
            </a:r>
            <a:r>
              <a:rPr lang="en-US" dirty="0" err="1"/>
              <a:t>são</a:t>
            </a:r>
            <a:r>
              <a:rPr lang="en-US" dirty="0"/>
              <a:t> as </a:t>
            </a:r>
            <a:r>
              <a:rPr lang="en-US" dirty="0" err="1"/>
              <a:t>colunares</a:t>
            </a:r>
            <a:r>
              <a:rPr lang="en-US" dirty="0"/>
              <a:t> e as </a:t>
            </a:r>
            <a:r>
              <a:rPr lang="en-US" dirty="0" err="1"/>
              <a:t>equiaxiais</a:t>
            </a:r>
            <a:r>
              <a:rPr lang="en-US" dirty="0"/>
              <a:t>.</a:t>
            </a:r>
          </a:p>
          <a:p>
            <a:r>
              <a:rPr lang="en-US" dirty="0"/>
              <a:t>Sob </a:t>
            </a:r>
            <a:r>
              <a:rPr lang="en-US" dirty="0" err="1"/>
              <a:t>certas</a:t>
            </a:r>
            <a:r>
              <a:rPr lang="en-US" dirty="0"/>
              <a:t> </a:t>
            </a:r>
            <a:r>
              <a:rPr lang="en-US" dirty="0" err="1"/>
              <a:t>circunstâncias</a:t>
            </a:r>
            <a:r>
              <a:rPr lang="en-US" dirty="0"/>
              <a:t> de </a:t>
            </a:r>
            <a:r>
              <a:rPr lang="en-US" dirty="0" err="1"/>
              <a:t>solidificação</a:t>
            </a:r>
            <a:r>
              <a:rPr lang="en-US" dirty="0"/>
              <a:t>, </a:t>
            </a:r>
            <a:r>
              <a:rPr lang="en-US" dirty="0" err="1"/>
              <a:t>ocorre</a:t>
            </a:r>
            <a:r>
              <a:rPr lang="en-US" dirty="0"/>
              <a:t> a </a:t>
            </a:r>
            <a:r>
              <a:rPr lang="en-US" dirty="0" err="1"/>
              <a:t>transição</a:t>
            </a:r>
            <a:r>
              <a:rPr lang="en-US" dirty="0"/>
              <a:t> </a:t>
            </a:r>
            <a:r>
              <a:rPr lang="en-US" dirty="0" err="1"/>
              <a:t>colunar</a:t>
            </a:r>
            <a:r>
              <a:rPr lang="en-US" dirty="0"/>
              <a:t>/equiaxial. (CET). </a:t>
            </a:r>
          </a:p>
          <a:p>
            <a:r>
              <a:rPr lang="en-US" dirty="0"/>
              <a:t>A CET </a:t>
            </a:r>
            <a:r>
              <a:rPr lang="en-US" dirty="0" err="1"/>
              <a:t>ocorre</a:t>
            </a:r>
            <a:r>
              <a:rPr lang="en-US" dirty="0"/>
              <a:t> com a </a:t>
            </a:r>
            <a:r>
              <a:rPr lang="en-US" dirty="0" err="1"/>
              <a:t>nucleação</a:t>
            </a:r>
            <a:r>
              <a:rPr lang="en-US" dirty="0"/>
              <a:t> de </a:t>
            </a:r>
            <a:r>
              <a:rPr lang="en-US" dirty="0" err="1"/>
              <a:t>numerosas</a:t>
            </a:r>
            <a:r>
              <a:rPr lang="en-US" dirty="0"/>
              <a:t> </a:t>
            </a:r>
            <a:r>
              <a:rPr lang="en-US" dirty="0" err="1"/>
              <a:t>endritas</a:t>
            </a:r>
            <a:r>
              <a:rPr lang="en-US" dirty="0"/>
              <a:t> </a:t>
            </a:r>
            <a:r>
              <a:rPr lang="en-US" dirty="0" err="1"/>
              <a:t>equiaxiais</a:t>
            </a:r>
            <a:r>
              <a:rPr lang="en-US" dirty="0"/>
              <a:t>  when nucleation of sufficiently numerous equiaxed dendrites takes place in the constitutionally undercooled liquid adjacent to the columnar dendritic front [343].</a:t>
            </a:r>
          </a:p>
          <a:p>
            <a:r>
              <a:rPr lang="en-US" dirty="0"/>
              <a:t> Efforts have been made to quantitatively predict CET for various</a:t>
            </a:r>
          </a:p>
          <a:p>
            <a:r>
              <a:rPr lang="en-US" dirty="0"/>
              <a:t>alloys [317,323–325,344]. For example, a microstructure selection map of superalloy CMSX-4 for a nuclei density 2  1015/</a:t>
            </a:r>
          </a:p>
          <a:p>
            <a:r>
              <a:rPr lang="en-US" dirty="0"/>
              <a:t>m3 was built to predict the formation of columnar and equiaxed structure [343]. It should be noted that CET is critical to the</a:t>
            </a:r>
          </a:p>
          <a:p>
            <a:r>
              <a:rPr lang="en-US" dirty="0"/>
              <a:t>quality of the single crystal deposit because it limits the height of columnar dendrites growth.</a:t>
            </a:r>
            <a:endParaRPr lang="pt-BR" dirty="0"/>
          </a:p>
        </p:txBody>
      </p:sp>
      <p:sp>
        <p:nvSpPr>
          <p:cNvPr id="2" name="Espaço Reservado para Número de Slide 1">
            <a:extLst>
              <a:ext uri="{FF2B5EF4-FFF2-40B4-BE49-F238E27FC236}">
                <a16:creationId xmlns:a16="http://schemas.microsoft.com/office/drawing/2014/main" id="{058AB581-A2AE-45B1-B9EF-AE30B1BA7D58}"/>
              </a:ext>
            </a:extLst>
          </p:cNvPr>
          <p:cNvSpPr>
            <a:spLocks noGrp="1"/>
          </p:cNvSpPr>
          <p:nvPr>
            <p:ph type="sldNum" sz="quarter" idx="12"/>
          </p:nvPr>
        </p:nvSpPr>
        <p:spPr/>
        <p:txBody>
          <a:bodyPr/>
          <a:lstStyle/>
          <a:p>
            <a:fld id="{A474DDC1-61B4-4F90-8F87-176D58F64EB0}" type="slidenum">
              <a:rPr lang="pt-BR" smtClean="0"/>
              <a:t>16</a:t>
            </a:fld>
            <a:endParaRPr lang="pt-BR"/>
          </a:p>
        </p:txBody>
      </p:sp>
    </p:spTree>
    <p:extLst>
      <p:ext uri="{BB962C8B-B14F-4D97-AF65-F5344CB8AC3E}">
        <p14:creationId xmlns:p14="http://schemas.microsoft.com/office/powerpoint/2010/main" val="410352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1D34371-DE4A-4647-A562-F6B6F55DA18A}"/>
              </a:ext>
            </a:extLst>
          </p:cNvPr>
          <p:cNvSpPr>
            <a:spLocks noGrp="1"/>
          </p:cNvSpPr>
          <p:nvPr>
            <p:ph type="sldNum" sz="quarter" idx="12"/>
          </p:nvPr>
        </p:nvSpPr>
        <p:spPr/>
        <p:txBody>
          <a:bodyPr/>
          <a:lstStyle/>
          <a:p>
            <a:fld id="{A474DDC1-61B4-4F90-8F87-176D58F64EB0}" type="slidenum">
              <a:rPr lang="pt-BR" smtClean="0"/>
              <a:t>17</a:t>
            </a:fld>
            <a:endParaRPr lang="pt-BR"/>
          </a:p>
        </p:txBody>
      </p:sp>
      <p:pic>
        <p:nvPicPr>
          <p:cNvPr id="3" name="Imagem 2">
            <a:extLst>
              <a:ext uri="{FF2B5EF4-FFF2-40B4-BE49-F238E27FC236}">
                <a16:creationId xmlns:a16="http://schemas.microsoft.com/office/drawing/2014/main" id="{9F27B028-8AD7-48A9-900F-5BF5DEE3D7D6}"/>
              </a:ext>
            </a:extLst>
          </p:cNvPr>
          <p:cNvPicPr>
            <a:picLocks noChangeAspect="1"/>
          </p:cNvPicPr>
          <p:nvPr/>
        </p:nvPicPr>
        <p:blipFill>
          <a:blip r:embed="rId2"/>
          <a:stretch>
            <a:fillRect/>
          </a:stretch>
        </p:blipFill>
        <p:spPr>
          <a:xfrm>
            <a:off x="357021" y="255760"/>
            <a:ext cx="8111905" cy="6346479"/>
          </a:xfrm>
          <a:prstGeom prst="rect">
            <a:avLst/>
          </a:prstGeom>
        </p:spPr>
      </p:pic>
      <p:sp>
        <p:nvSpPr>
          <p:cNvPr id="4" name="CaixaDeTexto 3">
            <a:extLst>
              <a:ext uri="{FF2B5EF4-FFF2-40B4-BE49-F238E27FC236}">
                <a16:creationId xmlns:a16="http://schemas.microsoft.com/office/drawing/2014/main" id="{86FE682C-AF00-4728-A914-0C77EA32E8E1}"/>
              </a:ext>
            </a:extLst>
          </p:cNvPr>
          <p:cNvSpPr txBox="1"/>
          <p:nvPr/>
        </p:nvSpPr>
        <p:spPr>
          <a:xfrm>
            <a:off x="8799443" y="1470991"/>
            <a:ext cx="3035536" cy="3139321"/>
          </a:xfrm>
          <a:prstGeom prst="rect">
            <a:avLst/>
          </a:prstGeom>
          <a:noFill/>
        </p:spPr>
        <p:txBody>
          <a:bodyPr wrap="square" rtlCol="0">
            <a:spAutoFit/>
          </a:bodyPr>
          <a:lstStyle/>
          <a:p>
            <a:r>
              <a:rPr lang="pt-BR" dirty="0"/>
              <a:t>Liga IN 690: </a:t>
            </a:r>
          </a:p>
          <a:p>
            <a:r>
              <a:rPr lang="pt-BR" dirty="0"/>
              <a:t>60%Ni 30%Cr 10%Fe</a:t>
            </a:r>
          </a:p>
          <a:p>
            <a:r>
              <a:rPr lang="pt-BR" dirty="0"/>
              <a:t>escalas de G e R são lineares</a:t>
            </a:r>
          </a:p>
          <a:p>
            <a:endParaRPr lang="pt-BR" dirty="0"/>
          </a:p>
          <a:p>
            <a:r>
              <a:rPr lang="pt-BR" dirty="0"/>
              <a:t>Velocidade de solidificação relativamente lenta</a:t>
            </a:r>
          </a:p>
          <a:p>
            <a:endParaRPr lang="pt-BR" dirty="0"/>
          </a:p>
          <a:p>
            <a:r>
              <a:rPr lang="pt-BR" dirty="0"/>
              <a:t>Taxa de </a:t>
            </a:r>
            <a:r>
              <a:rPr lang="pt-BR" dirty="0" err="1"/>
              <a:t>refriamento</a:t>
            </a:r>
            <a:r>
              <a:rPr lang="pt-BR" dirty="0"/>
              <a:t> máxima de 50.000 K/s</a:t>
            </a:r>
          </a:p>
          <a:p>
            <a:endParaRPr lang="pt-BR" dirty="0"/>
          </a:p>
          <a:p>
            <a:endParaRPr lang="pt-BR" dirty="0"/>
          </a:p>
        </p:txBody>
      </p:sp>
    </p:spTree>
    <p:extLst>
      <p:ext uri="{BB962C8B-B14F-4D97-AF65-F5344CB8AC3E}">
        <p14:creationId xmlns:p14="http://schemas.microsoft.com/office/powerpoint/2010/main" val="3164691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CED3F321-C8C1-4240-8503-140511BD4F93}"/>
              </a:ext>
            </a:extLst>
          </p:cNvPr>
          <p:cNvSpPr>
            <a:spLocks noGrp="1"/>
          </p:cNvSpPr>
          <p:nvPr>
            <p:ph type="sldNum" sz="quarter" idx="12"/>
          </p:nvPr>
        </p:nvSpPr>
        <p:spPr/>
        <p:txBody>
          <a:bodyPr/>
          <a:lstStyle/>
          <a:p>
            <a:fld id="{A474DDC1-61B4-4F90-8F87-176D58F64EB0}" type="slidenum">
              <a:rPr lang="pt-BR" smtClean="0"/>
              <a:t>18</a:t>
            </a:fld>
            <a:endParaRPr lang="pt-BR"/>
          </a:p>
        </p:txBody>
      </p:sp>
      <p:sp>
        <p:nvSpPr>
          <p:cNvPr id="5" name="Retângulo 4">
            <a:extLst>
              <a:ext uri="{FF2B5EF4-FFF2-40B4-BE49-F238E27FC236}">
                <a16:creationId xmlns:a16="http://schemas.microsoft.com/office/drawing/2014/main" id="{C9FCBEB4-AECF-4161-B107-718524BBFA03}"/>
              </a:ext>
            </a:extLst>
          </p:cNvPr>
          <p:cNvSpPr/>
          <p:nvPr/>
        </p:nvSpPr>
        <p:spPr>
          <a:xfrm>
            <a:off x="3048000" y="3105835"/>
            <a:ext cx="6096000" cy="646331"/>
          </a:xfrm>
          <a:prstGeom prst="rect">
            <a:avLst/>
          </a:prstGeom>
        </p:spPr>
        <p:txBody>
          <a:bodyPr>
            <a:spAutoFit/>
          </a:bodyPr>
          <a:lstStyle/>
          <a:p>
            <a:r>
              <a:rPr lang="pt-BR" dirty="0"/>
              <a:t>https://www.dropbox.com/s/wkatcthovtpe3ch/2018%20debroy%20review.pdf?dl=0</a:t>
            </a:r>
          </a:p>
        </p:txBody>
      </p:sp>
      <p:pic>
        <p:nvPicPr>
          <p:cNvPr id="6" name="Imagem 5">
            <a:extLst>
              <a:ext uri="{FF2B5EF4-FFF2-40B4-BE49-F238E27FC236}">
                <a16:creationId xmlns:a16="http://schemas.microsoft.com/office/drawing/2014/main" id="{DAC92A55-6819-4355-B8E1-35F7EBA59A9C}"/>
              </a:ext>
            </a:extLst>
          </p:cNvPr>
          <p:cNvPicPr>
            <a:picLocks noChangeAspect="1"/>
          </p:cNvPicPr>
          <p:nvPr/>
        </p:nvPicPr>
        <p:blipFill>
          <a:blip r:embed="rId2"/>
          <a:stretch>
            <a:fillRect/>
          </a:stretch>
        </p:blipFill>
        <p:spPr>
          <a:xfrm>
            <a:off x="679764" y="31687"/>
            <a:ext cx="7930836" cy="6826313"/>
          </a:xfrm>
          <a:prstGeom prst="rect">
            <a:avLst/>
          </a:prstGeom>
        </p:spPr>
      </p:pic>
      <p:sp>
        <p:nvSpPr>
          <p:cNvPr id="7" name="CaixaDeTexto 6">
            <a:extLst>
              <a:ext uri="{FF2B5EF4-FFF2-40B4-BE49-F238E27FC236}">
                <a16:creationId xmlns:a16="http://schemas.microsoft.com/office/drawing/2014/main" id="{3182E9C5-7315-431E-A42F-85FFBA2CD2AA}"/>
              </a:ext>
            </a:extLst>
          </p:cNvPr>
          <p:cNvSpPr txBox="1"/>
          <p:nvPr/>
        </p:nvSpPr>
        <p:spPr>
          <a:xfrm>
            <a:off x="9298745" y="1111348"/>
            <a:ext cx="2218236" cy="646331"/>
          </a:xfrm>
          <a:prstGeom prst="rect">
            <a:avLst/>
          </a:prstGeom>
          <a:noFill/>
        </p:spPr>
        <p:txBody>
          <a:bodyPr wrap="none" rtlCol="0">
            <a:spAutoFit/>
          </a:bodyPr>
          <a:lstStyle/>
          <a:p>
            <a:r>
              <a:rPr lang="pt-BR" dirty="0"/>
              <a:t>Mapa de solidificação</a:t>
            </a:r>
          </a:p>
          <a:p>
            <a:r>
              <a:rPr lang="pt-BR" dirty="0"/>
              <a:t>IN 718 [379],</a:t>
            </a:r>
          </a:p>
        </p:txBody>
      </p:sp>
    </p:spTree>
    <p:extLst>
      <p:ext uri="{BB962C8B-B14F-4D97-AF65-F5344CB8AC3E}">
        <p14:creationId xmlns:p14="http://schemas.microsoft.com/office/powerpoint/2010/main" val="2318752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63896E5-E8DD-4ABC-9234-8F59C250C55D}"/>
              </a:ext>
            </a:extLst>
          </p:cNvPr>
          <p:cNvSpPr>
            <a:spLocks noGrp="1"/>
          </p:cNvSpPr>
          <p:nvPr>
            <p:ph type="sldNum" sz="quarter" idx="12"/>
          </p:nvPr>
        </p:nvSpPr>
        <p:spPr/>
        <p:txBody>
          <a:bodyPr/>
          <a:lstStyle/>
          <a:p>
            <a:fld id="{A474DDC1-61B4-4F90-8F87-176D58F64EB0}" type="slidenum">
              <a:rPr lang="pt-BR" smtClean="0"/>
              <a:t>19</a:t>
            </a:fld>
            <a:endParaRPr lang="pt-BR"/>
          </a:p>
        </p:txBody>
      </p:sp>
      <p:pic>
        <p:nvPicPr>
          <p:cNvPr id="4" name="Imagem 3">
            <a:extLst>
              <a:ext uri="{FF2B5EF4-FFF2-40B4-BE49-F238E27FC236}">
                <a16:creationId xmlns:a16="http://schemas.microsoft.com/office/drawing/2014/main" id="{25FAB67D-B2EE-4064-A3D5-076314B8B98A}"/>
              </a:ext>
            </a:extLst>
          </p:cNvPr>
          <p:cNvPicPr>
            <a:picLocks noChangeAspect="1"/>
          </p:cNvPicPr>
          <p:nvPr/>
        </p:nvPicPr>
        <p:blipFill>
          <a:blip r:embed="rId2"/>
          <a:stretch>
            <a:fillRect/>
          </a:stretch>
        </p:blipFill>
        <p:spPr>
          <a:xfrm>
            <a:off x="0" y="460218"/>
            <a:ext cx="11353800" cy="5529356"/>
          </a:xfrm>
          <a:prstGeom prst="rect">
            <a:avLst/>
          </a:prstGeom>
        </p:spPr>
      </p:pic>
      <p:sp>
        <p:nvSpPr>
          <p:cNvPr id="5" name="CaixaDeTexto 4">
            <a:extLst>
              <a:ext uri="{FF2B5EF4-FFF2-40B4-BE49-F238E27FC236}">
                <a16:creationId xmlns:a16="http://schemas.microsoft.com/office/drawing/2014/main" id="{54C80A1F-3F2E-445F-B5CC-3BA6DAE5692B}"/>
              </a:ext>
            </a:extLst>
          </p:cNvPr>
          <p:cNvSpPr txBox="1"/>
          <p:nvPr/>
        </p:nvSpPr>
        <p:spPr>
          <a:xfrm>
            <a:off x="1179443" y="6356350"/>
            <a:ext cx="1149482" cy="369332"/>
          </a:xfrm>
          <a:prstGeom prst="rect">
            <a:avLst/>
          </a:prstGeom>
          <a:noFill/>
        </p:spPr>
        <p:txBody>
          <a:bodyPr wrap="none" rtlCol="0">
            <a:spAutoFit/>
          </a:bodyPr>
          <a:lstStyle/>
          <a:p>
            <a:r>
              <a:rPr lang="pt-BR" dirty="0"/>
              <a:t>Ti-6Al-4V: </a:t>
            </a:r>
          </a:p>
        </p:txBody>
      </p:sp>
    </p:spTree>
    <p:extLst>
      <p:ext uri="{BB962C8B-B14F-4D97-AF65-F5344CB8AC3E}">
        <p14:creationId xmlns:p14="http://schemas.microsoft.com/office/powerpoint/2010/main" val="3521283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A780B4-939A-4F7A-9E79-F609D64A2F71}"/>
              </a:ext>
            </a:extLst>
          </p:cNvPr>
          <p:cNvSpPr>
            <a:spLocks noGrp="1"/>
          </p:cNvSpPr>
          <p:nvPr>
            <p:ph type="title"/>
          </p:nvPr>
        </p:nvSpPr>
        <p:spPr/>
        <p:txBody>
          <a:bodyPr/>
          <a:lstStyle/>
          <a:p>
            <a:r>
              <a:rPr lang="pt-BR" dirty="0"/>
              <a:t>3. Estrutura</a:t>
            </a:r>
            <a:br>
              <a:rPr lang="pt-BR" dirty="0"/>
            </a:br>
            <a:r>
              <a:rPr lang="pt-BR" dirty="0"/>
              <a:t>3.1  solidificação</a:t>
            </a:r>
          </a:p>
        </p:txBody>
      </p:sp>
      <p:sp>
        <p:nvSpPr>
          <p:cNvPr id="3" name="Espaço Reservado para Conteúdo 2">
            <a:extLst>
              <a:ext uri="{FF2B5EF4-FFF2-40B4-BE49-F238E27FC236}">
                <a16:creationId xmlns:a16="http://schemas.microsoft.com/office/drawing/2014/main" id="{44211549-C9CD-499C-B475-092BED5B84E2}"/>
              </a:ext>
            </a:extLst>
          </p:cNvPr>
          <p:cNvSpPr>
            <a:spLocks noGrp="1"/>
          </p:cNvSpPr>
          <p:nvPr>
            <p:ph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847A9A4B-D208-4C61-BF77-185B2CA3397C}"/>
              </a:ext>
            </a:extLst>
          </p:cNvPr>
          <p:cNvSpPr>
            <a:spLocks noGrp="1"/>
          </p:cNvSpPr>
          <p:nvPr>
            <p:ph type="sldNum" sz="quarter" idx="12"/>
          </p:nvPr>
        </p:nvSpPr>
        <p:spPr/>
        <p:txBody>
          <a:bodyPr/>
          <a:lstStyle/>
          <a:p>
            <a:fld id="{A474DDC1-61B4-4F90-8F87-176D58F64EB0}" type="slidenum">
              <a:rPr lang="pt-BR" smtClean="0"/>
              <a:t>2</a:t>
            </a:fld>
            <a:endParaRPr lang="pt-BR"/>
          </a:p>
        </p:txBody>
      </p:sp>
      <p:pic>
        <p:nvPicPr>
          <p:cNvPr id="5" name="Áudio 4">
            <a:hlinkClick r:id="" action="ppaction://media"/>
            <a:extLst>
              <a:ext uri="{FF2B5EF4-FFF2-40B4-BE49-F238E27FC236}">
                <a16:creationId xmlns:a16="http://schemas.microsoft.com/office/drawing/2014/main" id="{F9FCF905-B1CE-45BB-9061-950918B4E2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9076938"/>
      </p:ext>
    </p:extLst>
  </p:cSld>
  <p:clrMapOvr>
    <a:masterClrMapping/>
  </p:clrMapOvr>
  <mc:AlternateContent xmlns:mc="http://schemas.openxmlformats.org/markup-compatibility/2006">
    <mc:Choice xmlns:p14="http://schemas.microsoft.com/office/powerpoint/2010/main" Requires="p14">
      <p:transition spd="slow" p14:dur="2000" advTm="4920"/>
    </mc:Choice>
    <mc:Fallback>
      <p:transition spd="slow" advTm="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39809C87-549E-45B2-BDC1-E2B1F9F340C2}"/>
              </a:ext>
            </a:extLst>
          </p:cNvPr>
          <p:cNvSpPr>
            <a:spLocks noGrp="1"/>
          </p:cNvSpPr>
          <p:nvPr>
            <p:ph type="sldNum" sz="quarter" idx="12"/>
          </p:nvPr>
        </p:nvSpPr>
        <p:spPr/>
        <p:txBody>
          <a:bodyPr/>
          <a:lstStyle/>
          <a:p>
            <a:fld id="{A474DDC1-61B4-4F90-8F87-176D58F64EB0}" type="slidenum">
              <a:rPr lang="pt-BR" smtClean="0"/>
              <a:t>20</a:t>
            </a:fld>
            <a:endParaRPr lang="pt-BR"/>
          </a:p>
        </p:txBody>
      </p:sp>
      <p:pic>
        <p:nvPicPr>
          <p:cNvPr id="5" name="Imagem 4">
            <a:extLst>
              <a:ext uri="{FF2B5EF4-FFF2-40B4-BE49-F238E27FC236}">
                <a16:creationId xmlns:a16="http://schemas.microsoft.com/office/drawing/2014/main" id="{EB1243F3-2FB5-4DEF-96DF-C78B09FA6DB2}"/>
              </a:ext>
            </a:extLst>
          </p:cNvPr>
          <p:cNvPicPr>
            <a:picLocks noChangeAspect="1"/>
          </p:cNvPicPr>
          <p:nvPr/>
        </p:nvPicPr>
        <p:blipFill>
          <a:blip r:embed="rId2"/>
          <a:stretch>
            <a:fillRect/>
          </a:stretch>
        </p:blipFill>
        <p:spPr>
          <a:xfrm>
            <a:off x="0" y="2343943"/>
            <a:ext cx="6193516" cy="4194969"/>
          </a:xfrm>
          <a:prstGeom prst="rect">
            <a:avLst/>
          </a:prstGeom>
        </p:spPr>
      </p:pic>
      <p:pic>
        <p:nvPicPr>
          <p:cNvPr id="6" name="Imagem 5">
            <a:extLst>
              <a:ext uri="{FF2B5EF4-FFF2-40B4-BE49-F238E27FC236}">
                <a16:creationId xmlns:a16="http://schemas.microsoft.com/office/drawing/2014/main" id="{EC630E8B-11B3-4562-99E5-5DABCEA848DC}"/>
              </a:ext>
            </a:extLst>
          </p:cNvPr>
          <p:cNvPicPr>
            <a:picLocks noChangeAspect="1"/>
          </p:cNvPicPr>
          <p:nvPr/>
        </p:nvPicPr>
        <p:blipFill>
          <a:blip r:embed="rId3"/>
          <a:stretch>
            <a:fillRect/>
          </a:stretch>
        </p:blipFill>
        <p:spPr>
          <a:xfrm>
            <a:off x="6214856" y="161925"/>
            <a:ext cx="5981700" cy="3267075"/>
          </a:xfrm>
          <a:prstGeom prst="rect">
            <a:avLst/>
          </a:prstGeom>
        </p:spPr>
      </p:pic>
      <p:sp>
        <p:nvSpPr>
          <p:cNvPr id="7" name="CaixaDeTexto 6">
            <a:extLst>
              <a:ext uri="{FF2B5EF4-FFF2-40B4-BE49-F238E27FC236}">
                <a16:creationId xmlns:a16="http://schemas.microsoft.com/office/drawing/2014/main" id="{524CD4F6-1857-46E7-A916-23C11D8A1C2D}"/>
              </a:ext>
            </a:extLst>
          </p:cNvPr>
          <p:cNvSpPr txBox="1"/>
          <p:nvPr/>
        </p:nvSpPr>
        <p:spPr>
          <a:xfrm>
            <a:off x="6480312" y="3429000"/>
            <a:ext cx="4996070" cy="2585323"/>
          </a:xfrm>
          <a:prstGeom prst="rect">
            <a:avLst/>
          </a:prstGeom>
          <a:noFill/>
        </p:spPr>
        <p:txBody>
          <a:bodyPr wrap="square" rtlCol="0">
            <a:spAutoFit/>
          </a:bodyPr>
          <a:lstStyle/>
          <a:p>
            <a:r>
              <a:rPr lang="en-US" dirty="0"/>
              <a:t>We investigate columnar to equiaxed microstructure transition during single-track laser powder bed fusion processing of 316 L stainless steel using Gaussian (circular) and elliptical (transverse and longitudinal) laser beam shapes. We demonstrate that the propensity to produce equiaxed grains through nucleation events correlates with large beam width as delivered by an elliptical transverse laser beam. </a:t>
            </a:r>
            <a:endParaRPr lang="pt-BR" dirty="0"/>
          </a:p>
        </p:txBody>
      </p:sp>
      <p:sp>
        <p:nvSpPr>
          <p:cNvPr id="8" name="CaixaDeTexto 7">
            <a:extLst>
              <a:ext uri="{FF2B5EF4-FFF2-40B4-BE49-F238E27FC236}">
                <a16:creationId xmlns:a16="http://schemas.microsoft.com/office/drawing/2014/main" id="{61695BA4-5865-43A2-8C76-4E6692E7C967}"/>
              </a:ext>
            </a:extLst>
          </p:cNvPr>
          <p:cNvSpPr txBox="1"/>
          <p:nvPr/>
        </p:nvSpPr>
        <p:spPr>
          <a:xfrm flipH="1">
            <a:off x="390276" y="450574"/>
            <a:ext cx="5355205" cy="1754326"/>
          </a:xfrm>
          <a:prstGeom prst="rect">
            <a:avLst/>
          </a:prstGeom>
          <a:noFill/>
        </p:spPr>
        <p:txBody>
          <a:bodyPr wrap="square" rtlCol="0">
            <a:spAutoFit/>
          </a:bodyPr>
          <a:lstStyle/>
          <a:p>
            <a:r>
              <a:rPr lang="en-US"/>
              <a:t>The main challenge is to control or prevent columnar (elongated) growth morphology which is prevalent in AM parts. Here, we elucidate mechanisms of microstructure control that promote favorable equiaxed grains (aspect ratio close to 1) using a laser beam shaping strategy.</a:t>
            </a:r>
            <a:endParaRPr lang="pt-BR" dirty="0"/>
          </a:p>
        </p:txBody>
      </p:sp>
    </p:spTree>
    <p:extLst>
      <p:ext uri="{BB962C8B-B14F-4D97-AF65-F5344CB8AC3E}">
        <p14:creationId xmlns:p14="http://schemas.microsoft.com/office/powerpoint/2010/main" val="2258591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789CD6D-CA07-4308-915B-69208B23396D}"/>
              </a:ext>
            </a:extLst>
          </p:cNvPr>
          <p:cNvSpPr>
            <a:spLocks noGrp="1"/>
          </p:cNvSpPr>
          <p:nvPr>
            <p:ph type="sldNum" sz="quarter" idx="12"/>
          </p:nvPr>
        </p:nvSpPr>
        <p:spPr/>
        <p:txBody>
          <a:bodyPr/>
          <a:lstStyle/>
          <a:p>
            <a:fld id="{A474DDC1-61B4-4F90-8F87-176D58F64EB0}" type="slidenum">
              <a:rPr lang="pt-BR" smtClean="0"/>
              <a:t>21</a:t>
            </a:fld>
            <a:endParaRPr lang="pt-BR"/>
          </a:p>
        </p:txBody>
      </p:sp>
      <p:pic>
        <p:nvPicPr>
          <p:cNvPr id="3" name="1-s2.0-S1359645419307931-mmc1">
            <a:hlinkClick r:id="" action="ppaction://media"/>
            <a:extLst>
              <a:ext uri="{FF2B5EF4-FFF2-40B4-BE49-F238E27FC236}">
                <a16:creationId xmlns:a16="http://schemas.microsoft.com/office/drawing/2014/main" id="{1B245AC7-1CC1-49EB-BBDB-A022F21AD7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943" y="424070"/>
            <a:ext cx="11793755" cy="5329030"/>
          </a:xfrm>
          <a:prstGeom prst="rect">
            <a:avLst/>
          </a:prstGeom>
        </p:spPr>
      </p:pic>
    </p:spTree>
    <p:extLst>
      <p:ext uri="{BB962C8B-B14F-4D97-AF65-F5344CB8AC3E}">
        <p14:creationId xmlns:p14="http://schemas.microsoft.com/office/powerpoint/2010/main" val="1291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C8F2E89-E47C-4D80-974A-5024E66168B6}"/>
              </a:ext>
            </a:extLst>
          </p:cNvPr>
          <p:cNvSpPr>
            <a:spLocks noGrp="1"/>
          </p:cNvSpPr>
          <p:nvPr>
            <p:ph type="title"/>
          </p:nvPr>
        </p:nvSpPr>
        <p:spPr/>
        <p:txBody>
          <a:bodyPr/>
          <a:lstStyle/>
          <a:p>
            <a:r>
              <a:rPr lang="pt-BR" dirty="0"/>
              <a:t>A escala da microestrutura</a:t>
            </a:r>
          </a:p>
        </p:txBody>
      </p:sp>
      <p:sp>
        <p:nvSpPr>
          <p:cNvPr id="5" name="Espaço Reservado para Conteúdo 4">
            <a:extLst>
              <a:ext uri="{FF2B5EF4-FFF2-40B4-BE49-F238E27FC236}">
                <a16:creationId xmlns:a16="http://schemas.microsoft.com/office/drawing/2014/main" id="{9F25D5E3-3133-4AC2-9FFC-3DF523F8757D}"/>
              </a:ext>
            </a:extLst>
          </p:cNvPr>
          <p:cNvSpPr>
            <a:spLocks noGrp="1"/>
          </p:cNvSpPr>
          <p:nvPr>
            <p:ph idx="1"/>
          </p:nvPr>
        </p:nvSpPr>
        <p:spPr/>
        <p:txBody>
          <a:bodyPr/>
          <a:lstStyle/>
          <a:p>
            <a:r>
              <a:rPr lang="pt-BR" dirty="0"/>
              <a:t>A distância entre os braços secundários das </a:t>
            </a:r>
            <a:r>
              <a:rPr lang="pt-BR" dirty="0" err="1"/>
              <a:t>dendritas</a:t>
            </a:r>
            <a:r>
              <a:rPr lang="pt-BR" dirty="0"/>
              <a:t> colunares ou das </a:t>
            </a:r>
            <a:r>
              <a:rPr lang="pt-BR" dirty="0" err="1"/>
              <a:t>equiaxiais</a:t>
            </a:r>
            <a:r>
              <a:rPr lang="pt-BR" dirty="0"/>
              <a:t> está relacionada com a taxa de resfriamento </a:t>
            </a:r>
            <a:r>
              <a:rPr lang="el-GR" dirty="0"/>
              <a:t>ε</a:t>
            </a:r>
            <a:r>
              <a:rPr lang="pt-BR" baseline="-25000" dirty="0"/>
              <a:t>c</a:t>
            </a:r>
            <a:r>
              <a:rPr lang="pt-BR" dirty="0"/>
              <a:t> = G.R</a:t>
            </a:r>
          </a:p>
        </p:txBody>
      </p:sp>
      <p:sp>
        <p:nvSpPr>
          <p:cNvPr id="2" name="Espaço Reservado para Número de Slide 1">
            <a:extLst>
              <a:ext uri="{FF2B5EF4-FFF2-40B4-BE49-F238E27FC236}">
                <a16:creationId xmlns:a16="http://schemas.microsoft.com/office/drawing/2014/main" id="{DEA4F857-61A5-4E0E-9075-2185C56D4ABB}"/>
              </a:ext>
            </a:extLst>
          </p:cNvPr>
          <p:cNvSpPr>
            <a:spLocks noGrp="1"/>
          </p:cNvSpPr>
          <p:nvPr>
            <p:ph type="sldNum" sz="quarter" idx="12"/>
          </p:nvPr>
        </p:nvSpPr>
        <p:spPr/>
        <p:txBody>
          <a:bodyPr/>
          <a:lstStyle/>
          <a:p>
            <a:fld id="{A474DDC1-61B4-4F90-8F87-176D58F64EB0}" type="slidenum">
              <a:rPr lang="pt-BR" smtClean="0"/>
              <a:t>22</a:t>
            </a:fld>
            <a:endParaRPr lang="pt-BR"/>
          </a:p>
        </p:txBody>
      </p:sp>
      <p:pic>
        <p:nvPicPr>
          <p:cNvPr id="3" name="Imagem 2">
            <a:extLst>
              <a:ext uri="{FF2B5EF4-FFF2-40B4-BE49-F238E27FC236}">
                <a16:creationId xmlns:a16="http://schemas.microsoft.com/office/drawing/2014/main" id="{DE9F6A67-26D2-46A1-A874-15F615D3FE3D}"/>
              </a:ext>
            </a:extLst>
          </p:cNvPr>
          <p:cNvPicPr>
            <a:picLocks noChangeAspect="1"/>
          </p:cNvPicPr>
          <p:nvPr/>
        </p:nvPicPr>
        <p:blipFill>
          <a:blip r:embed="rId2"/>
          <a:stretch>
            <a:fillRect/>
          </a:stretch>
        </p:blipFill>
        <p:spPr>
          <a:xfrm>
            <a:off x="255853" y="2869810"/>
            <a:ext cx="10947663" cy="916378"/>
          </a:xfrm>
          <a:prstGeom prst="rect">
            <a:avLst/>
          </a:prstGeom>
        </p:spPr>
      </p:pic>
      <p:sp>
        <p:nvSpPr>
          <p:cNvPr id="6" name="Retângulo 5">
            <a:extLst>
              <a:ext uri="{FF2B5EF4-FFF2-40B4-BE49-F238E27FC236}">
                <a16:creationId xmlns:a16="http://schemas.microsoft.com/office/drawing/2014/main" id="{56B8195F-D185-444C-9C1C-BB33EFCDF06E}"/>
              </a:ext>
            </a:extLst>
          </p:cNvPr>
          <p:cNvSpPr/>
          <p:nvPr/>
        </p:nvSpPr>
        <p:spPr>
          <a:xfrm>
            <a:off x="1121926" y="4101948"/>
            <a:ext cx="10081590" cy="2308324"/>
          </a:xfrm>
          <a:prstGeom prst="rect">
            <a:avLst/>
          </a:prstGeom>
        </p:spPr>
        <p:txBody>
          <a:bodyPr wrap="square">
            <a:spAutoFit/>
          </a:bodyPr>
          <a:lstStyle/>
          <a:p>
            <a:r>
              <a:rPr lang="pt-BR" dirty="0">
                <a:solidFill>
                  <a:srgbClr val="000000"/>
                </a:solidFill>
                <a:latin typeface="AdvGulliv-R"/>
              </a:rPr>
              <a:t>The </a:t>
            </a:r>
            <a:r>
              <a:rPr lang="pt-BR" dirty="0" err="1">
                <a:solidFill>
                  <a:srgbClr val="000000"/>
                </a:solidFill>
                <a:latin typeface="AdvGulliv-R"/>
              </a:rPr>
              <a:t>equation</a:t>
            </a:r>
            <a:r>
              <a:rPr lang="pt-BR" dirty="0">
                <a:solidFill>
                  <a:srgbClr val="000000"/>
                </a:solidFill>
                <a:latin typeface="AdvGulliv-R"/>
              </a:rPr>
              <a:t> </a:t>
            </a:r>
            <a:r>
              <a:rPr lang="pt-BR" dirty="0" err="1">
                <a:solidFill>
                  <a:srgbClr val="000000"/>
                </a:solidFill>
                <a:latin typeface="AdvGulliv-R"/>
              </a:rPr>
              <a:t>indicates</a:t>
            </a:r>
            <a:r>
              <a:rPr lang="pt-BR" dirty="0">
                <a:solidFill>
                  <a:srgbClr val="000000"/>
                </a:solidFill>
                <a:latin typeface="AdvGulliv-R"/>
              </a:rPr>
              <a:t> </a:t>
            </a:r>
            <a:r>
              <a:rPr lang="pt-BR" dirty="0" err="1">
                <a:solidFill>
                  <a:srgbClr val="000000"/>
                </a:solidFill>
                <a:latin typeface="AdvGulliv-R"/>
              </a:rPr>
              <a:t>that</a:t>
            </a:r>
            <a:r>
              <a:rPr lang="pt-BR" dirty="0">
                <a:solidFill>
                  <a:srgbClr val="000000"/>
                </a:solidFill>
                <a:latin typeface="AdvGulliv-R"/>
              </a:rPr>
              <a:t> </a:t>
            </a:r>
            <a:r>
              <a:rPr lang="en-US" dirty="0">
                <a:solidFill>
                  <a:srgbClr val="000000"/>
                </a:solidFill>
                <a:latin typeface="AdvGulliv-R"/>
              </a:rPr>
              <a:t>coarser dendritic structures are produced by lower cooling rate and longer growth time. </a:t>
            </a:r>
          </a:p>
          <a:p>
            <a:endParaRPr lang="en-US" dirty="0">
              <a:solidFill>
                <a:srgbClr val="000000"/>
              </a:solidFill>
              <a:latin typeface="AdvGulliv-R"/>
            </a:endParaRPr>
          </a:p>
          <a:p>
            <a:r>
              <a:rPr lang="en-US" dirty="0">
                <a:solidFill>
                  <a:srgbClr val="000000"/>
                </a:solidFill>
                <a:latin typeface="AdvGulliv-R"/>
              </a:rPr>
              <a:t>Since smaller dendrite arms have more surface area per unit volume, the total surface energy of the solidifying material can be reduced if larger dendrite arms grow at the expense of the smaller ones </a:t>
            </a:r>
            <a:r>
              <a:rPr lang="en-US" dirty="0">
                <a:solidFill>
                  <a:srgbClr val="0080AE"/>
                </a:solidFill>
                <a:latin typeface="AdvGulliv-R"/>
              </a:rPr>
              <a:t>[210]</a:t>
            </a:r>
            <a:r>
              <a:rPr lang="en-US" dirty="0">
                <a:solidFill>
                  <a:srgbClr val="000000"/>
                </a:solidFill>
                <a:latin typeface="AdvGulliv-R"/>
              </a:rPr>
              <a:t>. </a:t>
            </a:r>
          </a:p>
          <a:p>
            <a:endParaRPr lang="en-US" dirty="0">
              <a:solidFill>
                <a:srgbClr val="000000"/>
              </a:solidFill>
              <a:latin typeface="AdvGulliv-R"/>
            </a:endParaRPr>
          </a:p>
          <a:p>
            <a:r>
              <a:rPr lang="en-US" dirty="0">
                <a:solidFill>
                  <a:srgbClr val="000000"/>
                </a:solidFill>
                <a:latin typeface="AdvGulliv-R"/>
              </a:rPr>
              <a:t>The slower the cooling rate during solidification, the longer the time available for coarsening and the larger the dendrite arm spacing. Similarly, the higher the cooling rate, the finer the cellular structure.</a:t>
            </a:r>
            <a:endParaRPr lang="pt-BR" dirty="0"/>
          </a:p>
        </p:txBody>
      </p:sp>
      <p:pic>
        <p:nvPicPr>
          <p:cNvPr id="8" name="Imagem 7">
            <a:extLst>
              <a:ext uri="{FF2B5EF4-FFF2-40B4-BE49-F238E27FC236}">
                <a16:creationId xmlns:a16="http://schemas.microsoft.com/office/drawing/2014/main" id="{062BF3D5-7252-44E4-A281-906D40CEC93F}"/>
              </a:ext>
            </a:extLst>
          </p:cNvPr>
          <p:cNvPicPr>
            <a:picLocks noChangeAspect="1"/>
          </p:cNvPicPr>
          <p:nvPr/>
        </p:nvPicPr>
        <p:blipFill>
          <a:blip r:embed="rId3"/>
          <a:stretch>
            <a:fillRect/>
          </a:stretch>
        </p:blipFill>
        <p:spPr>
          <a:xfrm>
            <a:off x="7991474" y="136525"/>
            <a:ext cx="2688639" cy="1646631"/>
          </a:xfrm>
          <a:prstGeom prst="rect">
            <a:avLst/>
          </a:prstGeom>
        </p:spPr>
      </p:pic>
    </p:spTree>
    <p:extLst>
      <p:ext uri="{BB962C8B-B14F-4D97-AF65-F5344CB8AC3E}">
        <p14:creationId xmlns:p14="http://schemas.microsoft.com/office/powerpoint/2010/main" val="4022430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1D9BD1-1A0D-4A60-9E7A-8FDFEBC8AF1B}"/>
              </a:ext>
            </a:extLst>
          </p:cNvPr>
          <p:cNvSpPr>
            <a:spLocks noGrp="1"/>
          </p:cNvSpPr>
          <p:nvPr>
            <p:ph type="title"/>
          </p:nvPr>
        </p:nvSpPr>
        <p:spPr/>
        <p:txBody>
          <a:bodyPr/>
          <a:lstStyle/>
          <a:p>
            <a:r>
              <a:rPr lang="pt-BR" dirty="0"/>
              <a:t>3.1.3.2 O  Super resfriamento (</a:t>
            </a:r>
            <a:r>
              <a:rPr lang="pt-BR" dirty="0" err="1"/>
              <a:t>undercooling</a:t>
            </a:r>
            <a:r>
              <a:rPr lang="pt-BR" dirty="0"/>
              <a:t>)</a:t>
            </a:r>
          </a:p>
        </p:txBody>
      </p:sp>
      <p:sp>
        <p:nvSpPr>
          <p:cNvPr id="3" name="Espaço Reservado para Conteúdo 2">
            <a:extLst>
              <a:ext uri="{FF2B5EF4-FFF2-40B4-BE49-F238E27FC236}">
                <a16:creationId xmlns:a16="http://schemas.microsoft.com/office/drawing/2014/main" id="{56F39C20-8678-49E7-8C52-C9C3FE17AE52}"/>
              </a:ext>
            </a:extLst>
          </p:cNvPr>
          <p:cNvSpPr>
            <a:spLocks noGrp="1"/>
          </p:cNvSpPr>
          <p:nvPr>
            <p:ph idx="1"/>
          </p:nvPr>
        </p:nvSpPr>
        <p:spPr>
          <a:xfrm>
            <a:off x="6983896" y="1825625"/>
            <a:ext cx="4369904" cy="4351338"/>
          </a:xfrm>
        </p:spPr>
        <p:txBody>
          <a:bodyPr>
            <a:normAutofit lnSpcReduction="10000"/>
          </a:bodyPr>
          <a:lstStyle/>
          <a:p>
            <a:r>
              <a:rPr lang="en-US" dirty="0"/>
              <a:t>O </a:t>
            </a:r>
            <a:r>
              <a:rPr lang="en-US" dirty="0" err="1"/>
              <a:t>potencial</a:t>
            </a:r>
            <a:r>
              <a:rPr lang="en-US" dirty="0"/>
              <a:t> </a:t>
            </a:r>
            <a:r>
              <a:rPr lang="en-US" dirty="0" err="1"/>
              <a:t>termodinâmico</a:t>
            </a:r>
            <a:r>
              <a:rPr lang="en-US" dirty="0"/>
              <a:t> (o driving force) para o </a:t>
            </a:r>
            <a:r>
              <a:rPr lang="en-US" dirty="0" err="1"/>
              <a:t>crescimento</a:t>
            </a:r>
            <a:r>
              <a:rPr lang="en-US" dirty="0"/>
              <a:t> da </a:t>
            </a:r>
            <a:r>
              <a:rPr lang="en-US" dirty="0" err="1"/>
              <a:t>dendrita</a:t>
            </a:r>
            <a:r>
              <a:rPr lang="en-US" dirty="0"/>
              <a:t> é dado </a:t>
            </a:r>
            <a:r>
              <a:rPr lang="en-US" dirty="0" err="1"/>
              <a:t>pelo</a:t>
            </a:r>
            <a:r>
              <a:rPr lang="en-US" dirty="0"/>
              <a:t> super </a:t>
            </a:r>
            <a:r>
              <a:rPr lang="en-US" dirty="0" err="1"/>
              <a:t>resfriamento</a:t>
            </a:r>
            <a:r>
              <a:rPr lang="en-US" dirty="0"/>
              <a:t> . É o </a:t>
            </a:r>
            <a:r>
              <a:rPr lang="en-US" dirty="0" err="1"/>
              <a:t>líquido</a:t>
            </a:r>
            <a:r>
              <a:rPr lang="en-US" dirty="0"/>
              <a:t> </a:t>
            </a:r>
            <a:r>
              <a:rPr lang="en-US" dirty="0" err="1"/>
              <a:t>numa</a:t>
            </a:r>
            <a:r>
              <a:rPr lang="en-US" dirty="0"/>
              <a:t> </a:t>
            </a:r>
            <a:r>
              <a:rPr lang="en-US" dirty="0" err="1"/>
              <a:t>temperatura</a:t>
            </a:r>
            <a:r>
              <a:rPr lang="en-US" dirty="0"/>
              <a:t> </a:t>
            </a:r>
            <a:r>
              <a:rPr lang="en-US" dirty="0" err="1"/>
              <a:t>abaixo</a:t>
            </a:r>
            <a:r>
              <a:rPr lang="en-US" dirty="0"/>
              <a:t> da qual </a:t>
            </a:r>
            <a:r>
              <a:rPr lang="en-US" dirty="0" err="1"/>
              <a:t>ele</a:t>
            </a:r>
            <a:r>
              <a:rPr lang="en-US" dirty="0"/>
              <a:t> </a:t>
            </a:r>
            <a:r>
              <a:rPr lang="en-US" dirty="0" err="1"/>
              <a:t>já</a:t>
            </a:r>
            <a:r>
              <a:rPr lang="en-US" dirty="0"/>
              <a:t> </a:t>
            </a:r>
            <a:r>
              <a:rPr lang="en-US" dirty="0" err="1"/>
              <a:t>deveria</a:t>
            </a:r>
            <a:r>
              <a:rPr lang="en-US" dirty="0"/>
              <a:t> </a:t>
            </a:r>
            <a:r>
              <a:rPr lang="en-US" dirty="0" err="1"/>
              <a:t>estar</a:t>
            </a:r>
            <a:r>
              <a:rPr lang="en-US" dirty="0"/>
              <a:t> </a:t>
            </a:r>
            <a:r>
              <a:rPr lang="en-US" dirty="0" err="1"/>
              <a:t>sólido</a:t>
            </a:r>
            <a:r>
              <a:rPr lang="en-US" dirty="0"/>
              <a:t>.</a:t>
            </a:r>
          </a:p>
          <a:p>
            <a:r>
              <a:rPr lang="en-US" dirty="0"/>
              <a:t> </a:t>
            </a:r>
            <a:r>
              <a:rPr lang="en-US" dirty="0" err="1"/>
              <a:t>Numa</a:t>
            </a:r>
            <a:r>
              <a:rPr lang="en-US" dirty="0"/>
              <a:t> </a:t>
            </a:r>
            <a:r>
              <a:rPr lang="en-US" dirty="0" err="1"/>
              <a:t>liga</a:t>
            </a:r>
            <a:r>
              <a:rPr lang="en-US" dirty="0"/>
              <a:t>, </a:t>
            </a:r>
            <a:r>
              <a:rPr lang="en-US" dirty="0" err="1"/>
              <a:t>isso</a:t>
            </a:r>
            <a:r>
              <a:rPr lang="en-US" dirty="0"/>
              <a:t> se </a:t>
            </a:r>
            <a:r>
              <a:rPr lang="en-US" dirty="0" err="1"/>
              <a:t>dá</a:t>
            </a:r>
            <a:r>
              <a:rPr lang="en-US" dirty="0"/>
              <a:t> </a:t>
            </a:r>
            <a:r>
              <a:rPr lang="en-US" dirty="0" err="1"/>
              <a:t>numa</a:t>
            </a:r>
            <a:r>
              <a:rPr lang="en-US" dirty="0"/>
              <a:t> </a:t>
            </a:r>
            <a:r>
              <a:rPr lang="en-US" dirty="0" err="1"/>
              <a:t>faixa</a:t>
            </a:r>
            <a:r>
              <a:rPr lang="en-US" dirty="0"/>
              <a:t> de </a:t>
            </a:r>
            <a:r>
              <a:rPr lang="en-US" dirty="0" err="1"/>
              <a:t>temperaturas</a:t>
            </a:r>
            <a:r>
              <a:rPr lang="en-US" dirty="0"/>
              <a:t> entre T</a:t>
            </a:r>
            <a:r>
              <a:rPr lang="en-US" baseline="-25000" dirty="0"/>
              <a:t>L</a:t>
            </a:r>
            <a:r>
              <a:rPr lang="en-US" dirty="0"/>
              <a:t> e T</a:t>
            </a:r>
            <a:r>
              <a:rPr lang="en-US" baseline="-25000" dirty="0"/>
              <a:t>s</a:t>
            </a:r>
          </a:p>
          <a:p>
            <a:endParaRPr lang="pt-BR" dirty="0"/>
          </a:p>
        </p:txBody>
      </p:sp>
      <p:sp>
        <p:nvSpPr>
          <p:cNvPr id="4" name="Espaço Reservado para Número de Slide 3">
            <a:extLst>
              <a:ext uri="{FF2B5EF4-FFF2-40B4-BE49-F238E27FC236}">
                <a16:creationId xmlns:a16="http://schemas.microsoft.com/office/drawing/2014/main" id="{6154FEB6-5F2B-4151-BAE1-4BEA3742F4BF}"/>
              </a:ext>
            </a:extLst>
          </p:cNvPr>
          <p:cNvSpPr>
            <a:spLocks noGrp="1"/>
          </p:cNvSpPr>
          <p:nvPr>
            <p:ph type="sldNum" sz="quarter" idx="12"/>
          </p:nvPr>
        </p:nvSpPr>
        <p:spPr/>
        <p:txBody>
          <a:bodyPr/>
          <a:lstStyle/>
          <a:p>
            <a:fld id="{A474DDC1-61B4-4F90-8F87-176D58F64EB0}" type="slidenum">
              <a:rPr lang="pt-BR" smtClean="0"/>
              <a:t>23</a:t>
            </a:fld>
            <a:endParaRPr lang="pt-BR" dirty="0"/>
          </a:p>
        </p:txBody>
      </p:sp>
      <p:grpSp>
        <p:nvGrpSpPr>
          <p:cNvPr id="18" name="Agrupar 17">
            <a:extLst>
              <a:ext uri="{FF2B5EF4-FFF2-40B4-BE49-F238E27FC236}">
                <a16:creationId xmlns:a16="http://schemas.microsoft.com/office/drawing/2014/main" id="{792AB6FC-A38C-45D1-A51D-BC698102ECFD}"/>
              </a:ext>
            </a:extLst>
          </p:cNvPr>
          <p:cNvGrpSpPr/>
          <p:nvPr/>
        </p:nvGrpSpPr>
        <p:grpSpPr>
          <a:xfrm>
            <a:off x="244752" y="1312902"/>
            <a:ext cx="6673298" cy="5179973"/>
            <a:chOff x="244752" y="1312902"/>
            <a:chExt cx="6673298" cy="5179973"/>
          </a:xfrm>
        </p:grpSpPr>
        <p:grpSp>
          <p:nvGrpSpPr>
            <p:cNvPr id="14" name="Agrupar 13">
              <a:extLst>
                <a:ext uri="{FF2B5EF4-FFF2-40B4-BE49-F238E27FC236}">
                  <a16:creationId xmlns:a16="http://schemas.microsoft.com/office/drawing/2014/main" id="{9168450F-5057-403A-BAAD-862D197EB4CE}"/>
                </a:ext>
              </a:extLst>
            </p:cNvPr>
            <p:cNvGrpSpPr/>
            <p:nvPr/>
          </p:nvGrpSpPr>
          <p:grpSpPr>
            <a:xfrm>
              <a:off x="244752" y="1312902"/>
              <a:ext cx="6673298" cy="5179973"/>
              <a:chOff x="244752" y="1312902"/>
              <a:chExt cx="6673298" cy="5179973"/>
            </a:xfrm>
          </p:grpSpPr>
          <p:pic>
            <p:nvPicPr>
              <p:cNvPr id="6" name="Imagem 5">
                <a:extLst>
                  <a:ext uri="{FF2B5EF4-FFF2-40B4-BE49-F238E27FC236}">
                    <a16:creationId xmlns:a16="http://schemas.microsoft.com/office/drawing/2014/main" id="{D2DBFBEC-43BC-4397-BC46-398BBBDA1DCB}"/>
                  </a:ext>
                </a:extLst>
              </p:cNvPr>
              <p:cNvPicPr>
                <a:picLocks noChangeAspect="1"/>
              </p:cNvPicPr>
              <p:nvPr/>
            </p:nvPicPr>
            <p:blipFill>
              <a:blip r:embed="rId2"/>
              <a:stretch>
                <a:fillRect/>
              </a:stretch>
            </p:blipFill>
            <p:spPr>
              <a:xfrm>
                <a:off x="244752" y="1312902"/>
                <a:ext cx="6673298" cy="5179973"/>
              </a:xfrm>
              <a:prstGeom prst="rect">
                <a:avLst/>
              </a:prstGeom>
            </p:spPr>
          </p:pic>
          <p:cxnSp>
            <p:nvCxnSpPr>
              <p:cNvPr id="8" name="Conector reto 7">
                <a:extLst>
                  <a:ext uri="{FF2B5EF4-FFF2-40B4-BE49-F238E27FC236}">
                    <a16:creationId xmlns:a16="http://schemas.microsoft.com/office/drawing/2014/main" id="{76D0A756-0027-4078-B86B-D918620DB45F}"/>
                  </a:ext>
                </a:extLst>
              </p:cNvPr>
              <p:cNvCxnSpPr/>
              <p:nvPr/>
            </p:nvCxnSpPr>
            <p:spPr>
              <a:xfrm>
                <a:off x="2955235" y="1690688"/>
                <a:ext cx="0" cy="173831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9" name="Conector reto 8">
              <a:extLst>
                <a:ext uri="{FF2B5EF4-FFF2-40B4-BE49-F238E27FC236}">
                  <a16:creationId xmlns:a16="http://schemas.microsoft.com/office/drawing/2014/main" id="{F0907DA1-C4CD-484E-BB66-04C5BC3360C3}"/>
                </a:ext>
              </a:extLst>
            </p:cNvPr>
            <p:cNvCxnSpPr>
              <a:cxnSpLocks/>
            </p:cNvCxnSpPr>
            <p:nvPr/>
          </p:nvCxnSpPr>
          <p:spPr>
            <a:xfrm>
              <a:off x="2464905" y="3061250"/>
              <a:ext cx="1722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BBC3B037-E9D3-4C85-98BE-FAB65C1B6D5F}"/>
                </a:ext>
              </a:extLst>
            </p:cNvPr>
            <p:cNvCxnSpPr/>
            <p:nvPr/>
          </p:nvCxnSpPr>
          <p:spPr>
            <a:xfrm>
              <a:off x="2690190" y="3177212"/>
              <a:ext cx="1603513"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CaixaDeTexto 18">
            <a:extLst>
              <a:ext uri="{FF2B5EF4-FFF2-40B4-BE49-F238E27FC236}">
                <a16:creationId xmlns:a16="http://schemas.microsoft.com/office/drawing/2014/main" id="{D7194656-1C3F-41D1-BA76-D662283B810E}"/>
              </a:ext>
            </a:extLst>
          </p:cNvPr>
          <p:cNvSpPr txBox="1"/>
          <p:nvPr/>
        </p:nvSpPr>
        <p:spPr>
          <a:xfrm>
            <a:off x="4280459" y="3018188"/>
            <a:ext cx="369397" cy="369332"/>
          </a:xfrm>
          <a:prstGeom prst="rect">
            <a:avLst/>
          </a:prstGeom>
          <a:noFill/>
        </p:spPr>
        <p:txBody>
          <a:bodyPr wrap="none" rtlCol="0">
            <a:spAutoFit/>
          </a:bodyPr>
          <a:lstStyle/>
          <a:p>
            <a:r>
              <a:rPr lang="pt-BR" dirty="0" err="1"/>
              <a:t>Ts</a:t>
            </a:r>
            <a:endParaRPr lang="pt-BR" dirty="0"/>
          </a:p>
        </p:txBody>
      </p:sp>
      <p:sp>
        <p:nvSpPr>
          <p:cNvPr id="20" name="CaixaDeTexto 19">
            <a:extLst>
              <a:ext uri="{FF2B5EF4-FFF2-40B4-BE49-F238E27FC236}">
                <a16:creationId xmlns:a16="http://schemas.microsoft.com/office/drawing/2014/main" id="{BF968359-A4A8-43D7-B158-118768D195CB}"/>
              </a:ext>
            </a:extLst>
          </p:cNvPr>
          <p:cNvSpPr txBox="1"/>
          <p:nvPr/>
        </p:nvSpPr>
        <p:spPr>
          <a:xfrm>
            <a:off x="2239616" y="2766400"/>
            <a:ext cx="360996" cy="369332"/>
          </a:xfrm>
          <a:prstGeom prst="rect">
            <a:avLst/>
          </a:prstGeom>
          <a:noFill/>
        </p:spPr>
        <p:txBody>
          <a:bodyPr wrap="none" rtlCol="0">
            <a:spAutoFit/>
          </a:bodyPr>
          <a:lstStyle/>
          <a:p>
            <a:r>
              <a:rPr lang="pt-BR" dirty="0"/>
              <a:t>T</a:t>
            </a:r>
            <a:r>
              <a:rPr lang="pt-BR" baseline="-25000" dirty="0"/>
              <a:t>L</a:t>
            </a:r>
          </a:p>
        </p:txBody>
      </p:sp>
    </p:spTree>
    <p:extLst>
      <p:ext uri="{BB962C8B-B14F-4D97-AF65-F5344CB8AC3E}">
        <p14:creationId xmlns:p14="http://schemas.microsoft.com/office/powerpoint/2010/main" val="3257541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833B9-8D4F-4598-A3A2-D4627773BD1A}"/>
              </a:ext>
            </a:extLst>
          </p:cNvPr>
          <p:cNvSpPr>
            <a:spLocks noGrp="1"/>
          </p:cNvSpPr>
          <p:nvPr>
            <p:ph type="title"/>
          </p:nvPr>
        </p:nvSpPr>
        <p:spPr>
          <a:xfrm>
            <a:off x="823566" y="14634"/>
            <a:ext cx="10515600" cy="1325563"/>
          </a:xfrm>
        </p:spPr>
        <p:txBody>
          <a:bodyPr/>
          <a:lstStyle/>
          <a:p>
            <a:r>
              <a:rPr lang="pt-BR" dirty="0"/>
              <a:t>3.1.3.2 O  Super resfriamento (</a:t>
            </a:r>
            <a:r>
              <a:rPr lang="pt-BR" dirty="0" err="1"/>
              <a:t>undercooling</a:t>
            </a:r>
            <a:r>
              <a:rPr lang="pt-BR" dirty="0"/>
              <a:t>)</a:t>
            </a:r>
          </a:p>
        </p:txBody>
      </p:sp>
      <p:sp>
        <p:nvSpPr>
          <p:cNvPr id="3" name="Espaço Reservado para Conteúdo 2">
            <a:extLst>
              <a:ext uri="{FF2B5EF4-FFF2-40B4-BE49-F238E27FC236}">
                <a16:creationId xmlns:a16="http://schemas.microsoft.com/office/drawing/2014/main" id="{715F40F8-CBEC-4B6C-9A9B-80D25621BA0F}"/>
              </a:ext>
            </a:extLst>
          </p:cNvPr>
          <p:cNvSpPr>
            <a:spLocks noGrp="1"/>
          </p:cNvSpPr>
          <p:nvPr>
            <p:ph idx="1"/>
          </p:nvPr>
        </p:nvSpPr>
        <p:spPr>
          <a:xfrm>
            <a:off x="838200" y="1504122"/>
            <a:ext cx="10515600" cy="4988753"/>
          </a:xfrm>
        </p:spPr>
        <p:txBody>
          <a:bodyPr>
            <a:normAutofit/>
          </a:bodyPr>
          <a:lstStyle/>
          <a:p>
            <a:r>
              <a:rPr lang="en-US" dirty="0"/>
              <a:t>O super </a:t>
            </a:r>
            <a:r>
              <a:rPr lang="en-US" dirty="0" err="1"/>
              <a:t>resfriamento</a:t>
            </a:r>
            <a:r>
              <a:rPr lang="en-US" dirty="0"/>
              <a:t> total é dado pela </a:t>
            </a:r>
            <a:r>
              <a:rPr lang="en-US" dirty="0" err="1"/>
              <a:t>diferença</a:t>
            </a:r>
            <a:r>
              <a:rPr lang="en-US" dirty="0"/>
              <a:t> entre a </a:t>
            </a:r>
            <a:r>
              <a:rPr lang="en-US" dirty="0" err="1"/>
              <a:t>temperatura</a:t>
            </a:r>
            <a:r>
              <a:rPr lang="en-US" dirty="0"/>
              <a:t> liquidus e a temperature local da </a:t>
            </a:r>
            <a:r>
              <a:rPr lang="en-US" dirty="0" err="1"/>
              <a:t>ponta</a:t>
            </a:r>
            <a:r>
              <a:rPr lang="en-US" dirty="0"/>
              <a:t> da </a:t>
            </a:r>
            <a:r>
              <a:rPr lang="en-US" dirty="0" err="1"/>
              <a:t>dendrita</a:t>
            </a:r>
            <a:r>
              <a:rPr lang="en-US" dirty="0"/>
              <a:t>.</a:t>
            </a:r>
          </a:p>
          <a:p>
            <a:r>
              <a:rPr lang="en-US" dirty="0" err="1"/>
              <a:t>Pode</a:t>
            </a:r>
            <a:r>
              <a:rPr lang="en-US" dirty="0"/>
              <a:t> ser </a:t>
            </a:r>
            <a:r>
              <a:rPr lang="en-US" dirty="0" err="1"/>
              <a:t>dividido</a:t>
            </a:r>
            <a:r>
              <a:rPr lang="en-US" dirty="0"/>
              <a:t> </a:t>
            </a:r>
            <a:r>
              <a:rPr lang="en-US" dirty="0" err="1"/>
              <a:t>em</a:t>
            </a:r>
            <a:r>
              <a:rPr lang="en-US" dirty="0"/>
              <a:t> 4 </a:t>
            </a:r>
            <a:r>
              <a:rPr lang="en-US" dirty="0" err="1"/>
              <a:t>partes</a:t>
            </a:r>
            <a:r>
              <a:rPr lang="en-US" dirty="0"/>
              <a:t>:</a:t>
            </a:r>
          </a:p>
          <a:p>
            <a:endParaRPr lang="en-US" dirty="0"/>
          </a:p>
          <a:p>
            <a:endParaRPr lang="en-US" dirty="0"/>
          </a:p>
          <a:p>
            <a:endParaRPr lang="en-US" dirty="0"/>
          </a:p>
          <a:p>
            <a:endParaRPr lang="en-US" dirty="0"/>
          </a:p>
          <a:p>
            <a:r>
              <a:rPr lang="en-US" dirty="0"/>
              <a:t>O super </a:t>
            </a:r>
            <a:r>
              <a:rPr lang="en-US" dirty="0" err="1"/>
              <a:t>resfriamento</a:t>
            </a:r>
            <a:r>
              <a:rPr lang="en-US" dirty="0"/>
              <a:t> </a:t>
            </a:r>
            <a:r>
              <a:rPr lang="en-US" dirty="0" err="1"/>
              <a:t>devido</a:t>
            </a:r>
            <a:r>
              <a:rPr lang="en-US" dirty="0"/>
              <a:t> a </a:t>
            </a:r>
            <a:r>
              <a:rPr lang="en-US" dirty="0" err="1"/>
              <a:t>difusão</a:t>
            </a:r>
            <a:r>
              <a:rPr lang="en-US" dirty="0"/>
              <a:t> de </a:t>
            </a:r>
            <a:r>
              <a:rPr lang="en-US" dirty="0" err="1"/>
              <a:t>soluto</a:t>
            </a:r>
            <a:r>
              <a:rPr lang="en-US" dirty="0"/>
              <a:t> é </a:t>
            </a:r>
            <a:r>
              <a:rPr lang="en-US" dirty="0" err="1"/>
              <a:t>muito</a:t>
            </a:r>
            <a:r>
              <a:rPr lang="en-US" dirty="0"/>
              <a:t> </a:t>
            </a:r>
            <a:r>
              <a:rPr lang="en-US" dirty="0" err="1"/>
              <a:t>conhecido</a:t>
            </a:r>
            <a:r>
              <a:rPr lang="en-US" dirty="0"/>
              <a:t> </a:t>
            </a:r>
            <a:r>
              <a:rPr lang="en-US" dirty="0" err="1"/>
              <a:t>como</a:t>
            </a:r>
            <a:r>
              <a:rPr lang="en-US" dirty="0"/>
              <a:t> </a:t>
            </a:r>
            <a:r>
              <a:rPr lang="en-US" b="1" dirty="0"/>
              <a:t>super </a:t>
            </a:r>
            <a:r>
              <a:rPr lang="en-US" b="1" dirty="0" err="1"/>
              <a:t>resfriamento</a:t>
            </a:r>
            <a:r>
              <a:rPr lang="en-US" b="1" dirty="0"/>
              <a:t> </a:t>
            </a:r>
            <a:r>
              <a:rPr lang="en-US" b="1" dirty="0" err="1"/>
              <a:t>constitucional</a:t>
            </a:r>
            <a:endParaRPr lang="pt-BR" b="1" dirty="0"/>
          </a:p>
        </p:txBody>
      </p:sp>
      <p:sp>
        <p:nvSpPr>
          <p:cNvPr id="4" name="Espaço Reservado para Número de Slide 3">
            <a:extLst>
              <a:ext uri="{FF2B5EF4-FFF2-40B4-BE49-F238E27FC236}">
                <a16:creationId xmlns:a16="http://schemas.microsoft.com/office/drawing/2014/main" id="{C2613F3B-6458-46F3-8C78-C1F593073284}"/>
              </a:ext>
            </a:extLst>
          </p:cNvPr>
          <p:cNvSpPr>
            <a:spLocks noGrp="1"/>
          </p:cNvSpPr>
          <p:nvPr>
            <p:ph type="sldNum" sz="quarter" idx="12"/>
          </p:nvPr>
        </p:nvSpPr>
        <p:spPr/>
        <p:txBody>
          <a:bodyPr/>
          <a:lstStyle/>
          <a:p>
            <a:fld id="{A474DDC1-61B4-4F90-8F87-176D58F64EB0}" type="slidenum">
              <a:rPr lang="pt-BR" smtClean="0"/>
              <a:t>24</a:t>
            </a:fld>
            <a:endParaRPr lang="pt-BR"/>
          </a:p>
        </p:txBody>
      </p:sp>
      <p:pic>
        <p:nvPicPr>
          <p:cNvPr id="5" name="Imagem 4">
            <a:extLst>
              <a:ext uri="{FF2B5EF4-FFF2-40B4-BE49-F238E27FC236}">
                <a16:creationId xmlns:a16="http://schemas.microsoft.com/office/drawing/2014/main" id="{330484E3-187A-48FD-835F-4272D2820E1E}"/>
              </a:ext>
            </a:extLst>
          </p:cNvPr>
          <p:cNvPicPr>
            <a:picLocks noChangeAspect="1"/>
          </p:cNvPicPr>
          <p:nvPr/>
        </p:nvPicPr>
        <p:blipFill>
          <a:blip r:embed="rId2"/>
          <a:stretch>
            <a:fillRect/>
          </a:stretch>
        </p:blipFill>
        <p:spPr>
          <a:xfrm>
            <a:off x="522839" y="3333785"/>
            <a:ext cx="11117054" cy="1192903"/>
          </a:xfrm>
          <a:prstGeom prst="rect">
            <a:avLst/>
          </a:prstGeom>
        </p:spPr>
      </p:pic>
    </p:spTree>
    <p:extLst>
      <p:ext uri="{BB962C8B-B14F-4D97-AF65-F5344CB8AC3E}">
        <p14:creationId xmlns:p14="http://schemas.microsoft.com/office/powerpoint/2010/main" val="2035533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C1DE0B-B67A-404B-BA1B-CE11ED021A95}"/>
              </a:ext>
            </a:extLst>
          </p:cNvPr>
          <p:cNvSpPr>
            <a:spLocks noGrp="1"/>
          </p:cNvSpPr>
          <p:nvPr>
            <p:ph type="title"/>
          </p:nvPr>
        </p:nvSpPr>
        <p:spPr>
          <a:xfrm>
            <a:off x="8146774" y="0"/>
            <a:ext cx="3670851" cy="1325563"/>
          </a:xfrm>
        </p:spPr>
        <p:txBody>
          <a:bodyPr>
            <a:normAutofit/>
          </a:bodyPr>
          <a:lstStyle/>
          <a:p>
            <a:r>
              <a:rPr lang="pt-BR" sz="3200" dirty="0"/>
              <a:t>O super resfriamento constitucional</a:t>
            </a:r>
          </a:p>
        </p:txBody>
      </p:sp>
      <p:sp>
        <p:nvSpPr>
          <p:cNvPr id="3" name="Espaço Reservado para Conteúdo 2">
            <a:extLst>
              <a:ext uri="{FF2B5EF4-FFF2-40B4-BE49-F238E27FC236}">
                <a16:creationId xmlns:a16="http://schemas.microsoft.com/office/drawing/2014/main" id="{D0327F85-A479-43D1-A768-4942958CD7C8}"/>
              </a:ext>
            </a:extLst>
          </p:cNvPr>
          <p:cNvSpPr>
            <a:spLocks noGrp="1"/>
          </p:cNvSpPr>
          <p:nvPr>
            <p:ph idx="1"/>
          </p:nvPr>
        </p:nvSpPr>
        <p:spPr>
          <a:xfrm>
            <a:off x="7948900" y="1070250"/>
            <a:ext cx="4097326" cy="5651225"/>
          </a:xfrm>
        </p:spPr>
        <p:txBody>
          <a:bodyPr>
            <a:normAutofit fontScale="92500" lnSpcReduction="10000"/>
          </a:bodyPr>
          <a:lstStyle/>
          <a:p>
            <a:pPr marL="514350" indent="-514350">
              <a:buAutoNum type="arabicPeriod"/>
            </a:pPr>
            <a:r>
              <a:rPr lang="pt-BR" dirty="0"/>
              <a:t>Diagrama de equilíbrio onde C</a:t>
            </a:r>
            <a:r>
              <a:rPr lang="pt-BR" baseline="-25000" dirty="0"/>
              <a:t>0</a:t>
            </a:r>
            <a:r>
              <a:rPr lang="pt-BR" dirty="0"/>
              <a:t> é a composição da liga</a:t>
            </a:r>
          </a:p>
          <a:p>
            <a:pPr marL="514350" indent="-514350">
              <a:buAutoNum type="arabicPeriod"/>
            </a:pPr>
            <a:r>
              <a:rPr lang="pt-BR" dirty="0"/>
              <a:t>Variação da composição química do líquido em função da distância a partir da interface sólido líquido</a:t>
            </a:r>
          </a:p>
          <a:p>
            <a:pPr marL="514350" indent="-514350">
              <a:buAutoNum type="arabicPeriod"/>
            </a:pPr>
            <a:r>
              <a:rPr lang="pt-BR" dirty="0"/>
              <a:t>Variação da T</a:t>
            </a:r>
            <a:r>
              <a:rPr lang="pt-BR" baseline="-25000" dirty="0"/>
              <a:t>L</a:t>
            </a:r>
            <a:r>
              <a:rPr lang="pt-BR" dirty="0"/>
              <a:t> em função da distância</a:t>
            </a:r>
          </a:p>
          <a:p>
            <a:pPr marL="514350" indent="-514350">
              <a:buAutoNum type="arabicPeriod"/>
            </a:pPr>
            <a:r>
              <a:rPr lang="pt-BR" dirty="0"/>
              <a:t>Região em que, </a:t>
            </a:r>
            <a:r>
              <a:rPr lang="pt-BR" u="sng" dirty="0"/>
              <a:t>se o gradiente térmico é o da linha pontilhada</a:t>
            </a:r>
            <a:r>
              <a:rPr lang="pt-BR" dirty="0"/>
              <a:t>, o líquido está super resfriado, deveria solidificar. </a:t>
            </a:r>
          </a:p>
        </p:txBody>
      </p:sp>
      <p:sp>
        <p:nvSpPr>
          <p:cNvPr id="4" name="Espaço Reservado para Número de Slide 3">
            <a:extLst>
              <a:ext uri="{FF2B5EF4-FFF2-40B4-BE49-F238E27FC236}">
                <a16:creationId xmlns:a16="http://schemas.microsoft.com/office/drawing/2014/main" id="{1A9AEDF7-7459-4E6E-B1F9-343C81C42251}"/>
              </a:ext>
            </a:extLst>
          </p:cNvPr>
          <p:cNvSpPr>
            <a:spLocks noGrp="1"/>
          </p:cNvSpPr>
          <p:nvPr>
            <p:ph type="sldNum" sz="quarter" idx="12"/>
          </p:nvPr>
        </p:nvSpPr>
        <p:spPr/>
        <p:txBody>
          <a:bodyPr/>
          <a:lstStyle/>
          <a:p>
            <a:fld id="{A474DDC1-61B4-4F90-8F87-176D58F64EB0}" type="slidenum">
              <a:rPr lang="pt-BR" smtClean="0"/>
              <a:t>25</a:t>
            </a:fld>
            <a:endParaRPr lang="pt-BR"/>
          </a:p>
        </p:txBody>
      </p:sp>
      <p:pic>
        <p:nvPicPr>
          <p:cNvPr id="5" name="Imagem 4">
            <a:extLst>
              <a:ext uri="{FF2B5EF4-FFF2-40B4-BE49-F238E27FC236}">
                <a16:creationId xmlns:a16="http://schemas.microsoft.com/office/drawing/2014/main" id="{9EE68834-5730-4DA5-8CA9-F9733A007A4B}"/>
              </a:ext>
            </a:extLst>
          </p:cNvPr>
          <p:cNvPicPr>
            <a:picLocks noChangeAspect="1"/>
          </p:cNvPicPr>
          <p:nvPr/>
        </p:nvPicPr>
        <p:blipFill>
          <a:blip r:embed="rId2"/>
          <a:stretch>
            <a:fillRect/>
          </a:stretch>
        </p:blipFill>
        <p:spPr>
          <a:xfrm>
            <a:off x="291549" y="617617"/>
            <a:ext cx="7726224" cy="5875258"/>
          </a:xfrm>
          <a:prstGeom prst="rect">
            <a:avLst/>
          </a:prstGeom>
        </p:spPr>
      </p:pic>
      <p:sp>
        <p:nvSpPr>
          <p:cNvPr id="6" name="CaixaDeTexto 5">
            <a:extLst>
              <a:ext uri="{FF2B5EF4-FFF2-40B4-BE49-F238E27FC236}">
                <a16:creationId xmlns:a16="http://schemas.microsoft.com/office/drawing/2014/main" id="{AAF71F7B-D421-4F10-8876-291DAEB4A548}"/>
              </a:ext>
            </a:extLst>
          </p:cNvPr>
          <p:cNvSpPr txBox="1"/>
          <p:nvPr/>
        </p:nvSpPr>
        <p:spPr>
          <a:xfrm>
            <a:off x="7555844" y="4452040"/>
            <a:ext cx="393056" cy="584775"/>
          </a:xfrm>
          <a:prstGeom prst="rect">
            <a:avLst/>
          </a:prstGeom>
          <a:noFill/>
        </p:spPr>
        <p:txBody>
          <a:bodyPr wrap="none" rtlCol="0">
            <a:spAutoFit/>
          </a:bodyPr>
          <a:lstStyle/>
          <a:p>
            <a:r>
              <a:rPr lang="pt-BR" sz="3200" b="1" dirty="0">
                <a:solidFill>
                  <a:srgbClr val="FF0000"/>
                </a:solidFill>
              </a:rPr>
              <a:t>1</a:t>
            </a:r>
          </a:p>
        </p:txBody>
      </p:sp>
      <p:sp>
        <p:nvSpPr>
          <p:cNvPr id="7" name="CaixaDeTexto 6">
            <a:extLst>
              <a:ext uri="{FF2B5EF4-FFF2-40B4-BE49-F238E27FC236}">
                <a16:creationId xmlns:a16="http://schemas.microsoft.com/office/drawing/2014/main" id="{7F21512A-E6BF-440F-B719-5E55E74B36E6}"/>
              </a:ext>
            </a:extLst>
          </p:cNvPr>
          <p:cNvSpPr txBox="1"/>
          <p:nvPr/>
        </p:nvSpPr>
        <p:spPr>
          <a:xfrm>
            <a:off x="2738679" y="97193"/>
            <a:ext cx="393056" cy="584775"/>
          </a:xfrm>
          <a:prstGeom prst="rect">
            <a:avLst/>
          </a:prstGeom>
          <a:noFill/>
        </p:spPr>
        <p:txBody>
          <a:bodyPr wrap="none" rtlCol="0">
            <a:spAutoFit/>
          </a:bodyPr>
          <a:lstStyle/>
          <a:p>
            <a:r>
              <a:rPr lang="pt-BR" sz="3200" b="1" dirty="0">
                <a:solidFill>
                  <a:srgbClr val="FF0000"/>
                </a:solidFill>
              </a:rPr>
              <a:t>2</a:t>
            </a:r>
          </a:p>
        </p:txBody>
      </p:sp>
      <p:sp>
        <p:nvSpPr>
          <p:cNvPr id="8" name="CaixaDeTexto 7">
            <a:extLst>
              <a:ext uri="{FF2B5EF4-FFF2-40B4-BE49-F238E27FC236}">
                <a16:creationId xmlns:a16="http://schemas.microsoft.com/office/drawing/2014/main" id="{D942431D-29D7-4B8A-83A4-F99491F93968}"/>
              </a:ext>
            </a:extLst>
          </p:cNvPr>
          <p:cNvSpPr txBox="1"/>
          <p:nvPr/>
        </p:nvSpPr>
        <p:spPr>
          <a:xfrm>
            <a:off x="850244" y="4604439"/>
            <a:ext cx="393056" cy="584775"/>
          </a:xfrm>
          <a:prstGeom prst="rect">
            <a:avLst/>
          </a:prstGeom>
          <a:noFill/>
        </p:spPr>
        <p:txBody>
          <a:bodyPr wrap="none" rtlCol="0">
            <a:spAutoFit/>
          </a:bodyPr>
          <a:lstStyle/>
          <a:p>
            <a:r>
              <a:rPr lang="pt-BR" sz="3200" b="1" dirty="0">
                <a:solidFill>
                  <a:srgbClr val="FF0000"/>
                </a:solidFill>
              </a:rPr>
              <a:t>3</a:t>
            </a:r>
          </a:p>
        </p:txBody>
      </p:sp>
      <p:sp>
        <p:nvSpPr>
          <p:cNvPr id="9" name="CaixaDeTexto 8">
            <a:extLst>
              <a:ext uri="{FF2B5EF4-FFF2-40B4-BE49-F238E27FC236}">
                <a16:creationId xmlns:a16="http://schemas.microsoft.com/office/drawing/2014/main" id="{A4B2E58A-6228-489B-A3CB-2A8251EECBFC}"/>
              </a:ext>
            </a:extLst>
          </p:cNvPr>
          <p:cNvSpPr txBox="1"/>
          <p:nvPr/>
        </p:nvSpPr>
        <p:spPr>
          <a:xfrm>
            <a:off x="3113014" y="4312051"/>
            <a:ext cx="393056" cy="584775"/>
          </a:xfrm>
          <a:prstGeom prst="rect">
            <a:avLst/>
          </a:prstGeom>
          <a:noFill/>
        </p:spPr>
        <p:txBody>
          <a:bodyPr wrap="none" rtlCol="0">
            <a:spAutoFit/>
          </a:bodyPr>
          <a:lstStyle/>
          <a:p>
            <a:r>
              <a:rPr lang="pt-BR" sz="3200" b="1" dirty="0">
                <a:solidFill>
                  <a:srgbClr val="FF0000"/>
                </a:solidFill>
              </a:rPr>
              <a:t>4</a:t>
            </a:r>
          </a:p>
        </p:txBody>
      </p:sp>
    </p:spTree>
    <p:extLst>
      <p:ext uri="{BB962C8B-B14F-4D97-AF65-F5344CB8AC3E}">
        <p14:creationId xmlns:p14="http://schemas.microsoft.com/office/powerpoint/2010/main" val="1049676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5A21DAB-E46B-4FC5-8AB3-944F842031A4}"/>
              </a:ext>
            </a:extLst>
          </p:cNvPr>
          <p:cNvSpPr>
            <a:spLocks noGrp="1"/>
          </p:cNvSpPr>
          <p:nvPr>
            <p:ph idx="1"/>
          </p:nvPr>
        </p:nvSpPr>
        <p:spPr>
          <a:xfrm>
            <a:off x="7924799" y="817562"/>
            <a:ext cx="3044687" cy="6040438"/>
          </a:xfrm>
        </p:spPr>
        <p:txBody>
          <a:bodyPr/>
          <a:lstStyle/>
          <a:p>
            <a:r>
              <a:rPr lang="pt-BR" dirty="0"/>
              <a:t>A diminuição do gradiente térmico muda o modo de solidificação de planar para celular, para colunar dendrítico e para </a:t>
            </a:r>
            <a:r>
              <a:rPr lang="pt-BR" dirty="0" err="1"/>
              <a:t>equiaxial</a:t>
            </a:r>
            <a:r>
              <a:rPr lang="pt-BR" dirty="0"/>
              <a:t> dendrítico.</a:t>
            </a:r>
          </a:p>
        </p:txBody>
      </p:sp>
      <p:sp>
        <p:nvSpPr>
          <p:cNvPr id="4" name="Espaço Reservado para Número de Slide 3">
            <a:extLst>
              <a:ext uri="{FF2B5EF4-FFF2-40B4-BE49-F238E27FC236}">
                <a16:creationId xmlns:a16="http://schemas.microsoft.com/office/drawing/2014/main" id="{D1958E1B-12B9-46F6-B7A7-72500AF53020}"/>
              </a:ext>
            </a:extLst>
          </p:cNvPr>
          <p:cNvSpPr>
            <a:spLocks noGrp="1"/>
          </p:cNvSpPr>
          <p:nvPr>
            <p:ph type="sldNum" sz="quarter" idx="12"/>
          </p:nvPr>
        </p:nvSpPr>
        <p:spPr/>
        <p:txBody>
          <a:bodyPr/>
          <a:lstStyle/>
          <a:p>
            <a:fld id="{A474DDC1-61B4-4F90-8F87-176D58F64EB0}" type="slidenum">
              <a:rPr lang="pt-BR" smtClean="0"/>
              <a:t>26</a:t>
            </a:fld>
            <a:endParaRPr lang="pt-BR"/>
          </a:p>
        </p:txBody>
      </p:sp>
      <p:pic>
        <p:nvPicPr>
          <p:cNvPr id="5" name="Imagem 4">
            <a:extLst>
              <a:ext uri="{FF2B5EF4-FFF2-40B4-BE49-F238E27FC236}">
                <a16:creationId xmlns:a16="http://schemas.microsoft.com/office/drawing/2014/main" id="{F48BE6E4-EDFB-440D-A3C3-2AF25E5E83C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0817" y="300175"/>
            <a:ext cx="6770255" cy="6421300"/>
          </a:xfrm>
          <a:prstGeom prst="rect">
            <a:avLst/>
          </a:prstGeom>
          <a:noFill/>
        </p:spPr>
      </p:pic>
    </p:spTree>
    <p:extLst>
      <p:ext uri="{BB962C8B-B14F-4D97-AF65-F5344CB8AC3E}">
        <p14:creationId xmlns:p14="http://schemas.microsoft.com/office/powerpoint/2010/main" val="157532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1D61FE-E170-4E95-95B5-F4A4D1128CFE}"/>
              </a:ext>
            </a:extLst>
          </p:cNvPr>
          <p:cNvSpPr>
            <a:spLocks noGrp="1"/>
          </p:cNvSpPr>
          <p:nvPr>
            <p:ph type="title"/>
          </p:nvPr>
        </p:nvSpPr>
        <p:spPr/>
        <p:txBody>
          <a:bodyPr/>
          <a:lstStyle/>
          <a:p>
            <a:r>
              <a:rPr lang="pt-BR" dirty="0"/>
              <a:t>3.2 microestrutura </a:t>
            </a:r>
          </a:p>
        </p:txBody>
      </p:sp>
      <p:sp>
        <p:nvSpPr>
          <p:cNvPr id="3" name="Espaço Reservado para Conteúdo 2">
            <a:extLst>
              <a:ext uri="{FF2B5EF4-FFF2-40B4-BE49-F238E27FC236}">
                <a16:creationId xmlns:a16="http://schemas.microsoft.com/office/drawing/2014/main" id="{A94254B4-47C6-4712-AABA-39EE059A6770}"/>
              </a:ext>
            </a:extLst>
          </p:cNvPr>
          <p:cNvSpPr>
            <a:spLocks noGrp="1"/>
          </p:cNvSpPr>
          <p:nvPr>
            <p:ph idx="1"/>
          </p:nvPr>
        </p:nvSpPr>
        <p:spPr/>
        <p:txBody>
          <a:bodyPr/>
          <a:lstStyle/>
          <a:p>
            <a:r>
              <a:rPr lang="en-US" dirty="0"/>
              <a:t>The grain structure formed during solidification significantly affects its resistance to solidification cracking and mechanical properties. </a:t>
            </a:r>
          </a:p>
          <a:p>
            <a:r>
              <a:rPr lang="en-US" dirty="0"/>
              <a:t>Grains are the coarsest microstructural features that need to be considered . Significant effort has been made to study the evolution of grain structure during AM. </a:t>
            </a:r>
          </a:p>
          <a:p>
            <a:r>
              <a:rPr lang="en-US" dirty="0"/>
              <a:t>In this section, the direction and velocity of grain growth, as well as the size and morphology of grains are discussed. </a:t>
            </a:r>
          </a:p>
          <a:p>
            <a:r>
              <a:rPr lang="en-US" dirty="0"/>
              <a:t>Furthermore, the evolution of grain structure in various conditions is briefly described</a:t>
            </a:r>
            <a:endParaRPr lang="pt-BR" dirty="0"/>
          </a:p>
        </p:txBody>
      </p:sp>
      <p:sp>
        <p:nvSpPr>
          <p:cNvPr id="4" name="Espaço Reservado para Número de Slide 3">
            <a:extLst>
              <a:ext uri="{FF2B5EF4-FFF2-40B4-BE49-F238E27FC236}">
                <a16:creationId xmlns:a16="http://schemas.microsoft.com/office/drawing/2014/main" id="{3EEE13BD-1EBE-4302-81B4-427EAB79BAB5}"/>
              </a:ext>
            </a:extLst>
          </p:cNvPr>
          <p:cNvSpPr>
            <a:spLocks noGrp="1"/>
          </p:cNvSpPr>
          <p:nvPr>
            <p:ph type="sldNum" sz="quarter" idx="12"/>
          </p:nvPr>
        </p:nvSpPr>
        <p:spPr/>
        <p:txBody>
          <a:bodyPr/>
          <a:lstStyle/>
          <a:p>
            <a:fld id="{A474DDC1-61B4-4F90-8F87-176D58F64EB0}" type="slidenum">
              <a:rPr lang="pt-BR" smtClean="0"/>
              <a:t>27</a:t>
            </a:fld>
            <a:endParaRPr lang="pt-BR"/>
          </a:p>
        </p:txBody>
      </p:sp>
    </p:spTree>
    <p:extLst>
      <p:ext uri="{BB962C8B-B14F-4D97-AF65-F5344CB8AC3E}">
        <p14:creationId xmlns:p14="http://schemas.microsoft.com/office/powerpoint/2010/main" val="1970538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FD903-07F9-4D26-8489-4EAAADA265BD}"/>
              </a:ext>
            </a:extLst>
          </p:cNvPr>
          <p:cNvSpPr>
            <a:spLocks noGrp="1"/>
          </p:cNvSpPr>
          <p:nvPr>
            <p:ph type="title"/>
          </p:nvPr>
        </p:nvSpPr>
        <p:spPr/>
        <p:txBody>
          <a:bodyPr/>
          <a:lstStyle/>
          <a:p>
            <a:r>
              <a:rPr lang="pt-BR" dirty="0"/>
              <a:t>3.2.1. </a:t>
            </a:r>
            <a:r>
              <a:rPr lang="pt-BR" dirty="0" err="1"/>
              <a:t>Grain</a:t>
            </a:r>
            <a:r>
              <a:rPr lang="pt-BR" dirty="0"/>
              <a:t> </a:t>
            </a:r>
            <a:r>
              <a:rPr lang="pt-BR" dirty="0" err="1"/>
              <a:t>growth</a:t>
            </a:r>
            <a:r>
              <a:rPr lang="pt-BR" dirty="0"/>
              <a:t> </a:t>
            </a:r>
            <a:r>
              <a:rPr lang="pt-BR" dirty="0" err="1"/>
              <a:t>direction</a:t>
            </a:r>
            <a:br>
              <a:rPr lang="pt-BR" dirty="0"/>
            </a:br>
            <a:r>
              <a:rPr lang="pt-BR" dirty="0"/>
              <a:t>3.2.1.1. Experimental </a:t>
            </a:r>
            <a:r>
              <a:rPr lang="pt-BR" dirty="0" err="1"/>
              <a:t>observations</a:t>
            </a:r>
            <a:r>
              <a:rPr lang="pt-BR" dirty="0"/>
              <a:t>.</a:t>
            </a:r>
          </a:p>
        </p:txBody>
      </p:sp>
      <p:sp>
        <p:nvSpPr>
          <p:cNvPr id="3" name="Espaço Reservado para Conteúdo 2">
            <a:extLst>
              <a:ext uri="{FF2B5EF4-FFF2-40B4-BE49-F238E27FC236}">
                <a16:creationId xmlns:a16="http://schemas.microsoft.com/office/drawing/2014/main" id="{96A20827-8DE9-49EE-AD11-0A9746CD165D}"/>
              </a:ext>
            </a:extLst>
          </p:cNvPr>
          <p:cNvSpPr>
            <a:spLocks noGrp="1"/>
          </p:cNvSpPr>
          <p:nvPr>
            <p:ph idx="1"/>
          </p:nvPr>
        </p:nvSpPr>
        <p:spPr>
          <a:xfrm>
            <a:off x="6440556" y="1825625"/>
            <a:ext cx="4913243" cy="4351338"/>
          </a:xfrm>
        </p:spPr>
        <p:txBody>
          <a:bodyPr>
            <a:normAutofit/>
          </a:bodyPr>
          <a:lstStyle/>
          <a:p>
            <a:r>
              <a:rPr lang="en-US" dirty="0"/>
              <a:t>No </a:t>
            </a:r>
            <a:r>
              <a:rPr lang="en-US" dirty="0" err="1"/>
              <a:t>caso</a:t>
            </a:r>
            <a:r>
              <a:rPr lang="en-US" dirty="0"/>
              <a:t> do PBF-L, </a:t>
            </a:r>
            <a:r>
              <a:rPr lang="en-US" dirty="0" err="1"/>
              <a:t>quando</a:t>
            </a:r>
            <a:r>
              <a:rPr lang="en-US" dirty="0"/>
              <a:t> a </a:t>
            </a:r>
            <a:r>
              <a:rPr lang="en-US" dirty="0" err="1"/>
              <a:t>velocidade</a:t>
            </a:r>
            <a:r>
              <a:rPr lang="en-US" dirty="0"/>
              <a:t> de </a:t>
            </a:r>
            <a:r>
              <a:rPr lang="en-US" dirty="0" err="1"/>
              <a:t>varredura</a:t>
            </a:r>
            <a:r>
              <a:rPr lang="en-US" dirty="0"/>
              <a:t> do laser é </a:t>
            </a:r>
            <a:r>
              <a:rPr lang="en-US" dirty="0" err="1"/>
              <a:t>muito</a:t>
            </a:r>
            <a:r>
              <a:rPr lang="en-US" dirty="0"/>
              <a:t> </a:t>
            </a:r>
            <a:r>
              <a:rPr lang="en-US" dirty="0" err="1"/>
              <a:t>alta</a:t>
            </a:r>
            <a:r>
              <a:rPr lang="en-US" dirty="0"/>
              <a:t>, é </a:t>
            </a:r>
            <a:r>
              <a:rPr lang="en-US" dirty="0" err="1"/>
              <a:t>comum</a:t>
            </a:r>
            <a:r>
              <a:rPr lang="en-US" dirty="0"/>
              <a:t> </a:t>
            </a:r>
            <a:r>
              <a:rPr lang="en-US" dirty="0" err="1"/>
              <a:t>observar</a:t>
            </a:r>
            <a:r>
              <a:rPr lang="en-US" dirty="0"/>
              <a:t> a </a:t>
            </a:r>
            <a:r>
              <a:rPr lang="en-US" dirty="0" err="1"/>
              <a:t>presença</a:t>
            </a:r>
            <a:r>
              <a:rPr lang="en-US" dirty="0"/>
              <a:t> de </a:t>
            </a:r>
            <a:r>
              <a:rPr lang="en-US" dirty="0" err="1"/>
              <a:t>grãos</a:t>
            </a:r>
            <a:r>
              <a:rPr lang="en-US" dirty="0"/>
              <a:t> </a:t>
            </a:r>
            <a:r>
              <a:rPr lang="en-US" dirty="0" err="1"/>
              <a:t>colunares</a:t>
            </a:r>
            <a:r>
              <a:rPr lang="en-US" dirty="0"/>
              <a:t> </a:t>
            </a:r>
            <a:r>
              <a:rPr lang="en-US" dirty="0" err="1"/>
              <a:t>paralelos</a:t>
            </a:r>
            <a:r>
              <a:rPr lang="en-US" dirty="0"/>
              <a:t> à </a:t>
            </a:r>
            <a:r>
              <a:rPr lang="en-US" dirty="0" err="1"/>
              <a:t>direção</a:t>
            </a:r>
            <a:r>
              <a:rPr lang="en-US" dirty="0"/>
              <a:t> de </a:t>
            </a:r>
            <a:r>
              <a:rPr lang="en-US" dirty="0" err="1"/>
              <a:t>construção</a:t>
            </a:r>
            <a:r>
              <a:rPr lang="en-US" dirty="0"/>
              <a:t> (BD) e </a:t>
            </a:r>
            <a:r>
              <a:rPr lang="en-US" dirty="0" err="1"/>
              <a:t>frequentemente</a:t>
            </a:r>
            <a:r>
              <a:rPr lang="en-US" dirty="0"/>
              <a:t> </a:t>
            </a:r>
            <a:r>
              <a:rPr lang="en-US" dirty="0" err="1"/>
              <a:t>tendo</a:t>
            </a:r>
            <a:r>
              <a:rPr lang="en-US" dirty="0"/>
              <a:t> </a:t>
            </a:r>
            <a:r>
              <a:rPr lang="en-US" dirty="0" err="1"/>
              <a:t>como</a:t>
            </a:r>
            <a:r>
              <a:rPr lang="en-US" dirty="0"/>
              <a:t> </a:t>
            </a:r>
            <a:r>
              <a:rPr lang="en-US" dirty="0" err="1"/>
              <a:t>direção</a:t>
            </a:r>
            <a:r>
              <a:rPr lang="en-US" dirty="0"/>
              <a:t> de </a:t>
            </a:r>
            <a:r>
              <a:rPr lang="en-US" dirty="0" err="1"/>
              <a:t>crescimento</a:t>
            </a:r>
            <a:r>
              <a:rPr lang="en-US" dirty="0"/>
              <a:t> a &lt;100&gt; .  </a:t>
            </a:r>
            <a:endParaRPr lang="pt-BR" dirty="0"/>
          </a:p>
        </p:txBody>
      </p:sp>
      <p:sp>
        <p:nvSpPr>
          <p:cNvPr id="4" name="Espaço Reservado para Número de Slide 3">
            <a:extLst>
              <a:ext uri="{FF2B5EF4-FFF2-40B4-BE49-F238E27FC236}">
                <a16:creationId xmlns:a16="http://schemas.microsoft.com/office/drawing/2014/main" id="{20065E41-43D8-4207-B431-FBC7D3E273D4}"/>
              </a:ext>
            </a:extLst>
          </p:cNvPr>
          <p:cNvSpPr>
            <a:spLocks noGrp="1"/>
          </p:cNvSpPr>
          <p:nvPr>
            <p:ph type="sldNum" sz="quarter" idx="12"/>
          </p:nvPr>
        </p:nvSpPr>
        <p:spPr/>
        <p:txBody>
          <a:bodyPr/>
          <a:lstStyle/>
          <a:p>
            <a:fld id="{A474DDC1-61B4-4F90-8F87-176D58F64EB0}" type="slidenum">
              <a:rPr lang="pt-BR" smtClean="0"/>
              <a:t>28</a:t>
            </a:fld>
            <a:endParaRPr lang="pt-BR"/>
          </a:p>
        </p:txBody>
      </p:sp>
      <p:pic>
        <p:nvPicPr>
          <p:cNvPr id="5" name="Imagem 4">
            <a:extLst>
              <a:ext uri="{FF2B5EF4-FFF2-40B4-BE49-F238E27FC236}">
                <a16:creationId xmlns:a16="http://schemas.microsoft.com/office/drawing/2014/main" id="{BEA475D9-69CE-4E7E-8285-AA3E0DE7AB5C}"/>
              </a:ext>
            </a:extLst>
          </p:cNvPr>
          <p:cNvPicPr>
            <a:picLocks noChangeAspect="1"/>
          </p:cNvPicPr>
          <p:nvPr/>
        </p:nvPicPr>
        <p:blipFill>
          <a:blip r:embed="rId2"/>
          <a:stretch>
            <a:fillRect/>
          </a:stretch>
        </p:blipFill>
        <p:spPr>
          <a:xfrm>
            <a:off x="312046" y="1538287"/>
            <a:ext cx="6128510" cy="5197848"/>
          </a:xfrm>
          <a:prstGeom prst="rect">
            <a:avLst/>
          </a:prstGeom>
        </p:spPr>
      </p:pic>
    </p:spTree>
    <p:extLst>
      <p:ext uri="{BB962C8B-B14F-4D97-AF65-F5344CB8AC3E}">
        <p14:creationId xmlns:p14="http://schemas.microsoft.com/office/powerpoint/2010/main" val="4174470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CEE10F-3246-4004-8787-937986A41040}"/>
              </a:ext>
            </a:extLst>
          </p:cNvPr>
          <p:cNvSpPr>
            <a:spLocks noGrp="1"/>
          </p:cNvSpPr>
          <p:nvPr>
            <p:ph type="title"/>
          </p:nvPr>
        </p:nvSpPr>
        <p:spPr/>
        <p:txBody>
          <a:bodyPr/>
          <a:lstStyle/>
          <a:p>
            <a:r>
              <a:rPr lang="pt-BR" dirty="0"/>
              <a:t>DED é bem diferente</a:t>
            </a:r>
          </a:p>
        </p:txBody>
      </p:sp>
      <p:sp>
        <p:nvSpPr>
          <p:cNvPr id="3" name="Espaço Reservado para Conteúdo 2">
            <a:extLst>
              <a:ext uri="{FF2B5EF4-FFF2-40B4-BE49-F238E27FC236}">
                <a16:creationId xmlns:a16="http://schemas.microsoft.com/office/drawing/2014/main" id="{F5726564-5FCF-48CC-AC20-B2F61DB6AA09}"/>
              </a:ext>
            </a:extLst>
          </p:cNvPr>
          <p:cNvSpPr>
            <a:spLocks noGrp="1"/>
          </p:cNvSpPr>
          <p:nvPr>
            <p:ph idx="1"/>
          </p:nvPr>
        </p:nvSpPr>
        <p:spPr/>
        <p:txBody>
          <a:bodyPr/>
          <a:lstStyle/>
          <a:p>
            <a:r>
              <a:rPr lang="en-US" dirty="0"/>
              <a:t>In contrast, the direction of grain growth may significantly deviate from the build direction, which typically appears in DED process with low scanning speed.</a:t>
            </a:r>
          </a:p>
          <a:p>
            <a:r>
              <a:rPr lang="en-US" dirty="0"/>
              <a:t> Fig. 30 shows several examples of inclined columnar grains in various alloys by DED . Curved columnar grains with a variety of orientations can be observed. </a:t>
            </a:r>
          </a:p>
          <a:p>
            <a:r>
              <a:rPr lang="en-US" dirty="0"/>
              <a:t>In addition, these columnar  grains </a:t>
            </a:r>
            <a:r>
              <a:rPr lang="en-US" u="sng" dirty="0"/>
              <a:t>do not align </a:t>
            </a:r>
            <a:r>
              <a:rPr lang="en-US" dirty="0"/>
              <a:t>uniformly and grow through multiple layers like those</a:t>
            </a:r>
            <a:endParaRPr lang="pt-BR" dirty="0"/>
          </a:p>
        </p:txBody>
      </p:sp>
      <p:sp>
        <p:nvSpPr>
          <p:cNvPr id="4" name="Espaço Reservado para Número de Slide 3">
            <a:extLst>
              <a:ext uri="{FF2B5EF4-FFF2-40B4-BE49-F238E27FC236}">
                <a16:creationId xmlns:a16="http://schemas.microsoft.com/office/drawing/2014/main" id="{EBF99073-07CE-4648-AABB-D9A08CD32D71}"/>
              </a:ext>
            </a:extLst>
          </p:cNvPr>
          <p:cNvSpPr>
            <a:spLocks noGrp="1"/>
          </p:cNvSpPr>
          <p:nvPr>
            <p:ph type="sldNum" sz="quarter" idx="12"/>
          </p:nvPr>
        </p:nvSpPr>
        <p:spPr/>
        <p:txBody>
          <a:bodyPr/>
          <a:lstStyle/>
          <a:p>
            <a:fld id="{A474DDC1-61B4-4F90-8F87-176D58F64EB0}" type="slidenum">
              <a:rPr lang="pt-BR" smtClean="0"/>
              <a:t>29</a:t>
            </a:fld>
            <a:endParaRPr lang="pt-BR"/>
          </a:p>
        </p:txBody>
      </p:sp>
    </p:spTree>
    <p:extLst>
      <p:ext uri="{BB962C8B-B14F-4D97-AF65-F5344CB8AC3E}">
        <p14:creationId xmlns:p14="http://schemas.microsoft.com/office/powerpoint/2010/main" val="1967451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97B7E-4D5D-4E3F-AA75-0CCAF0EB247F}"/>
              </a:ext>
            </a:extLst>
          </p:cNvPr>
          <p:cNvSpPr>
            <a:spLocks noGrp="1"/>
          </p:cNvSpPr>
          <p:nvPr>
            <p:ph type="title"/>
          </p:nvPr>
        </p:nvSpPr>
        <p:spPr/>
        <p:txBody>
          <a:bodyPr/>
          <a:lstStyle/>
          <a:p>
            <a:r>
              <a:rPr lang="pt-BR" dirty="0"/>
              <a:t>Crescimento competitivo de grãos colunares com orientação favorável</a:t>
            </a:r>
          </a:p>
        </p:txBody>
      </p:sp>
      <p:sp>
        <p:nvSpPr>
          <p:cNvPr id="4" name="Espaço Reservado para Número de Slide 3">
            <a:extLst>
              <a:ext uri="{FF2B5EF4-FFF2-40B4-BE49-F238E27FC236}">
                <a16:creationId xmlns:a16="http://schemas.microsoft.com/office/drawing/2014/main" id="{9968FBE4-E071-42CA-B1A2-65EEBF140348}"/>
              </a:ext>
            </a:extLst>
          </p:cNvPr>
          <p:cNvSpPr>
            <a:spLocks noGrp="1"/>
          </p:cNvSpPr>
          <p:nvPr>
            <p:ph type="sldNum" sz="quarter" idx="12"/>
          </p:nvPr>
        </p:nvSpPr>
        <p:spPr/>
        <p:txBody>
          <a:bodyPr/>
          <a:lstStyle/>
          <a:p>
            <a:fld id="{A474DDC1-61B4-4F90-8F87-176D58F64EB0}" type="slidenum">
              <a:rPr lang="pt-BR" smtClean="0"/>
              <a:t>3</a:t>
            </a:fld>
            <a:endParaRPr lang="pt-BR"/>
          </a:p>
        </p:txBody>
      </p:sp>
      <p:pic>
        <p:nvPicPr>
          <p:cNvPr id="5" name="Imagem 4">
            <a:extLst>
              <a:ext uri="{FF2B5EF4-FFF2-40B4-BE49-F238E27FC236}">
                <a16:creationId xmlns:a16="http://schemas.microsoft.com/office/drawing/2014/main" id="{D47C127B-E2E7-4A9E-8177-CF1368AE2DF9}"/>
              </a:ext>
            </a:extLst>
          </p:cNvPr>
          <p:cNvPicPr>
            <a:picLocks noChangeAspect="1"/>
          </p:cNvPicPr>
          <p:nvPr/>
        </p:nvPicPr>
        <p:blipFill>
          <a:blip r:embed="rId4"/>
          <a:stretch>
            <a:fillRect/>
          </a:stretch>
        </p:blipFill>
        <p:spPr>
          <a:xfrm>
            <a:off x="121541" y="1727131"/>
            <a:ext cx="9587385" cy="4395028"/>
          </a:xfrm>
          <a:prstGeom prst="rect">
            <a:avLst/>
          </a:prstGeom>
        </p:spPr>
      </p:pic>
      <p:sp>
        <p:nvSpPr>
          <p:cNvPr id="6" name="CaixaDeTexto 5">
            <a:extLst>
              <a:ext uri="{FF2B5EF4-FFF2-40B4-BE49-F238E27FC236}">
                <a16:creationId xmlns:a16="http://schemas.microsoft.com/office/drawing/2014/main" id="{76F70E2E-1ACF-480E-B4E7-6C3FD17B6EA6}"/>
              </a:ext>
            </a:extLst>
          </p:cNvPr>
          <p:cNvSpPr txBox="1"/>
          <p:nvPr/>
        </p:nvSpPr>
        <p:spPr>
          <a:xfrm flipH="1">
            <a:off x="8733183" y="1524000"/>
            <a:ext cx="3458817" cy="5078313"/>
          </a:xfrm>
          <a:prstGeom prst="rect">
            <a:avLst/>
          </a:prstGeom>
          <a:solidFill>
            <a:schemeClr val="bg1"/>
          </a:solidFill>
        </p:spPr>
        <p:txBody>
          <a:bodyPr wrap="square" rtlCol="0">
            <a:spAutoFit/>
          </a:bodyPr>
          <a:lstStyle/>
          <a:p>
            <a:r>
              <a:rPr lang="pt-BR" dirty="0"/>
              <a:t>Na solidificação convencional, grãos são nucleados em orientações aleatórias, na interface molde-líquido.</a:t>
            </a:r>
          </a:p>
          <a:p>
            <a:endParaRPr lang="pt-BR" dirty="0"/>
          </a:p>
          <a:p>
            <a:r>
              <a:rPr lang="pt-BR" dirty="0"/>
              <a:t>Em função do gradiente térmico, cada grão cresce na “direção favorável” típica daquele material mais próxima da direção de retirada de calor. Só que como os grãos da superfície estão orientados ao acaso, cada grão cresce numa direção espacial. </a:t>
            </a:r>
          </a:p>
          <a:p>
            <a:endParaRPr lang="pt-BR" dirty="0"/>
          </a:p>
          <a:p>
            <a:r>
              <a:rPr lang="pt-BR" dirty="0"/>
              <a:t>O crescimento é dominado por aqueles  grãos que estão com uma direção favorável mais alinhada com a direção de retirada de calor.</a:t>
            </a:r>
          </a:p>
        </p:txBody>
      </p:sp>
      <p:pic>
        <p:nvPicPr>
          <p:cNvPr id="3" name="Áudio 2">
            <a:hlinkClick r:id="" action="ppaction://media"/>
            <a:extLst>
              <a:ext uri="{FF2B5EF4-FFF2-40B4-BE49-F238E27FC236}">
                <a16:creationId xmlns:a16="http://schemas.microsoft.com/office/drawing/2014/main" id="{6D8DBAE6-297A-423E-96BE-D513B46E9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564142"/>
      </p:ext>
    </p:extLst>
  </p:cSld>
  <p:clrMapOvr>
    <a:masterClrMapping/>
  </p:clrMapOvr>
  <mc:AlternateContent xmlns:mc="http://schemas.openxmlformats.org/markup-compatibility/2006">
    <mc:Choice xmlns:p14="http://schemas.microsoft.com/office/powerpoint/2010/main" Requires="p14">
      <p:transition spd="slow" p14:dur="2000" advTm="29010"/>
    </mc:Choice>
    <mc:Fallback>
      <p:transition spd="slow" advTm="29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B18A7982-9683-4663-B4EE-1A0C3339A255}"/>
              </a:ext>
            </a:extLst>
          </p:cNvPr>
          <p:cNvSpPr>
            <a:spLocks noGrp="1"/>
          </p:cNvSpPr>
          <p:nvPr>
            <p:ph type="sldNum" sz="quarter" idx="12"/>
          </p:nvPr>
        </p:nvSpPr>
        <p:spPr/>
        <p:txBody>
          <a:bodyPr/>
          <a:lstStyle/>
          <a:p>
            <a:fld id="{A474DDC1-61B4-4F90-8F87-176D58F64EB0}" type="slidenum">
              <a:rPr lang="pt-BR" smtClean="0"/>
              <a:t>30</a:t>
            </a:fld>
            <a:endParaRPr lang="pt-BR"/>
          </a:p>
        </p:txBody>
      </p:sp>
      <p:pic>
        <p:nvPicPr>
          <p:cNvPr id="5" name="Imagem 4">
            <a:extLst>
              <a:ext uri="{FF2B5EF4-FFF2-40B4-BE49-F238E27FC236}">
                <a16:creationId xmlns:a16="http://schemas.microsoft.com/office/drawing/2014/main" id="{0860A149-D4CF-41C0-BC81-8975ED6EC4F4}"/>
              </a:ext>
            </a:extLst>
          </p:cNvPr>
          <p:cNvPicPr>
            <a:picLocks noChangeAspect="1"/>
          </p:cNvPicPr>
          <p:nvPr/>
        </p:nvPicPr>
        <p:blipFill>
          <a:blip r:embed="rId2"/>
          <a:stretch>
            <a:fillRect/>
          </a:stretch>
        </p:blipFill>
        <p:spPr>
          <a:xfrm>
            <a:off x="443156" y="114423"/>
            <a:ext cx="6663350" cy="5930020"/>
          </a:xfrm>
          <a:prstGeom prst="rect">
            <a:avLst/>
          </a:prstGeom>
        </p:spPr>
      </p:pic>
      <p:pic>
        <p:nvPicPr>
          <p:cNvPr id="6" name="Imagem 5">
            <a:extLst>
              <a:ext uri="{FF2B5EF4-FFF2-40B4-BE49-F238E27FC236}">
                <a16:creationId xmlns:a16="http://schemas.microsoft.com/office/drawing/2014/main" id="{55C75A77-71CF-4051-8DBE-62EB084F4C43}"/>
              </a:ext>
            </a:extLst>
          </p:cNvPr>
          <p:cNvPicPr>
            <a:picLocks noChangeAspect="1"/>
          </p:cNvPicPr>
          <p:nvPr/>
        </p:nvPicPr>
        <p:blipFill>
          <a:blip r:embed="rId3"/>
          <a:stretch>
            <a:fillRect/>
          </a:stretch>
        </p:blipFill>
        <p:spPr>
          <a:xfrm>
            <a:off x="7106506" y="180683"/>
            <a:ext cx="2571184" cy="5930020"/>
          </a:xfrm>
          <a:prstGeom prst="rect">
            <a:avLst/>
          </a:prstGeom>
        </p:spPr>
      </p:pic>
      <p:sp>
        <p:nvSpPr>
          <p:cNvPr id="7" name="CaixaDeTexto 6">
            <a:extLst>
              <a:ext uri="{FF2B5EF4-FFF2-40B4-BE49-F238E27FC236}">
                <a16:creationId xmlns:a16="http://schemas.microsoft.com/office/drawing/2014/main" id="{B6B22BAB-1406-4892-817D-FA601B3ABCFA}"/>
              </a:ext>
            </a:extLst>
          </p:cNvPr>
          <p:cNvSpPr txBox="1"/>
          <p:nvPr/>
        </p:nvSpPr>
        <p:spPr>
          <a:xfrm>
            <a:off x="443156" y="6091310"/>
            <a:ext cx="10304357" cy="646331"/>
          </a:xfrm>
          <a:prstGeom prst="rect">
            <a:avLst/>
          </a:prstGeom>
          <a:noFill/>
        </p:spPr>
        <p:txBody>
          <a:bodyPr wrap="square" rtlCol="0">
            <a:spAutoFit/>
          </a:bodyPr>
          <a:lstStyle/>
          <a:p>
            <a:r>
              <a:rPr lang="en-US" dirty="0"/>
              <a:t>Grain orientations significantly deviated from the [0 0 1] build direction in samples made by DED. </a:t>
            </a:r>
          </a:p>
          <a:p>
            <a:r>
              <a:rPr lang="en-US" dirty="0"/>
              <a:t>(a) IN 718 by unidirectional laser scan  (b) IN 718 by bidirectional laser scan, (c) Cu–38Ni alloy .</a:t>
            </a:r>
            <a:endParaRPr lang="pt-BR" dirty="0"/>
          </a:p>
        </p:txBody>
      </p:sp>
    </p:spTree>
    <p:extLst>
      <p:ext uri="{BB962C8B-B14F-4D97-AF65-F5344CB8AC3E}">
        <p14:creationId xmlns:p14="http://schemas.microsoft.com/office/powerpoint/2010/main" val="1455022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888B043-9295-4D9F-86A6-24C05F5B7648}"/>
              </a:ext>
            </a:extLst>
          </p:cNvPr>
          <p:cNvSpPr>
            <a:spLocks noGrp="1"/>
          </p:cNvSpPr>
          <p:nvPr>
            <p:ph type="sldNum" sz="quarter" idx="12"/>
          </p:nvPr>
        </p:nvSpPr>
        <p:spPr/>
        <p:txBody>
          <a:bodyPr/>
          <a:lstStyle/>
          <a:p>
            <a:fld id="{A474DDC1-61B4-4F90-8F87-176D58F64EB0}" type="slidenum">
              <a:rPr lang="pt-BR" smtClean="0"/>
              <a:t>31</a:t>
            </a:fld>
            <a:endParaRPr lang="pt-BR"/>
          </a:p>
        </p:txBody>
      </p:sp>
      <p:sp>
        <p:nvSpPr>
          <p:cNvPr id="4" name="CaixaDeTexto 3">
            <a:extLst>
              <a:ext uri="{FF2B5EF4-FFF2-40B4-BE49-F238E27FC236}">
                <a16:creationId xmlns:a16="http://schemas.microsoft.com/office/drawing/2014/main" id="{2FF9A185-F43D-400C-9CD2-17A61508C954}"/>
              </a:ext>
            </a:extLst>
          </p:cNvPr>
          <p:cNvSpPr txBox="1"/>
          <p:nvPr/>
        </p:nvSpPr>
        <p:spPr>
          <a:xfrm>
            <a:off x="209765" y="0"/>
            <a:ext cx="2633413" cy="923330"/>
          </a:xfrm>
          <a:prstGeom prst="rect">
            <a:avLst/>
          </a:prstGeom>
          <a:noFill/>
        </p:spPr>
        <p:txBody>
          <a:bodyPr wrap="square" rtlCol="0">
            <a:spAutoFit/>
          </a:bodyPr>
          <a:lstStyle/>
          <a:p>
            <a:r>
              <a:rPr lang="en-US" dirty="0">
                <a:solidFill>
                  <a:schemeClr val="accent1"/>
                </a:solidFill>
              </a:rPr>
              <a:t>top and side views of a AlSi10Mg sample produced by PBF-L,</a:t>
            </a:r>
            <a:endParaRPr lang="pt-BR" dirty="0">
              <a:solidFill>
                <a:schemeClr val="accent1"/>
              </a:solidFill>
            </a:endParaRPr>
          </a:p>
        </p:txBody>
      </p:sp>
      <p:pic>
        <p:nvPicPr>
          <p:cNvPr id="5" name="Imagem 4">
            <a:extLst>
              <a:ext uri="{FF2B5EF4-FFF2-40B4-BE49-F238E27FC236}">
                <a16:creationId xmlns:a16="http://schemas.microsoft.com/office/drawing/2014/main" id="{23C8C330-5AF5-4681-8F9F-EA6F2C50B2A3}"/>
              </a:ext>
            </a:extLst>
          </p:cNvPr>
          <p:cNvPicPr>
            <a:picLocks noChangeAspect="1"/>
          </p:cNvPicPr>
          <p:nvPr/>
        </p:nvPicPr>
        <p:blipFill>
          <a:blip r:embed="rId2"/>
          <a:stretch>
            <a:fillRect/>
          </a:stretch>
        </p:blipFill>
        <p:spPr>
          <a:xfrm>
            <a:off x="2890837" y="136525"/>
            <a:ext cx="8727206" cy="6743161"/>
          </a:xfrm>
          <a:prstGeom prst="rect">
            <a:avLst/>
          </a:prstGeom>
        </p:spPr>
      </p:pic>
      <p:sp>
        <p:nvSpPr>
          <p:cNvPr id="6" name="CaixaDeTexto 5">
            <a:extLst>
              <a:ext uri="{FF2B5EF4-FFF2-40B4-BE49-F238E27FC236}">
                <a16:creationId xmlns:a16="http://schemas.microsoft.com/office/drawing/2014/main" id="{6F2D8C1E-7097-4E9C-BB80-DCFC32DF7749}"/>
              </a:ext>
            </a:extLst>
          </p:cNvPr>
          <p:cNvSpPr txBox="1"/>
          <p:nvPr/>
        </p:nvSpPr>
        <p:spPr>
          <a:xfrm>
            <a:off x="165460" y="5402358"/>
            <a:ext cx="2461134" cy="1477328"/>
          </a:xfrm>
          <a:prstGeom prst="rect">
            <a:avLst/>
          </a:prstGeom>
          <a:noFill/>
        </p:spPr>
        <p:txBody>
          <a:bodyPr wrap="square" rtlCol="0">
            <a:spAutoFit/>
          </a:bodyPr>
          <a:lstStyle/>
          <a:p>
            <a:r>
              <a:rPr lang="en-US" b="1" dirty="0">
                <a:solidFill>
                  <a:schemeClr val="accent1"/>
                </a:solidFill>
              </a:rPr>
              <a:t>side view of two Al4047 samples made by DED-L with unidirectional and bidirectional scanning strategy</a:t>
            </a:r>
            <a:endParaRPr lang="pt-BR" b="1" dirty="0">
              <a:solidFill>
                <a:schemeClr val="accent1"/>
              </a:solidFill>
            </a:endParaRPr>
          </a:p>
        </p:txBody>
      </p:sp>
      <p:sp>
        <p:nvSpPr>
          <p:cNvPr id="7" name="CaixaDeTexto 6">
            <a:extLst>
              <a:ext uri="{FF2B5EF4-FFF2-40B4-BE49-F238E27FC236}">
                <a16:creationId xmlns:a16="http://schemas.microsoft.com/office/drawing/2014/main" id="{5928FD12-CD6E-44A5-9C12-5EA58AF74051}"/>
              </a:ext>
            </a:extLst>
          </p:cNvPr>
          <p:cNvSpPr txBox="1"/>
          <p:nvPr/>
        </p:nvSpPr>
        <p:spPr>
          <a:xfrm>
            <a:off x="98453" y="1121051"/>
            <a:ext cx="2856036" cy="4247317"/>
          </a:xfrm>
          <a:prstGeom prst="rect">
            <a:avLst/>
          </a:prstGeom>
          <a:noFill/>
        </p:spPr>
        <p:txBody>
          <a:bodyPr wrap="square" rtlCol="0">
            <a:spAutoFit/>
          </a:bodyPr>
          <a:lstStyle/>
          <a:p>
            <a:r>
              <a:rPr lang="en-US" dirty="0"/>
              <a:t>the shape of the melt pool during PBF resembles the appearance of a ‘‘long river” with high length</a:t>
            </a:r>
          </a:p>
          <a:p>
            <a:r>
              <a:rPr lang="en-US" dirty="0"/>
              <a:t>to depth ratio. The grains that grow at high melt pool speeds in this process are fairly straight. </a:t>
            </a:r>
          </a:p>
          <a:p>
            <a:r>
              <a:rPr lang="en-US" dirty="0"/>
              <a:t>On the contrary, the melt pools produced during DED generally resembles the shape of a ‘‘localized puddled), which has comparable</a:t>
            </a:r>
          </a:p>
          <a:p>
            <a:r>
              <a:rPr lang="en-US" dirty="0"/>
              <a:t>length and depth. </a:t>
            </a:r>
            <a:endParaRPr lang="pt-BR" dirty="0"/>
          </a:p>
        </p:txBody>
      </p:sp>
    </p:spTree>
    <p:extLst>
      <p:ext uri="{BB962C8B-B14F-4D97-AF65-F5344CB8AC3E}">
        <p14:creationId xmlns:p14="http://schemas.microsoft.com/office/powerpoint/2010/main" val="2398768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FAA9A0-EC30-4DBC-B7A8-4E021A324FB0}"/>
              </a:ext>
            </a:extLst>
          </p:cNvPr>
          <p:cNvSpPr>
            <a:spLocks noGrp="1"/>
          </p:cNvSpPr>
          <p:nvPr>
            <p:ph type="title"/>
          </p:nvPr>
        </p:nvSpPr>
        <p:spPr/>
        <p:txBody>
          <a:bodyPr/>
          <a:lstStyle/>
          <a:p>
            <a:r>
              <a:rPr lang="pt-BR" dirty="0"/>
              <a:t>3.1.1 nucleação</a:t>
            </a:r>
          </a:p>
        </p:txBody>
      </p:sp>
      <p:sp>
        <p:nvSpPr>
          <p:cNvPr id="3" name="Espaço Reservado para Conteúdo 2">
            <a:extLst>
              <a:ext uri="{FF2B5EF4-FFF2-40B4-BE49-F238E27FC236}">
                <a16:creationId xmlns:a16="http://schemas.microsoft.com/office/drawing/2014/main" id="{505387EE-3C2F-46E4-AE8C-6A3613FB663E}"/>
              </a:ext>
            </a:extLst>
          </p:cNvPr>
          <p:cNvSpPr>
            <a:spLocks noGrp="1"/>
          </p:cNvSpPr>
          <p:nvPr>
            <p:ph idx="1"/>
          </p:nvPr>
        </p:nvSpPr>
        <p:spPr/>
        <p:txBody>
          <a:bodyPr/>
          <a:lstStyle/>
          <a:p>
            <a:r>
              <a:rPr lang="pt-BR" dirty="0"/>
              <a:t>Ao contrário da solidificação em moldes, a cada camada os processos PBF e DED refundem uma parte do sólido para aí iniciar a solidificação da poça de metal líquido.</a:t>
            </a:r>
          </a:p>
          <a:p>
            <a:r>
              <a:rPr lang="pt-BR" dirty="0"/>
              <a:t>Como esse sólido é o próprio material que será adicionado e fundido, não há necessidade de um processo de nucleação: é a solidificação epitaxial.</a:t>
            </a:r>
          </a:p>
          <a:p>
            <a:r>
              <a:rPr lang="pt-BR" dirty="0"/>
              <a:t>O novo sólido se forma seguindo a mesma orientação cristalina do sólido subjacente, ainda que a direção de crescimento possa mudar!</a:t>
            </a:r>
          </a:p>
        </p:txBody>
      </p:sp>
      <p:sp>
        <p:nvSpPr>
          <p:cNvPr id="4" name="Espaço Reservado para Número de Slide 3">
            <a:extLst>
              <a:ext uri="{FF2B5EF4-FFF2-40B4-BE49-F238E27FC236}">
                <a16:creationId xmlns:a16="http://schemas.microsoft.com/office/drawing/2014/main" id="{ABC768DE-7DA8-4D79-88AE-A63FECCF44B2}"/>
              </a:ext>
            </a:extLst>
          </p:cNvPr>
          <p:cNvSpPr>
            <a:spLocks noGrp="1"/>
          </p:cNvSpPr>
          <p:nvPr>
            <p:ph type="sldNum" sz="quarter" idx="12"/>
          </p:nvPr>
        </p:nvSpPr>
        <p:spPr/>
        <p:txBody>
          <a:bodyPr/>
          <a:lstStyle/>
          <a:p>
            <a:fld id="{A474DDC1-61B4-4F90-8F87-176D58F64EB0}" type="slidenum">
              <a:rPr lang="pt-BR" smtClean="0"/>
              <a:t>4</a:t>
            </a:fld>
            <a:endParaRPr lang="pt-BR"/>
          </a:p>
        </p:txBody>
      </p:sp>
    </p:spTree>
    <p:extLst>
      <p:ext uri="{BB962C8B-B14F-4D97-AF65-F5344CB8AC3E}">
        <p14:creationId xmlns:p14="http://schemas.microsoft.com/office/powerpoint/2010/main" val="3022515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2FC06D1-17BC-4BDB-918F-344DE28DAED1}"/>
              </a:ext>
            </a:extLst>
          </p:cNvPr>
          <p:cNvSpPr>
            <a:spLocks noGrp="1"/>
          </p:cNvSpPr>
          <p:nvPr>
            <p:ph idx="1"/>
          </p:nvPr>
        </p:nvSpPr>
        <p:spPr>
          <a:xfrm>
            <a:off x="8610598" y="365124"/>
            <a:ext cx="3473550" cy="6391925"/>
          </a:xfrm>
        </p:spPr>
        <p:txBody>
          <a:bodyPr>
            <a:normAutofit fontScale="77500" lnSpcReduction="20000"/>
          </a:bodyPr>
          <a:lstStyle/>
          <a:p>
            <a:r>
              <a:rPr lang="pt-BR" dirty="0"/>
              <a:t>É comum crescer em “estrutura celular”, com seção transversal </a:t>
            </a:r>
            <a:r>
              <a:rPr lang="pt-BR" dirty="0" err="1"/>
              <a:t>equiaxial</a:t>
            </a:r>
            <a:r>
              <a:rPr lang="pt-BR" dirty="0"/>
              <a:t>  hexagonal , e com uma direção alongada.</a:t>
            </a:r>
          </a:p>
          <a:p>
            <a:r>
              <a:rPr lang="pt-BR" dirty="0"/>
              <a:t>Aqui se vê a borda de uma poça. Abaixo, o material que não se refundiu, com estrutura cúbica, mas a direção de crescimento das células foi perpendicular ao corte, digamos direção &lt;001&gt;.</a:t>
            </a:r>
          </a:p>
          <a:p>
            <a:r>
              <a:rPr lang="pt-BR" dirty="0"/>
              <a:t>Acima, o cristal que se formou </a:t>
            </a:r>
            <a:r>
              <a:rPr lang="pt-BR" dirty="0" err="1"/>
              <a:t>epitaxialmente</a:t>
            </a:r>
            <a:r>
              <a:rPr lang="pt-BR" dirty="0"/>
              <a:t> também é cúbico e na mesma orientação, mas a direção de crescimento mudou: digamos que cresceu na direção &lt;100&gt;, perpendicular à &lt;001&gt;.  </a:t>
            </a:r>
          </a:p>
        </p:txBody>
      </p:sp>
      <p:sp>
        <p:nvSpPr>
          <p:cNvPr id="4" name="Espaço Reservado para Número de Slide 3">
            <a:extLst>
              <a:ext uri="{FF2B5EF4-FFF2-40B4-BE49-F238E27FC236}">
                <a16:creationId xmlns:a16="http://schemas.microsoft.com/office/drawing/2014/main" id="{D906183F-E090-48B5-A3D9-C801543BFF93}"/>
              </a:ext>
            </a:extLst>
          </p:cNvPr>
          <p:cNvSpPr>
            <a:spLocks noGrp="1"/>
          </p:cNvSpPr>
          <p:nvPr>
            <p:ph type="sldNum" sz="quarter" idx="12"/>
          </p:nvPr>
        </p:nvSpPr>
        <p:spPr/>
        <p:txBody>
          <a:bodyPr/>
          <a:lstStyle/>
          <a:p>
            <a:fld id="{A474DDC1-61B4-4F90-8F87-176D58F64EB0}" type="slidenum">
              <a:rPr lang="pt-BR" smtClean="0"/>
              <a:t>5</a:t>
            </a:fld>
            <a:endParaRPr lang="pt-BR"/>
          </a:p>
        </p:txBody>
      </p:sp>
      <p:pic>
        <p:nvPicPr>
          <p:cNvPr id="5" name="Imagen 2">
            <a:extLst>
              <a:ext uri="{FF2B5EF4-FFF2-40B4-BE49-F238E27FC236}">
                <a16:creationId xmlns:a16="http://schemas.microsoft.com/office/drawing/2014/main" id="{83FF8F90-34EF-44FB-AF13-D9D7EC661B0D}"/>
              </a:ext>
            </a:extLst>
          </p:cNvPr>
          <p:cNvPicPr>
            <a:picLocks noChangeAspect="1"/>
          </p:cNvPicPr>
          <p:nvPr/>
        </p:nvPicPr>
        <p:blipFill>
          <a:blip r:embed="rId2"/>
          <a:stretch>
            <a:fillRect/>
          </a:stretch>
        </p:blipFill>
        <p:spPr>
          <a:xfrm>
            <a:off x="-41959" y="365125"/>
            <a:ext cx="8570418" cy="6391925"/>
          </a:xfrm>
          <a:prstGeom prst="rect">
            <a:avLst/>
          </a:prstGeom>
        </p:spPr>
      </p:pic>
    </p:spTree>
    <p:extLst>
      <p:ext uri="{BB962C8B-B14F-4D97-AF65-F5344CB8AC3E}">
        <p14:creationId xmlns:p14="http://schemas.microsoft.com/office/powerpoint/2010/main" val="2900772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97588B14-90B3-4A2D-9A4C-02F697CF0152}"/>
              </a:ext>
            </a:extLst>
          </p:cNvPr>
          <p:cNvSpPr>
            <a:spLocks noGrp="1"/>
          </p:cNvSpPr>
          <p:nvPr>
            <p:ph type="sldNum" sz="quarter" idx="12"/>
          </p:nvPr>
        </p:nvSpPr>
        <p:spPr/>
        <p:txBody>
          <a:bodyPr/>
          <a:lstStyle/>
          <a:p>
            <a:fld id="{A474DDC1-61B4-4F90-8F87-176D58F64EB0}" type="slidenum">
              <a:rPr lang="pt-BR" smtClean="0"/>
              <a:t>6</a:t>
            </a:fld>
            <a:endParaRPr lang="pt-BR"/>
          </a:p>
        </p:txBody>
      </p:sp>
      <p:pic>
        <p:nvPicPr>
          <p:cNvPr id="5" name="Imagem 4">
            <a:extLst>
              <a:ext uri="{FF2B5EF4-FFF2-40B4-BE49-F238E27FC236}">
                <a16:creationId xmlns:a16="http://schemas.microsoft.com/office/drawing/2014/main" id="{E29FBCB4-7648-40FA-AA49-3F559495D723}"/>
              </a:ext>
            </a:extLst>
          </p:cNvPr>
          <p:cNvPicPr>
            <a:picLocks noChangeAspect="1"/>
          </p:cNvPicPr>
          <p:nvPr/>
        </p:nvPicPr>
        <p:blipFill>
          <a:blip r:embed="rId2"/>
          <a:stretch>
            <a:fillRect/>
          </a:stretch>
        </p:blipFill>
        <p:spPr>
          <a:xfrm>
            <a:off x="2253803" y="136526"/>
            <a:ext cx="7684391" cy="6584950"/>
          </a:xfrm>
          <a:prstGeom prst="rect">
            <a:avLst/>
          </a:prstGeom>
        </p:spPr>
      </p:pic>
      <p:sp>
        <p:nvSpPr>
          <p:cNvPr id="6" name="CaixaDeTexto 5">
            <a:extLst>
              <a:ext uri="{FF2B5EF4-FFF2-40B4-BE49-F238E27FC236}">
                <a16:creationId xmlns:a16="http://schemas.microsoft.com/office/drawing/2014/main" id="{7DDC2E20-95E2-4229-ACE4-341DF90B21F1}"/>
              </a:ext>
            </a:extLst>
          </p:cNvPr>
          <p:cNvSpPr txBox="1"/>
          <p:nvPr/>
        </p:nvSpPr>
        <p:spPr>
          <a:xfrm>
            <a:off x="477078" y="1060174"/>
            <a:ext cx="1534138" cy="369332"/>
          </a:xfrm>
          <a:prstGeom prst="rect">
            <a:avLst/>
          </a:prstGeom>
          <a:noFill/>
        </p:spPr>
        <p:txBody>
          <a:bodyPr wrap="none" rtlCol="0">
            <a:spAutoFit/>
          </a:bodyPr>
          <a:lstStyle/>
          <a:p>
            <a:r>
              <a:rPr lang="pt-BR" dirty="0"/>
              <a:t>Borda de poça</a:t>
            </a:r>
          </a:p>
        </p:txBody>
      </p:sp>
      <p:sp>
        <p:nvSpPr>
          <p:cNvPr id="7" name="CaixaDeTexto 6">
            <a:extLst>
              <a:ext uri="{FF2B5EF4-FFF2-40B4-BE49-F238E27FC236}">
                <a16:creationId xmlns:a16="http://schemas.microsoft.com/office/drawing/2014/main" id="{9201EC24-D06A-4240-B9DA-A838A822715C}"/>
              </a:ext>
            </a:extLst>
          </p:cNvPr>
          <p:cNvSpPr txBox="1"/>
          <p:nvPr/>
        </p:nvSpPr>
        <p:spPr>
          <a:xfrm>
            <a:off x="345267" y="1855304"/>
            <a:ext cx="1829860" cy="369332"/>
          </a:xfrm>
          <a:prstGeom prst="rect">
            <a:avLst/>
          </a:prstGeom>
          <a:noFill/>
        </p:spPr>
        <p:txBody>
          <a:bodyPr wrap="none" rtlCol="0">
            <a:spAutoFit/>
          </a:bodyPr>
          <a:lstStyle/>
          <a:p>
            <a:r>
              <a:rPr lang="pt-BR" dirty="0">
                <a:solidFill>
                  <a:schemeClr val="accent1"/>
                </a:solidFill>
              </a:rPr>
              <a:t>Contorno de grão</a:t>
            </a:r>
          </a:p>
        </p:txBody>
      </p:sp>
      <p:cxnSp>
        <p:nvCxnSpPr>
          <p:cNvPr id="9" name="Conector de Seta Reta 8">
            <a:extLst>
              <a:ext uri="{FF2B5EF4-FFF2-40B4-BE49-F238E27FC236}">
                <a16:creationId xmlns:a16="http://schemas.microsoft.com/office/drawing/2014/main" id="{942FAF54-1529-4125-82B8-34B343D7E004}"/>
              </a:ext>
            </a:extLst>
          </p:cNvPr>
          <p:cNvCxnSpPr>
            <a:stCxn id="7" idx="3"/>
          </p:cNvCxnSpPr>
          <p:nvPr/>
        </p:nvCxnSpPr>
        <p:spPr>
          <a:xfrm flipV="1">
            <a:off x="2175127" y="1590261"/>
            <a:ext cx="2290856" cy="449709"/>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0" name="Conector de Seta Reta 9">
            <a:extLst>
              <a:ext uri="{FF2B5EF4-FFF2-40B4-BE49-F238E27FC236}">
                <a16:creationId xmlns:a16="http://schemas.microsoft.com/office/drawing/2014/main" id="{7EC5D454-45FB-4E28-83B3-1D0A2CBAAE65}"/>
              </a:ext>
            </a:extLst>
          </p:cNvPr>
          <p:cNvCxnSpPr>
            <a:cxnSpLocks/>
          </p:cNvCxnSpPr>
          <p:nvPr/>
        </p:nvCxnSpPr>
        <p:spPr>
          <a:xfrm flipV="1">
            <a:off x="2011216" y="1244840"/>
            <a:ext cx="2124686" cy="9766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1E3575E9-C02E-4E62-A3CA-9E911AFCC885}"/>
              </a:ext>
            </a:extLst>
          </p:cNvPr>
          <p:cNvSpPr txBox="1"/>
          <p:nvPr/>
        </p:nvSpPr>
        <p:spPr>
          <a:xfrm>
            <a:off x="9982200" y="1060174"/>
            <a:ext cx="2059745" cy="2308324"/>
          </a:xfrm>
          <a:prstGeom prst="rect">
            <a:avLst/>
          </a:prstGeom>
          <a:noFill/>
        </p:spPr>
        <p:txBody>
          <a:bodyPr wrap="square" rtlCol="0">
            <a:spAutoFit/>
          </a:bodyPr>
          <a:lstStyle/>
          <a:p>
            <a:r>
              <a:rPr lang="pt-BR" dirty="0"/>
              <a:t>Cada cor é um grão.</a:t>
            </a:r>
          </a:p>
          <a:p>
            <a:r>
              <a:rPr lang="pt-BR" dirty="0"/>
              <a:t>São grão colunares, que atravessam poças, mas a cor representa o índice de Miller da direção cristalina do eixo x daquele grão.</a:t>
            </a:r>
          </a:p>
        </p:txBody>
      </p:sp>
      <p:sp>
        <p:nvSpPr>
          <p:cNvPr id="13" name="CaixaDeTexto 12">
            <a:extLst>
              <a:ext uri="{FF2B5EF4-FFF2-40B4-BE49-F238E27FC236}">
                <a16:creationId xmlns:a16="http://schemas.microsoft.com/office/drawing/2014/main" id="{C874B854-5AAE-4869-BB6A-6C854F76DA79}"/>
              </a:ext>
            </a:extLst>
          </p:cNvPr>
          <p:cNvSpPr txBox="1"/>
          <p:nvPr/>
        </p:nvSpPr>
        <p:spPr>
          <a:xfrm>
            <a:off x="9982200" y="3742006"/>
            <a:ext cx="2059745" cy="2862322"/>
          </a:xfrm>
          <a:prstGeom prst="rect">
            <a:avLst/>
          </a:prstGeom>
          <a:noFill/>
        </p:spPr>
        <p:txBody>
          <a:bodyPr wrap="square" rtlCol="0">
            <a:spAutoFit/>
          </a:bodyPr>
          <a:lstStyle/>
          <a:p>
            <a:r>
              <a:rPr lang="pt-BR" dirty="0"/>
              <a:t>O triângulo colorido é a Figura de Polo inversa, (IPF), que convenciona as cores das direções cristalinas. Um grão vermelho, pela convenção, é um grão que tem a direção &lt;001&gt;//x.</a:t>
            </a:r>
          </a:p>
        </p:txBody>
      </p:sp>
    </p:spTree>
    <p:extLst>
      <p:ext uri="{BB962C8B-B14F-4D97-AF65-F5344CB8AC3E}">
        <p14:creationId xmlns:p14="http://schemas.microsoft.com/office/powerpoint/2010/main" val="162139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230BF-A759-4450-8A31-F867EE2C8236}"/>
              </a:ext>
            </a:extLst>
          </p:cNvPr>
          <p:cNvSpPr>
            <a:spLocks noGrp="1"/>
          </p:cNvSpPr>
          <p:nvPr>
            <p:ph type="title"/>
          </p:nvPr>
        </p:nvSpPr>
        <p:spPr/>
        <p:txBody>
          <a:bodyPr/>
          <a:lstStyle/>
          <a:p>
            <a:r>
              <a:rPr lang="pt-BR" dirty="0"/>
              <a:t>3.1.2. Crescimento</a:t>
            </a:r>
          </a:p>
        </p:txBody>
      </p:sp>
      <p:sp>
        <p:nvSpPr>
          <p:cNvPr id="3" name="Espaço Reservado para Conteúdo 2">
            <a:extLst>
              <a:ext uri="{FF2B5EF4-FFF2-40B4-BE49-F238E27FC236}">
                <a16:creationId xmlns:a16="http://schemas.microsoft.com/office/drawing/2014/main" id="{5C510470-DC75-49E5-BF66-EF616666D844}"/>
              </a:ext>
            </a:extLst>
          </p:cNvPr>
          <p:cNvSpPr>
            <a:spLocks noGrp="1"/>
          </p:cNvSpPr>
          <p:nvPr>
            <p:ph idx="1"/>
          </p:nvPr>
        </p:nvSpPr>
        <p:spPr/>
        <p:txBody>
          <a:bodyPr>
            <a:normAutofit/>
          </a:bodyPr>
          <a:lstStyle/>
          <a:p>
            <a:r>
              <a:rPr lang="en-US" dirty="0"/>
              <a:t>Growth occurs during solidification from previously deposited AM layers, and ultimately determines the crystallographic nature of the AM structure through partial or complete melt-back of the previously formed underlying layer [306]. </a:t>
            </a:r>
          </a:p>
          <a:p>
            <a:r>
              <a:rPr lang="en-US" dirty="0"/>
              <a:t>Increased heat intensity will penetrate further into previous layers, and the </a:t>
            </a:r>
            <a:r>
              <a:rPr lang="en-US" dirty="0" err="1"/>
              <a:t>remelting</a:t>
            </a:r>
            <a:r>
              <a:rPr lang="en-US" dirty="0"/>
              <a:t> of previous layers is necessary to fabricate high quality AM components because it removes surface contaminants, breaks down oxide films, and provides a clean solid-liquid interface at the atomic level [307].</a:t>
            </a:r>
            <a:endParaRPr lang="pt-BR" dirty="0"/>
          </a:p>
        </p:txBody>
      </p:sp>
      <p:sp>
        <p:nvSpPr>
          <p:cNvPr id="4" name="Espaço Reservado para Número de Slide 3">
            <a:extLst>
              <a:ext uri="{FF2B5EF4-FFF2-40B4-BE49-F238E27FC236}">
                <a16:creationId xmlns:a16="http://schemas.microsoft.com/office/drawing/2014/main" id="{E368F1DA-CA5B-4016-8E1E-3FFD32CDBF8B}"/>
              </a:ext>
            </a:extLst>
          </p:cNvPr>
          <p:cNvSpPr>
            <a:spLocks noGrp="1"/>
          </p:cNvSpPr>
          <p:nvPr>
            <p:ph type="sldNum" sz="quarter" idx="12"/>
          </p:nvPr>
        </p:nvSpPr>
        <p:spPr/>
        <p:txBody>
          <a:bodyPr/>
          <a:lstStyle/>
          <a:p>
            <a:fld id="{A474DDC1-61B4-4F90-8F87-176D58F64EB0}" type="slidenum">
              <a:rPr lang="pt-BR" smtClean="0"/>
              <a:t>7</a:t>
            </a:fld>
            <a:endParaRPr lang="pt-BR"/>
          </a:p>
        </p:txBody>
      </p:sp>
    </p:spTree>
    <p:extLst>
      <p:ext uri="{BB962C8B-B14F-4D97-AF65-F5344CB8AC3E}">
        <p14:creationId xmlns:p14="http://schemas.microsoft.com/office/powerpoint/2010/main" val="4088896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949CE827-ADCC-4009-978C-E3D10EB2427B}"/>
              </a:ext>
            </a:extLst>
          </p:cNvPr>
          <p:cNvSpPr>
            <a:spLocks noGrp="1"/>
          </p:cNvSpPr>
          <p:nvPr>
            <p:ph type="sldNum" sz="quarter" idx="12"/>
          </p:nvPr>
        </p:nvSpPr>
        <p:spPr/>
        <p:txBody>
          <a:bodyPr/>
          <a:lstStyle/>
          <a:p>
            <a:fld id="{A474DDC1-61B4-4F90-8F87-176D58F64EB0}" type="slidenum">
              <a:rPr lang="pt-BR" smtClean="0"/>
              <a:t>8</a:t>
            </a:fld>
            <a:endParaRPr lang="pt-BR"/>
          </a:p>
        </p:txBody>
      </p:sp>
      <p:pic>
        <p:nvPicPr>
          <p:cNvPr id="5" name="Imagem 4">
            <a:extLst>
              <a:ext uri="{FF2B5EF4-FFF2-40B4-BE49-F238E27FC236}">
                <a16:creationId xmlns:a16="http://schemas.microsoft.com/office/drawing/2014/main" id="{FF7D46CC-B66D-4D9B-A079-69DA937BB097}"/>
              </a:ext>
            </a:extLst>
          </p:cNvPr>
          <p:cNvPicPr>
            <a:picLocks noChangeAspect="1"/>
          </p:cNvPicPr>
          <p:nvPr/>
        </p:nvPicPr>
        <p:blipFill>
          <a:blip r:embed="rId2"/>
          <a:stretch>
            <a:fillRect/>
          </a:stretch>
        </p:blipFill>
        <p:spPr>
          <a:xfrm>
            <a:off x="199728" y="136525"/>
            <a:ext cx="5587732" cy="6721475"/>
          </a:xfrm>
          <a:prstGeom prst="rect">
            <a:avLst/>
          </a:prstGeom>
        </p:spPr>
      </p:pic>
      <p:sp>
        <p:nvSpPr>
          <p:cNvPr id="6" name="CaixaDeTexto 5">
            <a:extLst>
              <a:ext uri="{FF2B5EF4-FFF2-40B4-BE49-F238E27FC236}">
                <a16:creationId xmlns:a16="http://schemas.microsoft.com/office/drawing/2014/main" id="{56E856C3-F0C2-4C3A-B071-2710D3DD71E8}"/>
              </a:ext>
            </a:extLst>
          </p:cNvPr>
          <p:cNvSpPr txBox="1"/>
          <p:nvPr/>
        </p:nvSpPr>
        <p:spPr>
          <a:xfrm>
            <a:off x="5989983" y="5830957"/>
            <a:ext cx="5587732" cy="923330"/>
          </a:xfrm>
          <a:prstGeom prst="rect">
            <a:avLst/>
          </a:prstGeom>
          <a:noFill/>
        </p:spPr>
        <p:txBody>
          <a:bodyPr wrap="square" rtlCol="0">
            <a:spAutoFit/>
          </a:bodyPr>
          <a:lstStyle/>
          <a:p>
            <a:r>
              <a:rPr lang="en-US" dirty="0"/>
              <a:t>Fig. 24. Competitive growth shown in the longitudinal plane of the sample made by DED-L with Al-11.28 Si deposited on Al 7475 substrate </a:t>
            </a:r>
            <a:endParaRPr lang="pt-BR" dirty="0"/>
          </a:p>
        </p:txBody>
      </p:sp>
      <p:sp>
        <p:nvSpPr>
          <p:cNvPr id="7" name="CaixaDeTexto 6">
            <a:extLst>
              <a:ext uri="{FF2B5EF4-FFF2-40B4-BE49-F238E27FC236}">
                <a16:creationId xmlns:a16="http://schemas.microsoft.com/office/drawing/2014/main" id="{DEB61B11-396C-41B0-92F6-6B9E2E179814}"/>
              </a:ext>
            </a:extLst>
          </p:cNvPr>
          <p:cNvSpPr txBox="1"/>
          <p:nvPr/>
        </p:nvSpPr>
        <p:spPr>
          <a:xfrm>
            <a:off x="6096000" y="808383"/>
            <a:ext cx="5791200" cy="3416320"/>
          </a:xfrm>
          <a:prstGeom prst="rect">
            <a:avLst/>
          </a:prstGeom>
          <a:noFill/>
        </p:spPr>
        <p:txBody>
          <a:bodyPr wrap="square" rtlCol="0">
            <a:spAutoFit/>
          </a:bodyPr>
          <a:lstStyle/>
          <a:p>
            <a:r>
              <a:rPr lang="en-US" dirty="0"/>
              <a:t>the structure near the melt pool boundary is dominated by the base metal . </a:t>
            </a:r>
          </a:p>
          <a:p>
            <a:endParaRPr lang="en-US" dirty="0"/>
          </a:p>
          <a:p>
            <a:r>
              <a:rPr lang="en-US" dirty="0"/>
              <a:t>However, further away from the melt boundary, the microstructure is dominated by competitive growth. </a:t>
            </a:r>
          </a:p>
          <a:p>
            <a:endParaRPr lang="en-US" dirty="0"/>
          </a:p>
          <a:p>
            <a:r>
              <a:rPr lang="en-US" dirty="0"/>
              <a:t>Fig. 24 shows the completive growth during DED-L of an aluminum alloy with unidirectional scanning pattern for thin wall deposition [310].</a:t>
            </a:r>
          </a:p>
          <a:p>
            <a:r>
              <a:rPr lang="en-US" dirty="0"/>
              <a:t>Competitive growth phenomena have also been observed in many other alloy systems such as iron based alloys </a:t>
            </a:r>
          </a:p>
          <a:p>
            <a:r>
              <a:rPr lang="en-US" dirty="0"/>
              <a:t>nickel based alloys , titanium based alloys  and tantalum.</a:t>
            </a:r>
            <a:endParaRPr lang="pt-BR" dirty="0"/>
          </a:p>
        </p:txBody>
      </p:sp>
      <p:sp>
        <p:nvSpPr>
          <p:cNvPr id="8" name="CaixaDeTexto 7">
            <a:extLst>
              <a:ext uri="{FF2B5EF4-FFF2-40B4-BE49-F238E27FC236}">
                <a16:creationId xmlns:a16="http://schemas.microsoft.com/office/drawing/2014/main" id="{3AC3D8A4-769B-4555-B508-9DFA540CDFE9}"/>
              </a:ext>
            </a:extLst>
          </p:cNvPr>
          <p:cNvSpPr txBox="1"/>
          <p:nvPr/>
        </p:nvSpPr>
        <p:spPr>
          <a:xfrm>
            <a:off x="6202017" y="4664765"/>
            <a:ext cx="5742919" cy="369332"/>
          </a:xfrm>
          <a:prstGeom prst="rect">
            <a:avLst/>
          </a:prstGeom>
          <a:noFill/>
        </p:spPr>
        <p:txBody>
          <a:bodyPr wrap="none" rtlCol="0">
            <a:spAutoFit/>
          </a:bodyPr>
          <a:lstStyle/>
          <a:p>
            <a:r>
              <a:rPr lang="pt-BR" dirty="0"/>
              <a:t>Cores denotam orientação cristalina, será explicado depois.</a:t>
            </a:r>
          </a:p>
        </p:txBody>
      </p:sp>
    </p:spTree>
    <p:extLst>
      <p:ext uri="{BB962C8B-B14F-4D97-AF65-F5344CB8AC3E}">
        <p14:creationId xmlns:p14="http://schemas.microsoft.com/office/powerpoint/2010/main" val="2372631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37637-7B0E-4FFD-BB32-C1F5A01A3404}"/>
              </a:ext>
            </a:extLst>
          </p:cNvPr>
          <p:cNvSpPr>
            <a:spLocks noGrp="1"/>
          </p:cNvSpPr>
          <p:nvPr>
            <p:ph type="title"/>
          </p:nvPr>
        </p:nvSpPr>
        <p:spPr/>
        <p:txBody>
          <a:bodyPr/>
          <a:lstStyle/>
          <a:p>
            <a:r>
              <a:rPr lang="pt-BR" dirty="0"/>
              <a:t>Direções preferenciais de crescimento dos cristais sólidos (</a:t>
            </a:r>
            <a:r>
              <a:rPr lang="pt-BR" dirty="0" err="1"/>
              <a:t>dendritas</a:t>
            </a:r>
            <a:r>
              <a:rPr lang="pt-BR" dirty="0"/>
              <a:t>)</a:t>
            </a:r>
          </a:p>
        </p:txBody>
      </p:sp>
      <p:sp>
        <p:nvSpPr>
          <p:cNvPr id="3" name="Espaço Reservado para Conteúdo 2">
            <a:extLst>
              <a:ext uri="{FF2B5EF4-FFF2-40B4-BE49-F238E27FC236}">
                <a16:creationId xmlns:a16="http://schemas.microsoft.com/office/drawing/2014/main" id="{1BC61EB7-A60B-40EB-9BEA-1A26B7230D67}"/>
              </a:ext>
            </a:extLst>
          </p:cNvPr>
          <p:cNvSpPr>
            <a:spLocks noGrp="1"/>
          </p:cNvSpPr>
          <p:nvPr>
            <p:ph idx="1"/>
          </p:nvPr>
        </p:nvSpPr>
        <p:spPr>
          <a:xfrm>
            <a:off x="838200" y="3740427"/>
            <a:ext cx="10836965" cy="2436536"/>
          </a:xfrm>
        </p:spPr>
        <p:txBody>
          <a:bodyPr>
            <a:normAutofit lnSpcReduction="10000"/>
          </a:bodyPr>
          <a:lstStyle/>
          <a:p>
            <a:r>
              <a:rPr lang="pt-BR" dirty="0"/>
              <a:t>O “crescimento competitivo” refere-se ao fato que o crescimento de cristais, durante a solidificação, é anisotrópico. Uma certa família de direções cristalinas tende a crescer mais rápido que as outras.</a:t>
            </a:r>
          </a:p>
          <a:p>
            <a:r>
              <a:rPr lang="pt-BR" dirty="0"/>
              <a:t>O gradiente térmico também influencia a direção de crescimento. O cristal cresce na direção cristalina preferencial melhor alinhada com a direção do gradiente térmico. </a:t>
            </a:r>
          </a:p>
        </p:txBody>
      </p:sp>
      <p:sp>
        <p:nvSpPr>
          <p:cNvPr id="4" name="Espaço Reservado para Número de Slide 3">
            <a:extLst>
              <a:ext uri="{FF2B5EF4-FFF2-40B4-BE49-F238E27FC236}">
                <a16:creationId xmlns:a16="http://schemas.microsoft.com/office/drawing/2014/main" id="{1261E199-EE1F-4268-A65C-736F96B6995F}"/>
              </a:ext>
            </a:extLst>
          </p:cNvPr>
          <p:cNvSpPr>
            <a:spLocks noGrp="1"/>
          </p:cNvSpPr>
          <p:nvPr>
            <p:ph type="sldNum" sz="quarter" idx="12"/>
          </p:nvPr>
        </p:nvSpPr>
        <p:spPr/>
        <p:txBody>
          <a:bodyPr/>
          <a:lstStyle/>
          <a:p>
            <a:fld id="{A474DDC1-61B4-4F90-8F87-176D58F64EB0}" type="slidenum">
              <a:rPr lang="pt-BR" smtClean="0"/>
              <a:t>9</a:t>
            </a:fld>
            <a:endParaRPr lang="pt-BR"/>
          </a:p>
        </p:txBody>
      </p:sp>
      <p:pic>
        <p:nvPicPr>
          <p:cNvPr id="5" name="Imagem 4">
            <a:extLst>
              <a:ext uri="{FF2B5EF4-FFF2-40B4-BE49-F238E27FC236}">
                <a16:creationId xmlns:a16="http://schemas.microsoft.com/office/drawing/2014/main" id="{42A8CE7E-2B08-4477-9C5A-C247A2A0C2B9}"/>
              </a:ext>
            </a:extLst>
          </p:cNvPr>
          <p:cNvPicPr>
            <a:picLocks noChangeAspect="1"/>
          </p:cNvPicPr>
          <p:nvPr/>
        </p:nvPicPr>
        <p:blipFill>
          <a:blip r:embed="rId2"/>
          <a:stretch>
            <a:fillRect/>
          </a:stretch>
        </p:blipFill>
        <p:spPr>
          <a:xfrm>
            <a:off x="0" y="1690688"/>
            <a:ext cx="11932875" cy="2049739"/>
          </a:xfrm>
          <a:prstGeom prst="rect">
            <a:avLst/>
          </a:prstGeom>
        </p:spPr>
      </p:pic>
    </p:spTree>
    <p:extLst>
      <p:ext uri="{BB962C8B-B14F-4D97-AF65-F5344CB8AC3E}">
        <p14:creationId xmlns:p14="http://schemas.microsoft.com/office/powerpoint/2010/main" val="316060124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12792</TotalTime>
  <Words>2214</Words>
  <Application>Microsoft Office PowerPoint</Application>
  <PresentationFormat>Widescreen</PresentationFormat>
  <Paragraphs>172</Paragraphs>
  <Slides>31</Slides>
  <Notes>0</Notes>
  <HiddenSlides>0</HiddenSlides>
  <MMClips>4</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31</vt:i4>
      </vt:variant>
    </vt:vector>
  </HeadingPairs>
  <TitlesOfParts>
    <vt:vector size="37" baseType="lpstr">
      <vt:lpstr>AdvGulliv-R</vt:lpstr>
      <vt:lpstr>Arial</vt:lpstr>
      <vt:lpstr>Calibri</vt:lpstr>
      <vt:lpstr>Calibri Light</vt:lpstr>
      <vt:lpstr>Times New Roman</vt:lpstr>
      <vt:lpstr>Tema do Office</vt:lpstr>
      <vt:lpstr> PMT 5927 aula 4</vt:lpstr>
      <vt:lpstr>3. Estrutura 3.1  solidificação</vt:lpstr>
      <vt:lpstr>Crescimento competitivo de grãos colunares com orientação favorável</vt:lpstr>
      <vt:lpstr>3.1.1 nucleação</vt:lpstr>
      <vt:lpstr>Apresentação do PowerPoint</vt:lpstr>
      <vt:lpstr>Apresentação do PowerPoint</vt:lpstr>
      <vt:lpstr>3.1.2. Crescimento</vt:lpstr>
      <vt:lpstr>Apresentação do PowerPoint</vt:lpstr>
      <vt:lpstr>Direções preferenciais de crescimento dos cristais sólidos (dendritas)</vt:lpstr>
      <vt:lpstr>Apresentação do PowerPoint</vt:lpstr>
      <vt:lpstr>Apresentação do PowerPoint</vt:lpstr>
      <vt:lpstr>Apresentação do PowerPoint</vt:lpstr>
      <vt:lpstr>Apresentação do PowerPoint</vt:lpstr>
      <vt:lpstr>Apresentação do PowerPoint</vt:lpstr>
      <vt:lpstr>Microestrutura obtida na FSL</vt:lpstr>
      <vt:lpstr>Apresentação do PowerPoint</vt:lpstr>
      <vt:lpstr>Apresentação do PowerPoint</vt:lpstr>
      <vt:lpstr>Apresentação do PowerPoint</vt:lpstr>
      <vt:lpstr>Apresentação do PowerPoint</vt:lpstr>
      <vt:lpstr>Apresentação do PowerPoint</vt:lpstr>
      <vt:lpstr>Apresentação do PowerPoint</vt:lpstr>
      <vt:lpstr>A escala da microestrutura</vt:lpstr>
      <vt:lpstr>3.1.3.2 O  Super resfriamento (undercooling)</vt:lpstr>
      <vt:lpstr>3.1.3.2 O  Super resfriamento (undercooling)</vt:lpstr>
      <vt:lpstr>O super resfriamento constitucional</vt:lpstr>
      <vt:lpstr>Apresentação do PowerPoint</vt:lpstr>
      <vt:lpstr>3.2 microestrutura </vt:lpstr>
      <vt:lpstr>3.2.1. Grain growth direction 3.2.1.1. Experimental observations.</vt:lpstr>
      <vt:lpstr>DED é bem diferente</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PMT 5927 aula 2</dc:title>
  <dc:creator>Fernando</dc:creator>
  <cp:lastModifiedBy>fernando landgraf</cp:lastModifiedBy>
  <cp:revision>173</cp:revision>
  <dcterms:created xsi:type="dcterms:W3CDTF">2020-02-18T20:26:51Z</dcterms:created>
  <dcterms:modified xsi:type="dcterms:W3CDTF">2020-03-23T23:17:45Z</dcterms:modified>
</cp:coreProperties>
</file>