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2"/>
  </p:notesMasterIdLst>
  <p:sldIdLst>
    <p:sldId id="330" r:id="rId2"/>
    <p:sldId id="305" r:id="rId3"/>
    <p:sldId id="299" r:id="rId4"/>
    <p:sldId id="297" r:id="rId5"/>
    <p:sldId id="296" r:id="rId6"/>
    <p:sldId id="315" r:id="rId7"/>
    <p:sldId id="307" r:id="rId8"/>
    <p:sldId id="323" r:id="rId9"/>
    <p:sldId id="376" r:id="rId10"/>
    <p:sldId id="281" r:id="rId11"/>
    <p:sldId id="331" r:id="rId12"/>
    <p:sldId id="259" r:id="rId13"/>
    <p:sldId id="325" r:id="rId14"/>
    <p:sldId id="257" r:id="rId15"/>
    <p:sldId id="258" r:id="rId16"/>
    <p:sldId id="327" r:id="rId17"/>
    <p:sldId id="280" r:id="rId18"/>
    <p:sldId id="274" r:id="rId19"/>
    <p:sldId id="275" r:id="rId20"/>
    <p:sldId id="304" r:id="rId21"/>
    <p:sldId id="380" r:id="rId22"/>
    <p:sldId id="309" r:id="rId23"/>
    <p:sldId id="283" r:id="rId24"/>
    <p:sldId id="314" r:id="rId25"/>
    <p:sldId id="287" r:id="rId26"/>
    <p:sldId id="288" r:id="rId27"/>
    <p:sldId id="289" r:id="rId28"/>
    <p:sldId id="290" r:id="rId29"/>
    <p:sldId id="286" r:id="rId30"/>
    <p:sldId id="313" r:id="rId31"/>
    <p:sldId id="291" r:id="rId32"/>
    <p:sldId id="292" r:id="rId33"/>
    <p:sldId id="293" r:id="rId34"/>
    <p:sldId id="377" r:id="rId35"/>
    <p:sldId id="378" r:id="rId36"/>
    <p:sldId id="294" r:id="rId37"/>
    <p:sldId id="312" r:id="rId38"/>
    <p:sldId id="379" r:id="rId39"/>
    <p:sldId id="333" r:id="rId40"/>
    <p:sldId id="334" r:id="rId41"/>
    <p:sldId id="335" r:id="rId42"/>
    <p:sldId id="336" r:id="rId43"/>
    <p:sldId id="337" r:id="rId44"/>
    <p:sldId id="338" r:id="rId45"/>
    <p:sldId id="339" r:id="rId46"/>
    <p:sldId id="340" r:id="rId47"/>
    <p:sldId id="341" r:id="rId48"/>
    <p:sldId id="342" r:id="rId49"/>
    <p:sldId id="343" r:id="rId50"/>
    <p:sldId id="344" r:id="rId51"/>
    <p:sldId id="345" r:id="rId52"/>
    <p:sldId id="346" r:id="rId53"/>
    <p:sldId id="347" r:id="rId54"/>
    <p:sldId id="381" r:id="rId55"/>
    <p:sldId id="382" r:id="rId56"/>
    <p:sldId id="349" r:id="rId57"/>
    <p:sldId id="332" r:id="rId58"/>
    <p:sldId id="351" r:id="rId59"/>
    <p:sldId id="352" r:id="rId60"/>
    <p:sldId id="353" r:id="rId61"/>
    <p:sldId id="354" r:id="rId62"/>
    <p:sldId id="355" r:id="rId63"/>
    <p:sldId id="356" r:id="rId64"/>
    <p:sldId id="357" r:id="rId65"/>
    <p:sldId id="358" r:id="rId66"/>
    <p:sldId id="359" r:id="rId67"/>
    <p:sldId id="360" r:id="rId68"/>
    <p:sldId id="361" r:id="rId69"/>
    <p:sldId id="362" r:id="rId70"/>
    <p:sldId id="363" r:id="rId71"/>
    <p:sldId id="364" r:id="rId72"/>
    <p:sldId id="365" r:id="rId73"/>
    <p:sldId id="366" r:id="rId74"/>
    <p:sldId id="367" r:id="rId75"/>
    <p:sldId id="368" r:id="rId76"/>
    <p:sldId id="369" r:id="rId77"/>
    <p:sldId id="370" r:id="rId78"/>
    <p:sldId id="371" r:id="rId79"/>
    <p:sldId id="373" r:id="rId80"/>
    <p:sldId id="316" r:id="rId81"/>
  </p:sldIdLst>
  <p:sldSz cx="9144000" cy="6858000" type="screen4x3"/>
  <p:notesSz cx="7099300" cy="10234613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98" autoAdjust="0"/>
    <p:restoredTop sz="93991" autoAdjust="0"/>
  </p:normalViewPr>
  <p:slideViewPr>
    <p:cSldViewPr>
      <p:cViewPr varScale="1">
        <p:scale>
          <a:sx n="119" d="100"/>
          <a:sy n="119" d="100"/>
        </p:scale>
        <p:origin x="1939" y="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4" cy="511730"/>
          </a:xfrm>
          <a:prstGeom prst="rect">
            <a:avLst/>
          </a:prstGeom>
        </p:spPr>
        <p:txBody>
          <a:bodyPr vert="horz" lIns="99039" tIns="49520" rIns="99039" bIns="49520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4" cy="511730"/>
          </a:xfrm>
          <a:prstGeom prst="rect">
            <a:avLst/>
          </a:prstGeom>
        </p:spPr>
        <p:txBody>
          <a:bodyPr vert="horz" lIns="99039" tIns="49520" rIns="99039" bIns="49520" rtlCol="0"/>
          <a:lstStyle>
            <a:lvl1pPr algn="r">
              <a:defRPr sz="1300"/>
            </a:lvl1pPr>
          </a:lstStyle>
          <a:p>
            <a:fld id="{B4921A07-4AB0-4B19-8D86-2DE17C4E0CE7}" type="datetimeFigureOut">
              <a:rPr lang="en-US" smtClean="0"/>
              <a:t>23-Aug-23</a:t>
            </a:fld>
            <a:endParaRPr lang="en-US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89013" y="766763"/>
            <a:ext cx="5121275" cy="3840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39" tIns="49520" rIns="99039" bIns="49520" rtlCol="0" anchor="ctr"/>
          <a:lstStyle/>
          <a:p>
            <a:endParaRPr lang="en-US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709930" y="4861442"/>
            <a:ext cx="5679440" cy="4605576"/>
          </a:xfrm>
          <a:prstGeom prst="rect">
            <a:avLst/>
          </a:prstGeom>
        </p:spPr>
        <p:txBody>
          <a:bodyPr vert="horz" lIns="99039" tIns="49520" rIns="99039" bIns="495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4" cy="511730"/>
          </a:xfrm>
          <a:prstGeom prst="rect">
            <a:avLst/>
          </a:prstGeom>
        </p:spPr>
        <p:txBody>
          <a:bodyPr vert="horz" lIns="99039" tIns="49520" rIns="99039" bIns="49520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4" cy="511730"/>
          </a:xfrm>
          <a:prstGeom prst="rect">
            <a:avLst/>
          </a:prstGeom>
        </p:spPr>
        <p:txBody>
          <a:bodyPr vert="horz" lIns="99039" tIns="49520" rIns="99039" bIns="49520" rtlCol="0" anchor="b"/>
          <a:lstStyle>
            <a:lvl1pPr algn="r">
              <a:defRPr sz="1300"/>
            </a:lvl1pPr>
          </a:lstStyle>
          <a:p>
            <a:fld id="{7AE613F7-3781-4A9E-B879-AC9C3DB79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069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47601C3-8BB3-40E6-BF84-F115BC3FCF55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>
              <a:cs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378164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23/08/2023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23/08/2023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23/08/2023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23/08/2023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23/08/2023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23/08/2023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23/08/2023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23/08/2023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23/08/2023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23/08/2023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23/08/2023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00DB3-DBF0-4086-B675-117E7A9610B8}" type="datetimeFigureOut">
              <a:rPr lang="pt-BR" smtClean="0"/>
              <a:t>23/08/2023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9D8CF-8DEC-4D9F-84EE-ADF04DFF3391}" type="slidenum">
              <a:rPr lang="pt-BR" smtClean="0"/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Relationship Id="rId9" Type="http://schemas.openxmlformats.org/officeDocument/2006/relationships/image" Target="../media/image12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emf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gi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7" Type="http://schemas.openxmlformats.org/officeDocument/2006/relationships/image" Target="../media/image19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7" Type="http://schemas.openxmlformats.org/officeDocument/2006/relationships/image" Target="../media/image19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3568" y="31177"/>
            <a:ext cx="7772400" cy="1470025"/>
          </a:xfrm>
        </p:spPr>
        <p:txBody>
          <a:bodyPr>
            <a:normAutofit/>
          </a:bodyPr>
          <a:lstStyle/>
          <a:p>
            <a:r>
              <a:rPr lang="pt-BR" dirty="0" smtClean="0"/>
              <a:t>Aula 4 - Biomas Mundiais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69368" y="5438120"/>
            <a:ext cx="6400800" cy="1343000"/>
          </a:xfrm>
        </p:spPr>
        <p:txBody>
          <a:bodyPr/>
          <a:lstStyle/>
          <a:p>
            <a:r>
              <a:rPr lang="pt-BR" dirty="0" smtClean="0">
                <a:solidFill>
                  <a:schemeClr val="tx1"/>
                </a:solidFill>
              </a:rPr>
              <a:t>31 </a:t>
            </a:r>
            <a:r>
              <a:rPr lang="pt-BR" dirty="0" smtClean="0">
                <a:solidFill>
                  <a:schemeClr val="tx1"/>
                </a:solidFill>
              </a:rPr>
              <a:t>de </a:t>
            </a:r>
            <a:r>
              <a:rPr lang="pt-BR" dirty="0" smtClean="0">
                <a:solidFill>
                  <a:schemeClr val="tx1"/>
                </a:solidFill>
              </a:rPr>
              <a:t>Agosto </a:t>
            </a:r>
            <a:r>
              <a:rPr lang="pt-BR" dirty="0" smtClean="0">
                <a:solidFill>
                  <a:schemeClr val="tx1"/>
                </a:solidFill>
              </a:rPr>
              <a:t>de </a:t>
            </a:r>
            <a:r>
              <a:rPr lang="pt-BR" dirty="0" smtClean="0">
                <a:solidFill>
                  <a:schemeClr val="tx1"/>
                </a:solidFill>
              </a:rPr>
              <a:t>2023</a:t>
            </a:r>
            <a:endParaRPr lang="pt-BR" dirty="0" smtClean="0">
              <a:solidFill>
                <a:schemeClr val="tx1"/>
              </a:solidFill>
            </a:endParaRPr>
          </a:p>
          <a:p>
            <a:r>
              <a:rPr lang="pt-BR" dirty="0" smtClean="0">
                <a:solidFill>
                  <a:schemeClr val="tx1"/>
                </a:solidFill>
              </a:rPr>
              <a:t>Prof. Tomas Domingues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485103"/>
            <a:ext cx="8496944" cy="3815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170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8892480" cy="1143000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 Classificação climática de </a:t>
            </a:r>
            <a:r>
              <a:rPr lang="pt-BR" dirty="0" err="1" smtClean="0"/>
              <a:t>Köppen</a:t>
            </a:r>
            <a:r>
              <a:rPr lang="pt-BR" dirty="0" smtClean="0"/>
              <a:t> (1884)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6" y="977010"/>
            <a:ext cx="8712968" cy="5772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2963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053" y="188640"/>
            <a:ext cx="8430419" cy="653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475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500" y="1143000"/>
            <a:ext cx="5753100" cy="557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476250" y="260648"/>
            <a:ext cx="8229600" cy="796950"/>
          </a:xfrm>
        </p:spPr>
        <p:txBody>
          <a:bodyPr/>
          <a:lstStyle/>
          <a:p>
            <a:r>
              <a:rPr lang="pt-BR" dirty="0"/>
              <a:t>Esquema de </a:t>
            </a:r>
            <a:r>
              <a:rPr lang="pt-BR" dirty="0" err="1" smtClean="0"/>
              <a:t>Whittaker</a:t>
            </a:r>
            <a:r>
              <a:rPr lang="pt-BR" dirty="0" smtClean="0"/>
              <a:t> (1962)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20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Biomas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233" y="2564904"/>
            <a:ext cx="7671534" cy="3046413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2267744" y="2996952"/>
            <a:ext cx="43204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44898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404664"/>
            <a:ext cx="7772400" cy="1470025"/>
          </a:xfrm>
        </p:spPr>
        <p:txBody>
          <a:bodyPr>
            <a:normAutofit/>
          </a:bodyPr>
          <a:lstStyle/>
          <a:p>
            <a:r>
              <a:rPr lang="pt-BR" dirty="0" smtClean="0"/>
              <a:t>BIOMAS</a:t>
            </a:r>
            <a:br>
              <a:rPr lang="pt-BR" dirty="0" smtClean="0"/>
            </a:b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971600" y="2420888"/>
            <a:ext cx="7668852" cy="230832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Biomas  = Comunidades bióticas recobrindo áreas extensas onde o clima e a geografia propiciaram a evolução de comunidades específicas (análogas).</a:t>
            </a:r>
          </a:p>
          <a:p>
            <a:endParaRPr lang="pt-BR" sz="2400" dirty="0"/>
          </a:p>
          <a:p>
            <a:r>
              <a:rPr lang="pt-BR" sz="2400" dirty="0" smtClean="0"/>
              <a:t>São as principais comunidades da Terra, caracterizadas por adaptações de organismos a um determinado clima.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003178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dirty="0" smtClean="0"/>
              <a:t>Quais são os Biomas?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980728"/>
            <a:ext cx="8579296" cy="587727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pt-BR" dirty="0" smtClean="0"/>
              <a:t>	01</a:t>
            </a:r>
            <a:r>
              <a:rPr lang="pt-BR" dirty="0"/>
              <a:t>. </a:t>
            </a:r>
            <a:r>
              <a:rPr lang="pt-BR" dirty="0" smtClean="0"/>
              <a:t>Tundra</a:t>
            </a:r>
          </a:p>
          <a:p>
            <a:pPr marL="0" indent="0">
              <a:buNone/>
            </a:pPr>
            <a:r>
              <a:rPr lang="pt-BR" dirty="0" smtClean="0"/>
              <a:t>	02. </a:t>
            </a:r>
            <a:r>
              <a:rPr lang="pt-BR" dirty="0"/>
              <a:t>Taiga/Floresta boreal</a:t>
            </a:r>
          </a:p>
          <a:p>
            <a:pPr marL="0" indent="0">
              <a:buNone/>
            </a:pPr>
            <a:r>
              <a:rPr lang="pt-BR" dirty="0"/>
              <a:t>	</a:t>
            </a:r>
            <a:r>
              <a:rPr lang="pt-BR" dirty="0" smtClean="0"/>
              <a:t>03. </a:t>
            </a:r>
            <a:r>
              <a:rPr lang="pt-BR" dirty="0"/>
              <a:t>Floresta temperada de coníferas</a:t>
            </a:r>
            <a:endParaRPr lang="pt-BR" dirty="0" smtClean="0"/>
          </a:p>
          <a:p>
            <a:pPr marL="0" indent="0">
              <a:buNone/>
            </a:pPr>
            <a:r>
              <a:rPr lang="pt-BR" dirty="0" smtClean="0"/>
              <a:t>	04. </a:t>
            </a:r>
            <a:r>
              <a:rPr lang="pt-BR" dirty="0"/>
              <a:t>Floresta decídua temperada</a:t>
            </a:r>
          </a:p>
          <a:p>
            <a:pPr marL="0" indent="0">
              <a:buNone/>
            </a:pPr>
            <a:r>
              <a:rPr lang="pt-BR" dirty="0" smtClean="0"/>
              <a:t>	05. Pradarias</a:t>
            </a:r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r>
              <a:rPr lang="pt-BR" dirty="0" smtClean="0"/>
              <a:t>	06. </a:t>
            </a:r>
            <a:r>
              <a:rPr lang="pt-BR" dirty="0"/>
              <a:t>Pastagens, savanas e matagais tropicais e subtropicais</a:t>
            </a:r>
            <a:endParaRPr lang="pt-BR" dirty="0" smtClean="0"/>
          </a:p>
          <a:p>
            <a:pPr marL="0" indent="0">
              <a:buNone/>
            </a:pPr>
            <a:r>
              <a:rPr lang="pt-BR" dirty="0" smtClean="0"/>
              <a:t>	07. </a:t>
            </a:r>
            <a:r>
              <a:rPr lang="pt-BR" dirty="0"/>
              <a:t>Floresta mediterrânea de bosques e arbustos</a:t>
            </a:r>
          </a:p>
          <a:p>
            <a:pPr marL="0" indent="0">
              <a:buNone/>
            </a:pPr>
            <a:r>
              <a:rPr lang="pt-BR" dirty="0" smtClean="0"/>
              <a:t>	08. </a:t>
            </a:r>
            <a:r>
              <a:rPr lang="pt-BR" dirty="0"/>
              <a:t>Desertos e matagais </a:t>
            </a:r>
            <a:r>
              <a:rPr lang="pt-BR" dirty="0" err="1"/>
              <a:t>xéricos</a:t>
            </a:r>
            <a:endParaRPr lang="pt-BR" dirty="0"/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r>
              <a:rPr lang="pt-BR" dirty="0" smtClean="0"/>
              <a:t>	09. Florestas </a:t>
            </a:r>
            <a:r>
              <a:rPr lang="pt-BR" dirty="0"/>
              <a:t>tropicais e subtropicais </a:t>
            </a:r>
            <a:r>
              <a:rPr lang="pt-BR" dirty="0" smtClean="0"/>
              <a:t>secas</a:t>
            </a:r>
            <a:endParaRPr lang="pt-BR" dirty="0"/>
          </a:p>
          <a:p>
            <a:pPr marL="0" indent="0">
              <a:buNone/>
            </a:pPr>
            <a:r>
              <a:rPr lang="pt-BR" dirty="0"/>
              <a:t>	</a:t>
            </a:r>
            <a:r>
              <a:rPr lang="pt-BR" dirty="0" smtClean="0"/>
              <a:t>10. </a:t>
            </a:r>
            <a:r>
              <a:rPr lang="pt-BR" dirty="0"/>
              <a:t>Florestas tropicais e subtropicais húmidas</a:t>
            </a:r>
          </a:p>
          <a:p>
            <a:pPr marL="0" indent="0">
              <a:buNone/>
            </a:pPr>
            <a:r>
              <a:rPr lang="pt-BR" dirty="0"/>
              <a:t>	</a:t>
            </a:r>
            <a:r>
              <a:rPr lang="pt-BR" dirty="0" smtClean="0"/>
              <a:t>11. </a:t>
            </a:r>
            <a:r>
              <a:rPr lang="pt-BR" dirty="0"/>
              <a:t>Florestas tropicais e subtropicais de coníferas</a:t>
            </a:r>
          </a:p>
          <a:p>
            <a:pPr marL="0" indent="0">
              <a:buNone/>
            </a:pPr>
            <a:r>
              <a:rPr lang="pt-BR" dirty="0"/>
              <a:t>		</a:t>
            </a:r>
          </a:p>
          <a:p>
            <a:pPr marL="0" indent="0">
              <a:buNone/>
            </a:pPr>
            <a:r>
              <a:rPr lang="pt-BR" dirty="0"/>
              <a:t>	</a:t>
            </a:r>
            <a:r>
              <a:rPr lang="pt-BR" dirty="0" smtClean="0"/>
              <a:t>12. </a:t>
            </a:r>
            <a:r>
              <a:rPr lang="pt-BR" dirty="0"/>
              <a:t>Savanas e campos inundados</a:t>
            </a:r>
          </a:p>
          <a:p>
            <a:pPr marL="0" indent="0">
              <a:buNone/>
            </a:pPr>
            <a:r>
              <a:rPr lang="pt-BR" dirty="0"/>
              <a:t>	</a:t>
            </a:r>
            <a:r>
              <a:rPr lang="pt-BR" dirty="0" smtClean="0"/>
              <a:t>13. </a:t>
            </a:r>
            <a:r>
              <a:rPr lang="pt-BR" dirty="0"/>
              <a:t>Pastagens e matagais de montanha</a:t>
            </a:r>
          </a:p>
          <a:p>
            <a:pPr marL="0" indent="0">
              <a:buNone/>
            </a:pPr>
            <a:r>
              <a:rPr lang="pt-BR" dirty="0"/>
              <a:t>	14. </a:t>
            </a:r>
            <a:r>
              <a:rPr lang="pt-BR" dirty="0" smtClean="0"/>
              <a:t>Manguezais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 smtClean="0"/>
              <a:t>(De acordo com a WWF)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0383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Quantos Biomas existem?</a:t>
            </a:r>
            <a:endParaRPr lang="pt-B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27017" b="37950"/>
          <a:stretch/>
        </p:blipFill>
        <p:spPr>
          <a:xfrm>
            <a:off x="224854" y="1607801"/>
            <a:ext cx="8694292" cy="16051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73875" b="51978"/>
          <a:stretch/>
        </p:blipFill>
        <p:spPr>
          <a:xfrm>
            <a:off x="4168707" y="4660263"/>
            <a:ext cx="4789556" cy="1911864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6948264" y="2564904"/>
            <a:ext cx="93610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331640" y="3212976"/>
            <a:ext cx="93610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04744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Conceitos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168"/>
          </a:xfrm>
        </p:spPr>
        <p:txBody>
          <a:bodyPr>
            <a:normAutofit lnSpcReduction="10000"/>
          </a:bodyPr>
          <a:lstStyle/>
          <a:p>
            <a:r>
              <a:rPr lang="pt-BR" u="sng" dirty="0" smtClean="0"/>
              <a:t>Bioma</a:t>
            </a:r>
            <a:r>
              <a:rPr lang="pt-BR" dirty="0" smtClean="0"/>
              <a:t>: Unidade biológica de relativa homogeneidade.</a:t>
            </a:r>
          </a:p>
          <a:p>
            <a:endParaRPr lang="pt-BR" dirty="0" smtClean="0"/>
          </a:p>
          <a:p>
            <a:r>
              <a:rPr lang="pt-BR" u="sng" dirty="0" smtClean="0"/>
              <a:t>Formação</a:t>
            </a:r>
            <a:r>
              <a:rPr lang="pt-BR" dirty="0" smtClean="0"/>
              <a:t>: Similar a Bioma, mas restrito a vegetação.</a:t>
            </a:r>
          </a:p>
          <a:p>
            <a:endParaRPr lang="pt-BR" dirty="0"/>
          </a:p>
          <a:p>
            <a:r>
              <a:rPr lang="pt-BR" u="sng" dirty="0" smtClean="0"/>
              <a:t>Fitofisionomia</a:t>
            </a:r>
            <a:r>
              <a:rPr lang="pt-BR" dirty="0" smtClean="0"/>
              <a:t>: Aparência física (visual).</a:t>
            </a:r>
          </a:p>
          <a:p>
            <a:endParaRPr lang="pt-BR" dirty="0"/>
          </a:p>
          <a:p>
            <a:r>
              <a:rPr lang="pt-BR" u="sng" dirty="0" smtClean="0"/>
              <a:t>Bioma-Tipo e Formação-Tipo </a:t>
            </a:r>
            <a:r>
              <a:rPr lang="pt-BR" dirty="0" smtClean="0"/>
              <a:t>(</a:t>
            </a:r>
            <a:r>
              <a:rPr lang="pt-BR" dirty="0" err="1" smtClean="0"/>
              <a:t>eg</a:t>
            </a:r>
            <a:r>
              <a:rPr lang="pt-BR" dirty="0" smtClean="0"/>
              <a:t>, florestas tropicais </a:t>
            </a:r>
            <a:r>
              <a:rPr lang="pt-BR" dirty="0" err="1" smtClean="0"/>
              <a:t>pan-tropicais</a:t>
            </a:r>
            <a:r>
              <a:rPr lang="pt-BR" dirty="0" smtClean="0"/>
              <a:t>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8291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rmAutofit/>
          </a:bodyPr>
          <a:lstStyle/>
          <a:p>
            <a:r>
              <a:rPr lang="pt-BR" dirty="0" smtClean="0"/>
              <a:t>Adaptação: Padrões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166018"/>
            <a:ext cx="8712968" cy="4525963"/>
          </a:xfrm>
        </p:spPr>
        <p:txBody>
          <a:bodyPr/>
          <a:lstStyle/>
          <a:p>
            <a:r>
              <a:rPr lang="pt-BR" dirty="0" smtClean="0"/>
              <a:t>Em ambientes semelhantes, soluções para problemas comuns levam a adaptações </a:t>
            </a:r>
            <a:r>
              <a:rPr lang="pt-BR" u="sng" dirty="0" smtClean="0"/>
              <a:t>Análogas</a:t>
            </a:r>
            <a:endParaRPr lang="pt-BR" u="sng" dirty="0"/>
          </a:p>
        </p:txBody>
      </p:sp>
      <p:pic>
        <p:nvPicPr>
          <p:cNvPr id="1026" name="Picture 2" descr="http://animalwise.files.wordpress.com/2011/09/convergent-evolution-marine-all-about-reptiles-com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3666" y="3024336"/>
            <a:ext cx="8516806" cy="37890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800607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99862" y="274638"/>
            <a:ext cx="3400330" cy="1930226"/>
          </a:xfrm>
        </p:spPr>
        <p:txBody>
          <a:bodyPr>
            <a:normAutofit fontScale="90000"/>
          </a:bodyPr>
          <a:lstStyle/>
          <a:p>
            <a:r>
              <a:rPr lang="pt-BR" dirty="0" err="1" smtClean="0"/>
              <a:t>Cactus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vs.</a:t>
            </a:r>
            <a:br>
              <a:rPr lang="pt-BR" dirty="0" smtClean="0"/>
            </a:br>
            <a:r>
              <a:rPr lang="pt-BR" dirty="0" err="1" smtClean="0"/>
              <a:t>Euforbia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93358"/>
            <a:ext cx="5524500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2" r="24922"/>
          <a:stretch/>
        </p:blipFill>
        <p:spPr bwMode="auto">
          <a:xfrm>
            <a:off x="6300192" y="3200400"/>
            <a:ext cx="244602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2720350" cy="272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640" y="171420"/>
            <a:ext cx="2905123" cy="290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20962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9552" y="191086"/>
            <a:ext cx="8229600" cy="796950"/>
          </a:xfrm>
        </p:spPr>
        <p:txBody>
          <a:bodyPr/>
          <a:lstStyle/>
          <a:p>
            <a:r>
              <a:rPr lang="pt-BR" dirty="0" smtClean="0"/>
              <a:t>Padrão Global de Temperatura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312" y="1340768"/>
            <a:ext cx="7035080" cy="5425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12907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2946"/>
            <a:ext cx="8229600" cy="796950"/>
          </a:xfrm>
        </p:spPr>
        <p:txBody>
          <a:bodyPr>
            <a:normAutofit/>
          </a:bodyPr>
          <a:lstStyle/>
          <a:p>
            <a:r>
              <a:rPr lang="pt-BR" dirty="0" smtClean="0"/>
              <a:t>Fatores limitantes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525963"/>
          </a:xfrm>
        </p:spPr>
        <p:txBody>
          <a:bodyPr/>
          <a:lstStyle/>
          <a:p>
            <a:r>
              <a:rPr lang="pt-BR" dirty="0" smtClean="0"/>
              <a:t>Disponibilidade de energia (calor e luz)</a:t>
            </a:r>
          </a:p>
          <a:p>
            <a:r>
              <a:rPr lang="pt-BR" dirty="0" smtClean="0"/>
              <a:t>Água</a:t>
            </a:r>
          </a:p>
          <a:p>
            <a:r>
              <a:rPr lang="pt-BR" sz="2800" dirty="0" smtClean="0"/>
              <a:t>Entretanto, nutrientes também são importantes</a:t>
            </a:r>
          </a:p>
        </p:txBody>
      </p:sp>
      <p:pic>
        <p:nvPicPr>
          <p:cNvPr id="4" name="Picture 2" descr="http://www.ntsg.umt.edu/sites/ntsg.umt.edu/files/imce/limits_np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924944"/>
            <a:ext cx="7776864" cy="3859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06391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Planeta Terra - Ep01 - De polo a </a:t>
            </a:r>
            <a:r>
              <a:rPr lang="it-IT" dirty="0" smtClean="0"/>
              <a:t>polo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5984733"/>
            <a:ext cx="8229600" cy="858417"/>
          </a:xfrm>
        </p:spPr>
        <p:txBody>
          <a:bodyPr/>
          <a:lstStyle/>
          <a:p>
            <a:r>
              <a:rPr lang="en-US" dirty="0"/>
              <a:t>https://vimeo.com/172246046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32" y="1197990"/>
            <a:ext cx="3381375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2726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dirty="0" smtClean="0"/>
              <a:t>Quais são?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980728"/>
            <a:ext cx="8579296" cy="587727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pt-BR" dirty="0" smtClean="0"/>
              <a:t>	</a:t>
            </a:r>
            <a:r>
              <a:rPr lang="pt-BR" dirty="0" smtClean="0">
                <a:solidFill>
                  <a:srgbClr val="FF0000"/>
                </a:solidFill>
              </a:rPr>
              <a:t>01</a:t>
            </a:r>
            <a:r>
              <a:rPr lang="pt-BR" dirty="0">
                <a:solidFill>
                  <a:srgbClr val="FF0000"/>
                </a:solidFill>
              </a:rPr>
              <a:t>. </a:t>
            </a:r>
            <a:r>
              <a:rPr lang="pt-BR" dirty="0" smtClean="0">
                <a:solidFill>
                  <a:srgbClr val="FF0000"/>
                </a:solidFill>
              </a:rPr>
              <a:t>Tundra</a:t>
            </a:r>
          </a:p>
          <a:p>
            <a:pPr marL="0" indent="0">
              <a:buNone/>
            </a:pPr>
            <a:r>
              <a:rPr lang="pt-BR" dirty="0" smtClean="0">
                <a:solidFill>
                  <a:srgbClr val="FF0000"/>
                </a:solidFill>
              </a:rPr>
              <a:t>	02. </a:t>
            </a:r>
            <a:r>
              <a:rPr lang="pt-BR" dirty="0">
                <a:solidFill>
                  <a:srgbClr val="FF0000"/>
                </a:solidFill>
              </a:rPr>
              <a:t>Taiga/Floresta boreal</a:t>
            </a:r>
          </a:p>
          <a:p>
            <a:pPr marL="0" indent="0">
              <a:buNone/>
            </a:pPr>
            <a:r>
              <a:rPr lang="pt-BR" dirty="0">
                <a:solidFill>
                  <a:srgbClr val="FF0000"/>
                </a:solidFill>
              </a:rPr>
              <a:t>	</a:t>
            </a:r>
            <a:r>
              <a:rPr lang="pt-BR" dirty="0" smtClean="0">
                <a:solidFill>
                  <a:srgbClr val="FF0000"/>
                </a:solidFill>
              </a:rPr>
              <a:t>03. </a:t>
            </a:r>
            <a:r>
              <a:rPr lang="pt-BR" dirty="0">
                <a:solidFill>
                  <a:srgbClr val="FF0000"/>
                </a:solidFill>
              </a:rPr>
              <a:t>Floresta temperada de coníferas</a:t>
            </a:r>
            <a:endParaRPr lang="pt-BR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pt-BR" dirty="0" smtClean="0">
                <a:solidFill>
                  <a:srgbClr val="FF0000"/>
                </a:solidFill>
              </a:rPr>
              <a:t>	04. </a:t>
            </a:r>
            <a:r>
              <a:rPr lang="pt-BR" dirty="0">
                <a:solidFill>
                  <a:srgbClr val="FF0000"/>
                </a:solidFill>
              </a:rPr>
              <a:t>Floresta decídua temperada</a:t>
            </a:r>
          </a:p>
          <a:p>
            <a:pPr marL="0" indent="0">
              <a:buNone/>
            </a:pPr>
            <a:r>
              <a:rPr lang="pt-BR" dirty="0" smtClean="0">
                <a:solidFill>
                  <a:srgbClr val="FF0000"/>
                </a:solidFill>
              </a:rPr>
              <a:t>	05. Campos e </a:t>
            </a:r>
            <a:r>
              <a:rPr lang="pt-BR" dirty="0">
                <a:solidFill>
                  <a:srgbClr val="FF0000"/>
                </a:solidFill>
              </a:rPr>
              <a:t>savanas </a:t>
            </a:r>
            <a:r>
              <a:rPr lang="pt-BR" dirty="0" smtClean="0">
                <a:solidFill>
                  <a:srgbClr val="FF0000"/>
                </a:solidFill>
              </a:rPr>
              <a:t>temperados</a:t>
            </a:r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r>
              <a:rPr lang="pt-BR" dirty="0" smtClean="0"/>
              <a:t>	06. Campos e </a:t>
            </a:r>
            <a:r>
              <a:rPr lang="pt-BR" dirty="0"/>
              <a:t>savanas </a:t>
            </a:r>
            <a:r>
              <a:rPr lang="pt-BR" dirty="0" smtClean="0"/>
              <a:t>tropicais </a:t>
            </a:r>
            <a:r>
              <a:rPr lang="pt-BR" dirty="0"/>
              <a:t>e subtropicais</a:t>
            </a:r>
            <a:endParaRPr lang="pt-BR" dirty="0" smtClean="0"/>
          </a:p>
          <a:p>
            <a:pPr marL="0" indent="0">
              <a:buNone/>
            </a:pPr>
            <a:r>
              <a:rPr lang="pt-BR" dirty="0" smtClean="0"/>
              <a:t>	07. </a:t>
            </a:r>
            <a:r>
              <a:rPr lang="pt-BR" dirty="0"/>
              <a:t>Floresta mediterrânea de bosques e arbustos</a:t>
            </a:r>
          </a:p>
          <a:p>
            <a:pPr marL="0" indent="0">
              <a:buNone/>
            </a:pPr>
            <a:r>
              <a:rPr lang="pt-BR" dirty="0" smtClean="0"/>
              <a:t>	08. </a:t>
            </a:r>
            <a:r>
              <a:rPr lang="pt-BR" dirty="0"/>
              <a:t>Desertos e matagais </a:t>
            </a:r>
            <a:r>
              <a:rPr lang="pt-BR" dirty="0" err="1"/>
              <a:t>xéricos</a:t>
            </a:r>
            <a:endParaRPr lang="pt-BR" dirty="0"/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r>
              <a:rPr lang="pt-BR" dirty="0" smtClean="0"/>
              <a:t>	09. Florestas </a:t>
            </a:r>
            <a:r>
              <a:rPr lang="pt-BR" dirty="0"/>
              <a:t>tropicais e subtropicais </a:t>
            </a:r>
            <a:r>
              <a:rPr lang="pt-BR" dirty="0" smtClean="0"/>
              <a:t>secas</a:t>
            </a:r>
            <a:endParaRPr lang="pt-BR" dirty="0"/>
          </a:p>
          <a:p>
            <a:pPr marL="0" indent="0">
              <a:buNone/>
            </a:pPr>
            <a:r>
              <a:rPr lang="pt-BR" dirty="0"/>
              <a:t>	</a:t>
            </a:r>
            <a:r>
              <a:rPr lang="pt-BR" dirty="0" smtClean="0"/>
              <a:t>10. </a:t>
            </a:r>
            <a:r>
              <a:rPr lang="pt-BR" dirty="0"/>
              <a:t>Florestas tropicais e subtropicais húmidas</a:t>
            </a:r>
          </a:p>
          <a:p>
            <a:pPr marL="0" indent="0">
              <a:buNone/>
            </a:pPr>
            <a:r>
              <a:rPr lang="pt-BR" dirty="0"/>
              <a:t>	</a:t>
            </a:r>
            <a:r>
              <a:rPr lang="pt-BR" dirty="0" smtClean="0"/>
              <a:t>11. </a:t>
            </a:r>
            <a:r>
              <a:rPr lang="pt-BR" dirty="0"/>
              <a:t>Florestas tropicais e subtropicais de coníferas</a:t>
            </a:r>
          </a:p>
          <a:p>
            <a:pPr marL="0" indent="0">
              <a:buNone/>
            </a:pPr>
            <a:r>
              <a:rPr lang="pt-BR" dirty="0"/>
              <a:t>		</a:t>
            </a:r>
          </a:p>
          <a:p>
            <a:pPr marL="0" indent="0">
              <a:buNone/>
            </a:pPr>
            <a:r>
              <a:rPr lang="pt-BR" dirty="0"/>
              <a:t>	</a:t>
            </a:r>
            <a:r>
              <a:rPr lang="pt-BR" dirty="0" smtClean="0"/>
              <a:t>12. </a:t>
            </a:r>
            <a:r>
              <a:rPr lang="pt-BR" dirty="0"/>
              <a:t>Savanas e campos inundados</a:t>
            </a:r>
          </a:p>
          <a:p>
            <a:pPr marL="0" indent="0">
              <a:buNone/>
            </a:pPr>
            <a:r>
              <a:rPr lang="pt-BR" dirty="0"/>
              <a:t>	</a:t>
            </a:r>
            <a:r>
              <a:rPr lang="pt-BR" dirty="0" smtClean="0"/>
              <a:t>13. Campos </a:t>
            </a:r>
            <a:r>
              <a:rPr lang="pt-BR" dirty="0"/>
              <a:t>e matagais de montanha</a:t>
            </a:r>
          </a:p>
          <a:p>
            <a:pPr marL="0" indent="0">
              <a:buNone/>
            </a:pPr>
            <a:r>
              <a:rPr lang="pt-BR" dirty="0"/>
              <a:t>	14. </a:t>
            </a:r>
            <a:r>
              <a:rPr lang="pt-BR" dirty="0" smtClean="0"/>
              <a:t>Manguezais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 smtClean="0"/>
              <a:t>(De acordo com a WWF)</a:t>
            </a:r>
            <a:endParaRPr lang="en-US" dirty="0"/>
          </a:p>
        </p:txBody>
      </p:sp>
      <p:sp>
        <p:nvSpPr>
          <p:cNvPr id="4" name="Chave direita 3"/>
          <p:cNvSpPr/>
          <p:nvPr/>
        </p:nvSpPr>
        <p:spPr>
          <a:xfrm>
            <a:off x="6192180" y="836712"/>
            <a:ext cx="468052" cy="1778496"/>
          </a:xfrm>
          <a:prstGeom prst="rightBrace">
            <a:avLst>
              <a:gd name="adj1" fmla="val 32753"/>
              <a:gd name="adj2" fmla="val 50000"/>
            </a:avLst>
          </a:prstGeom>
          <a:noFill/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aixaDeTexto 4"/>
          <p:cNvSpPr txBox="1"/>
          <p:nvPr/>
        </p:nvSpPr>
        <p:spPr>
          <a:xfrm>
            <a:off x="6732240" y="1465620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/>
              <a:t>Temperatura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986873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Tundra (</a:t>
            </a:r>
            <a:r>
              <a:rPr lang="en-US" dirty="0" smtClean="0"/>
              <a:t>16 </a:t>
            </a:r>
            <a:r>
              <a:rPr lang="pt-BR" dirty="0" smtClean="0"/>
              <a:t>milhões</a:t>
            </a:r>
            <a:r>
              <a:rPr lang="en-US" dirty="0" smtClean="0"/>
              <a:t> km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/>
          <a:lstStyle/>
          <a:p>
            <a:r>
              <a:rPr lang="pt-BR" dirty="0" smtClean="0"/>
              <a:t>Ausência de árvores (baixa temperatura, estação de crescimento curta).</a:t>
            </a:r>
          </a:p>
          <a:p>
            <a:r>
              <a:rPr lang="pt-BR" dirty="0" smtClean="0"/>
              <a:t>Solos permanentemente congelados.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518" y="3789040"/>
            <a:ext cx="4826482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59819"/>
            <a:ext cx="4366536" cy="3090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0224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4954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5796136" y="4437112"/>
            <a:ext cx="857940" cy="93610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654076" y="4065315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Meses com temperatura </a:t>
            </a:r>
            <a:r>
              <a:rPr lang="pt-BR" sz="1200" dirty="0" smtClean="0">
                <a:solidFill>
                  <a:srgbClr val="FF0000"/>
                </a:solidFill>
              </a:rPr>
              <a:t>média</a:t>
            </a:r>
            <a:r>
              <a:rPr lang="pt-BR" sz="1200" dirty="0" smtClean="0"/>
              <a:t> abaixo de zero</a:t>
            </a:r>
            <a:endParaRPr lang="pt-BR" sz="1200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508104" y="5445224"/>
            <a:ext cx="1298640" cy="21602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870100" y="5286399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Meses com temperatura abaixo de zero.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31179064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Tundra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659" y="3438128"/>
            <a:ext cx="4596341" cy="3447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 descr="http://www.natgeocreative.com/comp/AS/001/122227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4" y="3830082"/>
            <a:ext cx="4537355" cy="3027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www.judithbarathart.com/input/image/Nature/Nature_M/Tundra%20Closeup%20Alaska%206_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074790"/>
            <a:ext cx="3471252" cy="2321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File:Tundra in Siberi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5" y="1070612"/>
            <a:ext cx="3985632" cy="262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95787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52934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Tundra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69776" y="980728"/>
            <a:ext cx="8229600" cy="4525963"/>
          </a:xfrm>
        </p:spPr>
        <p:txBody>
          <a:bodyPr/>
          <a:lstStyle/>
          <a:p>
            <a:r>
              <a:rPr lang="pt-BR" dirty="0" smtClean="0"/>
              <a:t>1500 espécies de plantas vasculares</a:t>
            </a:r>
          </a:p>
          <a:p>
            <a:r>
              <a:rPr lang="pt-BR" dirty="0" smtClean="0"/>
              <a:t>48 mamíferos</a:t>
            </a:r>
          </a:p>
          <a:p>
            <a:r>
              <a:rPr lang="pt-BR" dirty="0" smtClean="0"/>
              <a:t>Muitas aves migratórias</a:t>
            </a:r>
          </a:p>
          <a:p>
            <a:r>
              <a:rPr lang="pt-BR" dirty="0" smtClean="0"/>
              <a:t>Ausência de répteis e anfíbios</a:t>
            </a:r>
          </a:p>
          <a:p>
            <a:endParaRPr lang="pt-BR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00078"/>
            <a:ext cx="3810000" cy="277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986564"/>
            <a:ext cx="3364870" cy="2659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9055" y="5229200"/>
            <a:ext cx="1553344" cy="155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9416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Tundra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196752"/>
            <a:ext cx="8651304" cy="4525963"/>
          </a:xfrm>
        </p:spPr>
        <p:txBody>
          <a:bodyPr/>
          <a:lstStyle/>
          <a:p>
            <a:r>
              <a:rPr lang="pt-BR" dirty="0" smtClean="0"/>
              <a:t>Mudanças globais</a:t>
            </a:r>
          </a:p>
          <a:p>
            <a:pPr lvl="1"/>
            <a:r>
              <a:rPr lang="pt-BR" dirty="0"/>
              <a:t>1/3 do estoque mundial de carbono orgânico do solo </a:t>
            </a:r>
            <a:endParaRPr lang="en-US" dirty="0"/>
          </a:p>
          <a:p>
            <a:pPr lvl="1"/>
            <a:r>
              <a:rPr lang="pt-BR" dirty="0" smtClean="0"/>
              <a:t>O fogo é um elemento recorrente.</a:t>
            </a:r>
          </a:p>
          <a:p>
            <a:pPr lvl="1"/>
            <a:endParaRPr lang="en-US" dirty="0"/>
          </a:p>
        </p:txBody>
      </p:sp>
      <p:pic>
        <p:nvPicPr>
          <p:cNvPr id="10242" name="Picture 2" descr="http://anthony.darrouzet-nardi.net/scienceblog/wp-content/uploads/2011/08/burn_Sca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856332"/>
            <a:ext cx="3851920" cy="2970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3693081"/>
            <a:ext cx="4165711" cy="278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9975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Tundra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504" y="3284984"/>
            <a:ext cx="7620000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Antártica é muito fria e seca para suportar uma vegetação expressiva.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6913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Taiga (ou Floresta Boreal) – 19 milhões km</a:t>
            </a:r>
            <a:r>
              <a:rPr lang="pt-BR" baseline="30000" dirty="0" smtClean="0"/>
              <a:t>2</a:t>
            </a:r>
            <a:endParaRPr lang="en-US" baseline="300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600200"/>
            <a:ext cx="8916144" cy="4525963"/>
          </a:xfrm>
        </p:spPr>
        <p:txBody>
          <a:bodyPr/>
          <a:lstStyle/>
          <a:p>
            <a:r>
              <a:rPr lang="pt-BR" dirty="0" smtClean="0"/>
              <a:t>Dominada por coníferas (pinheiros e companhia).</a:t>
            </a:r>
          </a:p>
          <a:p>
            <a:r>
              <a:rPr lang="pt-BR" dirty="0" smtClean="0"/>
              <a:t>29% das áreas florestadas do mundo.</a:t>
            </a:r>
            <a:endParaRPr lang="en-US" dirty="0"/>
          </a:p>
        </p:txBody>
      </p:sp>
      <p:pic>
        <p:nvPicPr>
          <p:cNvPr id="8194" name="Picture 2" descr="Ficheiro:Taig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022426"/>
            <a:ext cx="762000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26439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82960"/>
          </a:xfrm>
        </p:spPr>
        <p:txBody>
          <a:bodyPr/>
          <a:lstStyle/>
          <a:p>
            <a:r>
              <a:rPr lang="pt-BR" dirty="0" smtClean="0"/>
              <a:t>Estações do ano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038747"/>
            <a:ext cx="3929063" cy="261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038746"/>
            <a:ext cx="3929063" cy="261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470795"/>
            <a:ext cx="226695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89" y="4221088"/>
            <a:ext cx="3744451" cy="2618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81234"/>
            <a:ext cx="3131840" cy="3190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5921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" y="31823"/>
            <a:ext cx="6729383" cy="6826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45458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Taiga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Solos recentes (glaciações)</a:t>
            </a:r>
            <a:r>
              <a:rPr lang="en-US" dirty="0" smtClean="0"/>
              <a:t>, </a:t>
            </a:r>
            <a:r>
              <a:rPr lang="pt-BR" dirty="0" smtClean="0"/>
              <a:t>pobres em nutrientes, ácidos, mas com muita matéria orgânica.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996952"/>
            <a:ext cx="6096000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96918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Taiga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85 espécies de mamíferos (</a:t>
            </a:r>
            <a:r>
              <a:rPr lang="pt-BR" dirty="0" err="1" smtClean="0"/>
              <a:t>eg</a:t>
            </a:r>
            <a:r>
              <a:rPr lang="pt-BR" dirty="0" smtClean="0"/>
              <a:t>. lobo, alce, urso, lince, lebre, </a:t>
            </a:r>
            <a:r>
              <a:rPr lang="pt-BR" dirty="0" err="1" smtClean="0"/>
              <a:t>etc</a:t>
            </a:r>
            <a:r>
              <a:rPr lang="pt-BR" dirty="0" smtClean="0"/>
              <a:t>)</a:t>
            </a:r>
          </a:p>
          <a:p>
            <a:r>
              <a:rPr lang="pt-BR" dirty="0" smtClean="0"/>
              <a:t>32,000 espécies de insetos.</a:t>
            </a:r>
          </a:p>
        </p:txBody>
      </p:sp>
      <p:pic>
        <p:nvPicPr>
          <p:cNvPr id="13314" name="Picture 2" descr="http://cdn.grindtv.com/wp-content/uploads/2013/07/shannon-sweet-among-mosquitos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362188"/>
            <a:ext cx="4658866" cy="3495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03242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Taiga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Alguns peixes, anfíbios e répteis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429000"/>
            <a:ext cx="4245496" cy="318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892146"/>
            <a:ext cx="4320480" cy="2867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21791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12968" cy="1143000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Porque apenas Gimnospermas na Taiga?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8932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3600400" cy="1143000"/>
          </a:xfrm>
        </p:spPr>
        <p:txBody>
          <a:bodyPr>
            <a:noAutofit/>
          </a:bodyPr>
          <a:lstStyle/>
          <a:p>
            <a:r>
              <a:rPr lang="pt-BR" sz="2800" dirty="0" smtClean="0"/>
              <a:t>Porque apenas Gimnospermas na Taiga?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960" y="231550"/>
            <a:ext cx="4817837" cy="36133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276872"/>
            <a:ext cx="3838575" cy="4114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7901" y="3902636"/>
            <a:ext cx="3424237" cy="290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4980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800200"/>
          </a:xfrm>
        </p:spPr>
        <p:txBody>
          <a:bodyPr>
            <a:normAutofit/>
          </a:bodyPr>
          <a:lstStyle/>
          <a:p>
            <a:r>
              <a:rPr lang="pt-BR" dirty="0" smtClean="0"/>
              <a:t>Florestas temperadas de Coníferas</a:t>
            </a:r>
            <a:br>
              <a:rPr lang="pt-BR" dirty="0" smtClean="0"/>
            </a:br>
            <a:r>
              <a:rPr lang="pt-BR" dirty="0" smtClean="0"/>
              <a:t>4.5 milhões km</a:t>
            </a:r>
            <a:r>
              <a:rPr lang="pt-BR" baseline="30000" dirty="0" smtClean="0"/>
              <a:t>2</a:t>
            </a:r>
            <a:endParaRPr lang="en-US" baseline="300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065315"/>
          </a:xfrm>
        </p:spPr>
        <p:txBody>
          <a:bodyPr/>
          <a:lstStyle/>
          <a:p>
            <a:r>
              <a:rPr lang="pt-BR" dirty="0" smtClean="0"/>
              <a:t>Suporta grande biomassa.</a:t>
            </a:r>
          </a:p>
          <a:p>
            <a:r>
              <a:rPr lang="pt-BR" dirty="0" smtClean="0"/>
              <a:t>Geralmente 2 camadas (dossel e sub-bosque) bem definidas.</a:t>
            </a:r>
            <a:endParaRPr lang="en-US" dirty="0"/>
          </a:p>
        </p:txBody>
      </p:sp>
      <p:pic>
        <p:nvPicPr>
          <p:cNvPr id="6146" name="Picture 2" descr="https://encrypted-tbn0.gstatic.com/images?q=tbn:ANd9GcSA56J8U-PD_-COROxp10zVvy0_oVT1AmidpGj-TAQ5aXLKM10x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84"/>
          <a:stretch/>
        </p:blipFill>
        <p:spPr bwMode="auto">
          <a:xfrm>
            <a:off x="6660232" y="3140967"/>
            <a:ext cx="2463131" cy="3644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717032"/>
            <a:ext cx="5436096" cy="295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9850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74242"/>
          </a:xfrm>
        </p:spPr>
        <p:txBody>
          <a:bodyPr>
            <a:normAutofit/>
          </a:bodyPr>
          <a:lstStyle/>
          <a:p>
            <a:r>
              <a:rPr lang="pt-BR" dirty="0" smtClean="0"/>
              <a:t>Florestas temperadas de Coníferas</a:t>
            </a:r>
            <a:br>
              <a:rPr lang="pt-BR" dirty="0" smtClean="0"/>
            </a:br>
            <a:endParaRPr lang="en-US" baseline="300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065315"/>
          </a:xfrm>
        </p:spPr>
        <p:txBody>
          <a:bodyPr/>
          <a:lstStyle/>
          <a:p>
            <a:r>
              <a:rPr lang="pt-BR" dirty="0" smtClean="0"/>
              <a:t>Matas de araucária (</a:t>
            </a:r>
            <a:r>
              <a:rPr lang="en-US" dirty="0" smtClean="0"/>
              <a:t>floresta </a:t>
            </a:r>
            <a:r>
              <a:rPr lang="en-US" dirty="0" err="1"/>
              <a:t>ombrófila</a:t>
            </a:r>
            <a:r>
              <a:rPr lang="en-US" dirty="0"/>
              <a:t> </a:t>
            </a:r>
            <a:r>
              <a:rPr lang="en-US" dirty="0" err="1" smtClean="0"/>
              <a:t>mista</a:t>
            </a:r>
            <a:r>
              <a:rPr lang="en-US" dirty="0" smtClean="0"/>
              <a:t>)</a:t>
            </a:r>
            <a:r>
              <a:rPr lang="pt-BR" dirty="0" smtClean="0"/>
              <a:t>.</a:t>
            </a:r>
            <a:endParaRPr lang="en-US" dirty="0"/>
          </a:p>
        </p:txBody>
      </p:sp>
      <p:pic>
        <p:nvPicPr>
          <p:cNvPr id="7170" name="Picture 2" descr="http://n.i.uol.com.br/licaodecasa/ensfundamental/ciencias/eco8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007782"/>
            <a:ext cx="2857500" cy="284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ufrgs.br/fotografia/eng/04_extensao/sja/0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1309"/>
            <a:ext cx="6228184" cy="4185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48451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48064" y="2276872"/>
            <a:ext cx="3659270" cy="29131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97" y="108708"/>
            <a:ext cx="4968552" cy="638371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40244" y="6465757"/>
            <a:ext cx="68407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https://www.scielo.br/j/sa/a/tN9hNdkcT4swNNvytnyyX7p/?lang=en#</a:t>
            </a:r>
          </a:p>
        </p:txBody>
      </p:sp>
    </p:spTree>
    <p:extLst>
      <p:ext uri="{BB962C8B-B14F-4D97-AF65-F5344CB8AC3E}">
        <p14:creationId xmlns:p14="http://schemas.microsoft.com/office/powerpoint/2010/main" val="16326334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3322712" cy="2722314"/>
          </a:xfrm>
        </p:spPr>
        <p:txBody>
          <a:bodyPr>
            <a:normAutofit/>
          </a:bodyPr>
          <a:lstStyle/>
          <a:p>
            <a:r>
              <a:rPr lang="en-US" dirty="0" err="1"/>
              <a:t>Floresta</a:t>
            </a:r>
            <a:r>
              <a:rPr lang="en-US" dirty="0"/>
              <a:t> </a:t>
            </a:r>
            <a:r>
              <a:rPr lang="en-US" dirty="0" err="1"/>
              <a:t>Temperada</a:t>
            </a:r>
            <a:r>
              <a:rPr lang="en-US" dirty="0"/>
              <a:t> </a:t>
            </a:r>
            <a:r>
              <a:rPr lang="en-US" dirty="0" err="1"/>
              <a:t>Úmida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2996952"/>
            <a:ext cx="2814942" cy="3705275"/>
          </a:xfrm>
        </p:spPr>
        <p:txBody>
          <a:bodyPr>
            <a:normAutofit/>
          </a:bodyPr>
          <a:lstStyle/>
          <a:p>
            <a:r>
              <a:rPr lang="pt-BR" sz="2400" dirty="0" smtClean="0"/>
              <a:t>Precipitação anual &gt; 1400 mm</a:t>
            </a:r>
          </a:p>
          <a:p>
            <a:r>
              <a:rPr lang="pt-BR" sz="2400" dirty="0" smtClean="0"/>
              <a:t>Temperatura média entre 4 e 12°</a:t>
            </a:r>
          </a:p>
          <a:p>
            <a:r>
              <a:rPr lang="pt-BR" sz="2400" dirty="0" smtClean="0"/>
              <a:t>Dominadas por coníferas ou angiospermas</a:t>
            </a:r>
          </a:p>
          <a:p>
            <a:r>
              <a:rPr lang="pt-BR" sz="2400" dirty="0" smtClean="0"/>
              <a:t>Fogo ausente</a:t>
            </a:r>
            <a:endParaRPr 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142" y="116632"/>
            <a:ext cx="5784800" cy="668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98689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Padrões de circulação atmosférica</a:t>
            </a:r>
            <a:br>
              <a:rPr lang="pt-BR" dirty="0" smtClean="0"/>
            </a:br>
            <a:r>
              <a:rPr lang="pt-BR" dirty="0" smtClean="0"/>
              <a:t>Distribuição do calor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25602" name="Picture 2" descr="http://www.xplora.org/downloads/Knoppix/ESPERE/ESPEREdez05/ESPEREde/www.atmosphere.mpg.de/media/archive/13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924944"/>
            <a:ext cx="4895850" cy="3743325"/>
          </a:xfrm>
          <a:prstGeom prst="rect">
            <a:avLst/>
          </a:prstGeom>
          <a:noFill/>
        </p:spPr>
      </p:pic>
      <p:pic>
        <p:nvPicPr>
          <p:cNvPr id="25606" name="Picture 6" descr="http://legacy.earlham.edu/%7Ebiol/desert/hadle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95850" y="2375790"/>
            <a:ext cx="4010025" cy="37433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342192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n-US" dirty="0" err="1"/>
              <a:t>Floresta</a:t>
            </a:r>
            <a:r>
              <a:rPr lang="en-US" dirty="0"/>
              <a:t> </a:t>
            </a:r>
            <a:r>
              <a:rPr lang="en-US" dirty="0" err="1"/>
              <a:t>Temperada</a:t>
            </a:r>
            <a:r>
              <a:rPr lang="en-US" dirty="0"/>
              <a:t> </a:t>
            </a:r>
            <a:r>
              <a:rPr lang="en-US" dirty="0" err="1"/>
              <a:t>Úmida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7504" y="1196752"/>
            <a:ext cx="8856984" cy="4525963"/>
          </a:xfrm>
        </p:spPr>
        <p:txBody>
          <a:bodyPr>
            <a:normAutofit/>
          </a:bodyPr>
          <a:lstStyle/>
          <a:p>
            <a:r>
              <a:rPr lang="pt-BR" sz="2800" dirty="0"/>
              <a:t>Á</a:t>
            </a:r>
            <a:r>
              <a:rPr lang="pt-BR" sz="2800" dirty="0" smtClean="0"/>
              <a:t>rvores de grande porte</a:t>
            </a:r>
          </a:p>
          <a:p>
            <a:pPr lvl="1"/>
            <a:r>
              <a:rPr lang="pt-BR" sz="2400" i="1" dirty="0" err="1" smtClean="0"/>
              <a:t>Fitzroya</a:t>
            </a:r>
            <a:r>
              <a:rPr lang="pt-BR" sz="2400" i="1" dirty="0" smtClean="0"/>
              <a:t> </a:t>
            </a:r>
            <a:r>
              <a:rPr lang="pt-BR" sz="2400" i="1" dirty="0" err="1" smtClean="0"/>
              <a:t>cupressoides</a:t>
            </a:r>
            <a:r>
              <a:rPr lang="pt-BR" sz="2400" dirty="0" smtClean="0"/>
              <a:t> – Bosque </a:t>
            </a:r>
            <a:r>
              <a:rPr lang="pt-BR" sz="2400" dirty="0" err="1" smtClean="0"/>
              <a:t>Valdiviano</a:t>
            </a:r>
            <a:r>
              <a:rPr lang="pt-BR" sz="2400" dirty="0" smtClean="0"/>
              <a:t> </a:t>
            </a:r>
          </a:p>
          <a:p>
            <a:pPr lvl="1"/>
            <a:r>
              <a:rPr lang="pt-BR" sz="2400" dirty="0" smtClean="0"/>
              <a:t>40-60 m (média)- 4.2 m diâmetro</a:t>
            </a:r>
          </a:p>
          <a:p>
            <a:pPr lvl="1"/>
            <a:r>
              <a:rPr lang="pt-BR" sz="2400" dirty="0" smtClean="0"/>
              <a:t>3622 anos</a:t>
            </a:r>
          </a:p>
          <a:p>
            <a:pPr lvl="4"/>
            <a:endParaRPr lang="pt-BR" sz="1600" dirty="0"/>
          </a:p>
          <a:p>
            <a:r>
              <a:rPr lang="pt-BR" sz="2800" i="1" dirty="0" err="1"/>
              <a:t>Sequoiadendron</a:t>
            </a:r>
            <a:r>
              <a:rPr lang="pt-BR" sz="2800" i="1" dirty="0"/>
              <a:t> </a:t>
            </a:r>
            <a:r>
              <a:rPr lang="pt-BR" sz="2800" i="1" dirty="0" err="1" smtClean="0"/>
              <a:t>giganteum</a:t>
            </a:r>
            <a:r>
              <a:rPr lang="pt-BR" sz="2800" i="1" dirty="0" smtClean="0"/>
              <a:t> </a:t>
            </a:r>
            <a:r>
              <a:rPr lang="pt-BR" sz="2800" dirty="0" smtClean="0"/>
              <a:t>– Califórnia</a:t>
            </a:r>
            <a:endParaRPr lang="pt-BR" sz="2800" dirty="0"/>
          </a:p>
          <a:p>
            <a:pPr lvl="1"/>
            <a:r>
              <a:rPr lang="pt-BR" sz="2400" dirty="0" smtClean="0"/>
              <a:t>50-85 m (média) – 98m recorde</a:t>
            </a:r>
          </a:p>
          <a:p>
            <a:pPr lvl="1"/>
            <a:r>
              <a:rPr lang="pt-BR" sz="2400" dirty="0" smtClean="0"/>
              <a:t>3500 </a:t>
            </a:r>
            <a:r>
              <a:rPr lang="pt-BR" sz="2400" dirty="0"/>
              <a:t>anos</a:t>
            </a:r>
          </a:p>
          <a:p>
            <a:endParaRPr lang="en-US" sz="2800" dirty="0"/>
          </a:p>
        </p:txBody>
      </p:sp>
      <p:pic>
        <p:nvPicPr>
          <p:cNvPr id="2051" name="Picture 3" descr="C:\Users\Tomas\Desktop\Temperate_rainforest_map.svg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0" r="4365"/>
          <a:stretch/>
        </p:blipFill>
        <p:spPr bwMode="auto">
          <a:xfrm>
            <a:off x="4572000" y="4580742"/>
            <a:ext cx="4527346" cy="223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529" y="1581150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085184"/>
            <a:ext cx="209550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358" y="5361409"/>
            <a:ext cx="20955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52865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84396"/>
            <a:ext cx="8229600" cy="868958"/>
          </a:xfrm>
        </p:spPr>
        <p:txBody>
          <a:bodyPr/>
          <a:lstStyle/>
          <a:p>
            <a:r>
              <a:rPr lang="pt-BR" dirty="0" smtClean="0"/>
              <a:t>Florestas Temperadas Decíduas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436096" y="1600200"/>
            <a:ext cx="3250704" cy="4525963"/>
          </a:xfrm>
        </p:spPr>
        <p:txBody>
          <a:bodyPr/>
          <a:lstStyle/>
          <a:p>
            <a:r>
              <a:rPr lang="pt-BR" dirty="0" smtClean="0"/>
              <a:t>13 mi km</a:t>
            </a:r>
            <a:r>
              <a:rPr lang="pt-BR" baseline="30000" dirty="0" smtClean="0"/>
              <a:t>2</a:t>
            </a:r>
            <a:endParaRPr lang="en-US" baseline="300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1884"/>
            <a:ext cx="5076056" cy="5754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5" y="2232474"/>
            <a:ext cx="3635896" cy="4564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325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Florestas </a:t>
            </a:r>
            <a:r>
              <a:rPr lang="pt-BR" dirty="0" smtClean="0"/>
              <a:t>Temperadas </a:t>
            </a:r>
            <a:r>
              <a:rPr lang="pt-BR" dirty="0"/>
              <a:t>Decíduas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/>
          </a:bodyPr>
          <a:lstStyle/>
          <a:p>
            <a:r>
              <a:rPr lang="pt-BR" dirty="0" smtClean="0"/>
              <a:t>Todos os invernos com temperaturas abaixo de zero.</a:t>
            </a:r>
          </a:p>
          <a:p>
            <a:r>
              <a:rPr lang="pt-BR" dirty="0" smtClean="0"/>
              <a:t>Precipitação anual entre 750 e 2000 </a:t>
            </a:r>
            <a:r>
              <a:rPr lang="pt-BR" dirty="0" err="1" smtClean="0"/>
              <a:t>mm.</a:t>
            </a:r>
            <a:endParaRPr lang="pt-BR" dirty="0" smtClean="0"/>
          </a:p>
          <a:p>
            <a:r>
              <a:rPr lang="pt-BR" dirty="0" smtClean="0"/>
              <a:t>Maiores extensões se encontram no hemisfério Norte.</a:t>
            </a:r>
          </a:p>
          <a:p>
            <a:r>
              <a:rPr lang="pt-BR" dirty="0" smtClean="0"/>
              <a:t>De 3-4 espécies de árvores por km</a:t>
            </a:r>
            <a:r>
              <a:rPr lang="pt-BR" baseline="30000" dirty="0" smtClean="0"/>
              <a:t>2</a:t>
            </a:r>
            <a:r>
              <a:rPr lang="pt-BR" dirty="0" smtClean="0"/>
              <a:t>.</a:t>
            </a:r>
            <a:endParaRPr lang="pt-BR" baseline="30000" dirty="0" smtClean="0"/>
          </a:p>
          <a:p>
            <a:r>
              <a:rPr lang="pt-BR" u="sng" dirty="0" smtClean="0"/>
              <a:t>Polinização anemófila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9518202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Florestas </a:t>
            </a:r>
            <a:r>
              <a:rPr lang="pt-BR" dirty="0" smtClean="0"/>
              <a:t>Temperadas </a:t>
            </a:r>
            <a:r>
              <a:rPr lang="pt-BR" dirty="0"/>
              <a:t>Decíduas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344" y="1124744"/>
            <a:ext cx="8229600" cy="5544616"/>
          </a:xfrm>
        </p:spPr>
        <p:txBody>
          <a:bodyPr>
            <a:normAutofit/>
          </a:bodyPr>
          <a:lstStyle/>
          <a:p>
            <a:r>
              <a:rPr lang="pt-BR" dirty="0" smtClean="0"/>
              <a:t>Gêneros comumente dominantes:</a:t>
            </a:r>
          </a:p>
          <a:p>
            <a:pPr marL="0" indent="0">
              <a:buNone/>
            </a:pPr>
            <a:r>
              <a:rPr lang="pt-BR" dirty="0" smtClean="0"/>
              <a:t> </a:t>
            </a:r>
          </a:p>
          <a:p>
            <a:pPr lvl="1"/>
            <a:r>
              <a:rPr lang="pt-BR" dirty="0" smtClean="0"/>
              <a:t>Carvalhos </a:t>
            </a:r>
            <a:r>
              <a:rPr lang="pt-BR" dirty="0"/>
              <a:t>do gênero </a:t>
            </a:r>
            <a:r>
              <a:rPr lang="pt-BR" i="1" dirty="0" err="1" smtClean="0"/>
              <a:t>Quercus</a:t>
            </a:r>
            <a:r>
              <a:rPr lang="pt-BR" i="1" dirty="0" smtClean="0"/>
              <a:t> 	-</a:t>
            </a:r>
            <a:r>
              <a:rPr lang="pt-BR" dirty="0" smtClean="0"/>
              <a:t>  (</a:t>
            </a:r>
            <a:r>
              <a:rPr lang="pt-BR" i="1" dirty="0" err="1" smtClean="0"/>
              <a:t>oaks</a:t>
            </a:r>
            <a:r>
              <a:rPr lang="pt-BR" dirty="0" smtClean="0"/>
              <a:t>), </a:t>
            </a:r>
          </a:p>
          <a:p>
            <a:pPr lvl="1"/>
            <a:r>
              <a:rPr lang="pt-BR" dirty="0" smtClean="0"/>
              <a:t>Nogueiras do gênero </a:t>
            </a:r>
            <a:r>
              <a:rPr lang="pt-BR" i="1" dirty="0" err="1" smtClean="0"/>
              <a:t>Carya</a:t>
            </a:r>
            <a:r>
              <a:rPr lang="pt-BR" dirty="0" smtClean="0"/>
              <a:t> 	- (</a:t>
            </a:r>
            <a:r>
              <a:rPr lang="pt-BR" i="1" dirty="0" err="1" smtClean="0"/>
              <a:t>hickories</a:t>
            </a:r>
            <a:r>
              <a:rPr lang="pt-BR" dirty="0" smtClean="0"/>
              <a:t>), </a:t>
            </a:r>
          </a:p>
          <a:p>
            <a:pPr lvl="1"/>
            <a:r>
              <a:rPr lang="pt-BR" dirty="0" smtClean="0"/>
              <a:t>Bordos </a:t>
            </a:r>
            <a:r>
              <a:rPr lang="pt-BR" dirty="0"/>
              <a:t> </a:t>
            </a:r>
            <a:r>
              <a:rPr lang="pt-BR" dirty="0" smtClean="0"/>
              <a:t>    do gênero </a:t>
            </a:r>
            <a:r>
              <a:rPr lang="pt-BR" i="1" dirty="0" smtClean="0"/>
              <a:t>Acer</a:t>
            </a:r>
            <a:r>
              <a:rPr lang="pt-BR" dirty="0" smtClean="0"/>
              <a:t> 		- (</a:t>
            </a:r>
            <a:r>
              <a:rPr lang="pt-BR" i="1" dirty="0" err="1" smtClean="0"/>
              <a:t>maples</a:t>
            </a:r>
            <a:r>
              <a:rPr lang="pt-BR" dirty="0" smtClean="0"/>
              <a:t>).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880" y="4005064"/>
            <a:ext cx="5352368" cy="2622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90974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Florestas </a:t>
            </a:r>
            <a:r>
              <a:rPr lang="pt-BR" dirty="0" smtClean="0"/>
              <a:t>Temperadas </a:t>
            </a:r>
            <a:r>
              <a:rPr lang="pt-BR" dirty="0"/>
              <a:t>Decíduas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344" y="1124744"/>
            <a:ext cx="8229600" cy="5544616"/>
          </a:xfrm>
        </p:spPr>
        <p:txBody>
          <a:bodyPr>
            <a:normAutofit/>
          </a:bodyPr>
          <a:lstStyle/>
          <a:p>
            <a:r>
              <a:rPr lang="pt-BR" dirty="0" smtClean="0"/>
              <a:t>Carvalhos </a:t>
            </a:r>
            <a:r>
              <a:rPr lang="pt-BR" dirty="0"/>
              <a:t>(</a:t>
            </a:r>
            <a:r>
              <a:rPr lang="pt-BR" i="1" dirty="0" err="1"/>
              <a:t>oaks</a:t>
            </a:r>
            <a:r>
              <a:rPr lang="pt-BR" dirty="0" smtClean="0"/>
              <a:t>):</a:t>
            </a:r>
          </a:p>
          <a:p>
            <a:pPr lvl="1"/>
            <a:r>
              <a:rPr lang="pt-BR" dirty="0" smtClean="0"/>
              <a:t>~600 espécies </a:t>
            </a:r>
          </a:p>
          <a:p>
            <a:pPr lvl="1"/>
            <a:r>
              <a:rPr lang="pt-BR" dirty="0" smtClean="0"/>
              <a:t>Madeiras densas, com muito tanino.</a:t>
            </a:r>
          </a:p>
          <a:p>
            <a:pPr lvl="1"/>
            <a:r>
              <a:rPr lang="pt-BR" dirty="0" smtClean="0"/>
              <a:t>Hibridiza com facilidade.</a:t>
            </a:r>
          </a:p>
          <a:p>
            <a:pPr lvl="1"/>
            <a:r>
              <a:rPr lang="pt-BR" dirty="0" smtClean="0"/>
              <a:t>Decíduas ou não.</a:t>
            </a:r>
          </a:p>
          <a:p>
            <a:pPr lvl="1"/>
            <a:r>
              <a:rPr lang="pt-BR" dirty="0" smtClean="0"/>
              <a:t>Centro de endemismo – México.</a:t>
            </a:r>
          </a:p>
          <a:p>
            <a:endParaRPr lang="pt-BR" dirty="0"/>
          </a:p>
          <a:p>
            <a:endParaRPr lang="pt-BR" dirty="0" smtClean="0"/>
          </a:p>
          <a:p>
            <a:endParaRPr lang="pt-BR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399847"/>
            <a:ext cx="1728192" cy="233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478" y="4351602"/>
            <a:ext cx="3312368" cy="2482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36" y="4742898"/>
            <a:ext cx="3133328" cy="1993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64205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Florestas </a:t>
            </a:r>
            <a:r>
              <a:rPr lang="pt-BR" dirty="0" smtClean="0"/>
              <a:t>Temperadas </a:t>
            </a:r>
            <a:r>
              <a:rPr lang="pt-BR" dirty="0"/>
              <a:t>Decíduas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344" y="1124744"/>
            <a:ext cx="8229600" cy="5544616"/>
          </a:xfrm>
        </p:spPr>
        <p:txBody>
          <a:bodyPr>
            <a:normAutofit/>
          </a:bodyPr>
          <a:lstStyle/>
          <a:p>
            <a:r>
              <a:rPr lang="pt-BR" dirty="0" smtClean="0"/>
              <a:t>Nogueiras (</a:t>
            </a:r>
            <a:r>
              <a:rPr lang="pt-BR" i="1" dirty="0" err="1" smtClean="0"/>
              <a:t>hickories</a:t>
            </a:r>
            <a:r>
              <a:rPr lang="pt-BR" dirty="0" smtClean="0"/>
              <a:t>):</a:t>
            </a:r>
          </a:p>
          <a:p>
            <a:pPr lvl="1"/>
            <a:r>
              <a:rPr lang="pt-BR" dirty="0" smtClean="0"/>
              <a:t>17-19 espécies.</a:t>
            </a:r>
          </a:p>
          <a:p>
            <a:pPr lvl="1"/>
            <a:r>
              <a:rPr lang="pt-BR" dirty="0" smtClean="0"/>
              <a:t>Decíduas.</a:t>
            </a:r>
          </a:p>
          <a:p>
            <a:pPr lvl="1"/>
            <a:r>
              <a:rPr lang="pt-BR" dirty="0"/>
              <a:t>Centro de endemismo </a:t>
            </a:r>
            <a:r>
              <a:rPr lang="pt-BR" dirty="0" smtClean="0"/>
              <a:t>: América do Norte.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975" y="4941168"/>
            <a:ext cx="2486025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2" y="3765778"/>
            <a:ext cx="2051646" cy="3083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202219"/>
            <a:ext cx="2699792" cy="3604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50" y="4365104"/>
            <a:ext cx="1847850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9904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Florestas </a:t>
            </a:r>
            <a:r>
              <a:rPr lang="pt-BR" dirty="0" smtClean="0"/>
              <a:t>Temperadas </a:t>
            </a:r>
            <a:r>
              <a:rPr lang="pt-BR" dirty="0"/>
              <a:t>Decíduas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344" y="1124744"/>
            <a:ext cx="8229600" cy="5544616"/>
          </a:xfrm>
        </p:spPr>
        <p:txBody>
          <a:bodyPr>
            <a:normAutofit/>
          </a:bodyPr>
          <a:lstStyle/>
          <a:p>
            <a:r>
              <a:rPr lang="pt-BR" dirty="0" smtClean="0"/>
              <a:t>Bordos </a:t>
            </a:r>
            <a:r>
              <a:rPr lang="pt-BR" dirty="0"/>
              <a:t>(</a:t>
            </a:r>
            <a:r>
              <a:rPr lang="pt-BR" i="1" dirty="0" err="1"/>
              <a:t>maples</a:t>
            </a:r>
            <a:r>
              <a:rPr lang="pt-BR" dirty="0" smtClean="0"/>
              <a:t>).</a:t>
            </a:r>
          </a:p>
          <a:p>
            <a:pPr lvl="1"/>
            <a:r>
              <a:rPr lang="pt-BR" dirty="0" smtClean="0"/>
              <a:t>~128 espécies.</a:t>
            </a:r>
          </a:p>
          <a:p>
            <a:pPr lvl="1"/>
            <a:r>
              <a:rPr lang="pt-BR" dirty="0" smtClean="0"/>
              <a:t>Decíduas.</a:t>
            </a:r>
          </a:p>
          <a:p>
            <a:pPr lvl="1"/>
            <a:r>
              <a:rPr lang="pt-BR" dirty="0" smtClean="0"/>
              <a:t>Centro de endemismo – Ásia.</a:t>
            </a:r>
            <a:endParaRPr lang="pt-BR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8" y="3422134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848" y="4320610"/>
            <a:ext cx="205740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312209"/>
            <a:ext cx="3214861" cy="3406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89291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Florestas </a:t>
            </a:r>
            <a:r>
              <a:rPr lang="pt-BR" dirty="0" smtClean="0"/>
              <a:t>Temperadas </a:t>
            </a:r>
            <a:r>
              <a:rPr lang="pt-BR" dirty="0"/>
              <a:t>Decíduas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Poucos répteis e anfíbios.</a:t>
            </a:r>
          </a:p>
          <a:p>
            <a:r>
              <a:rPr lang="pt-BR" dirty="0" smtClean="0"/>
              <a:t>Migração, hibernação e </a:t>
            </a:r>
            <a:r>
              <a:rPr lang="pt-BR" dirty="0" err="1" smtClean="0"/>
              <a:t>diapausa</a:t>
            </a:r>
            <a:r>
              <a:rPr lang="pt-BR" dirty="0" smtClean="0"/>
              <a:t>.</a:t>
            </a:r>
          </a:p>
          <a:p>
            <a:endParaRPr lang="pt-BR" dirty="0"/>
          </a:p>
          <a:p>
            <a:r>
              <a:rPr lang="pt-BR" dirty="0" smtClean="0"/>
              <a:t>Pouquíssimos fragmentos em estado original.</a:t>
            </a:r>
          </a:p>
          <a:p>
            <a:r>
              <a:rPr lang="pt-BR" dirty="0" smtClean="0"/>
              <a:t>Muitas espécies ameaçadas de extinção.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4198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44208" y="274638"/>
            <a:ext cx="2550790" cy="1138138"/>
          </a:xfrm>
        </p:spPr>
        <p:txBody>
          <a:bodyPr>
            <a:normAutofit fontScale="90000"/>
          </a:bodyPr>
          <a:lstStyle/>
          <a:p>
            <a:r>
              <a:rPr lang="pt-BR" sz="3600" dirty="0" smtClean="0"/>
              <a:t>Campos</a:t>
            </a:r>
            <a:br>
              <a:rPr lang="pt-BR" sz="3600" dirty="0" smtClean="0"/>
            </a:br>
            <a:r>
              <a:rPr lang="pt-BR" sz="3600" dirty="0" smtClean="0"/>
              <a:t>(</a:t>
            </a:r>
            <a:r>
              <a:rPr lang="pt-BR" sz="3600" dirty="0" err="1" smtClean="0"/>
              <a:t>temperate</a:t>
            </a:r>
            <a:r>
              <a:rPr lang="pt-BR" sz="3600" dirty="0" smtClean="0"/>
              <a:t> </a:t>
            </a:r>
            <a:r>
              <a:rPr lang="pt-BR" sz="3600" dirty="0" err="1" smtClean="0"/>
              <a:t>grasslands</a:t>
            </a:r>
            <a:r>
              <a:rPr lang="pt-BR" sz="3600" dirty="0" smtClean="0"/>
              <a:t>)</a:t>
            </a:r>
            <a:endParaRPr lang="en-US" sz="36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516216" y="1600200"/>
            <a:ext cx="2520280" cy="4525963"/>
          </a:xfrm>
        </p:spPr>
        <p:txBody>
          <a:bodyPr/>
          <a:lstStyle/>
          <a:p>
            <a:r>
              <a:rPr lang="pt-BR" dirty="0" smtClean="0"/>
              <a:t>9.8 mi km</a:t>
            </a:r>
            <a:r>
              <a:rPr lang="pt-BR" baseline="30000" dirty="0" smtClean="0"/>
              <a:t>2</a:t>
            </a:r>
            <a:endParaRPr lang="en-US" baseline="300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9" y="123346"/>
            <a:ext cx="6416799" cy="6690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795" y="3861048"/>
            <a:ext cx="2545203" cy="2068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472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Campos Temperados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95536" y="1278883"/>
            <a:ext cx="8229600" cy="4525963"/>
          </a:xfrm>
        </p:spPr>
        <p:txBody>
          <a:bodyPr/>
          <a:lstStyle/>
          <a:p>
            <a:r>
              <a:rPr lang="pt-BR" dirty="0" smtClean="0"/>
              <a:t>América do sul 	– Pampas</a:t>
            </a:r>
          </a:p>
          <a:p>
            <a:r>
              <a:rPr lang="pt-BR" dirty="0" smtClean="0"/>
              <a:t>América do Norte 	– Pradarias (</a:t>
            </a:r>
            <a:r>
              <a:rPr lang="pt-BR" i="1" dirty="0" err="1" smtClean="0"/>
              <a:t>prairies</a:t>
            </a:r>
            <a:r>
              <a:rPr lang="pt-BR" dirty="0" smtClean="0"/>
              <a:t>)</a:t>
            </a:r>
          </a:p>
          <a:p>
            <a:r>
              <a:rPr lang="pt-BR" dirty="0" smtClean="0"/>
              <a:t>África do Sul		– </a:t>
            </a:r>
            <a:r>
              <a:rPr lang="pt-BR" i="1" dirty="0" err="1" smtClean="0"/>
              <a:t>Velds</a:t>
            </a:r>
            <a:endParaRPr lang="pt-BR" i="1" dirty="0" smtClean="0"/>
          </a:p>
          <a:p>
            <a:r>
              <a:rPr lang="pt-BR" dirty="0" smtClean="0"/>
              <a:t> Rússia 			– Estepes</a:t>
            </a:r>
          </a:p>
          <a:p>
            <a:endParaRPr lang="en-US" dirty="0"/>
          </a:p>
        </p:txBody>
      </p:sp>
      <p:pic>
        <p:nvPicPr>
          <p:cNvPr id="5122" name="Picture 2" descr="http://img.estadao.com.br/fotos/7D/74/35/7D7435AE7896413EBB12765E4EFC2A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0" y="4858354"/>
            <a:ext cx="2521456" cy="189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parks.ca.gov/pages/21291/images/img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264" y="4272571"/>
            <a:ext cx="3338513" cy="250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encrypted-tbn3.gstatic.com/images?q=tbn:ANd9GcTU4fiWcRdZby6txZWo5KR1iWCB9W48JayrDblDZbfmDp0oduX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402" y="2516909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321" y="3963004"/>
            <a:ext cx="3036799" cy="2130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79829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Distribuição dos desertos</a:t>
            </a:r>
            <a:endParaRPr lang="pt-BR" dirty="0"/>
          </a:p>
        </p:txBody>
      </p:sp>
      <p:pic>
        <p:nvPicPr>
          <p:cNvPr id="25604" name="Picture 4" descr="http://montessorimuddle.org/wp-content/uploads/2011/04/deserts-i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484784"/>
            <a:ext cx="8424936" cy="41956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79380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Campos Temperados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Inverno frio (frequentemente abaixo de zero).</a:t>
            </a:r>
          </a:p>
          <a:p>
            <a:r>
              <a:rPr lang="pt-BR" dirty="0" smtClean="0"/>
              <a:t>Verão relativamente quente (20-30 °C) e frequentemente sujeito a secas.</a:t>
            </a:r>
          </a:p>
          <a:p>
            <a:r>
              <a:rPr lang="pt-BR" dirty="0" smtClean="0"/>
              <a:t>Precipitação anual entre 250 e 1000 </a:t>
            </a:r>
            <a:r>
              <a:rPr lang="pt-BR" dirty="0" err="1" smtClean="0"/>
              <a:t>mm.</a:t>
            </a:r>
            <a:endParaRPr lang="pt-BR" dirty="0" smtClean="0"/>
          </a:p>
          <a:p>
            <a:r>
              <a:rPr lang="pt-BR" dirty="0" smtClean="0"/>
              <a:t>Incêndios recorrentes.</a:t>
            </a:r>
          </a:p>
          <a:p>
            <a:r>
              <a:rPr lang="pt-BR" dirty="0" smtClean="0"/>
              <a:t>Estação de crescimento: 120-300 dias.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5013176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67137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Campos Temperados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Plantas:</a:t>
            </a:r>
          </a:p>
          <a:p>
            <a:pPr lvl="1"/>
            <a:r>
              <a:rPr lang="pt-BR" dirty="0" smtClean="0"/>
              <a:t>Domínio de gramíneas C</a:t>
            </a:r>
            <a:r>
              <a:rPr lang="pt-BR" baseline="-25000" dirty="0" smtClean="0"/>
              <a:t>3</a:t>
            </a:r>
            <a:r>
              <a:rPr lang="pt-BR" dirty="0" smtClean="0"/>
              <a:t> e C</a:t>
            </a:r>
            <a:r>
              <a:rPr lang="pt-BR" baseline="-25000" dirty="0" smtClean="0"/>
              <a:t>4</a:t>
            </a:r>
            <a:r>
              <a:rPr lang="pt-BR" dirty="0" smtClean="0"/>
              <a:t>.</a:t>
            </a:r>
          </a:p>
          <a:p>
            <a:pPr lvl="2"/>
            <a:r>
              <a:rPr lang="pt-BR" dirty="0"/>
              <a:t>Gênero </a:t>
            </a:r>
            <a:r>
              <a:rPr lang="pt-BR" i="1" dirty="0" err="1" smtClean="0"/>
              <a:t>Andropogon</a:t>
            </a:r>
            <a:r>
              <a:rPr lang="pt-BR" i="1" dirty="0" smtClean="0"/>
              <a:t>, </a:t>
            </a:r>
            <a:r>
              <a:rPr lang="pt-BR" i="1" dirty="0" err="1" smtClean="0"/>
              <a:t>Panicum</a:t>
            </a:r>
            <a:endParaRPr lang="pt-BR" i="1" dirty="0"/>
          </a:p>
          <a:p>
            <a:pPr lvl="1"/>
            <a:r>
              <a:rPr lang="pt-BR" dirty="0" smtClean="0"/>
              <a:t>Inúmeras outras espécies herbáceas com </a:t>
            </a:r>
            <a:r>
              <a:rPr lang="pt-BR" u="sng" dirty="0" smtClean="0"/>
              <a:t>flores muito vistosas</a:t>
            </a:r>
            <a:r>
              <a:rPr lang="pt-BR" dirty="0" smtClean="0"/>
              <a:t>.</a:t>
            </a:r>
          </a:p>
          <a:p>
            <a:pPr lvl="1"/>
            <a:endParaRPr lang="en-US" dirty="0"/>
          </a:p>
        </p:txBody>
      </p:sp>
      <p:pic>
        <p:nvPicPr>
          <p:cNvPr id="2050" name="Picture 2" descr="https://encrypted-tbn0.gstatic.com/images?q=tbn:ANd9GcRDJfWydjHInPzZwP7raWazrkgIXNP2MdaADfFnvOM6bYS4Hzs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07" y="5013176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ww.butler.edu/herbarium/prairie/junejulypics/july04/04prairie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652" y="3826798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928" y="4186366"/>
            <a:ext cx="2439101" cy="161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213159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Alto investimento em sistema radicular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8249012" cy="534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13556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Campos Temperados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4525963"/>
          </a:xfrm>
        </p:spPr>
        <p:txBody>
          <a:bodyPr/>
          <a:lstStyle/>
          <a:p>
            <a:r>
              <a:rPr lang="pt-BR" dirty="0" smtClean="0"/>
              <a:t>Animais:</a:t>
            </a:r>
          </a:p>
          <a:p>
            <a:pPr lvl="1"/>
            <a:r>
              <a:rPr lang="pt-BR" dirty="0"/>
              <a:t>Grandes mamíferos (</a:t>
            </a:r>
            <a:r>
              <a:rPr lang="pt-BR" dirty="0" err="1"/>
              <a:t>perissodactyla</a:t>
            </a:r>
            <a:r>
              <a:rPr lang="pt-BR" dirty="0"/>
              <a:t>, </a:t>
            </a:r>
            <a:r>
              <a:rPr lang="pt-BR" dirty="0" err="1"/>
              <a:t>artiodactyla</a:t>
            </a:r>
            <a:r>
              <a:rPr lang="pt-BR" dirty="0"/>
              <a:t>, cangurus, </a:t>
            </a:r>
            <a:r>
              <a:rPr lang="pt-BR" dirty="0" err="1"/>
              <a:t>etc</a:t>
            </a:r>
            <a:r>
              <a:rPr lang="pt-BR" dirty="0"/>
              <a:t>).</a:t>
            </a:r>
          </a:p>
          <a:p>
            <a:pPr lvl="1"/>
            <a:r>
              <a:rPr lang="pt-BR" dirty="0"/>
              <a:t>Pequenos mamíferos que vivem em tocas</a:t>
            </a:r>
            <a:r>
              <a:rPr lang="pt-BR" dirty="0" smtClean="0"/>
              <a:t>.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40" y="3497580"/>
            <a:ext cx="4508736" cy="302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http://www.prairiedogcoalition.org/images/pd-colony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63"/>
          <a:stretch/>
        </p:blipFill>
        <p:spPr bwMode="auto">
          <a:xfrm>
            <a:off x="4546688" y="3503990"/>
            <a:ext cx="4597312" cy="3021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703981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1960" y="116632"/>
            <a:ext cx="4762500" cy="3162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66" y="3573016"/>
            <a:ext cx="6552727" cy="321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56302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1560" y="75766"/>
            <a:ext cx="8229600" cy="508918"/>
          </a:xfrm>
        </p:spPr>
        <p:txBody>
          <a:bodyPr>
            <a:normAutofit fontScale="90000"/>
          </a:bodyPr>
          <a:lstStyle/>
          <a:p>
            <a:r>
              <a:rPr lang="pt-BR" dirty="0"/>
              <a:t>Campos Temperados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7504" y="548680"/>
            <a:ext cx="8229600" cy="4525963"/>
          </a:xfrm>
        </p:spPr>
        <p:txBody>
          <a:bodyPr/>
          <a:lstStyle/>
          <a:p>
            <a:r>
              <a:rPr lang="pt-BR" dirty="0" smtClean="0"/>
              <a:t>Animais:</a:t>
            </a:r>
          </a:p>
          <a:p>
            <a:pPr lvl="1"/>
            <a:r>
              <a:rPr lang="pt-BR" dirty="0" smtClean="0"/>
              <a:t>Megafauna extinta</a:t>
            </a:r>
            <a:endParaRPr lang="pt-BR" dirty="0"/>
          </a:p>
          <a:p>
            <a:pPr lvl="1"/>
            <a:endParaRPr lang="en-US" dirty="0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44824"/>
            <a:ext cx="7848872" cy="4828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522795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Campos Temperados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Alta taxa de mudança no uso da terra</a:t>
            </a:r>
          </a:p>
          <a:p>
            <a:pPr lvl="1"/>
            <a:r>
              <a:rPr lang="pt-BR" dirty="0" smtClean="0"/>
              <a:t>Conversão para agricultura e uso como pastagem</a:t>
            </a:r>
          </a:p>
          <a:p>
            <a:pPr lvl="1"/>
            <a:r>
              <a:rPr lang="pt-BR" dirty="0"/>
              <a:t>Paisagens naturais deste bioma são raríssimas.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15362" name="Picture 2" descr="http://www.oklahomaphotography.com/data/photos/473_1image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946" y="3212976"/>
            <a:ext cx="2828847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upload.wikimedia.org/wikipedia/commons/thumb/1/17/PAMPAS.png/250px-PAMPA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501008"/>
            <a:ext cx="2918822" cy="321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7" y="4509120"/>
            <a:ext cx="3492543" cy="232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6516216" y="6309320"/>
            <a:ext cx="2004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Cortaderia</a:t>
            </a:r>
            <a:r>
              <a:rPr lang="en-US" i="1" dirty="0"/>
              <a:t> </a:t>
            </a:r>
            <a:r>
              <a:rPr lang="en-US" i="1" dirty="0" err="1"/>
              <a:t>selloana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094528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dirty="0" smtClean="0"/>
              <a:t>Quais são?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980728"/>
            <a:ext cx="8579296" cy="587727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pt-BR" dirty="0" smtClean="0"/>
              <a:t>	</a:t>
            </a:r>
            <a:r>
              <a:rPr lang="pt-BR" dirty="0" smtClean="0">
                <a:solidFill>
                  <a:srgbClr val="FF0000"/>
                </a:solidFill>
              </a:rPr>
              <a:t>01</a:t>
            </a:r>
            <a:r>
              <a:rPr lang="pt-BR" dirty="0">
                <a:solidFill>
                  <a:srgbClr val="FF0000"/>
                </a:solidFill>
              </a:rPr>
              <a:t>. </a:t>
            </a:r>
            <a:r>
              <a:rPr lang="pt-BR" dirty="0" smtClean="0">
                <a:solidFill>
                  <a:srgbClr val="FF0000"/>
                </a:solidFill>
              </a:rPr>
              <a:t>Tundra</a:t>
            </a:r>
          </a:p>
          <a:p>
            <a:pPr marL="0" indent="0">
              <a:buNone/>
            </a:pPr>
            <a:r>
              <a:rPr lang="pt-BR" dirty="0" smtClean="0">
                <a:solidFill>
                  <a:srgbClr val="FF0000"/>
                </a:solidFill>
              </a:rPr>
              <a:t>	02. </a:t>
            </a:r>
            <a:r>
              <a:rPr lang="pt-BR" dirty="0">
                <a:solidFill>
                  <a:srgbClr val="FF0000"/>
                </a:solidFill>
              </a:rPr>
              <a:t>Taiga/Floresta </a:t>
            </a:r>
            <a:r>
              <a:rPr lang="pt-BR" dirty="0" smtClean="0">
                <a:solidFill>
                  <a:srgbClr val="FF0000"/>
                </a:solidFill>
              </a:rPr>
              <a:t>Boreal</a:t>
            </a:r>
            <a:endParaRPr lang="pt-BR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pt-BR" dirty="0">
                <a:solidFill>
                  <a:srgbClr val="FF0000"/>
                </a:solidFill>
              </a:rPr>
              <a:t>	</a:t>
            </a:r>
            <a:r>
              <a:rPr lang="pt-BR" dirty="0" smtClean="0">
                <a:solidFill>
                  <a:srgbClr val="FF0000"/>
                </a:solidFill>
              </a:rPr>
              <a:t>03. </a:t>
            </a:r>
            <a:r>
              <a:rPr lang="pt-BR" dirty="0">
                <a:solidFill>
                  <a:srgbClr val="FF0000"/>
                </a:solidFill>
              </a:rPr>
              <a:t>Floresta </a:t>
            </a:r>
            <a:r>
              <a:rPr lang="pt-BR" dirty="0" smtClean="0">
                <a:solidFill>
                  <a:srgbClr val="FF0000"/>
                </a:solidFill>
              </a:rPr>
              <a:t>Temperada </a:t>
            </a:r>
            <a:r>
              <a:rPr lang="pt-BR" dirty="0">
                <a:solidFill>
                  <a:srgbClr val="FF0000"/>
                </a:solidFill>
              </a:rPr>
              <a:t>de </a:t>
            </a:r>
            <a:r>
              <a:rPr lang="pt-BR" dirty="0" smtClean="0">
                <a:solidFill>
                  <a:srgbClr val="FF0000"/>
                </a:solidFill>
              </a:rPr>
              <a:t>Coníferas</a:t>
            </a:r>
          </a:p>
          <a:p>
            <a:pPr marL="0" indent="0">
              <a:buNone/>
            </a:pPr>
            <a:r>
              <a:rPr lang="pt-BR" dirty="0">
                <a:solidFill>
                  <a:srgbClr val="FF0000"/>
                </a:solidFill>
              </a:rPr>
              <a:t>	 </a:t>
            </a:r>
            <a:r>
              <a:rPr lang="pt-BR" dirty="0" smtClean="0">
                <a:solidFill>
                  <a:srgbClr val="FF0000"/>
                </a:solidFill>
              </a:rPr>
              <a:t>      03.1. Floresta Temperada Úmida</a:t>
            </a:r>
          </a:p>
          <a:p>
            <a:pPr marL="0" indent="0">
              <a:buNone/>
            </a:pPr>
            <a:r>
              <a:rPr lang="pt-BR" dirty="0" smtClean="0">
                <a:solidFill>
                  <a:srgbClr val="FF0000"/>
                </a:solidFill>
              </a:rPr>
              <a:t>	04. </a:t>
            </a:r>
            <a:r>
              <a:rPr lang="pt-BR" dirty="0">
                <a:solidFill>
                  <a:srgbClr val="FF0000"/>
                </a:solidFill>
              </a:rPr>
              <a:t>Floresta </a:t>
            </a:r>
            <a:r>
              <a:rPr lang="pt-BR" dirty="0" smtClean="0">
                <a:solidFill>
                  <a:srgbClr val="FF0000"/>
                </a:solidFill>
              </a:rPr>
              <a:t>Decídua Temperada</a:t>
            </a:r>
            <a:endParaRPr lang="pt-BR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pt-BR" dirty="0" smtClean="0">
                <a:solidFill>
                  <a:srgbClr val="FF0000"/>
                </a:solidFill>
              </a:rPr>
              <a:t>	</a:t>
            </a:r>
            <a:endParaRPr lang="pt-BR" sz="10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pt-BR" dirty="0">
                <a:solidFill>
                  <a:srgbClr val="FF0000"/>
                </a:solidFill>
              </a:rPr>
              <a:t>	</a:t>
            </a:r>
            <a:r>
              <a:rPr lang="pt-BR" dirty="0" smtClean="0">
                <a:solidFill>
                  <a:srgbClr val="FF0000"/>
                </a:solidFill>
              </a:rPr>
              <a:t>05. Campos Temperados</a:t>
            </a:r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r>
              <a:rPr lang="pt-BR" dirty="0" smtClean="0"/>
              <a:t>	</a:t>
            </a:r>
            <a:r>
              <a:rPr lang="pt-BR" dirty="0" smtClean="0">
                <a:solidFill>
                  <a:schemeClr val="accent6">
                    <a:lumMod val="75000"/>
                  </a:schemeClr>
                </a:solidFill>
              </a:rPr>
              <a:t>06. Vegetação Mediterrânea</a:t>
            </a:r>
          </a:p>
          <a:p>
            <a:pPr marL="0" indent="0">
              <a:buNone/>
            </a:pPr>
            <a:r>
              <a:rPr lang="pt-BR" dirty="0" smtClean="0">
                <a:solidFill>
                  <a:schemeClr val="accent6">
                    <a:lumMod val="75000"/>
                  </a:schemeClr>
                </a:solidFill>
              </a:rPr>
              <a:t>	07</a:t>
            </a:r>
            <a:r>
              <a:rPr lang="pt-BR" dirty="0">
                <a:solidFill>
                  <a:schemeClr val="accent6">
                    <a:lumMod val="75000"/>
                  </a:schemeClr>
                </a:solidFill>
              </a:rPr>
              <a:t>. Desertos e </a:t>
            </a:r>
            <a:r>
              <a:rPr lang="pt-BR" dirty="0" smtClean="0">
                <a:solidFill>
                  <a:schemeClr val="accent6">
                    <a:lumMod val="75000"/>
                  </a:schemeClr>
                </a:solidFill>
              </a:rPr>
              <a:t>Matagais </a:t>
            </a:r>
            <a:r>
              <a:rPr lang="pt-BR" dirty="0" err="1" smtClean="0">
                <a:solidFill>
                  <a:schemeClr val="accent6">
                    <a:lumMod val="75000"/>
                  </a:schemeClr>
                </a:solidFill>
              </a:rPr>
              <a:t>Xéricos</a:t>
            </a:r>
            <a:endParaRPr lang="pt-BR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pt-BR" dirty="0" smtClean="0">
                <a:solidFill>
                  <a:schemeClr val="accent6">
                    <a:lumMod val="75000"/>
                  </a:schemeClr>
                </a:solidFill>
              </a:rPr>
              <a:t>	08. </a:t>
            </a:r>
            <a:r>
              <a:rPr lang="pt-BR" dirty="0">
                <a:solidFill>
                  <a:schemeClr val="accent6">
                    <a:lumMod val="75000"/>
                  </a:schemeClr>
                </a:solidFill>
              </a:rPr>
              <a:t>Savanas </a:t>
            </a:r>
            <a:r>
              <a:rPr lang="pt-BR" dirty="0" smtClean="0">
                <a:solidFill>
                  <a:schemeClr val="accent6">
                    <a:lumMod val="75000"/>
                  </a:schemeClr>
                </a:solidFill>
              </a:rPr>
              <a:t>Tropicais </a:t>
            </a:r>
            <a:r>
              <a:rPr lang="pt-BR" dirty="0">
                <a:solidFill>
                  <a:schemeClr val="accent6">
                    <a:lumMod val="75000"/>
                  </a:schemeClr>
                </a:solidFill>
              </a:rPr>
              <a:t>e </a:t>
            </a:r>
            <a:r>
              <a:rPr lang="pt-BR" dirty="0" smtClean="0">
                <a:solidFill>
                  <a:schemeClr val="accent6">
                    <a:lumMod val="75000"/>
                  </a:schemeClr>
                </a:solidFill>
              </a:rPr>
              <a:t>Subtropicais </a:t>
            </a:r>
            <a:endParaRPr lang="pt-BR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r>
              <a:rPr lang="pt-BR" dirty="0" smtClean="0"/>
              <a:t>	09. Florestas Tropicais </a:t>
            </a:r>
            <a:r>
              <a:rPr lang="pt-BR" dirty="0"/>
              <a:t>e </a:t>
            </a:r>
            <a:r>
              <a:rPr lang="pt-BR" dirty="0" smtClean="0"/>
              <a:t>Subtropicais Secas</a:t>
            </a:r>
            <a:endParaRPr lang="pt-BR" dirty="0"/>
          </a:p>
          <a:p>
            <a:pPr marL="0" indent="0">
              <a:buNone/>
            </a:pPr>
            <a:r>
              <a:rPr lang="pt-BR" dirty="0"/>
              <a:t>	</a:t>
            </a:r>
            <a:r>
              <a:rPr lang="pt-BR" dirty="0" smtClean="0"/>
              <a:t>10. </a:t>
            </a:r>
            <a:r>
              <a:rPr lang="pt-BR" dirty="0"/>
              <a:t>Florestas </a:t>
            </a:r>
            <a:r>
              <a:rPr lang="pt-BR" dirty="0" smtClean="0"/>
              <a:t>Tropicais </a:t>
            </a:r>
            <a:r>
              <a:rPr lang="pt-BR" dirty="0"/>
              <a:t>e </a:t>
            </a:r>
            <a:r>
              <a:rPr lang="pt-BR" dirty="0" smtClean="0"/>
              <a:t>Subtropicais Úmidas</a:t>
            </a:r>
            <a:endParaRPr lang="pt-BR" dirty="0"/>
          </a:p>
          <a:p>
            <a:pPr marL="0" indent="0">
              <a:buNone/>
            </a:pPr>
            <a:r>
              <a:rPr lang="pt-BR" dirty="0"/>
              <a:t>	</a:t>
            </a:r>
            <a:r>
              <a:rPr lang="pt-BR" dirty="0" smtClean="0"/>
              <a:t>11. </a:t>
            </a:r>
            <a:r>
              <a:rPr lang="pt-BR" dirty="0"/>
              <a:t>Florestas </a:t>
            </a:r>
            <a:r>
              <a:rPr lang="pt-BR" dirty="0" smtClean="0"/>
              <a:t>Tropicais </a:t>
            </a:r>
            <a:r>
              <a:rPr lang="pt-BR" dirty="0"/>
              <a:t>e </a:t>
            </a:r>
            <a:r>
              <a:rPr lang="pt-BR" dirty="0" smtClean="0"/>
              <a:t>Subtropicais </a:t>
            </a:r>
            <a:r>
              <a:rPr lang="pt-BR" dirty="0"/>
              <a:t>de </a:t>
            </a:r>
            <a:r>
              <a:rPr lang="pt-BR" dirty="0" smtClean="0"/>
              <a:t>Coníferas</a:t>
            </a:r>
            <a:endParaRPr lang="pt-BR" dirty="0"/>
          </a:p>
          <a:p>
            <a:pPr marL="0" indent="0">
              <a:buNone/>
            </a:pPr>
            <a:r>
              <a:rPr lang="pt-BR" dirty="0"/>
              <a:t>		</a:t>
            </a:r>
          </a:p>
          <a:p>
            <a:pPr marL="0" indent="0">
              <a:buNone/>
            </a:pPr>
            <a:r>
              <a:rPr lang="pt-BR" dirty="0"/>
              <a:t>	</a:t>
            </a:r>
            <a:r>
              <a:rPr lang="pt-BR" dirty="0" smtClean="0"/>
              <a:t>12. </a:t>
            </a:r>
            <a:r>
              <a:rPr lang="pt-BR" dirty="0"/>
              <a:t>Savanas e </a:t>
            </a:r>
            <a:r>
              <a:rPr lang="pt-BR" dirty="0" smtClean="0"/>
              <a:t>Campos Inundados</a:t>
            </a:r>
            <a:endParaRPr lang="pt-BR" dirty="0"/>
          </a:p>
          <a:p>
            <a:pPr marL="0" indent="0">
              <a:buNone/>
            </a:pPr>
            <a:r>
              <a:rPr lang="pt-BR" dirty="0"/>
              <a:t>	</a:t>
            </a:r>
            <a:r>
              <a:rPr lang="pt-BR" dirty="0" smtClean="0"/>
              <a:t>13. </a:t>
            </a:r>
            <a:r>
              <a:rPr lang="pt-BR" dirty="0"/>
              <a:t>Pastagens e </a:t>
            </a:r>
            <a:r>
              <a:rPr lang="pt-BR" dirty="0" smtClean="0"/>
              <a:t>Matagais </a:t>
            </a:r>
            <a:r>
              <a:rPr lang="pt-BR" dirty="0"/>
              <a:t>de </a:t>
            </a:r>
            <a:r>
              <a:rPr lang="pt-BR" dirty="0" smtClean="0"/>
              <a:t>Montanha</a:t>
            </a:r>
            <a:endParaRPr lang="pt-BR" dirty="0"/>
          </a:p>
          <a:p>
            <a:pPr marL="0" indent="0">
              <a:buNone/>
            </a:pPr>
            <a:r>
              <a:rPr lang="pt-BR" dirty="0"/>
              <a:t>	14. </a:t>
            </a:r>
            <a:r>
              <a:rPr lang="pt-BR" dirty="0" smtClean="0"/>
              <a:t>Manguezais</a:t>
            </a:r>
          </a:p>
        </p:txBody>
      </p:sp>
      <p:sp>
        <p:nvSpPr>
          <p:cNvPr id="4" name="Chave direita 3"/>
          <p:cNvSpPr/>
          <p:nvPr/>
        </p:nvSpPr>
        <p:spPr>
          <a:xfrm>
            <a:off x="6192180" y="1124744"/>
            <a:ext cx="468052" cy="1490464"/>
          </a:xfrm>
          <a:prstGeom prst="rightBrace">
            <a:avLst>
              <a:gd name="adj1" fmla="val 32753"/>
              <a:gd name="adj2" fmla="val 50000"/>
            </a:avLst>
          </a:prstGeom>
          <a:noFill/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aixaDeTexto 4"/>
          <p:cNvSpPr txBox="1"/>
          <p:nvPr/>
        </p:nvSpPr>
        <p:spPr>
          <a:xfrm>
            <a:off x="6822250" y="1091999"/>
            <a:ext cx="17281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/>
              <a:t>Limitados por energia</a:t>
            </a:r>
            <a:endParaRPr lang="en-US" sz="2800" dirty="0"/>
          </a:p>
        </p:txBody>
      </p:sp>
      <p:sp>
        <p:nvSpPr>
          <p:cNvPr id="6" name="Chave direita 5"/>
          <p:cNvSpPr/>
          <p:nvPr/>
        </p:nvSpPr>
        <p:spPr>
          <a:xfrm>
            <a:off x="6588224" y="2944108"/>
            <a:ext cx="468052" cy="1348988"/>
          </a:xfrm>
          <a:prstGeom prst="rightBrace">
            <a:avLst>
              <a:gd name="adj1" fmla="val 32753"/>
              <a:gd name="adj2" fmla="val 50000"/>
            </a:avLst>
          </a:prstGeom>
          <a:noFill/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CaixaDeTexto 6"/>
          <p:cNvSpPr txBox="1"/>
          <p:nvPr/>
        </p:nvSpPr>
        <p:spPr>
          <a:xfrm>
            <a:off x="7055768" y="3356992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/>
              <a:t>Sazonalidade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4743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Vegetação</a:t>
            </a:r>
            <a:r>
              <a:rPr lang="en-US" dirty="0" smtClean="0"/>
              <a:t> </a:t>
            </a:r>
            <a:r>
              <a:rPr lang="en-US" dirty="0" err="1" smtClean="0"/>
              <a:t>Mediterrânea</a:t>
            </a:r>
            <a:r>
              <a:rPr lang="en-US" dirty="0" smtClean="0"/>
              <a:t> – 3 mi km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7504" y="1207293"/>
            <a:ext cx="8640960" cy="4525963"/>
          </a:xfrm>
        </p:spPr>
        <p:txBody>
          <a:bodyPr/>
          <a:lstStyle/>
          <a:p>
            <a:r>
              <a:rPr lang="pt-BR" dirty="0" smtClean="0"/>
              <a:t>Verão quente e seco.</a:t>
            </a:r>
          </a:p>
          <a:p>
            <a:r>
              <a:rPr lang="pt-BR" dirty="0" smtClean="0"/>
              <a:t>Inverno moderado.</a:t>
            </a:r>
          </a:p>
          <a:p>
            <a:r>
              <a:rPr lang="pt-BR" dirty="0" smtClean="0"/>
              <a:t>Precipitação anual:</a:t>
            </a:r>
          </a:p>
          <a:p>
            <a:pPr lvl="1"/>
            <a:r>
              <a:rPr lang="pt-BR" dirty="0" smtClean="0"/>
              <a:t>500 a 1000 mm</a:t>
            </a:r>
          </a:p>
          <a:p>
            <a:r>
              <a:rPr lang="pt-BR" dirty="0" smtClean="0"/>
              <a:t>Costa oeste dos continentes associadas a correntes oceânicas frias.</a:t>
            </a:r>
            <a:endParaRPr lang="en-US" dirty="0"/>
          </a:p>
        </p:txBody>
      </p:sp>
      <p:pic>
        <p:nvPicPr>
          <p:cNvPr id="5124" name="Picture 4" descr="http://geocurrents.info/wp-content/uploads/2012/02/World-wine-map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3" y="4500397"/>
            <a:ext cx="3995935" cy="2357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http://upload.wikimedia.org/wikipedia/commons/thumb/b/ba/Nahkealehtinen_kasvillisuus.png/300px-Nahkealehtinen_kasvillisuu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50" y="4509120"/>
            <a:ext cx="4552366" cy="226101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423" y="908720"/>
            <a:ext cx="4069998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367207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n-US" dirty="0" err="1"/>
              <a:t>Vegetação</a:t>
            </a:r>
            <a:r>
              <a:rPr lang="en-US" dirty="0"/>
              <a:t> </a:t>
            </a:r>
            <a:r>
              <a:rPr lang="en-US" dirty="0" err="1"/>
              <a:t>Mediterrânea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819794"/>
            <a:ext cx="8229600" cy="4913462"/>
          </a:xfrm>
        </p:spPr>
        <p:txBody>
          <a:bodyPr/>
          <a:lstStyle/>
          <a:p>
            <a:r>
              <a:rPr lang="pt-BR" dirty="0" smtClean="0"/>
              <a:t>Arbustos, arvoretas e árvores</a:t>
            </a:r>
          </a:p>
          <a:p>
            <a:r>
              <a:rPr lang="pt-BR" dirty="0" smtClean="0"/>
              <a:t>Cactos e </a:t>
            </a:r>
            <a:r>
              <a:rPr lang="pt-BR" dirty="0" err="1" smtClean="0"/>
              <a:t>eufórbias</a:t>
            </a:r>
            <a:endParaRPr lang="pt-BR" dirty="0" smtClean="0"/>
          </a:p>
          <a:p>
            <a:r>
              <a:rPr lang="pt-BR" dirty="0" smtClean="0"/>
              <a:t>Alta diversidade (habitats e espécies)</a:t>
            </a:r>
          </a:p>
          <a:p>
            <a:r>
              <a:rPr lang="pt-BR" dirty="0" smtClean="0"/>
              <a:t>Suculência e esclerofilia</a:t>
            </a:r>
          </a:p>
          <a:p>
            <a:r>
              <a:rPr lang="pt-BR" dirty="0" smtClean="0"/>
              <a:t>Fogo recorrente</a:t>
            </a:r>
          </a:p>
          <a:p>
            <a:endParaRPr lang="en-US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365105"/>
            <a:ext cx="3688910" cy="2492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74" b="1040"/>
          <a:stretch/>
        </p:blipFill>
        <p:spPr bwMode="auto">
          <a:xfrm>
            <a:off x="4283968" y="5177790"/>
            <a:ext cx="4736112" cy="1587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668" y="1556792"/>
            <a:ext cx="2088232" cy="3346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838" y="3285888"/>
            <a:ext cx="262890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7325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Detalhes de um </a:t>
            </a:r>
            <a:r>
              <a:rPr lang="pt-BR" dirty="0" err="1" smtClean="0"/>
              <a:t>climograma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6" y="1204467"/>
            <a:ext cx="7056834" cy="565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724124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Vegetação</a:t>
            </a:r>
            <a:r>
              <a:rPr lang="en-US" dirty="0"/>
              <a:t> </a:t>
            </a:r>
            <a:r>
              <a:rPr lang="en-US" dirty="0" err="1"/>
              <a:t>Mediterrânea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Formações que variam de florestas (</a:t>
            </a:r>
            <a:r>
              <a:rPr lang="pt-BR" i="1" dirty="0" err="1" smtClean="0"/>
              <a:t>Eucalyptus</a:t>
            </a:r>
            <a:r>
              <a:rPr lang="pt-BR" dirty="0" smtClean="0"/>
              <a:t> na Austrália e </a:t>
            </a:r>
            <a:r>
              <a:rPr lang="pt-BR" i="1" dirty="0" err="1" smtClean="0"/>
              <a:t>Notophagus</a:t>
            </a:r>
            <a:r>
              <a:rPr lang="pt-BR" dirty="0" smtClean="0"/>
              <a:t> no Chile), savanas (</a:t>
            </a:r>
            <a:r>
              <a:rPr lang="pt-BR" dirty="0" err="1" smtClean="0"/>
              <a:t>chaparal</a:t>
            </a:r>
            <a:r>
              <a:rPr lang="pt-BR" dirty="0" smtClean="0"/>
              <a:t> na Califórnia) até formações similares a um campo sujo.</a:t>
            </a:r>
            <a:endParaRPr lang="en-US" dirty="0"/>
          </a:p>
        </p:txBody>
      </p:sp>
      <p:pic>
        <p:nvPicPr>
          <p:cNvPr id="10242" name="Picture 2" descr="http://upload.wikimedia.org/wikipedia/commons/thumb/3/33/Bush_in_fog.jpg/220px-Bush_in_fo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36" y="4077072"/>
            <a:ext cx="4035307" cy="2696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upload.wikimedia.org/wikipedia/commons/thumb/d/de/Quercus_suber.Alentejo04.jpg.JPG/220px-Quercus_suber.Alentejo04.jp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851614"/>
            <a:ext cx="3895700" cy="292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466628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-18256"/>
            <a:ext cx="8229600" cy="1143000"/>
          </a:xfrm>
        </p:spPr>
        <p:txBody>
          <a:bodyPr/>
          <a:lstStyle/>
          <a:p>
            <a:r>
              <a:rPr lang="en-US" dirty="0" err="1"/>
              <a:t>Vegetação</a:t>
            </a:r>
            <a:r>
              <a:rPr lang="en-US" dirty="0"/>
              <a:t> </a:t>
            </a:r>
            <a:r>
              <a:rPr lang="en-US" dirty="0" err="1"/>
              <a:t>Mediterrânea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8346" y="1166018"/>
            <a:ext cx="8229600" cy="4525963"/>
          </a:xfrm>
        </p:spPr>
        <p:txBody>
          <a:bodyPr/>
          <a:lstStyle/>
          <a:p>
            <a:r>
              <a:rPr lang="pt-BR" dirty="0"/>
              <a:t>Oliveiras (</a:t>
            </a:r>
            <a:r>
              <a:rPr lang="pt-BR" i="1" dirty="0" err="1"/>
              <a:t>Olea</a:t>
            </a:r>
            <a:r>
              <a:rPr lang="pt-BR" i="1" dirty="0"/>
              <a:t> </a:t>
            </a:r>
            <a:r>
              <a:rPr lang="pt-BR" i="1" dirty="0" err="1" smtClean="0"/>
              <a:t>europaea</a:t>
            </a:r>
            <a:r>
              <a:rPr lang="pt-BR" dirty="0" smtClean="0"/>
              <a:t>)</a:t>
            </a:r>
          </a:p>
          <a:p>
            <a:r>
              <a:rPr lang="pt-BR" dirty="0" smtClean="0"/>
              <a:t>Sobreiro (</a:t>
            </a:r>
            <a:r>
              <a:rPr lang="pt-BR" i="1" dirty="0" err="1" smtClean="0"/>
              <a:t>Quercus</a:t>
            </a:r>
            <a:r>
              <a:rPr lang="pt-BR" i="1" dirty="0" smtClean="0"/>
              <a:t> </a:t>
            </a:r>
            <a:r>
              <a:rPr lang="pt-BR" i="1" dirty="0" err="1" smtClean="0"/>
              <a:t>suber</a:t>
            </a:r>
            <a:r>
              <a:rPr lang="pt-BR" dirty="0" smtClean="0"/>
              <a:t>)</a:t>
            </a:r>
          </a:p>
          <a:p>
            <a:r>
              <a:rPr lang="pt-BR" dirty="0"/>
              <a:t>Alecrim (</a:t>
            </a:r>
            <a:r>
              <a:rPr lang="pt-BR" i="1" dirty="0" err="1"/>
              <a:t>Rosmarinus</a:t>
            </a:r>
            <a:r>
              <a:rPr lang="pt-BR" i="1" dirty="0"/>
              <a:t> </a:t>
            </a:r>
            <a:r>
              <a:rPr lang="pt-BR" i="1" dirty="0" err="1"/>
              <a:t>officinalis</a:t>
            </a:r>
            <a:r>
              <a:rPr lang="pt-BR" dirty="0" smtClean="0"/>
              <a:t>)</a:t>
            </a:r>
          </a:p>
          <a:p>
            <a:r>
              <a:rPr lang="pt-BR" dirty="0" smtClean="0"/>
              <a:t>Tomilho, </a:t>
            </a:r>
            <a:r>
              <a:rPr lang="pt-BR" dirty="0" err="1" smtClean="0"/>
              <a:t>sálvia</a:t>
            </a:r>
            <a:r>
              <a:rPr lang="pt-BR" dirty="0" smtClean="0"/>
              <a:t>, orégano, etc.</a:t>
            </a:r>
          </a:p>
          <a:p>
            <a:endParaRPr 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429000"/>
            <a:ext cx="2016224" cy="3296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429000"/>
            <a:ext cx="2306191" cy="3251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429000"/>
            <a:ext cx="2516917" cy="3251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188343"/>
            <a:ext cx="2047875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9" descr="Tree with stripped cork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735" y="3573016"/>
            <a:ext cx="2243769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086095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Vegetação</a:t>
            </a:r>
            <a:r>
              <a:rPr lang="en-US" dirty="0"/>
              <a:t> </a:t>
            </a:r>
            <a:r>
              <a:rPr lang="en-US" dirty="0" err="1"/>
              <a:t>Mediterrânea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Equinos, caprinos e ovinos</a:t>
            </a:r>
          </a:p>
          <a:p>
            <a:r>
              <a:rPr lang="pt-BR" dirty="0" smtClean="0"/>
              <a:t>Porcos selvagens, coelhos, lince e alguns lagartos.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3429000"/>
            <a:ext cx="2638425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946531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097" y="2852936"/>
            <a:ext cx="2171700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708920"/>
            <a:ext cx="3677387" cy="2768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093" y="5477609"/>
            <a:ext cx="2602260" cy="1405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531239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Vegetação Mediterrânea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São regiões semiáridas, com alto grau de alteração por atividades humanas.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11623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Desertos e matagais xéricos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25.2 milhões de km</a:t>
            </a:r>
            <a:r>
              <a:rPr lang="pt-BR" baseline="30000" dirty="0" smtClean="0"/>
              <a:t>2</a:t>
            </a:r>
          </a:p>
          <a:p>
            <a:r>
              <a:rPr lang="pt-BR" dirty="0" smtClean="0"/>
              <a:t>Desertos quentes e frios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8" y="3356992"/>
            <a:ext cx="5873905" cy="349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422" y="1144198"/>
            <a:ext cx="3263520" cy="2179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189649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3204" y="1628800"/>
            <a:ext cx="2666588" cy="4525963"/>
          </a:xfrm>
        </p:spPr>
        <p:txBody>
          <a:bodyPr>
            <a:normAutofit/>
          </a:bodyPr>
          <a:lstStyle/>
          <a:p>
            <a:r>
              <a:rPr lang="pt-BR" dirty="0" smtClean="0"/>
              <a:t>Desertos Quentes</a:t>
            </a:r>
          </a:p>
          <a:p>
            <a:pPr lvl="1"/>
            <a:r>
              <a:rPr lang="pt-BR" sz="2400" dirty="0" smtClean="0"/>
              <a:t>De 0° a noite a ~50° durante o dia</a:t>
            </a:r>
          </a:p>
          <a:p>
            <a:pPr lvl="1"/>
            <a:r>
              <a:rPr lang="pt-BR" sz="2400" dirty="0" smtClean="0"/>
              <a:t>Precipitação  &lt; 300 mm</a:t>
            </a:r>
          </a:p>
          <a:p>
            <a:pPr lvl="1"/>
            <a:r>
              <a:rPr lang="pt-BR" sz="2400" dirty="0" smtClean="0"/>
              <a:t>20% da superfície terrestre.</a:t>
            </a:r>
          </a:p>
          <a:p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86"/>
          <a:stretch/>
        </p:blipFill>
        <p:spPr bwMode="auto">
          <a:xfrm>
            <a:off x="2699792" y="58315"/>
            <a:ext cx="6445354" cy="679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906350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Desertos quentes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7504" y="1076458"/>
            <a:ext cx="8229600" cy="4525963"/>
          </a:xfrm>
        </p:spPr>
        <p:txBody>
          <a:bodyPr/>
          <a:lstStyle/>
          <a:p>
            <a:r>
              <a:rPr lang="pt-BR" dirty="0" smtClean="0"/>
              <a:t>Vegetação depende da quantidade de chuva</a:t>
            </a:r>
          </a:p>
          <a:p>
            <a:r>
              <a:rPr lang="pt-BR" dirty="0" smtClean="0"/>
              <a:t>Espécies anuais (fotossíntese C</a:t>
            </a:r>
            <a:r>
              <a:rPr lang="pt-BR" baseline="-25000" dirty="0" smtClean="0"/>
              <a:t>3</a:t>
            </a:r>
            <a:r>
              <a:rPr lang="pt-BR" dirty="0" smtClean="0"/>
              <a:t>) e espécies suculentas (fotossíntese CAM)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887406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915976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172901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763753"/>
            <a:ext cx="2314575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009137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Fauna - Desertos quentes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194593"/>
            <a:ext cx="8229600" cy="4525963"/>
          </a:xfrm>
        </p:spPr>
        <p:txBody>
          <a:bodyPr/>
          <a:lstStyle/>
          <a:p>
            <a:r>
              <a:rPr lang="pt-BR" dirty="0" smtClean="0"/>
              <a:t>Répteis são importantes predadores</a:t>
            </a:r>
            <a:endParaRPr lang="en-US" dirty="0"/>
          </a:p>
        </p:txBody>
      </p:sp>
      <p:pic>
        <p:nvPicPr>
          <p:cNvPr id="15362" name="Picture 2" descr="https://encrypted-tbn0.gstatic.com/images?q=tbn:ANd9GcSsZCauW3G2uoX2NG6mx6Uw_id7NPj3_Miiv5lLA7lXiN-6730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" y="4149080"/>
            <a:ext cx="1743075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905375"/>
            <a:ext cx="2343150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824" y="1916832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5229224"/>
            <a:ext cx="2084531" cy="1555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271" y="3457575"/>
            <a:ext cx="270510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060848"/>
            <a:ext cx="2371725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300538"/>
            <a:ext cx="246697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1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008460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033284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Fauna - Desertos quentes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525963"/>
          </a:xfrm>
        </p:spPr>
        <p:txBody>
          <a:bodyPr>
            <a:normAutofit/>
          </a:bodyPr>
          <a:lstStyle/>
          <a:p>
            <a:r>
              <a:rPr lang="pt-BR" dirty="0" smtClean="0"/>
              <a:t>Herbívoros especializados em alimentação baseada em sementes</a:t>
            </a:r>
          </a:p>
          <a:p>
            <a:r>
              <a:rPr lang="pt-BR" dirty="0" smtClean="0"/>
              <a:t>Répteis são importantes predadores</a:t>
            </a:r>
          </a:p>
          <a:p>
            <a:r>
              <a:rPr lang="pt-BR" dirty="0" smtClean="0"/>
              <a:t>Insetos com exoesqueletos com camada espessa de quitina</a:t>
            </a:r>
          </a:p>
          <a:p>
            <a:r>
              <a:rPr lang="pt-BR" dirty="0" smtClean="0"/>
              <a:t>Excreção por ácido úrico.</a:t>
            </a:r>
          </a:p>
          <a:p>
            <a:endParaRPr lang="pt-B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3723" y="3789040"/>
            <a:ext cx="1847850" cy="2476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0850" y="4725144"/>
            <a:ext cx="3162300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12159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Desertos Quentes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579296" cy="4525963"/>
          </a:xfrm>
        </p:spPr>
        <p:txBody>
          <a:bodyPr/>
          <a:lstStyle/>
          <a:p>
            <a:r>
              <a:rPr lang="pt-BR" dirty="0" smtClean="0"/>
              <a:t>Ameaças</a:t>
            </a:r>
          </a:p>
          <a:p>
            <a:pPr lvl="1"/>
            <a:r>
              <a:rPr lang="pt-BR" dirty="0"/>
              <a:t>Crosta </a:t>
            </a:r>
            <a:r>
              <a:rPr lang="pt-BR" dirty="0" smtClean="0"/>
              <a:t>biológica (cianobactérias, musgos e liquens)</a:t>
            </a:r>
            <a:endParaRPr lang="pt-BR" dirty="0"/>
          </a:p>
          <a:p>
            <a:pPr lvl="1"/>
            <a:r>
              <a:rPr lang="pt-BR" dirty="0"/>
              <a:t>Salinização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23280"/>
            <a:ext cx="3456384" cy="3250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708920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437" y="4772794"/>
            <a:ext cx="3033558" cy="2018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26840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Conhecendo-se o clima podemos prever o bioma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238625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3508070" y="2564904"/>
            <a:ext cx="2072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err="1"/>
              <a:t>Climogramas</a:t>
            </a:r>
            <a:endParaRPr lang="en-US" sz="2800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123" y="3429000"/>
            <a:ext cx="4974878" cy="3429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283968" y="6453336"/>
            <a:ext cx="1008112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7294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2410525" cy="4525963"/>
          </a:xfrm>
        </p:spPr>
        <p:txBody>
          <a:bodyPr/>
          <a:lstStyle/>
          <a:p>
            <a:r>
              <a:rPr lang="pt-BR" dirty="0" smtClean="0"/>
              <a:t>Desertos Frios</a:t>
            </a:r>
          </a:p>
          <a:p>
            <a:r>
              <a:rPr lang="pt-BR" dirty="0" smtClean="0"/>
              <a:t>Poucas espécies</a:t>
            </a:r>
          </a:p>
          <a:p>
            <a:r>
              <a:rPr lang="pt-BR" dirty="0" smtClean="0"/>
              <a:t>Suculentas são ausentes</a:t>
            </a:r>
          </a:p>
          <a:p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725" y="44624"/>
            <a:ext cx="6269439" cy="6696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124418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Desertos Frios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372" y="3861048"/>
            <a:ext cx="3776160" cy="2996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7" y="3717032"/>
            <a:ext cx="3832383" cy="306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607" y="1844824"/>
            <a:ext cx="320992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44824"/>
            <a:ext cx="259080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309813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Desertos Frios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Como para desertos quentes, plantas são geralmente anuais e produzem muitas sementes, o que sustenta uma gama de organismos granívoros (formigas, ratos, aves, </a:t>
            </a:r>
            <a:r>
              <a:rPr lang="pt-BR" dirty="0" err="1" smtClean="0"/>
              <a:t>etc</a:t>
            </a:r>
            <a:r>
              <a:rPr lang="pt-BR" dirty="0" smtClean="0"/>
              <a:t>).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711" y="4149080"/>
            <a:ext cx="20955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2146500" y="6033482"/>
            <a:ext cx="48017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/>
              <a:t>Pinus</a:t>
            </a:r>
            <a:r>
              <a:rPr lang="en-US" sz="2000" i="1" dirty="0"/>
              <a:t> </a:t>
            </a:r>
            <a:r>
              <a:rPr lang="en-US" sz="2000" i="1" dirty="0" err="1"/>
              <a:t>longaeva</a:t>
            </a:r>
            <a:r>
              <a:rPr lang="en-US" sz="2000" dirty="0"/>
              <a:t>, </a:t>
            </a:r>
            <a:r>
              <a:rPr lang="en-US" sz="2000" dirty="0" smtClean="0"/>
              <a:t>Great </a:t>
            </a:r>
            <a:r>
              <a:rPr lang="en-US" sz="2000" dirty="0"/>
              <a:t>Basin bristlecone </a:t>
            </a:r>
            <a:r>
              <a:rPr lang="en-US" sz="2000" dirty="0" smtClean="0"/>
              <a:t>pine</a:t>
            </a:r>
          </a:p>
          <a:p>
            <a:r>
              <a:rPr lang="pt-BR" sz="2000" dirty="0" smtClean="0"/>
              <a:t>5063 anos</a:t>
            </a:r>
            <a:endParaRPr lang="en-US" sz="20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31910"/>
            <a:ext cx="262890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267200"/>
            <a:ext cx="2286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522296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Desertos </a:t>
            </a:r>
            <a:r>
              <a:rPr lang="pt-BR" dirty="0" smtClean="0"/>
              <a:t>quentes ou frios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Folhas pubescentes (</a:t>
            </a:r>
            <a:r>
              <a:rPr lang="pt-BR" dirty="0" err="1" smtClean="0"/>
              <a:t>tricomas</a:t>
            </a:r>
            <a:r>
              <a:rPr lang="pt-BR" dirty="0" smtClean="0"/>
              <a:t>)</a:t>
            </a:r>
          </a:p>
          <a:p>
            <a:pPr lvl="1"/>
            <a:r>
              <a:rPr lang="pt-BR" dirty="0" smtClean="0"/>
              <a:t>Diminui radiação absorvida</a:t>
            </a:r>
          </a:p>
          <a:p>
            <a:pPr lvl="1"/>
            <a:r>
              <a:rPr lang="pt-BR" dirty="0" smtClean="0"/>
              <a:t>Aumenta a resistência a perda de água</a:t>
            </a:r>
          </a:p>
          <a:p>
            <a:pPr lvl="1"/>
            <a:r>
              <a:rPr lang="pt-BR" dirty="0" smtClean="0"/>
              <a:t>Dificulta a </a:t>
            </a:r>
            <a:r>
              <a:rPr lang="pt-BR" dirty="0" err="1" smtClean="0"/>
              <a:t>herbivoria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3861048"/>
            <a:ext cx="3384377" cy="2934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692" y="3717031"/>
            <a:ext cx="5311751" cy="3079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472723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40966"/>
          </a:xfrm>
        </p:spPr>
        <p:txBody>
          <a:bodyPr/>
          <a:lstStyle/>
          <a:p>
            <a:r>
              <a:rPr lang="en-US" dirty="0" err="1"/>
              <a:t>Savanas</a:t>
            </a:r>
            <a:r>
              <a:rPr lang="en-US" dirty="0"/>
              <a:t> </a:t>
            </a:r>
            <a:r>
              <a:rPr lang="en-US" dirty="0" err="1"/>
              <a:t>Tropicais</a:t>
            </a:r>
            <a:r>
              <a:rPr lang="en-US" dirty="0"/>
              <a:t> e </a:t>
            </a:r>
            <a:r>
              <a:rPr lang="en-US" dirty="0" err="1"/>
              <a:t>Subtropicais</a:t>
            </a:r>
            <a:r>
              <a:rPr lang="en-US" dirty="0"/>
              <a:t> </a:t>
            </a:r>
          </a:p>
        </p:txBody>
      </p:sp>
      <p:pic>
        <p:nvPicPr>
          <p:cNvPr id="6148" name="Picture 4" descr="http://morriscourse.com/elements_of_ecology/images/biome_map_trop_savann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58" y="1328575"/>
            <a:ext cx="7009829" cy="5409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1451" y="2564904"/>
            <a:ext cx="1821069" cy="1040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7164288" y="4060615"/>
            <a:ext cx="19527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Chuva anual</a:t>
            </a:r>
          </a:p>
          <a:p>
            <a:r>
              <a:rPr lang="pt-BR" dirty="0" smtClean="0"/>
              <a:t>De 500 </a:t>
            </a:r>
            <a:r>
              <a:rPr lang="pt-BR" dirty="0"/>
              <a:t>a</a:t>
            </a:r>
            <a:r>
              <a:rPr lang="pt-BR" dirty="0" smtClean="0"/>
              <a:t> 1500 mm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66652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660232" y="332656"/>
            <a:ext cx="2483768" cy="644138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t-BR" dirty="0" smtClean="0"/>
              <a:t>16.3 mi km</a:t>
            </a:r>
            <a:r>
              <a:rPr lang="pt-BR" baseline="30000" dirty="0" smtClean="0"/>
              <a:t>2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sz="2600" dirty="0" smtClean="0"/>
              <a:t>Sazonalidade marcante em precipitação</a:t>
            </a:r>
          </a:p>
          <a:p>
            <a:pPr marL="0" indent="0">
              <a:buNone/>
            </a:pPr>
            <a:r>
              <a:rPr lang="pt-BR" sz="2600" dirty="0" smtClean="0"/>
              <a:t>(estação seca longa).</a:t>
            </a:r>
          </a:p>
          <a:p>
            <a:pPr marL="0" indent="0">
              <a:buNone/>
            </a:pPr>
            <a:endParaRPr lang="pt-BR" sz="2600" dirty="0"/>
          </a:p>
          <a:p>
            <a:pPr marL="0" indent="0">
              <a:buNone/>
            </a:pPr>
            <a:r>
              <a:rPr lang="pt-BR" sz="2600" dirty="0" smtClean="0"/>
              <a:t>As temperaturas médias são altas.</a:t>
            </a:r>
          </a:p>
          <a:p>
            <a:pPr marL="0" indent="0">
              <a:buNone/>
            </a:pPr>
            <a:endParaRPr lang="pt-BR" sz="2600" dirty="0"/>
          </a:p>
          <a:p>
            <a:pPr marL="0" indent="0">
              <a:buNone/>
            </a:pPr>
            <a:r>
              <a:rPr lang="pt-BR" sz="2600" dirty="0" smtClean="0"/>
              <a:t>Solos geralmente pobres em nutrientes (distróficos)</a:t>
            </a:r>
            <a:endParaRPr lang="en-US" sz="2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9" y="44624"/>
            <a:ext cx="6580823" cy="672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965912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Savanas</a:t>
            </a:r>
            <a:r>
              <a:rPr lang="en-US" dirty="0"/>
              <a:t> </a:t>
            </a:r>
            <a:r>
              <a:rPr lang="en-US" dirty="0" err="1"/>
              <a:t>Tropicais</a:t>
            </a:r>
            <a:r>
              <a:rPr lang="en-US" dirty="0"/>
              <a:t> e </a:t>
            </a:r>
            <a:r>
              <a:rPr lang="en-US" dirty="0" err="1"/>
              <a:t>Subtropicais</a:t>
            </a:r>
            <a:r>
              <a:rPr lang="en-US" dirty="0"/>
              <a:t>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Gramíneas (C</a:t>
            </a:r>
            <a:r>
              <a:rPr lang="pt-BR" baseline="-25000" dirty="0" smtClean="0"/>
              <a:t>3</a:t>
            </a:r>
            <a:r>
              <a:rPr lang="pt-BR" dirty="0" smtClean="0"/>
              <a:t> e C</a:t>
            </a:r>
            <a:r>
              <a:rPr lang="pt-BR" baseline="-25000" dirty="0" smtClean="0"/>
              <a:t>4</a:t>
            </a:r>
            <a:r>
              <a:rPr lang="pt-BR" dirty="0" smtClean="0"/>
              <a:t>)</a:t>
            </a:r>
          </a:p>
          <a:p>
            <a:r>
              <a:rPr lang="pt-BR" dirty="0" smtClean="0"/>
              <a:t>Arbustos e arvoretas</a:t>
            </a:r>
          </a:p>
          <a:p>
            <a:r>
              <a:rPr lang="pt-BR" dirty="0" smtClean="0"/>
              <a:t>Decíduas ou não</a:t>
            </a:r>
            <a:r>
              <a:rPr lang="pt-BR" smtClean="0"/>
              <a:t>; esclerofilia</a:t>
            </a:r>
            <a:endParaRPr lang="pt-BR" dirty="0" smtClean="0"/>
          </a:p>
          <a:p>
            <a:r>
              <a:rPr lang="pt-BR" dirty="0" smtClean="0"/>
              <a:t>Grande investimento em sistema radicular</a:t>
            </a:r>
          </a:p>
          <a:p>
            <a:pPr lvl="1"/>
            <a:r>
              <a:rPr lang="pt-BR" dirty="0" smtClean="0"/>
              <a:t>(aquisição e reserva de recursos)</a:t>
            </a:r>
          </a:p>
          <a:p>
            <a:r>
              <a:rPr lang="pt-BR" dirty="0" smtClean="0"/>
              <a:t>Fustes tortuosos</a:t>
            </a:r>
            <a:endParaRPr lang="pt-BR" dirty="0"/>
          </a:p>
          <a:p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055870"/>
            <a:ext cx="262890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761" y="5040625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5012050"/>
            <a:ext cx="2581275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380997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Savanas</a:t>
            </a:r>
            <a:r>
              <a:rPr lang="en-US" dirty="0"/>
              <a:t> </a:t>
            </a:r>
            <a:r>
              <a:rPr lang="en-US" dirty="0" err="1"/>
              <a:t>Tropicais</a:t>
            </a:r>
            <a:r>
              <a:rPr lang="en-US" dirty="0"/>
              <a:t> e </a:t>
            </a:r>
            <a:r>
              <a:rPr lang="en-US" dirty="0" err="1"/>
              <a:t>Subtropicais</a:t>
            </a:r>
            <a:r>
              <a:rPr lang="en-US" dirty="0"/>
              <a:t>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Fisionomias muito variadas</a:t>
            </a:r>
            <a:endParaRPr lang="en-US" dirty="0"/>
          </a:p>
        </p:txBody>
      </p:sp>
      <p:pic>
        <p:nvPicPr>
          <p:cNvPr id="8196" name="Picture 4" descr="http://2.bp.blogspot.com/-dq4f0QCH7aU/T4IdT4oaf2I/AAAAAAAAAGs/s-SD36A-4OY/s1600/fitofisionomia%2Bdo%2Bcerrad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08" y="2848917"/>
            <a:ext cx="9075691" cy="2812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493890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Adaptações de gramíneas a </a:t>
            </a:r>
            <a:r>
              <a:rPr lang="pt-BR" dirty="0" err="1" smtClean="0"/>
              <a:t>herbivoria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340768"/>
            <a:ext cx="8546748" cy="4525963"/>
          </a:xfrm>
        </p:spPr>
        <p:txBody>
          <a:bodyPr/>
          <a:lstStyle/>
          <a:p>
            <a:pPr marL="0" indent="0">
              <a:buNone/>
            </a:pPr>
            <a:r>
              <a:rPr lang="pt-BR" dirty="0" smtClean="0"/>
              <a:t>      Fitólitos		          Meristema protegido 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812" y="2060848"/>
            <a:ext cx="3880668" cy="4559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06932"/>
            <a:ext cx="3475856" cy="4712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138870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Savanas</a:t>
            </a:r>
            <a:r>
              <a:rPr lang="en-US" dirty="0"/>
              <a:t> </a:t>
            </a:r>
            <a:r>
              <a:rPr lang="en-US" dirty="0" err="1"/>
              <a:t>Tropicais</a:t>
            </a:r>
            <a:r>
              <a:rPr lang="en-US" dirty="0"/>
              <a:t> e </a:t>
            </a:r>
            <a:r>
              <a:rPr lang="en-US" dirty="0" err="1"/>
              <a:t>Subtropicais</a:t>
            </a:r>
            <a:r>
              <a:rPr lang="en-US" dirty="0"/>
              <a:t>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Sistemas savana-floresta podem ocorrer sob o mesmo clima, sendo dois estados alternativos.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184173"/>
            <a:ext cx="8280920" cy="3341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68536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6" r="16696"/>
          <a:stretch/>
        </p:blipFill>
        <p:spPr>
          <a:xfrm>
            <a:off x="165302" y="1052736"/>
            <a:ext cx="2820342" cy="26815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8" r="16058"/>
          <a:stretch/>
        </p:blipFill>
        <p:spPr>
          <a:xfrm>
            <a:off x="3132734" y="1052736"/>
            <a:ext cx="2900902" cy="26815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7" r="17376"/>
          <a:stretch/>
        </p:blipFill>
        <p:spPr>
          <a:xfrm>
            <a:off x="6216731" y="3789039"/>
            <a:ext cx="2820301" cy="26815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5" r="16058"/>
          <a:stretch/>
        </p:blipFill>
        <p:spPr>
          <a:xfrm>
            <a:off x="3173035" y="3789039"/>
            <a:ext cx="2820301" cy="26815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6" r="16696"/>
          <a:stretch/>
        </p:blipFill>
        <p:spPr>
          <a:xfrm>
            <a:off x="165302" y="3789039"/>
            <a:ext cx="2820342" cy="26815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7" r="17376"/>
          <a:stretch/>
        </p:blipFill>
        <p:spPr>
          <a:xfrm>
            <a:off x="6216731" y="1052736"/>
            <a:ext cx="2820301" cy="26815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ítulo 1"/>
          <p:cNvSpPr txBox="1">
            <a:spLocks/>
          </p:cNvSpPr>
          <p:nvPr/>
        </p:nvSpPr>
        <p:spPr>
          <a:xfrm>
            <a:off x="251520" y="188640"/>
            <a:ext cx="8229600" cy="724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/>
              <a:t> Exercício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3022493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Livro recomendado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Stiling</a:t>
            </a:r>
            <a:r>
              <a:rPr lang="en-US" dirty="0"/>
              <a:t>, Peter D.</a:t>
            </a:r>
          </a:p>
          <a:p>
            <a:r>
              <a:rPr lang="en-US" dirty="0"/>
              <a:t>Ecology : global insights &amp; investigations </a:t>
            </a:r>
            <a:endParaRPr lang="en-US" dirty="0" smtClean="0"/>
          </a:p>
          <a:p>
            <a:r>
              <a:rPr lang="en-US" dirty="0" smtClean="0"/>
              <a:t>ISBN </a:t>
            </a:r>
            <a:r>
              <a:rPr lang="en-US" dirty="0"/>
              <a:t>978-0-07-353247-9 — ISBN 0-07-353247-9 (hard copy : </a:t>
            </a:r>
            <a:r>
              <a:rPr lang="en-US" dirty="0" err="1"/>
              <a:t>alk</a:t>
            </a:r>
            <a:r>
              <a:rPr lang="en-US" dirty="0"/>
              <a:t>. paper) </a:t>
            </a:r>
            <a:endParaRPr lang="en-US" dirty="0" smtClean="0"/>
          </a:p>
          <a:p>
            <a:r>
              <a:rPr lang="en-US" dirty="0" smtClean="0"/>
              <a:t>QH541.S6738 </a:t>
            </a:r>
            <a:r>
              <a:rPr lang="en-US" dirty="0"/>
              <a:t>2012</a:t>
            </a:r>
          </a:p>
        </p:txBody>
      </p:sp>
    </p:spTree>
    <p:extLst>
      <p:ext uri="{BB962C8B-B14F-4D97-AF65-F5344CB8AC3E}">
        <p14:creationId xmlns:p14="http://schemas.microsoft.com/office/powerpoint/2010/main" val="38870343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6" r="16696"/>
          <a:stretch/>
        </p:blipFill>
        <p:spPr>
          <a:xfrm>
            <a:off x="165302" y="1052736"/>
            <a:ext cx="2820342" cy="26815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8" r="16058"/>
          <a:stretch/>
        </p:blipFill>
        <p:spPr>
          <a:xfrm>
            <a:off x="3132734" y="1052736"/>
            <a:ext cx="2900902" cy="26815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7" r="17376"/>
          <a:stretch/>
        </p:blipFill>
        <p:spPr>
          <a:xfrm>
            <a:off x="6216731" y="3789039"/>
            <a:ext cx="2820301" cy="26815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5" r="16058"/>
          <a:stretch/>
        </p:blipFill>
        <p:spPr>
          <a:xfrm>
            <a:off x="3173035" y="3789039"/>
            <a:ext cx="2820301" cy="26815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6" r="16696"/>
          <a:stretch/>
        </p:blipFill>
        <p:spPr>
          <a:xfrm>
            <a:off x="165302" y="3789039"/>
            <a:ext cx="2820342" cy="26815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7" r="17376"/>
          <a:stretch/>
        </p:blipFill>
        <p:spPr>
          <a:xfrm>
            <a:off x="6216731" y="1052736"/>
            <a:ext cx="2820301" cy="26815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ítulo 1"/>
          <p:cNvSpPr txBox="1">
            <a:spLocks/>
          </p:cNvSpPr>
          <p:nvPr/>
        </p:nvSpPr>
        <p:spPr>
          <a:xfrm>
            <a:off x="251520" y="188640"/>
            <a:ext cx="8229600" cy="724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/>
              <a:t> Exercício</a:t>
            </a:r>
            <a:endParaRPr lang="pt-BR" dirty="0"/>
          </a:p>
        </p:txBody>
      </p:sp>
      <p:sp>
        <p:nvSpPr>
          <p:cNvPr id="14" name="TextBox 13"/>
          <p:cNvSpPr txBox="1"/>
          <p:nvPr/>
        </p:nvSpPr>
        <p:spPr>
          <a:xfrm>
            <a:off x="1187624" y="2987660"/>
            <a:ext cx="936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Manaus</a:t>
            </a:r>
            <a:endParaRPr lang="pt-BR" dirty="0"/>
          </a:p>
        </p:txBody>
      </p:sp>
      <p:sp>
        <p:nvSpPr>
          <p:cNvPr id="15" name="TextBox 14"/>
          <p:cNvSpPr txBox="1"/>
          <p:nvPr/>
        </p:nvSpPr>
        <p:spPr>
          <a:xfrm>
            <a:off x="4142653" y="2987660"/>
            <a:ext cx="1048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Corumbá</a:t>
            </a:r>
            <a:endParaRPr lang="pt-BR" dirty="0"/>
          </a:p>
        </p:txBody>
      </p:sp>
      <p:sp>
        <p:nvSpPr>
          <p:cNvPr id="16" name="TextBox 15"/>
          <p:cNvSpPr txBox="1"/>
          <p:nvPr/>
        </p:nvSpPr>
        <p:spPr>
          <a:xfrm>
            <a:off x="7173876" y="2987660"/>
            <a:ext cx="1079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 smtClean="0"/>
              <a:t>Sta</a:t>
            </a:r>
            <a:r>
              <a:rPr lang="pt-BR" dirty="0" smtClean="0"/>
              <a:t> Maria</a:t>
            </a:r>
            <a:endParaRPr lang="pt-BR" dirty="0"/>
          </a:p>
        </p:txBody>
      </p:sp>
      <p:sp>
        <p:nvSpPr>
          <p:cNvPr id="17" name="TextBox 16"/>
          <p:cNvSpPr txBox="1"/>
          <p:nvPr/>
        </p:nvSpPr>
        <p:spPr>
          <a:xfrm>
            <a:off x="1109195" y="5805264"/>
            <a:ext cx="9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Ubatuba</a:t>
            </a:r>
            <a:endParaRPr lang="pt-BR" dirty="0"/>
          </a:p>
        </p:txBody>
      </p:sp>
      <p:sp>
        <p:nvSpPr>
          <p:cNvPr id="18" name="TextBox 17"/>
          <p:cNvSpPr txBox="1"/>
          <p:nvPr/>
        </p:nvSpPr>
        <p:spPr>
          <a:xfrm>
            <a:off x="4149262" y="5805264"/>
            <a:ext cx="854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Brasília</a:t>
            </a:r>
            <a:endParaRPr lang="pt-BR" dirty="0"/>
          </a:p>
        </p:txBody>
      </p:sp>
      <p:sp>
        <p:nvSpPr>
          <p:cNvPr id="19" name="TextBox 18"/>
          <p:cNvSpPr txBox="1"/>
          <p:nvPr/>
        </p:nvSpPr>
        <p:spPr>
          <a:xfrm>
            <a:off x="7362117" y="5805264"/>
            <a:ext cx="1026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Petrolina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4181731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4596</TotalTime>
  <Words>1601</Words>
  <Application>Microsoft Office PowerPoint</Application>
  <PresentationFormat>On-screen Show (4:3)</PresentationFormat>
  <Paragraphs>313</Paragraphs>
  <Slides>80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83" baseType="lpstr">
      <vt:lpstr>Arial</vt:lpstr>
      <vt:lpstr>Calibri</vt:lpstr>
      <vt:lpstr>Tema do Office</vt:lpstr>
      <vt:lpstr>Aula 4 - Biomas Mundiais</vt:lpstr>
      <vt:lpstr>Padrão Global de Temperatura</vt:lpstr>
      <vt:lpstr>Estações do ano</vt:lpstr>
      <vt:lpstr>Padrões de circulação atmosférica Distribuição do calor</vt:lpstr>
      <vt:lpstr>Distribuição dos desertos</vt:lpstr>
      <vt:lpstr>Detalhes de um climograma</vt:lpstr>
      <vt:lpstr>Conhecendo-se o clima podemos prever o bioma</vt:lpstr>
      <vt:lpstr>PowerPoint Presentation</vt:lpstr>
      <vt:lpstr>PowerPoint Presentation</vt:lpstr>
      <vt:lpstr> Classificação climática de Köppen (1884)</vt:lpstr>
      <vt:lpstr>PowerPoint Presentation</vt:lpstr>
      <vt:lpstr>Esquema de Whittaker (1962) </vt:lpstr>
      <vt:lpstr>Biomas</vt:lpstr>
      <vt:lpstr>BIOMAS </vt:lpstr>
      <vt:lpstr>Quais são os Biomas?</vt:lpstr>
      <vt:lpstr>Quantos Biomas existem?</vt:lpstr>
      <vt:lpstr>Conceitos</vt:lpstr>
      <vt:lpstr>Adaptação: Padrões</vt:lpstr>
      <vt:lpstr>Cactus vs. Euforbia</vt:lpstr>
      <vt:lpstr>Fatores limitantes</vt:lpstr>
      <vt:lpstr>Planeta Terra - Ep01 - De polo a polo</vt:lpstr>
      <vt:lpstr>Quais são?</vt:lpstr>
      <vt:lpstr>Tundra (16 milhões km2)</vt:lpstr>
      <vt:lpstr>PowerPoint Presentation</vt:lpstr>
      <vt:lpstr>Tundra</vt:lpstr>
      <vt:lpstr>Tundra</vt:lpstr>
      <vt:lpstr>Tundra</vt:lpstr>
      <vt:lpstr>Tundra</vt:lpstr>
      <vt:lpstr>Taiga (ou Floresta Boreal) – 19 milhões km2</vt:lpstr>
      <vt:lpstr>PowerPoint Presentation</vt:lpstr>
      <vt:lpstr>Taiga</vt:lpstr>
      <vt:lpstr>Taiga</vt:lpstr>
      <vt:lpstr>Taiga</vt:lpstr>
      <vt:lpstr>Porque apenas Gimnospermas na Taiga?</vt:lpstr>
      <vt:lpstr>Porque apenas Gimnospermas na Taiga?</vt:lpstr>
      <vt:lpstr>Florestas temperadas de Coníferas 4.5 milhões km2</vt:lpstr>
      <vt:lpstr>Florestas temperadas de Coníferas </vt:lpstr>
      <vt:lpstr>PowerPoint Presentation</vt:lpstr>
      <vt:lpstr>Floresta Temperada Úmida</vt:lpstr>
      <vt:lpstr>Floresta Temperada Úmida</vt:lpstr>
      <vt:lpstr>Florestas Temperadas Decíduas</vt:lpstr>
      <vt:lpstr>Florestas Temperadas Decíduas</vt:lpstr>
      <vt:lpstr>Florestas Temperadas Decíduas</vt:lpstr>
      <vt:lpstr>Florestas Temperadas Decíduas</vt:lpstr>
      <vt:lpstr>Florestas Temperadas Decíduas</vt:lpstr>
      <vt:lpstr>Florestas Temperadas Decíduas</vt:lpstr>
      <vt:lpstr>Florestas Temperadas Decíduas</vt:lpstr>
      <vt:lpstr>Campos (temperate grasslands)</vt:lpstr>
      <vt:lpstr>Campos Temperados</vt:lpstr>
      <vt:lpstr>Campos Temperados</vt:lpstr>
      <vt:lpstr>Campos Temperados</vt:lpstr>
      <vt:lpstr>Alto investimento em sistema radicular</vt:lpstr>
      <vt:lpstr>Campos Temperados</vt:lpstr>
      <vt:lpstr>PowerPoint Presentation</vt:lpstr>
      <vt:lpstr>Campos Temperados</vt:lpstr>
      <vt:lpstr>Campos Temperados</vt:lpstr>
      <vt:lpstr>Quais são?</vt:lpstr>
      <vt:lpstr>Vegetação Mediterrânea – 3 mi km2</vt:lpstr>
      <vt:lpstr>Vegetação Mediterrânea</vt:lpstr>
      <vt:lpstr>Vegetação Mediterrânea</vt:lpstr>
      <vt:lpstr>Vegetação Mediterrânea</vt:lpstr>
      <vt:lpstr>Vegetação Mediterrânea</vt:lpstr>
      <vt:lpstr>Vegetação Mediterrânea</vt:lpstr>
      <vt:lpstr>Desertos e matagais xéricos</vt:lpstr>
      <vt:lpstr>PowerPoint Presentation</vt:lpstr>
      <vt:lpstr>Desertos quentes</vt:lpstr>
      <vt:lpstr>Fauna - Desertos quentes</vt:lpstr>
      <vt:lpstr>Fauna - Desertos quentes</vt:lpstr>
      <vt:lpstr>Desertos Quentes</vt:lpstr>
      <vt:lpstr>PowerPoint Presentation</vt:lpstr>
      <vt:lpstr>Desertos Frios</vt:lpstr>
      <vt:lpstr>Desertos Frios</vt:lpstr>
      <vt:lpstr>Desertos quentes ou frios</vt:lpstr>
      <vt:lpstr>Savanas Tropicais e Subtropicais </vt:lpstr>
      <vt:lpstr>PowerPoint Presentation</vt:lpstr>
      <vt:lpstr>Savanas Tropicais e Subtropicais </vt:lpstr>
      <vt:lpstr>Savanas Tropicais e Subtropicais </vt:lpstr>
      <vt:lpstr>Adaptações de gramíneas a herbivoria</vt:lpstr>
      <vt:lpstr>Savanas Tropicais e Subtropicais </vt:lpstr>
      <vt:lpstr>Livro recomendado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Ecologia de Ecossistemas (terças 14 – 18 horas)</dc:title>
  <dc:creator>Tomas</dc:creator>
  <cp:lastModifiedBy>tomas</cp:lastModifiedBy>
  <cp:revision>121</cp:revision>
  <cp:lastPrinted>2016-10-26T12:35:07Z</cp:lastPrinted>
  <dcterms:created xsi:type="dcterms:W3CDTF">2013-07-22T12:09:56Z</dcterms:created>
  <dcterms:modified xsi:type="dcterms:W3CDTF">2023-08-24T10:41:39Z</dcterms:modified>
</cp:coreProperties>
</file>