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85" r:id="rId2"/>
    <p:sldId id="256" r:id="rId3"/>
    <p:sldId id="274" r:id="rId4"/>
    <p:sldId id="257" r:id="rId5"/>
    <p:sldId id="258" r:id="rId6"/>
    <p:sldId id="291" r:id="rId7"/>
    <p:sldId id="292" r:id="rId8"/>
    <p:sldId id="293" r:id="rId9"/>
    <p:sldId id="271" r:id="rId10"/>
    <p:sldId id="272" r:id="rId11"/>
    <p:sldId id="275" r:id="rId12"/>
    <p:sldId id="273" r:id="rId13"/>
    <p:sldId id="270" r:id="rId14"/>
    <p:sldId id="290" r:id="rId15"/>
    <p:sldId id="260" r:id="rId16"/>
    <p:sldId id="259" r:id="rId17"/>
    <p:sldId id="261" r:id="rId18"/>
    <p:sldId id="262" r:id="rId19"/>
    <p:sldId id="294" r:id="rId20"/>
    <p:sldId id="263" r:id="rId21"/>
    <p:sldId id="276" r:id="rId22"/>
    <p:sldId id="277" r:id="rId23"/>
    <p:sldId id="264" r:id="rId24"/>
    <p:sldId id="295" r:id="rId25"/>
    <p:sldId id="278" r:id="rId26"/>
    <p:sldId id="267" r:id="rId27"/>
    <p:sldId id="268" r:id="rId28"/>
    <p:sldId id="281" r:id="rId29"/>
    <p:sldId id="279" r:id="rId30"/>
    <p:sldId id="269" r:id="rId31"/>
    <p:sldId id="265" r:id="rId32"/>
    <p:sldId id="282" r:id="rId33"/>
    <p:sldId id="283" r:id="rId34"/>
    <p:sldId id="284" r:id="rId35"/>
    <p:sldId id="280" r:id="rId36"/>
    <p:sldId id="286" r:id="rId37"/>
    <p:sldId id="266" r:id="rId38"/>
    <p:sldId id="287" r:id="rId39"/>
    <p:sldId id="288" r:id="rId40"/>
    <p:sldId id="289" r:id="rId41"/>
  </p:sldIdLst>
  <p:sldSz cx="12192000" cy="6858000"/>
  <p:notesSz cx="6858000" cy="965835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rnando Catalano" initials="FC" lastIdx="1" clrIdx="0">
    <p:extLst>
      <p:ext uri="{19B8F6BF-5375-455C-9EA6-DF929625EA0E}">
        <p15:presenceInfo xmlns:p15="http://schemas.microsoft.com/office/powerpoint/2012/main" userId="3fe650b5988933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7" autoAdjust="0"/>
    <p:restoredTop sz="90929"/>
  </p:normalViewPr>
  <p:slideViewPr>
    <p:cSldViewPr>
      <p:cViewPr varScale="1">
        <p:scale>
          <a:sx n="74" d="100"/>
          <a:sy n="74" d="100"/>
        </p:scale>
        <p:origin x="288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>
            <a:extLst>
              <a:ext uri="{FF2B5EF4-FFF2-40B4-BE49-F238E27FC236}">
                <a16:creationId xmlns:a16="http://schemas.microsoft.com/office/drawing/2014/main" id="{1603074F-1802-45FE-81F0-1A9C33BB8D1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5" name="Rectangle 1027">
            <a:extLst>
              <a:ext uri="{FF2B5EF4-FFF2-40B4-BE49-F238E27FC236}">
                <a16:creationId xmlns:a16="http://schemas.microsoft.com/office/drawing/2014/main" id="{C4106206-F353-4418-B479-B122BFA5F25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1028">
            <a:extLst>
              <a:ext uri="{FF2B5EF4-FFF2-40B4-BE49-F238E27FC236}">
                <a16:creationId xmlns:a16="http://schemas.microsoft.com/office/drawing/2014/main" id="{26B71CBE-E200-40CB-B7F7-2F7318A13F9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7575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7" name="Rectangle 1029">
            <a:extLst>
              <a:ext uri="{FF2B5EF4-FFF2-40B4-BE49-F238E27FC236}">
                <a16:creationId xmlns:a16="http://schemas.microsoft.com/office/drawing/2014/main" id="{5FE59CEF-5DB4-401A-B700-4B74127F74D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17575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32B54A8-4CD3-4342-82EF-7C96BC543A4D}" type="slidenum">
              <a:rPr lang="en-GB" altLang="pt-BR"/>
              <a:pPr/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126EABD-879F-4765-9C5F-62B3B8A0E6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2E36643-987F-4737-A928-5403A7AEB5F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0E637-9683-4B66-B5D1-4C71D508E4F8}" type="datetimeFigureOut">
              <a:rPr lang="pt-BR" smtClean="0"/>
              <a:t>02/06/2021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3E5ED5A7-B2AA-481E-9181-F89512B029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1208088"/>
            <a:ext cx="5791200" cy="3259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F34BD156-E0A5-44D3-9256-50CBDFC0B3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648200"/>
            <a:ext cx="5486400" cy="3803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8AE2F4C-0F4A-403C-B860-E6801C20384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174163"/>
            <a:ext cx="2971800" cy="484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1728886-05F0-4B59-A258-313889B5FC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9174163"/>
            <a:ext cx="2971800" cy="484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8C31C-A45A-4709-8E63-6A88DC465E72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33400" y="1208088"/>
            <a:ext cx="5791200" cy="325913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B2B9C-2D25-4820-B490-F66200D66381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826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2042" indent="0" algn="ctr">
              <a:buNone/>
              <a:defRPr/>
            </a:lvl2pPr>
            <a:lvl3pPr marL="844083" indent="0" algn="ctr">
              <a:buNone/>
              <a:defRPr/>
            </a:lvl3pPr>
            <a:lvl4pPr marL="1266124" indent="0" algn="ctr">
              <a:buNone/>
              <a:defRPr/>
            </a:lvl4pPr>
            <a:lvl5pPr marL="1688165" indent="0" algn="ctr">
              <a:buNone/>
              <a:defRPr/>
            </a:lvl5pPr>
            <a:lvl6pPr marL="2110207" indent="0" algn="ctr">
              <a:buNone/>
              <a:defRPr/>
            </a:lvl6pPr>
            <a:lvl7pPr marL="2532248" indent="0" algn="ctr">
              <a:buNone/>
              <a:defRPr/>
            </a:lvl7pPr>
            <a:lvl8pPr marL="2954289" indent="0" algn="ctr">
              <a:buNone/>
              <a:defRPr/>
            </a:lvl8pPr>
            <a:lvl9pPr marL="3376331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31FECE-D216-459F-B664-CBF10AA886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0BEBC4-16F1-4F5D-BEA3-9A83010717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FF35F6-682C-4674-85F5-DCE36AAF22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E40631-7EB3-4118-A418-930519F6B278}" type="slidenum">
              <a:rPr lang="en-GB" altLang="pt-BR"/>
              <a:pPr/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2058963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FF05E7-730E-4C3F-A5A7-E9B626A6A1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121D71-678D-4939-9B24-3307D9CB96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A7714C-5E71-4C9F-8FE3-B844C8155B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A84A59-3801-43C5-8A5D-75262C8D984F}" type="slidenum">
              <a:rPr lang="en-GB" altLang="pt-BR"/>
              <a:pPr/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1834592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8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3" y="609600"/>
            <a:ext cx="7584831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E552B4-CD2F-4F94-B4AD-FD7551026B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C12AFF-D944-4CD9-8030-EE84EA7407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B4C401-F04F-4041-B2DE-3126C76F0D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60138F-1921-4F71-844E-4FB71865793B}" type="slidenum">
              <a:rPr lang="en-GB" altLang="pt-BR"/>
              <a:pPr/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850035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18761A-C906-470B-82FC-C0CAEF7A48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8C3317-477C-4165-BE8E-4B91C7A264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509EDC-1F59-42A4-B171-CAC8C47A59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1AA4AF-D006-4DC2-9629-6D06A2E22EAD}" type="slidenum">
              <a:rPr lang="en-GB" altLang="pt-BR"/>
              <a:pPr/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2335310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247" y="4406905"/>
            <a:ext cx="103632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247" y="2906713"/>
            <a:ext cx="10363200" cy="1500187"/>
          </a:xfrm>
        </p:spPr>
        <p:txBody>
          <a:bodyPr anchor="b"/>
          <a:lstStyle>
            <a:lvl1pPr marL="0" indent="0">
              <a:buNone/>
              <a:defRPr sz="1847"/>
            </a:lvl1pPr>
            <a:lvl2pPr marL="422042" indent="0">
              <a:buNone/>
              <a:defRPr sz="1661"/>
            </a:lvl2pPr>
            <a:lvl3pPr marL="844083" indent="0">
              <a:buNone/>
              <a:defRPr sz="1477"/>
            </a:lvl3pPr>
            <a:lvl4pPr marL="1266124" indent="0">
              <a:buNone/>
              <a:defRPr sz="1292"/>
            </a:lvl4pPr>
            <a:lvl5pPr marL="1688165" indent="0">
              <a:buNone/>
              <a:defRPr sz="1292"/>
            </a:lvl5pPr>
            <a:lvl6pPr marL="2110207" indent="0">
              <a:buNone/>
              <a:defRPr sz="1292"/>
            </a:lvl6pPr>
            <a:lvl7pPr marL="2532248" indent="0">
              <a:buNone/>
              <a:defRPr sz="1292"/>
            </a:lvl7pPr>
            <a:lvl8pPr marL="2954289" indent="0">
              <a:buNone/>
              <a:defRPr sz="1292"/>
            </a:lvl8pPr>
            <a:lvl9pPr marL="3376331" indent="0">
              <a:buNone/>
              <a:defRPr sz="1292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52F9D4-E70C-4401-86C1-3FEA6669CA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B40923-B4C0-4238-90DC-D9073584B5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A763DD-1322-4516-87E6-917DE9444E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4A74E5-9268-405A-B22D-7D22E1CE7BD7}" type="slidenum">
              <a:rPr lang="en-GB" altLang="pt-BR"/>
              <a:pPr/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1926513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3" y="1981200"/>
            <a:ext cx="5087815" cy="4114800"/>
          </a:xfrm>
        </p:spPr>
        <p:txBody>
          <a:bodyPr/>
          <a:lstStyle>
            <a:lvl1pPr>
              <a:defRPr sz="2585"/>
            </a:lvl1pPr>
            <a:lvl2pPr>
              <a:defRPr sz="2216"/>
            </a:lvl2pPr>
            <a:lvl3pPr>
              <a:defRPr sz="1847"/>
            </a:lvl3pPr>
            <a:lvl4pPr>
              <a:defRPr sz="1661"/>
            </a:lvl4pPr>
            <a:lvl5pPr>
              <a:defRPr sz="1661"/>
            </a:lvl5pPr>
            <a:lvl6pPr>
              <a:defRPr sz="1661"/>
            </a:lvl6pPr>
            <a:lvl7pPr>
              <a:defRPr sz="1661"/>
            </a:lvl7pPr>
            <a:lvl8pPr>
              <a:defRPr sz="1661"/>
            </a:lvl8pPr>
            <a:lvl9pPr>
              <a:defRPr sz="1661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89787" y="1981200"/>
            <a:ext cx="5087815" cy="4114800"/>
          </a:xfrm>
        </p:spPr>
        <p:txBody>
          <a:bodyPr/>
          <a:lstStyle>
            <a:lvl1pPr>
              <a:defRPr sz="2585"/>
            </a:lvl1pPr>
            <a:lvl2pPr>
              <a:defRPr sz="2216"/>
            </a:lvl2pPr>
            <a:lvl3pPr>
              <a:defRPr sz="1847"/>
            </a:lvl3pPr>
            <a:lvl4pPr>
              <a:defRPr sz="1661"/>
            </a:lvl4pPr>
            <a:lvl5pPr>
              <a:defRPr sz="1661"/>
            </a:lvl5pPr>
            <a:lvl6pPr>
              <a:defRPr sz="1661"/>
            </a:lvl6pPr>
            <a:lvl7pPr>
              <a:defRPr sz="1661"/>
            </a:lvl7pPr>
            <a:lvl8pPr>
              <a:defRPr sz="1661"/>
            </a:lvl8pPr>
            <a:lvl9pPr>
              <a:defRPr sz="1661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6E3086-C083-4591-A80D-9935F24819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B568B2-04FD-4628-82FB-FD54CFA642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E9535F-3282-477B-9619-C30FF93022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1878E9-466D-49B4-9C8F-33A73EEEA63A}" type="slidenum">
              <a:rPr lang="en-GB" altLang="pt-BR"/>
              <a:pPr/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1215251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755" cy="639762"/>
          </a:xfrm>
        </p:spPr>
        <p:txBody>
          <a:bodyPr anchor="b"/>
          <a:lstStyle>
            <a:lvl1pPr marL="0" indent="0">
              <a:buNone/>
              <a:defRPr sz="2216" b="1"/>
            </a:lvl1pPr>
            <a:lvl2pPr marL="422042" indent="0">
              <a:buNone/>
              <a:defRPr sz="1847" b="1"/>
            </a:lvl2pPr>
            <a:lvl3pPr marL="844083" indent="0">
              <a:buNone/>
              <a:defRPr sz="1661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755" cy="3951288"/>
          </a:xfrm>
        </p:spPr>
        <p:txBody>
          <a:bodyPr/>
          <a:lstStyle>
            <a:lvl1pPr>
              <a:defRPr sz="2216"/>
            </a:lvl1pPr>
            <a:lvl2pPr>
              <a:defRPr sz="1847"/>
            </a:lvl2pPr>
            <a:lvl3pPr>
              <a:defRPr sz="1661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695" y="1535113"/>
            <a:ext cx="5388708" cy="639762"/>
          </a:xfrm>
        </p:spPr>
        <p:txBody>
          <a:bodyPr anchor="b"/>
          <a:lstStyle>
            <a:lvl1pPr marL="0" indent="0">
              <a:buNone/>
              <a:defRPr sz="2216" b="1"/>
            </a:lvl1pPr>
            <a:lvl2pPr marL="422042" indent="0">
              <a:buNone/>
              <a:defRPr sz="1847" b="1"/>
            </a:lvl2pPr>
            <a:lvl3pPr marL="844083" indent="0">
              <a:buNone/>
              <a:defRPr sz="1661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695" y="2174875"/>
            <a:ext cx="5388708" cy="3951288"/>
          </a:xfrm>
        </p:spPr>
        <p:txBody>
          <a:bodyPr/>
          <a:lstStyle>
            <a:lvl1pPr>
              <a:defRPr sz="2216"/>
            </a:lvl1pPr>
            <a:lvl2pPr>
              <a:defRPr sz="1847"/>
            </a:lvl2pPr>
            <a:lvl3pPr>
              <a:defRPr sz="1661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105118F-FE09-4F3F-984B-B737AD29CD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63779E3-EE71-4964-9A84-14678B7486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3FFC808-0434-422E-9DE3-9F47ECB5C2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5D67D4-E6D4-4D91-A1FB-F0C5DC66DAF5}" type="slidenum">
              <a:rPr lang="en-GB" altLang="pt-BR"/>
              <a:pPr/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4072202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FE007F2-CD7C-4096-B487-FABE58BA41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9163AA6-B56B-450A-8CF4-3821E44DD7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425F14D-7AEE-4061-8364-E4E53E048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717CBD-B7D6-4630-A72D-C14FF07583EF}" type="slidenum">
              <a:rPr lang="en-GB" altLang="pt-BR"/>
              <a:pPr/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2954076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FB40A62-5331-476C-8CB0-FDB7FD57C3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0DDDB0B-BB85-40CA-BF46-1D7708DC8F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FCECE32-2574-46D3-A0B3-BC46974F73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628299-D110-4044-93FB-EF7E3012FD64}" type="slidenum">
              <a:rPr lang="en-GB" altLang="pt-BR"/>
              <a:pPr/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2038115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247" cy="1162050"/>
          </a:xfrm>
        </p:spPr>
        <p:txBody>
          <a:bodyPr anchor="b"/>
          <a:lstStyle>
            <a:lvl1pPr algn="l">
              <a:defRPr sz="1847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7387" y="273055"/>
            <a:ext cx="6815015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6"/>
            </a:lvl3pPr>
            <a:lvl4pPr>
              <a:defRPr sz="1847"/>
            </a:lvl4pPr>
            <a:lvl5pPr>
              <a:defRPr sz="1847"/>
            </a:lvl5pPr>
            <a:lvl6pPr>
              <a:defRPr sz="1847"/>
            </a:lvl6pPr>
            <a:lvl7pPr>
              <a:defRPr sz="1847"/>
            </a:lvl7pPr>
            <a:lvl8pPr>
              <a:defRPr sz="1847"/>
            </a:lvl8pPr>
            <a:lvl9pPr>
              <a:defRPr sz="1847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247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2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C99E38-9004-4617-8181-C716781BE5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C01E7B-1C95-4A1D-B3C4-5696E60E22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180EF6-4DED-4043-85A4-E0703D4C27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4F0097-2CD6-4346-8F3B-84D1058C1355}" type="slidenum">
              <a:rPr lang="en-GB" altLang="pt-BR"/>
              <a:pPr/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88547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555" y="4800600"/>
            <a:ext cx="7315200" cy="566738"/>
          </a:xfrm>
        </p:spPr>
        <p:txBody>
          <a:bodyPr anchor="b"/>
          <a:lstStyle>
            <a:lvl1pPr algn="l">
              <a:defRPr sz="1847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555" y="612775"/>
            <a:ext cx="73152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2" indent="0">
              <a:buNone/>
              <a:defRPr sz="2585"/>
            </a:lvl2pPr>
            <a:lvl3pPr marL="844083" indent="0">
              <a:buNone/>
              <a:defRPr sz="2216"/>
            </a:lvl3pPr>
            <a:lvl4pPr marL="1266124" indent="0">
              <a:buNone/>
              <a:defRPr sz="1847"/>
            </a:lvl4pPr>
            <a:lvl5pPr marL="1688165" indent="0">
              <a:buNone/>
              <a:defRPr sz="1847"/>
            </a:lvl5pPr>
            <a:lvl6pPr marL="2110207" indent="0">
              <a:buNone/>
              <a:defRPr sz="1847"/>
            </a:lvl6pPr>
            <a:lvl7pPr marL="2532248" indent="0">
              <a:buNone/>
              <a:defRPr sz="1847"/>
            </a:lvl7pPr>
            <a:lvl8pPr marL="2954289" indent="0">
              <a:buNone/>
              <a:defRPr sz="1847"/>
            </a:lvl8pPr>
            <a:lvl9pPr marL="3376331" indent="0">
              <a:buNone/>
              <a:defRPr sz="1847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555" y="5367338"/>
            <a:ext cx="73152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2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01671D-B7AB-4DAC-9ED0-5EF5DFBF27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79662F-24DD-4376-AD97-312736090C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D49E69-23D5-4083-85AB-2F2BFF9151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6D7ED0-9D37-4E80-9E41-0D36AC07EF3F}" type="slidenum">
              <a:rPr lang="en-GB" altLang="pt-BR"/>
              <a:pPr/>
              <a:t>‹nº›</a:t>
            </a:fld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1265551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62D3A3B-FB83-4452-B961-A2B3BB1F01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8AF3F67-C5C2-4984-8AAE-7F734E917B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os estilos do texto mestre</a:t>
            </a:r>
          </a:p>
          <a:p>
            <a:pPr lvl="1"/>
            <a:r>
              <a:rPr lang="en-GB" altLang="pt-BR"/>
              <a:t>Segundo nível</a:t>
            </a:r>
          </a:p>
          <a:p>
            <a:pPr lvl="2"/>
            <a:r>
              <a:rPr lang="en-GB" altLang="pt-BR"/>
              <a:t>Terceiro nível</a:t>
            </a:r>
          </a:p>
          <a:p>
            <a:pPr lvl="3"/>
            <a:r>
              <a:rPr lang="en-GB" altLang="pt-BR"/>
              <a:t>Quarto nível</a:t>
            </a:r>
          </a:p>
          <a:p>
            <a:pPr lvl="4"/>
            <a:r>
              <a:rPr lang="en-GB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54D3416-8558-48D2-B59A-A10AB7EB546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92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02E2A5B-37FA-4E2C-B0D0-8969F3D0526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92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32F278C-32A7-41E1-90AB-E6C2E0FC4FD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92"/>
            </a:lvl1pPr>
          </a:lstStyle>
          <a:p>
            <a:fld id="{C1FA4664-4A8E-4725-80A1-EB4E64386569}" type="slidenum">
              <a:rPr lang="en-GB" altLang="pt-BR"/>
              <a:pPr/>
              <a:t>‹nº›</a:t>
            </a:fld>
            <a:endParaRPr lang="en-GB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Times New Roman" charset="0"/>
        </a:defRPr>
      </a:lvl5pPr>
      <a:lvl6pPr marL="422042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Times New Roman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Times New Roman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Times New Roman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Times New Roman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har char="•"/>
        <a:defRPr sz="2954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har char="–"/>
        <a:defRPr sz="2585">
          <a:solidFill>
            <a:schemeClr val="tx1"/>
          </a:solidFill>
          <a:latin typeface="+mn-lt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har char="•"/>
        <a:defRPr sz="2216">
          <a:solidFill>
            <a:schemeClr val="tx1"/>
          </a:solidFill>
          <a:latin typeface="+mn-lt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har char="–"/>
        <a:defRPr sz="1847">
          <a:solidFill>
            <a:schemeClr val="tx1"/>
          </a:solidFill>
          <a:latin typeface="+mn-lt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har char="»"/>
        <a:defRPr sz="1847">
          <a:solidFill>
            <a:schemeClr val="tx1"/>
          </a:solidFill>
          <a:latin typeface="+mn-lt"/>
        </a:defRPr>
      </a:lvl5pPr>
      <a:lvl6pPr marL="2321228" indent="-211021" algn="l" rtl="0" fontAlgn="base">
        <a:spcBef>
          <a:spcPct val="20000"/>
        </a:spcBef>
        <a:spcAft>
          <a:spcPct val="0"/>
        </a:spcAft>
        <a:buChar char="»"/>
        <a:defRPr sz="1847">
          <a:solidFill>
            <a:schemeClr val="tx1"/>
          </a:solidFill>
          <a:latin typeface="+mn-lt"/>
        </a:defRPr>
      </a:lvl6pPr>
      <a:lvl7pPr marL="2743268" indent="-211021" algn="l" rtl="0" fontAlgn="base">
        <a:spcBef>
          <a:spcPct val="20000"/>
        </a:spcBef>
        <a:spcAft>
          <a:spcPct val="0"/>
        </a:spcAft>
        <a:buChar char="»"/>
        <a:defRPr sz="1847">
          <a:solidFill>
            <a:schemeClr val="tx1"/>
          </a:solidFill>
          <a:latin typeface="+mn-lt"/>
        </a:defRPr>
      </a:lvl7pPr>
      <a:lvl8pPr marL="3165310" indent="-211021" algn="l" rtl="0" fontAlgn="base">
        <a:spcBef>
          <a:spcPct val="20000"/>
        </a:spcBef>
        <a:spcAft>
          <a:spcPct val="0"/>
        </a:spcAft>
        <a:buChar char="»"/>
        <a:defRPr sz="1847">
          <a:solidFill>
            <a:schemeClr val="tx1"/>
          </a:solidFill>
          <a:latin typeface="+mn-lt"/>
        </a:defRPr>
      </a:lvl8pPr>
      <a:lvl9pPr marL="3587351" indent="-211021" algn="l" rtl="0" fontAlgn="base">
        <a:spcBef>
          <a:spcPct val="20000"/>
        </a:spcBef>
        <a:spcAft>
          <a:spcPct val="0"/>
        </a:spcAft>
        <a:buChar char="»"/>
        <a:defRPr sz="1847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1pPr>
      <a:lvl2pPr marL="422042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US_Navy_090622-N-8290D-008_An_Air_Force_F-22_Raptor_executes_a_supersonic_flyby_over_the_flight_deck_of_the_aircraft_carrier_USS_John_C._Stennis_(CVN_74).jpg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4C022F-4142-4B80-80A2-71AC72539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4927" y="246719"/>
            <a:ext cx="7772400" cy="1356947"/>
          </a:xfrm>
        </p:spPr>
        <p:txBody>
          <a:bodyPr/>
          <a:lstStyle/>
          <a:p>
            <a:r>
              <a:rPr lang="pt-BR" sz="4984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Aerodinâmica Compressível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B5534CA-98DD-4905-A953-8A52DC5D58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1501402"/>
            <a:ext cx="6400800" cy="1617785"/>
          </a:xfrm>
        </p:spPr>
        <p:txBody>
          <a:bodyPr/>
          <a:lstStyle/>
          <a:p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Fernando Martini Catalano</a:t>
            </a:r>
          </a:p>
        </p:txBody>
      </p:sp>
    </p:spTree>
    <p:extLst>
      <p:ext uri="{BB962C8B-B14F-4D97-AF65-F5344CB8AC3E}">
        <p14:creationId xmlns:p14="http://schemas.microsoft.com/office/powerpoint/2010/main" val="4239133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14">
            <a:hlinkClick r:id="" action="ppaction://media"/>
            <a:extLst>
              <a:ext uri="{FF2B5EF4-FFF2-40B4-BE49-F238E27FC236}">
                <a16:creationId xmlns:a16="http://schemas.microsoft.com/office/drawing/2014/main" id="{C78BED3E-1ACF-448E-98B7-E87920349D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7408" y="215262"/>
            <a:ext cx="8856984" cy="6642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A13747C-514C-4CA2-B59E-EC25FF96929B}"/>
              </a:ext>
            </a:extLst>
          </p:cNvPr>
          <p:cNvSpPr txBox="1">
            <a:spLocks noChangeArrowheads="1"/>
          </p:cNvSpPr>
          <p:nvPr/>
        </p:nvSpPr>
        <p:spPr>
          <a:xfrm>
            <a:off x="911424" y="285017"/>
            <a:ext cx="7596554" cy="105507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r>
              <a:rPr lang="pt-BR" altLang="pt-BR" sz="4984" kern="0" dirty="0">
                <a:latin typeface="Algerian" pitchFamily="82" charset="0"/>
              </a:rPr>
              <a:t>N-WAVES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F1B221C-670C-47A8-97C0-1C65431DF6C8}"/>
              </a:ext>
            </a:extLst>
          </p:cNvPr>
          <p:cNvSpPr txBox="1">
            <a:spLocks noChangeArrowheads="1"/>
          </p:cNvSpPr>
          <p:nvPr/>
        </p:nvSpPr>
        <p:spPr>
          <a:xfrm>
            <a:off x="27302" y="1340094"/>
            <a:ext cx="7596554" cy="417781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pt-BR" altLang="pt-BR" sz="2954" kern="0" dirty="0"/>
              <a:t>Variação de pressão em um determinado ponto</a:t>
            </a:r>
          </a:p>
        </p:txBody>
      </p:sp>
      <p:pic>
        <p:nvPicPr>
          <p:cNvPr id="4" name="Picture 4" descr="C:\Users\Diogo\Documents\Aeronáutica\3º Semestre\Palestras e Sem. em Eng. Aer\nwave.gif">
            <a:extLst>
              <a:ext uri="{FF2B5EF4-FFF2-40B4-BE49-F238E27FC236}">
                <a16:creationId xmlns:a16="http://schemas.microsoft.com/office/drawing/2014/main" id="{ED154507-9377-4A5D-88FF-97DEE66A6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99" y="2112680"/>
            <a:ext cx="7068114" cy="474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Concorde breaking the sound barrier_annkM6z1-FE_360p">
            <a:hlinkClick r:id="" action="ppaction://media"/>
            <a:extLst>
              <a:ext uri="{FF2B5EF4-FFF2-40B4-BE49-F238E27FC236}">
                <a16:creationId xmlns:a16="http://schemas.microsoft.com/office/drawing/2014/main" id="{F5E5F351-6D1F-47B9-A014-99A70837E1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79" y="67316"/>
            <a:ext cx="8964491" cy="6723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FER PAI\pai\sonic\Cone-shaped_supersonic_shockwave.png">
            <a:extLst>
              <a:ext uri="{FF2B5EF4-FFF2-40B4-BE49-F238E27FC236}">
                <a16:creationId xmlns:a16="http://schemas.microsoft.com/office/drawing/2014/main" id="{A1246489-CD13-4838-922F-BABDC0BFE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6811"/>
            <a:ext cx="6913685" cy="55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CaixaDeTexto 1">
            <a:extLst>
              <a:ext uri="{FF2B5EF4-FFF2-40B4-BE49-F238E27FC236}">
                <a16:creationId xmlns:a16="http://schemas.microsoft.com/office/drawing/2014/main" id="{9D6B5330-50C3-4925-AB1A-AE7034A04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472" y="2060848"/>
            <a:ext cx="1594339" cy="77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216" dirty="0"/>
              <a:t>Zona do silêncio</a:t>
            </a:r>
          </a:p>
        </p:txBody>
      </p:sp>
      <p:sp>
        <p:nvSpPr>
          <p:cNvPr id="9220" name="CaixaDeTexto 2">
            <a:extLst>
              <a:ext uri="{FF2B5EF4-FFF2-40B4-BE49-F238E27FC236}">
                <a16:creationId xmlns:a16="http://schemas.microsoft.com/office/drawing/2014/main" id="{8F0AF666-F67C-45B1-8844-A43E038BE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44" y="5895045"/>
            <a:ext cx="1528396" cy="77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216" dirty="0"/>
              <a:t>Zona de ação</a:t>
            </a:r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72C6C60E-CF51-485D-B553-472CCFB5D976}"/>
              </a:ext>
            </a:extLst>
          </p:cNvPr>
          <p:cNvCxnSpPr/>
          <p:nvPr/>
        </p:nvCxnSpPr>
        <p:spPr>
          <a:xfrm flipH="1" flipV="1">
            <a:off x="5951984" y="5021675"/>
            <a:ext cx="996461" cy="1257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9A7FC2-C5F8-4351-821C-A8CC43AC6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363200" cy="1143000"/>
          </a:xfrm>
        </p:spPr>
        <p:txBody>
          <a:bodyPr/>
          <a:lstStyle/>
          <a:p>
            <a:r>
              <a:rPr lang="pt-BR" dirty="0"/>
              <a:t>Mach </a:t>
            </a:r>
            <a:r>
              <a:rPr lang="pt-BR" dirty="0" err="1"/>
              <a:t>Number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F32C58B-4E84-42BF-9C84-127103107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171848"/>
            <a:ext cx="10363200" cy="4114800"/>
          </a:xfrm>
        </p:spPr>
        <p:txBody>
          <a:bodyPr/>
          <a:lstStyle/>
          <a:p>
            <a:r>
              <a:rPr lang="pt-BR" dirty="0"/>
              <a:t>Mach crítico  M* : É o número de Mach de voo quando se tem M=1 em algum lugar da superfície da aeronave. (em geral na asa).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Mach de divergência do arrasto </a:t>
            </a:r>
            <a:r>
              <a:rPr lang="pt-BR" dirty="0" err="1"/>
              <a:t>Mdiv</a:t>
            </a:r>
            <a:r>
              <a:rPr lang="pt-BR" dirty="0"/>
              <a:t>: É o número de Mach de voo quando o arrasto começa a divergir (aumentando)</a:t>
            </a:r>
          </a:p>
        </p:txBody>
      </p:sp>
    </p:spTree>
    <p:extLst>
      <p:ext uri="{BB962C8B-B14F-4D97-AF65-F5344CB8AC3E}">
        <p14:creationId xmlns:p14="http://schemas.microsoft.com/office/powerpoint/2010/main" val="4000218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C:\Meus documentos\Minhas imagens\TH19G6.jpg">
            <a:extLst>
              <a:ext uri="{FF2B5EF4-FFF2-40B4-BE49-F238E27FC236}">
                <a16:creationId xmlns:a16="http://schemas.microsoft.com/office/drawing/2014/main" id="{D5E96D16-792C-4B63-812B-EC43AE582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302588"/>
            <a:ext cx="7344815" cy="652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C:\Meus documentos\Minhas imagens\TH19G5.jpg">
            <a:extLst>
              <a:ext uri="{FF2B5EF4-FFF2-40B4-BE49-F238E27FC236}">
                <a16:creationId xmlns:a16="http://schemas.microsoft.com/office/drawing/2014/main" id="{70AFE4ED-3239-4064-843D-FE2C9161D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416294"/>
            <a:ext cx="10945215" cy="6099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C:\Meus documentos\Minhas imagens\TH19G7.jpg">
            <a:extLst>
              <a:ext uri="{FF2B5EF4-FFF2-40B4-BE49-F238E27FC236}">
                <a16:creationId xmlns:a16="http://schemas.microsoft.com/office/drawing/2014/main" id="{DC7F8C09-AD21-4EA8-9E90-AC27D66F8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4" y="167764"/>
            <a:ext cx="4464496" cy="6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 descr="C:\Meus documentos\Minhas imagens\TH20G2.jpg">
            <a:extLst>
              <a:ext uri="{FF2B5EF4-FFF2-40B4-BE49-F238E27FC236}">
                <a16:creationId xmlns:a16="http://schemas.microsoft.com/office/drawing/2014/main" id="{2E50E7A5-6A30-4786-9C5C-39CA330CF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47840"/>
            <a:ext cx="7434918" cy="430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C:\Meus documentos\Minhas imagens\TH20G1.jpg">
            <a:extLst>
              <a:ext uri="{FF2B5EF4-FFF2-40B4-BE49-F238E27FC236}">
                <a16:creationId xmlns:a16="http://schemas.microsoft.com/office/drawing/2014/main" id="{2D96AD12-DC2D-4222-B206-3522D84C9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50307"/>
            <a:ext cx="5452697" cy="635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 descr="C:\Meus documentos\Minhas imagens\TH20G3.jpg">
            <a:extLst>
              <a:ext uri="{FF2B5EF4-FFF2-40B4-BE49-F238E27FC236}">
                <a16:creationId xmlns:a16="http://schemas.microsoft.com/office/drawing/2014/main" id="{91FD71FD-C6EE-4AD9-A0DF-C8F4398E9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340" y="95923"/>
            <a:ext cx="4466164" cy="307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 descr="C:\Meus documentos\Minhas imagens\TH20G4.jpg">
            <a:extLst>
              <a:ext uri="{FF2B5EF4-FFF2-40B4-BE49-F238E27FC236}">
                <a16:creationId xmlns:a16="http://schemas.microsoft.com/office/drawing/2014/main" id="{3A529FA3-038A-4772-8942-7FC2664E9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16957"/>
            <a:ext cx="5681472" cy="344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F2338B7-BBCA-4D76-98C1-0190E742E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2556919"/>
            <a:ext cx="7004939" cy="410445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37B5AFC-F79A-44A1-8229-3B544E0EC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523" y="238815"/>
            <a:ext cx="5452864" cy="319503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CE9004E-CBC5-4486-9E5A-D9F0D3BEB905}"/>
              </a:ext>
            </a:extLst>
          </p:cNvPr>
          <p:cNvSpPr txBox="1"/>
          <p:nvPr/>
        </p:nvSpPr>
        <p:spPr>
          <a:xfrm>
            <a:off x="623392" y="112474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BELL X-5</a:t>
            </a:r>
          </a:p>
        </p:txBody>
      </p:sp>
    </p:spTree>
    <p:extLst>
      <p:ext uri="{BB962C8B-B14F-4D97-AF65-F5344CB8AC3E}">
        <p14:creationId xmlns:p14="http://schemas.microsoft.com/office/powerpoint/2010/main" val="1280095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:\Meus documentos\Minhas imagens\TH19G1.jpg">
            <a:extLst>
              <a:ext uri="{FF2B5EF4-FFF2-40B4-BE49-F238E27FC236}">
                <a16:creationId xmlns:a16="http://schemas.microsoft.com/office/drawing/2014/main" id="{25CE64B9-B14C-498F-963E-30B72B384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545124"/>
            <a:ext cx="5090747" cy="520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C:\Meus documentos\Minhas imagens\TH20G6.jpg">
            <a:extLst>
              <a:ext uri="{FF2B5EF4-FFF2-40B4-BE49-F238E27FC236}">
                <a16:creationId xmlns:a16="http://schemas.microsoft.com/office/drawing/2014/main" id="{657AA0C3-879A-48D8-BEB4-0D88A619F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7" y="859275"/>
            <a:ext cx="5283745" cy="5139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 descr="C:\Meus documentos\Minhas imagens\TH20G7.jpg">
            <a:extLst>
              <a:ext uri="{FF2B5EF4-FFF2-40B4-BE49-F238E27FC236}">
                <a16:creationId xmlns:a16="http://schemas.microsoft.com/office/drawing/2014/main" id="{7733FAAB-CF30-4F64-91F4-7BA6ADF1A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888" y="102096"/>
            <a:ext cx="5283745" cy="284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C:\Meus documentos\Minhas imagens\TH20G8.jpg">
            <a:extLst>
              <a:ext uri="{FF2B5EF4-FFF2-40B4-BE49-F238E27FC236}">
                <a16:creationId xmlns:a16="http://schemas.microsoft.com/office/drawing/2014/main" id="{D35A296F-24D2-453F-9887-3480AC184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682" y="3974950"/>
            <a:ext cx="3373396" cy="215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262EF08-F643-4632-9CD9-F9FCC7566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963" y="0"/>
            <a:ext cx="7596554" cy="105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r>
              <a:rPr lang="pt-BR" altLang="pt-BR" sz="4984" kern="0" dirty="0">
                <a:latin typeface="Algerian" pitchFamily="82" charset="0"/>
              </a:rPr>
              <a:t>REGRA DAS ÁREAS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28BF58B-1143-4564-87F4-6A9B60F8E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030" y="1268760"/>
            <a:ext cx="9550570" cy="513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pt-BR" altLang="pt-BR" sz="2954" kern="0" dirty="0"/>
              <a:t>1943 – Otto </a:t>
            </a:r>
            <a:r>
              <a:rPr lang="pt-BR" altLang="pt-BR" sz="2954" kern="0" dirty="0" err="1"/>
              <a:t>Frezl</a:t>
            </a:r>
            <a:r>
              <a:rPr lang="pt-BR" altLang="pt-BR" sz="2954" kern="0" dirty="0"/>
              <a:t> (Alemanha)</a:t>
            </a:r>
          </a:p>
          <a:p>
            <a:pPr eaLnBrk="1" hangingPunct="1">
              <a:defRPr/>
            </a:pPr>
            <a:r>
              <a:rPr lang="pt-BR" altLang="pt-BR" sz="2954" kern="0" dirty="0"/>
              <a:t>Meados de 50 – Richard </a:t>
            </a:r>
            <a:r>
              <a:rPr lang="pt-BR" altLang="pt-BR" sz="2954" kern="0" dirty="0" err="1"/>
              <a:t>Whitcomb</a:t>
            </a:r>
            <a:r>
              <a:rPr lang="pt-BR" altLang="pt-BR" sz="2954" kern="0" dirty="0"/>
              <a:t> (EUA)</a:t>
            </a:r>
          </a:p>
          <a:p>
            <a:pPr eaLnBrk="1" hangingPunct="1">
              <a:defRPr/>
            </a:pPr>
            <a:r>
              <a:rPr lang="pt-BR" altLang="pt-BR" sz="2954" kern="0" dirty="0"/>
              <a:t>Importante nos primeiros aviões de combate</a:t>
            </a:r>
          </a:p>
          <a:p>
            <a:pPr eaLnBrk="1" hangingPunct="1">
              <a:defRPr/>
            </a:pPr>
            <a:endParaRPr lang="pt-BR" altLang="pt-BR" sz="2954" kern="0" dirty="0"/>
          </a:p>
        </p:txBody>
      </p:sp>
      <p:pic>
        <p:nvPicPr>
          <p:cNvPr id="6" name="Picture 4" descr="C:\Users\Diogo\Documents\Aeronáutica\3º Semestre\Palestras e Sem. em Eng. Aer\teste de whitcomb.bmp">
            <a:extLst>
              <a:ext uri="{FF2B5EF4-FFF2-40B4-BE49-F238E27FC236}">
                <a16:creationId xmlns:a16="http://schemas.microsoft.com/office/drawing/2014/main" id="{25DF2C05-09D7-4D92-97D7-D82A98C66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3367630"/>
            <a:ext cx="6551887" cy="349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A1DDAA7-D96C-4749-A449-673836A4E333}"/>
              </a:ext>
            </a:extLst>
          </p:cNvPr>
          <p:cNvSpPr txBox="1">
            <a:spLocks noChangeArrowheads="1"/>
          </p:cNvSpPr>
          <p:nvPr/>
        </p:nvSpPr>
        <p:spPr>
          <a:xfrm>
            <a:off x="2104294" y="113568"/>
            <a:ext cx="7596554" cy="105507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r>
              <a:rPr lang="pt-BR" altLang="pt-BR" sz="4984" kern="0" dirty="0">
                <a:latin typeface="Algerian" pitchFamily="82" charset="0"/>
              </a:rPr>
              <a:t>REGRA DA ÁREA</a:t>
            </a:r>
          </a:p>
        </p:txBody>
      </p:sp>
      <p:pic>
        <p:nvPicPr>
          <p:cNvPr id="6" name="Picture 4" descr="C:\Users\Diogo\Documents\Aeronáutica\3º Semestre\Palestras e Sem. em Eng. Aer\800px-Sears-Haack.png">
            <a:extLst>
              <a:ext uri="{FF2B5EF4-FFF2-40B4-BE49-F238E27FC236}">
                <a16:creationId xmlns:a16="http://schemas.microsoft.com/office/drawing/2014/main" id="{E604B6AD-C7A3-4472-877E-222453386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2223722"/>
            <a:ext cx="3518949" cy="231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C2B5C9E8-951E-4914-9CD5-2E2FDACC642B}"/>
              </a:ext>
            </a:extLst>
          </p:cNvPr>
          <p:cNvSpPr txBox="1">
            <a:spLocks noChangeArrowheads="1"/>
          </p:cNvSpPr>
          <p:nvPr/>
        </p:nvSpPr>
        <p:spPr>
          <a:xfrm>
            <a:off x="1946030" y="1168645"/>
            <a:ext cx="8524141" cy="475004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pt-BR" altLang="pt-BR" sz="2954" kern="0" dirty="0"/>
              <a:t>‘</a:t>
            </a:r>
            <a:r>
              <a:rPr lang="pt-BR" altLang="pt-BR" sz="2954" kern="0" dirty="0" err="1"/>
              <a:t>Wave</a:t>
            </a:r>
            <a:r>
              <a:rPr lang="pt-BR" altLang="pt-BR" sz="2954" kern="0" dirty="0"/>
              <a:t> </a:t>
            </a:r>
            <a:r>
              <a:rPr lang="pt-BR" altLang="pt-BR" sz="2954" kern="0" dirty="0" err="1"/>
              <a:t>Drag</a:t>
            </a:r>
            <a:r>
              <a:rPr lang="pt-BR" altLang="pt-BR" sz="2954" kern="0" dirty="0"/>
              <a:t>’ depende da variação da área da secção </a:t>
            </a:r>
            <a:r>
              <a:rPr lang="pt-BR" altLang="pt-BR" sz="2954" kern="0" dirty="0" err="1"/>
              <a:t>tansversal</a:t>
            </a:r>
            <a:endParaRPr lang="pt-BR" altLang="pt-BR" sz="2954" kern="0" dirty="0"/>
          </a:p>
          <a:p>
            <a:pPr eaLnBrk="1" hangingPunct="1">
              <a:defRPr/>
            </a:pPr>
            <a:r>
              <a:rPr lang="pt-BR" altLang="pt-BR" sz="2954" kern="0" dirty="0"/>
              <a:t>Variação perfeita criada por Sears-</a:t>
            </a:r>
            <a:r>
              <a:rPr lang="pt-BR" altLang="pt-BR" sz="2954" kern="0" dirty="0" err="1"/>
              <a:t>Haack</a:t>
            </a:r>
            <a:r>
              <a:rPr lang="pt-BR" altLang="pt-BR" sz="2954" kern="0" dirty="0"/>
              <a:t> </a:t>
            </a:r>
          </a:p>
        </p:txBody>
      </p:sp>
      <p:pic>
        <p:nvPicPr>
          <p:cNvPr id="7" name="Picture 5" descr="C:\Users\Diogo\Documents\Aeronáutica\3º Semestre\Palestras e Sem. em Eng. Aer\grafico de área.bmp">
            <a:extLst>
              <a:ext uri="{FF2B5EF4-FFF2-40B4-BE49-F238E27FC236}">
                <a16:creationId xmlns:a16="http://schemas.microsoft.com/office/drawing/2014/main" id="{A2C8176E-6F38-42DA-9574-3E9AE9E95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20" y="2760653"/>
            <a:ext cx="5426943" cy="362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C:\Meus documentos\Minhas imagens\TH20G9.jpg">
            <a:extLst>
              <a:ext uri="{FF2B5EF4-FFF2-40B4-BE49-F238E27FC236}">
                <a16:creationId xmlns:a16="http://schemas.microsoft.com/office/drawing/2014/main" id="{6F0592F8-0E67-4D5D-96DD-28AE60E32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55" y="223742"/>
            <a:ext cx="8112224" cy="473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C:\Meus documentos\Minhas imagens\TH20G10.jpg">
            <a:extLst>
              <a:ext uri="{FF2B5EF4-FFF2-40B4-BE49-F238E27FC236}">
                <a16:creationId xmlns:a16="http://schemas.microsoft.com/office/drawing/2014/main" id="{22540BF0-F61F-4CAC-969D-A5BC0353D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425581"/>
            <a:ext cx="2975341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4A76894-219C-4DCD-BEF4-D39F4B622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198" y="10656"/>
            <a:ext cx="5155470" cy="604747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E609481-3A63-4399-AECE-02AD6D8BA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21" y="1556792"/>
            <a:ext cx="5892796" cy="484177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55D6ABA-DEF1-4450-8A93-75104D22FF4C}"/>
              </a:ext>
            </a:extLst>
          </p:cNvPr>
          <p:cNvSpPr txBox="1"/>
          <p:nvPr/>
        </p:nvSpPr>
        <p:spPr>
          <a:xfrm>
            <a:off x="-33496" y="459432"/>
            <a:ext cx="5892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CONVAIR YF-102 projetado pra M=2 não passava para o voo supersônico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81413E9-EB15-4C46-87A3-92DC42105D51}"/>
              </a:ext>
            </a:extLst>
          </p:cNvPr>
          <p:cNvSpPr txBox="1"/>
          <p:nvPr/>
        </p:nvSpPr>
        <p:spPr>
          <a:xfrm>
            <a:off x="5987017" y="6203266"/>
            <a:ext cx="6371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CONVAIR YF-102A M=2.1 após as modificações </a:t>
            </a:r>
          </a:p>
        </p:txBody>
      </p:sp>
    </p:spTree>
    <p:extLst>
      <p:ext uri="{BB962C8B-B14F-4D97-AF65-F5344CB8AC3E}">
        <p14:creationId xmlns:p14="http://schemas.microsoft.com/office/powerpoint/2010/main" val="4178571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:\Users\Diogo\Documents\Aeronáutica\3º Semestre\Palestras e Sem. em Eng. Aer\747.jpg">
            <a:extLst>
              <a:ext uri="{FF2B5EF4-FFF2-40B4-BE49-F238E27FC236}">
                <a16:creationId xmlns:a16="http://schemas.microsoft.com/office/drawing/2014/main" id="{41AB4586-54BF-45A8-AD34-CFFD33D06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878" y="59292"/>
            <a:ext cx="4239470" cy="2801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 descr="C:\Users\Diogo\Documents\Aeronáutica\3º Semestre\Palestras e Sem. em Eng. Aer\carrot - a380.jpg">
            <a:extLst>
              <a:ext uri="{FF2B5EF4-FFF2-40B4-BE49-F238E27FC236}">
                <a16:creationId xmlns:a16="http://schemas.microsoft.com/office/drawing/2014/main" id="{667604CF-4375-4026-804D-5851AFE9A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74" y="3641291"/>
            <a:ext cx="5164406" cy="321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C:\Users\Diogo\Documents\Aeronáutica\3º Semestre\Palestras e Sem. em Eng. Aer\f-102.jpg">
            <a:extLst>
              <a:ext uri="{FF2B5EF4-FFF2-40B4-BE49-F238E27FC236}">
                <a16:creationId xmlns:a16="http://schemas.microsoft.com/office/drawing/2014/main" id="{91F8F84B-27BC-42D7-AB4C-7F392318D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74" y="322705"/>
            <a:ext cx="4951395" cy="333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C:\Users\Diogo\Documents\Aeronáutica\3º Semestre\Palestras e Sem. em Eng. Aer\mach09-oil-vis.jpg">
            <a:extLst>
              <a:ext uri="{FF2B5EF4-FFF2-40B4-BE49-F238E27FC236}">
                <a16:creationId xmlns:a16="http://schemas.microsoft.com/office/drawing/2014/main" id="{326FEA08-44D4-441B-936C-2C92FB688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3175820"/>
            <a:ext cx="5353008" cy="3422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7C319CC-F6B8-46FD-B460-A27857009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167108" y="-723942"/>
            <a:ext cx="3557114" cy="544467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C704497-F2D6-4B40-AFC1-8E3B55F9B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128" y="3776951"/>
            <a:ext cx="6207873" cy="310781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E3A1904-5EE9-464A-97F5-B4ACB424F26D}"/>
              </a:ext>
            </a:extLst>
          </p:cNvPr>
          <p:cNvSpPr/>
          <p:nvPr/>
        </p:nvSpPr>
        <p:spPr>
          <a:xfrm>
            <a:off x="69100" y="548680"/>
            <a:ext cx="4677758" cy="77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16" dirty="0" err="1"/>
              <a:t>Aerion</a:t>
            </a:r>
            <a:r>
              <a:rPr lang="en-US" sz="2216" dirty="0"/>
              <a:t> Unveils Major Updates To AS2 Supersonic Business Jet Design</a:t>
            </a:r>
            <a:endParaRPr lang="pt-BR" sz="2216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BD3D611-A60A-4E6A-A46E-EEB6CC2C8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42" y="2276872"/>
            <a:ext cx="4677758" cy="263369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51BE50FB-FBE3-4F57-87AC-AF5ABC8E1C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3588" y="0"/>
            <a:ext cx="10363200" cy="1143000"/>
          </a:xfrm>
        </p:spPr>
        <p:txBody>
          <a:bodyPr/>
          <a:lstStyle/>
          <a:p>
            <a:pPr eaLnBrk="1" hangingPunct="1"/>
            <a:r>
              <a:rPr lang="en-US" altLang="pt-BR" sz="2400" dirty="0"/>
              <a:t>NASA’s X-59 Quiet Supersonic Research Aircraft Cleared for Final Assembly</a:t>
            </a:r>
            <a:endParaRPr lang="pt-BR" altLang="pt-BR" sz="24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679B2C8-E182-493F-AD9E-CA4DD1CCC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18" y="830548"/>
            <a:ext cx="11326114" cy="603676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5A8A8-C70A-4D17-9B08-8922F8AE4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0"/>
            <a:ext cx="7772400" cy="857250"/>
          </a:xfrm>
        </p:spPr>
        <p:txBody>
          <a:bodyPr/>
          <a:lstStyle/>
          <a:p>
            <a:r>
              <a:rPr lang="pt-BR" dirty="0"/>
              <a:t>Virtual cockpit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FA50752-956B-4304-97B6-BEBD3AE92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838" y="873278"/>
            <a:ext cx="9032657" cy="60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16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58A4E0-E141-45E3-B558-7F1975953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0"/>
            <a:ext cx="7772400" cy="1055077"/>
          </a:xfrm>
        </p:spPr>
        <p:txBody>
          <a:bodyPr/>
          <a:lstStyle/>
          <a:p>
            <a:r>
              <a:rPr lang="en-US" sz="2954" dirty="0"/>
              <a:t>NASA's Sonic Boom Research Takes "Shape"</a:t>
            </a:r>
            <a:endParaRPr lang="pt-BR" sz="2954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FF74B60-F21B-4DE2-B04D-496FE25C3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114426"/>
            <a:ext cx="7304437" cy="547980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1834C08-739B-484E-87A6-2E20A86C7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975" y="1343191"/>
            <a:ext cx="3500694" cy="525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86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B9ED0F4-FA49-49A1-9825-811BD840B331}"/>
              </a:ext>
            </a:extLst>
          </p:cNvPr>
          <p:cNvSpPr txBox="1">
            <a:spLocks noChangeArrowheads="1"/>
          </p:cNvSpPr>
          <p:nvPr/>
        </p:nvSpPr>
        <p:spPr>
          <a:xfrm>
            <a:off x="1946031" y="517282"/>
            <a:ext cx="7596554" cy="105507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r>
              <a:rPr lang="pt-BR" altLang="pt-BR" sz="4984" kern="0">
                <a:latin typeface="Algerian" pitchFamily="82" charset="0"/>
              </a:rPr>
              <a:t>REGIMES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ED76C15-2DAF-49BA-8620-BB2CBDF002D0}"/>
              </a:ext>
            </a:extLst>
          </p:cNvPr>
          <p:cNvSpPr txBox="1">
            <a:spLocks noChangeArrowheads="1"/>
          </p:cNvSpPr>
          <p:nvPr/>
        </p:nvSpPr>
        <p:spPr>
          <a:xfrm>
            <a:off x="1946031" y="1740878"/>
            <a:ext cx="7596554" cy="41778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defRPr/>
            </a:pPr>
            <a:r>
              <a:rPr lang="pt-BR" altLang="pt-BR" sz="2954" kern="0"/>
              <a:t>SUBSÔNICO</a:t>
            </a:r>
          </a:p>
          <a:p>
            <a:pPr algn="ctr" eaLnBrk="1" hangingPunct="1">
              <a:defRPr/>
            </a:pPr>
            <a:r>
              <a:rPr lang="pt-BR" altLang="pt-BR" sz="2954" kern="0"/>
              <a:t>TRANSÔNICO</a:t>
            </a:r>
          </a:p>
          <a:p>
            <a:pPr algn="ctr" eaLnBrk="1" hangingPunct="1">
              <a:defRPr/>
            </a:pPr>
            <a:r>
              <a:rPr lang="pt-BR" altLang="pt-BR" sz="2954" kern="0"/>
              <a:t>SUPERSÔNICO</a:t>
            </a:r>
          </a:p>
          <a:p>
            <a:pPr algn="ctr" eaLnBrk="1" hangingPunct="1">
              <a:defRPr/>
            </a:pPr>
            <a:r>
              <a:rPr lang="pt-BR" altLang="pt-BR" sz="2954" kern="0"/>
              <a:t>HIPERSÔNICO</a:t>
            </a:r>
          </a:p>
        </p:txBody>
      </p:sp>
      <p:pic>
        <p:nvPicPr>
          <p:cNvPr id="4" name="Picture 4" descr="swu">
            <a:extLst>
              <a:ext uri="{FF2B5EF4-FFF2-40B4-BE49-F238E27FC236}">
                <a16:creationId xmlns:a16="http://schemas.microsoft.com/office/drawing/2014/main" id="{2EFC2A6C-EDC2-4D0C-9086-DE0391EB9E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612" y="4210348"/>
            <a:ext cx="2933694" cy="220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swz">
            <a:extLst>
              <a:ext uri="{FF2B5EF4-FFF2-40B4-BE49-F238E27FC236}">
                <a16:creationId xmlns:a16="http://schemas.microsoft.com/office/drawing/2014/main" id="{609767EB-8FBA-4538-BC77-8F59C809DF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3" y="4210348"/>
            <a:ext cx="2933694" cy="220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swd">
            <a:extLst>
              <a:ext uri="{FF2B5EF4-FFF2-40B4-BE49-F238E27FC236}">
                <a16:creationId xmlns:a16="http://schemas.microsoft.com/office/drawing/2014/main" id="{54778BE6-A4C5-419E-BCF7-D672259677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25" y="4210348"/>
            <a:ext cx="2933694" cy="220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D:\Meus documentos\Minhas imagens\av_no11sViz.jpg">
            <a:extLst>
              <a:ext uri="{FF2B5EF4-FFF2-40B4-BE49-F238E27FC236}">
                <a16:creationId xmlns:a16="http://schemas.microsoft.com/office/drawing/2014/main" id="{68D63973-63EF-49CD-AB2C-0AB4A2659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280398"/>
            <a:ext cx="7632848" cy="629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C:\Meus documentos\Minhas imagens\ac439sm.jpg">
            <a:extLst>
              <a:ext uri="{FF2B5EF4-FFF2-40B4-BE49-F238E27FC236}">
                <a16:creationId xmlns:a16="http://schemas.microsoft.com/office/drawing/2014/main" id="{73C368E4-6BAA-44F7-8957-918885BBA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308963"/>
            <a:ext cx="7920880" cy="624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AE9B18-9907-447A-A5E8-CED015681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718" y="284002"/>
            <a:ext cx="10363200" cy="1143000"/>
          </a:xfrm>
        </p:spPr>
        <p:txBody>
          <a:bodyPr/>
          <a:lstStyle/>
          <a:p>
            <a:r>
              <a:rPr lang="pt-BR" dirty="0" err="1"/>
              <a:t>Schrillen</a:t>
            </a:r>
            <a:r>
              <a:rPr lang="pt-BR" dirty="0"/>
              <a:t> tirado em voo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7ACA2FC-DB48-4AED-853B-59EDA68E6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1874204"/>
            <a:ext cx="8645299" cy="469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251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B729AE7-8A1F-4D48-AEE0-B321BACAD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59" y="164257"/>
            <a:ext cx="10441160" cy="652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540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1438387-63C9-4E8D-8DFF-B4BEC7B39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56242" y="1301240"/>
            <a:ext cx="6804912" cy="425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23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D2FEF52-77F9-4D3C-803E-08493B2C0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7" y="260412"/>
            <a:ext cx="7921471" cy="633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309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ASA Attempts to Make a Supersonic Jet Without the Boom - WIRED">
            <a:hlinkClick r:id="" action="ppaction://media"/>
            <a:extLst>
              <a:ext uri="{FF2B5EF4-FFF2-40B4-BE49-F238E27FC236}">
                <a16:creationId xmlns:a16="http://schemas.microsoft.com/office/drawing/2014/main" id="{89A8FF60-C6BB-42E2-A8CB-E6907CEAD8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1" y="428625"/>
            <a:ext cx="10667997" cy="600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5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D:\Meus documentos\engine\TBCClitho1.jpg">
            <a:extLst>
              <a:ext uri="{FF2B5EF4-FFF2-40B4-BE49-F238E27FC236}">
                <a16:creationId xmlns:a16="http://schemas.microsoft.com/office/drawing/2014/main" id="{B68647EB-527D-4839-8889-1C5DBF4BC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71726"/>
            <a:ext cx="7976271" cy="631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35983BF-15CB-4CDA-B6C3-2EE3E6DA7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339628"/>
            <a:ext cx="7710395" cy="5615193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75A9EA9-716F-4821-92E5-BBCBE74DC41F}"/>
              </a:ext>
            </a:extLst>
          </p:cNvPr>
          <p:cNvSpPr/>
          <p:nvPr/>
        </p:nvSpPr>
        <p:spPr>
          <a:xfrm>
            <a:off x="2174334" y="5954821"/>
            <a:ext cx="2870338" cy="433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16" dirty="0"/>
              <a:t>NASA X-43A </a:t>
            </a:r>
            <a:r>
              <a:rPr lang="pt-BR" sz="2216" dirty="0" err="1"/>
              <a:t>Scramjet</a:t>
            </a:r>
            <a:endParaRPr lang="pt-BR" sz="2216" dirty="0"/>
          </a:p>
        </p:txBody>
      </p:sp>
    </p:spTree>
    <p:extLst>
      <p:ext uri="{BB962C8B-B14F-4D97-AF65-F5344CB8AC3E}">
        <p14:creationId xmlns:p14="http://schemas.microsoft.com/office/powerpoint/2010/main" val="34399336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8935328-850E-4F6B-8ED5-FBADFCF28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130755"/>
            <a:ext cx="8114107" cy="5760698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6E41EC21-E949-486B-B6E2-6EFE40C42A32}"/>
              </a:ext>
            </a:extLst>
          </p:cNvPr>
          <p:cNvSpPr/>
          <p:nvPr/>
        </p:nvSpPr>
        <p:spPr>
          <a:xfrm>
            <a:off x="1199456" y="255768"/>
            <a:ext cx="8114108" cy="77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16" dirty="0"/>
              <a:t>Across the Pacific in Two Hours: JAXA Sets Sights on Mach 5 hypersonic Aircraft</a:t>
            </a:r>
            <a:endParaRPr lang="pt-BR" sz="2216" dirty="0"/>
          </a:p>
        </p:txBody>
      </p:sp>
    </p:spTree>
    <p:extLst>
      <p:ext uri="{BB962C8B-B14F-4D97-AF65-F5344CB8AC3E}">
        <p14:creationId xmlns:p14="http://schemas.microsoft.com/office/powerpoint/2010/main" val="4001431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C:\Meus documentos\Minhas imagens\TH19G3.jpg">
            <a:extLst>
              <a:ext uri="{FF2B5EF4-FFF2-40B4-BE49-F238E27FC236}">
                <a16:creationId xmlns:a16="http://schemas.microsoft.com/office/drawing/2014/main" id="{64AB2463-3734-45D5-94A2-9BA1D8B49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033" y="756139"/>
            <a:ext cx="8159261" cy="532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55E673C-A593-46D6-A024-BB29E5172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41" y="-13568"/>
            <a:ext cx="7612956" cy="428228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364868-9AB6-4FFF-B38A-2CFE0CEFF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41" y="4436513"/>
            <a:ext cx="8386738" cy="224083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56A9265-2252-4169-A468-2798B7F5D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122" y="151124"/>
            <a:ext cx="3239511" cy="1976452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1A01888-266D-4C41-B7B7-F9DE51C6925A}"/>
              </a:ext>
            </a:extLst>
          </p:cNvPr>
          <p:cNvSpPr/>
          <p:nvPr/>
        </p:nvSpPr>
        <p:spPr>
          <a:xfrm>
            <a:off x="9039561" y="2305376"/>
            <a:ext cx="2108631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8" dirty="0"/>
              <a:t>14-X</a:t>
            </a:r>
          </a:p>
          <a:p>
            <a:endParaRPr lang="pt-BR" sz="1108" dirty="0"/>
          </a:p>
          <a:p>
            <a:r>
              <a:rPr lang="pt-BR" sz="1108" dirty="0"/>
              <a:t>AERONAVE QUE VOA A MAIS DE 11.000 KM/H COLOCA O BRASIL NA ELITE DA ENGENHARIA AEROESPACIAL E NA IMINÊNCIA DE SUPERAR TECNOLOGICAMENTE OS EUA</a:t>
            </a:r>
          </a:p>
        </p:txBody>
      </p:sp>
    </p:spTree>
    <p:extLst>
      <p:ext uri="{BB962C8B-B14F-4D97-AF65-F5344CB8AC3E}">
        <p14:creationId xmlns:p14="http://schemas.microsoft.com/office/powerpoint/2010/main" val="45846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id="{70EAE088-EED6-440A-AC0F-79C1B9CA28A9}"/>
              </a:ext>
            </a:extLst>
          </p:cNvPr>
          <p:cNvGrpSpPr/>
          <p:nvPr/>
        </p:nvGrpSpPr>
        <p:grpSpPr>
          <a:xfrm>
            <a:off x="66962" y="296652"/>
            <a:ext cx="9637547" cy="6561348"/>
            <a:chOff x="1524000" y="735074"/>
            <a:chExt cx="9115866" cy="5586598"/>
          </a:xfrm>
        </p:grpSpPr>
        <p:pic>
          <p:nvPicPr>
            <p:cNvPr id="5122" name="Picture 4" descr="C:\Meus documentos\Minhas imagens\TH19G4.jpg">
              <a:extLst>
                <a:ext uri="{FF2B5EF4-FFF2-40B4-BE49-F238E27FC236}">
                  <a16:creationId xmlns:a16="http://schemas.microsoft.com/office/drawing/2014/main" id="{4A7A4769-D00A-44DC-BA17-913348CD7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1417" y="903184"/>
              <a:ext cx="7844552" cy="5418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0C03ACDC-6A4C-45DB-996A-CBC24C380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7756" y="735074"/>
              <a:ext cx="1586865" cy="973130"/>
            </a:xfrm>
            <a:prstGeom prst="rect">
              <a:avLst/>
            </a:prstGeom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BB8AAD7B-FC8D-4818-81BE-776692712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0" y="2254341"/>
              <a:ext cx="1551048" cy="871492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1DDC3E2D-2D33-453F-AFEF-4808ADE03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63220" y="2672850"/>
              <a:ext cx="1961078" cy="1244798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306138FA-491F-4CFA-9269-C587F5E79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1907" y="1515786"/>
              <a:ext cx="3569677" cy="1090247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80A779B0-A1CE-45AE-8BB3-1D0939D37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1209" y="3002573"/>
              <a:ext cx="1138604" cy="852854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1C6D790D-2FC1-4337-95A0-C9205CFEBE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5727" b="12395"/>
            <a:stretch/>
          </p:blipFill>
          <p:spPr>
            <a:xfrm>
              <a:off x="8002174" y="3846786"/>
              <a:ext cx="2637692" cy="10617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D9E6F6-2C25-4480-A900-946E3507E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1951"/>
            <a:ext cx="10363200" cy="1143000"/>
          </a:xfrm>
        </p:spPr>
        <p:txBody>
          <a:bodyPr/>
          <a:lstStyle/>
          <a:p>
            <a:r>
              <a:rPr lang="pt-BR" dirty="0"/>
              <a:t>Bell X-1 primeiro avião a romper a barreira do som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8B2498F-6CB1-4ACC-81A9-8EC1AD426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58" y="1682295"/>
            <a:ext cx="5280588" cy="396044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7C9955F-DD87-462D-AC92-D0950E28F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074" y="1424951"/>
            <a:ext cx="3937806" cy="297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98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30C5F48-F299-4FCF-B31B-99B9C954C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7" y="3758634"/>
            <a:ext cx="4320480" cy="309936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B8F49F1-5A4B-4B20-8679-8A959EFC9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135" y="260648"/>
            <a:ext cx="4704523" cy="352839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D45F75F-D2DF-4793-8609-BE21CB5D0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956920" cy="349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16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EAAFBA4-C969-4AB2-AC7C-A94803B7C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68" y="61762"/>
            <a:ext cx="6646862" cy="4565835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EF319879-1A00-4DD8-8DC3-5DDDB3A27BE2}"/>
              </a:ext>
            </a:extLst>
          </p:cNvPr>
          <p:cNvSpPr/>
          <p:nvPr/>
        </p:nvSpPr>
        <p:spPr>
          <a:xfrm>
            <a:off x="6878662" y="213207"/>
            <a:ext cx="527610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err="1"/>
              <a:t>Manufacturer</a:t>
            </a:r>
            <a:r>
              <a:rPr lang="pt-BR" sz="1600" dirty="0"/>
              <a:t>: Bell </a:t>
            </a:r>
            <a:r>
              <a:rPr lang="pt-BR" sz="1600" dirty="0" err="1"/>
              <a:t>Aircraft</a:t>
            </a:r>
            <a:endParaRPr lang="pt-BR" sz="1600" dirty="0"/>
          </a:p>
          <a:p>
            <a:endParaRPr lang="pt-BR" sz="1600" dirty="0"/>
          </a:p>
          <a:p>
            <a:r>
              <a:rPr lang="pt-BR" sz="1600" dirty="0" err="1"/>
              <a:t>Weight</a:t>
            </a:r>
            <a:r>
              <a:rPr lang="pt-BR" sz="1600" dirty="0"/>
              <a:t> (</a:t>
            </a:r>
            <a:r>
              <a:rPr lang="pt-BR" sz="1600" dirty="0" err="1"/>
              <a:t>launched</a:t>
            </a:r>
            <a:r>
              <a:rPr lang="pt-BR" sz="1600" dirty="0"/>
              <a:t>): 13,034 </a:t>
            </a:r>
            <a:r>
              <a:rPr lang="pt-BR" sz="1600" dirty="0" err="1"/>
              <a:t>pounds</a:t>
            </a:r>
            <a:r>
              <a:rPr lang="pt-BR" sz="1600" dirty="0"/>
              <a:t> / 5,917kilograms</a:t>
            </a:r>
          </a:p>
          <a:p>
            <a:endParaRPr lang="pt-BR" sz="1600" dirty="0"/>
          </a:p>
          <a:p>
            <a:r>
              <a:rPr lang="pt-BR" sz="1600" dirty="0" err="1"/>
              <a:t>Launch</a:t>
            </a:r>
            <a:r>
              <a:rPr lang="pt-BR" sz="1600" dirty="0"/>
              <a:t> </a:t>
            </a:r>
            <a:r>
              <a:rPr lang="pt-BR" sz="1600" dirty="0" err="1"/>
              <a:t>speed</a:t>
            </a:r>
            <a:r>
              <a:rPr lang="pt-BR" sz="1600" dirty="0"/>
              <a:t>: 555 </a:t>
            </a:r>
            <a:r>
              <a:rPr lang="pt-BR" sz="1600" dirty="0" err="1"/>
              <a:t>kilometers</a:t>
            </a:r>
            <a:r>
              <a:rPr lang="pt-BR" sz="1600" dirty="0"/>
              <a:t>/hour (345 mph)</a:t>
            </a:r>
          </a:p>
          <a:p>
            <a:endParaRPr lang="pt-BR" sz="1600" dirty="0"/>
          </a:p>
          <a:p>
            <a:r>
              <a:rPr lang="pt-BR" sz="1600" dirty="0" err="1"/>
              <a:t>Launching</a:t>
            </a:r>
            <a:r>
              <a:rPr lang="pt-BR" sz="1600" dirty="0"/>
              <a:t> altitude: 30,000 </a:t>
            </a:r>
            <a:r>
              <a:rPr lang="pt-BR" sz="1600" dirty="0" err="1"/>
              <a:t>feet</a:t>
            </a:r>
            <a:r>
              <a:rPr lang="pt-BR" sz="1600" dirty="0"/>
              <a:t> (9.14 </a:t>
            </a:r>
            <a:r>
              <a:rPr lang="pt-BR" sz="1600" dirty="0" err="1"/>
              <a:t>kilometers</a:t>
            </a:r>
            <a:r>
              <a:rPr lang="pt-BR" sz="1600" dirty="0"/>
              <a:t>)</a:t>
            </a:r>
          </a:p>
          <a:p>
            <a:endParaRPr lang="pt-BR" sz="1600" dirty="0"/>
          </a:p>
          <a:p>
            <a:r>
              <a:rPr lang="pt-BR" sz="1600" dirty="0" err="1"/>
              <a:t>Maximum</a:t>
            </a:r>
            <a:r>
              <a:rPr lang="pt-BR" sz="1600" dirty="0"/>
              <a:t> </a:t>
            </a:r>
            <a:r>
              <a:rPr lang="pt-BR" sz="1600" dirty="0" err="1"/>
              <a:t>speed</a:t>
            </a:r>
            <a:r>
              <a:rPr lang="pt-BR" sz="1600" dirty="0"/>
              <a:t> </a:t>
            </a:r>
            <a:r>
              <a:rPr lang="pt-BR" sz="1600" dirty="0" err="1"/>
              <a:t>on</a:t>
            </a:r>
            <a:r>
              <a:rPr lang="pt-BR" sz="1600" dirty="0"/>
              <a:t> </a:t>
            </a:r>
            <a:r>
              <a:rPr lang="pt-BR" sz="1600" dirty="0" err="1"/>
              <a:t>first</a:t>
            </a:r>
            <a:r>
              <a:rPr lang="pt-BR" sz="1600" dirty="0"/>
              <a:t> </a:t>
            </a:r>
            <a:r>
              <a:rPr lang="pt-BR" sz="1600" dirty="0" err="1"/>
              <a:t>flight</a:t>
            </a:r>
            <a:r>
              <a:rPr lang="pt-BR" sz="1600" dirty="0"/>
              <a:t>: Mach 1.06 (700 mph </a:t>
            </a:r>
            <a:r>
              <a:rPr lang="pt-BR" sz="1600" dirty="0" err="1"/>
              <a:t>at</a:t>
            </a:r>
            <a:r>
              <a:rPr lang="pt-BR" sz="1600" dirty="0"/>
              <a:t> 42,000 </a:t>
            </a:r>
            <a:r>
              <a:rPr lang="pt-BR" sz="1600" dirty="0" err="1"/>
              <a:t>ft</a:t>
            </a:r>
            <a:r>
              <a:rPr lang="pt-BR" sz="1600" dirty="0"/>
              <a:t>)</a:t>
            </a:r>
          </a:p>
          <a:p>
            <a:endParaRPr lang="pt-BR" sz="1600" dirty="0"/>
          </a:p>
          <a:p>
            <a:r>
              <a:rPr lang="pt-BR" sz="1600" dirty="0" err="1"/>
              <a:t>Absolute</a:t>
            </a:r>
            <a:r>
              <a:rPr lang="pt-BR" sz="1600" dirty="0"/>
              <a:t> </a:t>
            </a:r>
            <a:r>
              <a:rPr lang="pt-BR" sz="1600" dirty="0" err="1"/>
              <a:t>ceiling</a:t>
            </a:r>
            <a:r>
              <a:rPr lang="pt-BR" sz="1600" dirty="0"/>
              <a:t>: 87,750 </a:t>
            </a:r>
            <a:r>
              <a:rPr lang="pt-BR" sz="1600" dirty="0" err="1"/>
              <a:t>feet</a:t>
            </a:r>
            <a:r>
              <a:rPr lang="pt-BR" sz="1600" dirty="0"/>
              <a:t> / 26 </a:t>
            </a:r>
            <a:r>
              <a:rPr lang="pt-BR" sz="1600" dirty="0" err="1"/>
              <a:t>kilometers</a:t>
            </a:r>
            <a:endParaRPr lang="pt-BR" sz="1600" dirty="0"/>
          </a:p>
          <a:p>
            <a:endParaRPr lang="pt-BR" sz="1600" dirty="0"/>
          </a:p>
          <a:p>
            <a:r>
              <a:rPr lang="pt-BR" sz="1600" dirty="0" err="1"/>
              <a:t>Engine</a:t>
            </a:r>
            <a:r>
              <a:rPr lang="pt-BR" sz="1600" dirty="0"/>
              <a:t> </a:t>
            </a:r>
            <a:r>
              <a:rPr lang="pt-BR" sz="1600" dirty="0" err="1"/>
              <a:t>specs</a:t>
            </a:r>
            <a:r>
              <a:rPr lang="pt-BR" sz="1600" dirty="0"/>
              <a:t>: 345 lb. four-</a:t>
            </a:r>
            <a:r>
              <a:rPr lang="pt-BR" sz="1600" dirty="0" err="1"/>
              <a:t>chamber</a:t>
            </a:r>
            <a:r>
              <a:rPr lang="pt-BR" sz="1600" dirty="0"/>
              <a:t> </a:t>
            </a:r>
            <a:r>
              <a:rPr lang="pt-BR" sz="1600" dirty="0" err="1"/>
              <a:t>engine</a:t>
            </a:r>
            <a:r>
              <a:rPr lang="pt-BR" sz="1600" dirty="0"/>
              <a:t> </a:t>
            </a:r>
            <a:r>
              <a:rPr lang="pt-BR" sz="1600" dirty="0" err="1"/>
              <a:t>providing</a:t>
            </a:r>
            <a:r>
              <a:rPr lang="pt-BR" sz="1600" dirty="0"/>
              <a:t> 6,000 </a:t>
            </a:r>
            <a:r>
              <a:rPr lang="pt-BR" sz="1600" dirty="0" err="1"/>
              <a:t>lbs</a:t>
            </a:r>
            <a:r>
              <a:rPr lang="pt-BR" sz="1600" dirty="0"/>
              <a:t>. </a:t>
            </a:r>
            <a:r>
              <a:rPr lang="pt-BR" sz="1600" dirty="0" err="1"/>
              <a:t>of</a:t>
            </a:r>
            <a:r>
              <a:rPr lang="pt-BR" sz="1600" dirty="0"/>
              <a:t> </a:t>
            </a:r>
            <a:r>
              <a:rPr lang="pt-BR" sz="1600" dirty="0" err="1"/>
              <a:t>thrust</a:t>
            </a:r>
            <a:r>
              <a:rPr lang="pt-BR" sz="1600" dirty="0"/>
              <a:t> (</a:t>
            </a:r>
            <a:r>
              <a:rPr lang="pt-BR" sz="1600" dirty="0" err="1"/>
              <a:t>at</a:t>
            </a:r>
            <a:r>
              <a:rPr lang="pt-BR" sz="1600" dirty="0"/>
              <a:t> </a:t>
            </a:r>
            <a:r>
              <a:rPr lang="pt-BR" sz="1600" dirty="0" err="1"/>
              <a:t>sea</a:t>
            </a:r>
            <a:r>
              <a:rPr lang="pt-BR" sz="1600" dirty="0"/>
              <a:t> </a:t>
            </a:r>
            <a:r>
              <a:rPr lang="pt-BR" sz="1600" dirty="0" err="1"/>
              <a:t>level</a:t>
            </a:r>
            <a:r>
              <a:rPr lang="pt-BR" sz="1600" dirty="0"/>
              <a:t>) </a:t>
            </a:r>
            <a:r>
              <a:rPr lang="pt-BR" sz="1600" dirty="0" err="1"/>
              <a:t>Fuel</a:t>
            </a:r>
            <a:r>
              <a:rPr lang="pt-BR" sz="1600" dirty="0"/>
              <a:t> </a:t>
            </a:r>
            <a:r>
              <a:rPr lang="pt-BR" sz="1600" dirty="0" err="1"/>
              <a:t>capacity</a:t>
            </a:r>
            <a:r>
              <a:rPr lang="pt-BR" sz="1600" dirty="0"/>
              <a:t> </a:t>
            </a:r>
            <a:r>
              <a:rPr lang="pt-BR" sz="1600" dirty="0" err="1"/>
              <a:t>limited</a:t>
            </a:r>
            <a:r>
              <a:rPr lang="pt-BR" sz="1600" dirty="0"/>
              <a:t> full-</a:t>
            </a:r>
            <a:r>
              <a:rPr lang="pt-BR" sz="1600" dirty="0" err="1"/>
              <a:t>power</a:t>
            </a:r>
            <a:r>
              <a:rPr lang="pt-BR" sz="1600" dirty="0"/>
              <a:t> </a:t>
            </a:r>
            <a:r>
              <a:rPr lang="pt-BR" sz="1600" dirty="0" err="1"/>
              <a:t>usage</a:t>
            </a:r>
            <a:r>
              <a:rPr lang="pt-BR" sz="1600" dirty="0"/>
              <a:t> </a:t>
            </a:r>
            <a:r>
              <a:rPr lang="pt-BR" sz="1600" dirty="0" err="1"/>
              <a:t>to</a:t>
            </a:r>
            <a:r>
              <a:rPr lang="pt-BR" sz="1600" dirty="0"/>
              <a:t> </a:t>
            </a:r>
            <a:r>
              <a:rPr lang="pt-BR" sz="1600" dirty="0" err="1"/>
              <a:t>about</a:t>
            </a:r>
            <a:r>
              <a:rPr lang="pt-BR" sz="1600" dirty="0"/>
              <a:t> 5 minutes.</a:t>
            </a:r>
          </a:p>
          <a:p>
            <a:endParaRPr lang="pt-BR" sz="1600" dirty="0"/>
          </a:p>
          <a:p>
            <a:r>
              <a:rPr lang="pt-BR" sz="1600" dirty="0" err="1"/>
              <a:t>Propellants</a:t>
            </a:r>
            <a:r>
              <a:rPr lang="pt-BR" sz="1600" dirty="0"/>
              <a:t>: </a:t>
            </a:r>
            <a:r>
              <a:rPr lang="pt-BR" sz="1600" dirty="0" err="1"/>
              <a:t>Liquid</a:t>
            </a:r>
            <a:r>
              <a:rPr lang="pt-BR" sz="1600" dirty="0"/>
              <a:t> </a:t>
            </a:r>
            <a:r>
              <a:rPr lang="pt-BR" sz="1600" dirty="0" err="1"/>
              <a:t>oxygen</a:t>
            </a:r>
            <a:r>
              <a:rPr lang="pt-BR" sz="1600" dirty="0"/>
              <a:t>, </a:t>
            </a:r>
            <a:r>
              <a:rPr lang="pt-BR" sz="1600" dirty="0" err="1"/>
              <a:t>ethyl</a:t>
            </a:r>
            <a:r>
              <a:rPr lang="pt-BR" sz="1600" dirty="0"/>
              <a:t> </a:t>
            </a:r>
            <a:r>
              <a:rPr lang="pt-BR" sz="1600" dirty="0" err="1"/>
              <a:t>alcohol</a:t>
            </a:r>
            <a:r>
              <a:rPr lang="pt-BR" sz="1600" dirty="0"/>
              <a:t>, </a:t>
            </a:r>
            <a:r>
              <a:rPr lang="pt-BR" sz="1600" dirty="0" err="1"/>
              <a:t>nitrogen</a:t>
            </a:r>
            <a:r>
              <a:rPr lang="pt-BR" sz="1600" dirty="0"/>
              <a:t> (high-</a:t>
            </a:r>
            <a:r>
              <a:rPr lang="pt-BR" sz="1600" dirty="0" err="1"/>
              <a:t>pressure</a:t>
            </a:r>
            <a:r>
              <a:rPr lang="pt-BR" sz="1600" dirty="0"/>
              <a:t> </a:t>
            </a:r>
            <a:r>
              <a:rPr lang="pt-BR" sz="1600" dirty="0" err="1"/>
              <a:t>gas</a:t>
            </a:r>
            <a:r>
              <a:rPr lang="pt-BR" sz="1600" dirty="0"/>
              <a:t> </a:t>
            </a:r>
            <a:r>
              <a:rPr lang="pt-BR" sz="1600" dirty="0" err="1"/>
              <a:t>used</a:t>
            </a:r>
            <a:r>
              <a:rPr lang="pt-BR" sz="1600" dirty="0"/>
              <a:t> </a:t>
            </a:r>
            <a:r>
              <a:rPr lang="pt-BR" sz="1600" dirty="0" err="1"/>
              <a:t>to</a:t>
            </a:r>
            <a:r>
              <a:rPr lang="pt-BR" sz="1600" dirty="0"/>
              <a:t> force </a:t>
            </a:r>
            <a:r>
              <a:rPr lang="pt-BR" sz="1600" dirty="0" err="1"/>
              <a:t>the</a:t>
            </a:r>
            <a:r>
              <a:rPr lang="pt-BR" sz="1600" dirty="0"/>
              <a:t> </a:t>
            </a:r>
            <a:r>
              <a:rPr lang="pt-BR" sz="1600" dirty="0" err="1"/>
              <a:t>liquid</a:t>
            </a:r>
            <a:r>
              <a:rPr lang="pt-BR" sz="1600" dirty="0"/>
              <a:t> </a:t>
            </a:r>
            <a:r>
              <a:rPr lang="pt-BR" sz="1600" dirty="0" err="1"/>
              <a:t>oxygen</a:t>
            </a:r>
            <a:r>
              <a:rPr lang="pt-BR" sz="1600" dirty="0"/>
              <a:t> </a:t>
            </a:r>
            <a:r>
              <a:rPr lang="pt-BR" sz="1600" dirty="0" err="1"/>
              <a:t>and</a:t>
            </a:r>
            <a:r>
              <a:rPr lang="pt-BR" sz="1600" dirty="0"/>
              <a:t> </a:t>
            </a:r>
            <a:r>
              <a:rPr lang="pt-BR" sz="1600" dirty="0" err="1"/>
              <a:t>alcohol</a:t>
            </a:r>
            <a:r>
              <a:rPr lang="pt-BR" sz="1600" dirty="0"/>
              <a:t> </a:t>
            </a:r>
            <a:r>
              <a:rPr lang="pt-BR" sz="1600" dirty="0" err="1"/>
              <a:t>into</a:t>
            </a:r>
            <a:r>
              <a:rPr lang="pt-BR" sz="1600" dirty="0"/>
              <a:t> </a:t>
            </a:r>
            <a:r>
              <a:rPr lang="pt-BR" sz="1600" dirty="0" err="1"/>
              <a:t>the</a:t>
            </a:r>
            <a:r>
              <a:rPr lang="pt-BR" sz="1600" dirty="0"/>
              <a:t> </a:t>
            </a:r>
            <a:r>
              <a:rPr lang="pt-BR" sz="1600" dirty="0" err="1"/>
              <a:t>rocket</a:t>
            </a:r>
            <a:r>
              <a:rPr lang="pt-BR" sz="1600" dirty="0"/>
              <a:t> </a:t>
            </a:r>
            <a:r>
              <a:rPr lang="pt-BR" sz="1600" dirty="0" err="1"/>
              <a:t>engine</a:t>
            </a:r>
            <a:r>
              <a:rPr lang="pt-BR" sz="1600" dirty="0"/>
              <a:t>)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44BB9A1-50B7-4472-A6FF-13DEA25402CC}"/>
              </a:ext>
            </a:extLst>
          </p:cNvPr>
          <p:cNvSpPr/>
          <p:nvPr/>
        </p:nvSpPr>
        <p:spPr>
          <a:xfrm>
            <a:off x="263352" y="4293096"/>
            <a:ext cx="7087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Length: 31' (9.42 m)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Top speed: 958 mph (1,541 km/h)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Weight: 7,000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(3,175 kg)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Wingspan: 28' (8.50 m)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First flight: January 19, 1946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Engine type: Reaction Motors XLR11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558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32A133D-BB45-488A-9583-771316C9F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064" y="8467"/>
            <a:ext cx="5388090" cy="404106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A1315C9-0018-418A-A87C-7291AAC54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" y="1412776"/>
            <a:ext cx="6430157" cy="501351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B17A756-2F38-4E63-9396-7077EF09F926}"/>
              </a:ext>
            </a:extLst>
          </p:cNvPr>
          <p:cNvSpPr txBox="1"/>
          <p:nvPr/>
        </p:nvSpPr>
        <p:spPr>
          <a:xfrm>
            <a:off x="1271464" y="476672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X Planes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400</Words>
  <Application>Microsoft Office PowerPoint</Application>
  <PresentationFormat>Widescreen</PresentationFormat>
  <Paragraphs>61</Paragraphs>
  <Slides>40</Slides>
  <Notes>1</Notes>
  <HiddenSlides>0</HiddenSlides>
  <MMClips>3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5" baseType="lpstr">
      <vt:lpstr>Algerian</vt:lpstr>
      <vt:lpstr>Arial</vt:lpstr>
      <vt:lpstr>Calibri</vt:lpstr>
      <vt:lpstr>Times New Roman</vt:lpstr>
      <vt:lpstr>Estrutura padrão</vt:lpstr>
      <vt:lpstr>Aerodinâmica Compressível</vt:lpstr>
      <vt:lpstr>Apresentação do PowerPoint</vt:lpstr>
      <vt:lpstr>Apresentação do PowerPoint</vt:lpstr>
      <vt:lpstr>Apresentação do PowerPoint</vt:lpstr>
      <vt:lpstr>Apresentação do PowerPoint</vt:lpstr>
      <vt:lpstr>Bell X-1 primeiro avião a romper a barreira do som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Mach Number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NASA’s X-59 Quiet Supersonic Research Aircraft Cleared for Final Assembly</vt:lpstr>
      <vt:lpstr>Virtual cockpit</vt:lpstr>
      <vt:lpstr>NASA's Sonic Boom Research Takes "Shape"</vt:lpstr>
      <vt:lpstr>Apresentação do PowerPoint</vt:lpstr>
      <vt:lpstr>Apresentação do PowerPoint</vt:lpstr>
      <vt:lpstr>Schrillen tirado em voo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Particular</dc:creator>
  <cp:lastModifiedBy>Fernando Catalano</cp:lastModifiedBy>
  <cp:revision>54</cp:revision>
  <dcterms:created xsi:type="dcterms:W3CDTF">2004-04-19T21:31:31Z</dcterms:created>
  <dcterms:modified xsi:type="dcterms:W3CDTF">2021-06-02T14:44:29Z</dcterms:modified>
</cp:coreProperties>
</file>