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79" r:id="rId2"/>
    <p:sldId id="28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4" r:id="rId22"/>
    <p:sldId id="256" r:id="rId23"/>
    <p:sldId id="257" r:id="rId24"/>
    <p:sldId id="258" r:id="rId25"/>
    <p:sldId id="259" r:id="rId26"/>
    <p:sldId id="260" r:id="rId27"/>
    <p:sldId id="261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208FA5B-35FB-ED46-A10C-3AC37D10810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299F24D-F0D8-6A4F-8B25-F190465E40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PIED</a:t>
            </a:r>
            <a:br>
              <a:rPr lang="en-US" dirty="0" smtClean="0"/>
            </a:br>
            <a:r>
              <a:rPr lang="en-US" sz="2400" dirty="0" err="1" smtClean="0"/>
              <a:t>O</a:t>
            </a:r>
            <a:r>
              <a:rPr lang="en-US" sz="2400" dirty="0" err="1" smtClean="0"/>
              <a:t>rientações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apresentação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17/out/2019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17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961"/>
            <a:ext cx="8229600" cy="445423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Relato 1</a:t>
            </a:r>
            <a:r>
              <a:rPr lang="pt-BR" dirty="0"/>
              <a:t> deverá ser entregue pela plataforma STOA, até o dia </a:t>
            </a:r>
            <a:r>
              <a:rPr lang="pt-BR" b="1" dirty="0"/>
              <a:t>12 de setembro</a:t>
            </a:r>
            <a:r>
              <a:rPr lang="pt-BR" dirty="0"/>
              <a:t>, antes do início da aula (19h25). Estima-se que o texto desse relatório parcial tenha aproximadamente quatro páginas, não ultrapassando </a:t>
            </a:r>
            <a:r>
              <a:rPr lang="pt-BR" dirty="0">
                <a:solidFill>
                  <a:srgbClr val="FF0000"/>
                </a:solidFill>
              </a:rPr>
              <a:t>10.000 caracteres</a:t>
            </a:r>
            <a:r>
              <a:rPr lang="pt-BR" dirty="0"/>
              <a:t>, incluindo espaços. Anexos tais como os indicados no item 5 acima podem ser incluídos sem considerar esse limite.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60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453" y="58846"/>
            <a:ext cx="81915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Relato 1 – foco na observação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Nome do aluno/estagiário: </a:t>
            </a:r>
            <a:r>
              <a:rPr lang="pt-BR" sz="2400" dirty="0" smtClean="0"/>
              <a:t>_______________________________________</a:t>
            </a:r>
            <a:endParaRPr lang="pt-BR" sz="2400" dirty="0"/>
          </a:p>
          <a:p>
            <a:r>
              <a:rPr lang="pt-BR" sz="2400" dirty="0"/>
              <a:t>Nome da escola: </a:t>
            </a:r>
            <a:r>
              <a:rPr lang="pt-BR" sz="2400" dirty="0" smtClean="0"/>
              <a:t>___________________________________________________ </a:t>
            </a:r>
            <a:endParaRPr lang="pt-BR" sz="2400" dirty="0"/>
          </a:p>
          <a:p>
            <a:r>
              <a:rPr lang="pt-BR" sz="2400" dirty="0"/>
              <a:t>Nível de ensino e ano acompanhado: </a:t>
            </a:r>
            <a:r>
              <a:rPr lang="pt-BR" sz="2400" dirty="0" smtClean="0"/>
              <a:t>____________________________</a:t>
            </a:r>
            <a:endParaRPr lang="pt-BR" sz="2400" dirty="0"/>
          </a:p>
          <a:p>
            <a:r>
              <a:rPr lang="pt-BR" sz="2400" dirty="0"/>
              <a:t>Nome do professor que recebe o </a:t>
            </a:r>
            <a:r>
              <a:rPr lang="pt-BR" sz="2400" dirty="0" smtClean="0"/>
              <a:t>estagiário:_____________________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Faça um comentário sobre situações de ensino de ciências e de matemática observadas. Use como uma das referências o capítulo 3 de Carvalho e col., 1998. </a:t>
            </a:r>
          </a:p>
          <a:p>
            <a:r>
              <a:rPr lang="pt-BR" sz="2400" dirty="0"/>
              <a:t>Espera-se que os </a:t>
            </a:r>
            <a:r>
              <a:rPr lang="pt-BR" sz="2400" dirty="0">
                <a:solidFill>
                  <a:srgbClr val="FF0000"/>
                </a:solidFill>
              </a:rPr>
              <a:t>aspectos  acima indicados (de 1 a 5) sejam contemplados nesse comentário</a:t>
            </a:r>
            <a:r>
              <a:rPr lang="pt-BR" sz="2400" dirty="0"/>
              <a:t>.</a:t>
            </a:r>
          </a:p>
          <a:p>
            <a:r>
              <a:rPr lang="pt-BR" sz="2400" dirty="0">
                <a:solidFill>
                  <a:srgbClr val="FF0000"/>
                </a:solidFill>
              </a:rPr>
              <a:t>As questões </a:t>
            </a:r>
            <a:r>
              <a:rPr lang="pt-BR" sz="2400" dirty="0"/>
              <a:t>seguintes podem ajudar a </a:t>
            </a:r>
            <a:r>
              <a:rPr lang="pt-BR" sz="2400" dirty="0">
                <a:solidFill>
                  <a:srgbClr val="FF0000"/>
                </a:solidFill>
              </a:rPr>
              <a:t>orientar sua reflexão </a:t>
            </a:r>
            <a:r>
              <a:rPr lang="pt-BR" sz="2400" dirty="0"/>
              <a:t>crítica sobre os dados recolhidos nas observações: </a:t>
            </a:r>
          </a:p>
        </p:txBody>
      </p:sp>
    </p:spTree>
    <p:extLst>
      <p:ext uri="{BB962C8B-B14F-4D97-AF65-F5344CB8AC3E}">
        <p14:creationId xmlns:p14="http://schemas.microsoft.com/office/powerpoint/2010/main" xmlns="" val="201452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626"/>
            <a:ext cx="7467600" cy="49261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i="1" dirty="0"/>
              <a:t>Que concepções de ciência, trabalho científico e cientista podem ser identificadas entre os alunos?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i="1" dirty="0"/>
              <a:t>Como os conteúdos de ciências e de matemática se apresentam (componente curricular, carga horária, projetos, atividades)?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i="1" dirty="0"/>
              <a:t>Que materiais e recursos apoiam o desenvolvimento de temas e conteúdos de ciências e de matemática?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i="1" dirty="0"/>
              <a:t>É possível observar integração entre os conteúdos de Ciências e de Matemática e outras áreas e componentes curriculares?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24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6"/>
            <a:ext cx="7467600" cy="4830850"/>
          </a:xfrm>
        </p:spPr>
        <p:txBody>
          <a:bodyPr/>
          <a:lstStyle/>
          <a:p>
            <a:pPr algn="just"/>
            <a:r>
              <a:rPr lang="pt-BR" i="1" dirty="0"/>
              <a:t>O trabalho com os conteúdos de ciências e de matemática dá oportunidade para a cooperação e o compartilhamento de ideias entre os alunos? Há ocasiões em que os alunos são solicitados a resolver problemas?</a:t>
            </a:r>
            <a:endParaRPr lang="pt-BR" dirty="0"/>
          </a:p>
          <a:p>
            <a:pPr algn="just"/>
            <a:r>
              <a:rPr lang="pt-BR" i="1" dirty="0"/>
              <a:t>Nas atividades de ciências e de matemática há situações em que se propõem perguntas e desafios para os alunos, se encoraja a exploração de ideias?</a:t>
            </a:r>
            <a:endParaRPr lang="pt-BR" dirty="0"/>
          </a:p>
          <a:p>
            <a:pPr algn="just"/>
            <a:r>
              <a:rPr lang="pt-BR" i="1" dirty="0"/>
              <a:t>Quais os tipos de conteúdos são valorizados nas atividades de ciências e de matemática?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2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Orientações para o estágio com </a:t>
            </a:r>
            <a:r>
              <a:rPr lang="pt-BR" b="1" dirty="0">
                <a:solidFill>
                  <a:srgbClr val="FF0000"/>
                </a:solidFill>
              </a:rPr>
              <a:t>foco na </a:t>
            </a:r>
            <a:r>
              <a:rPr lang="pt-BR" b="1" dirty="0" smtClean="0">
                <a:solidFill>
                  <a:srgbClr val="FF0000"/>
                </a:solidFill>
              </a:rPr>
              <a:t>regência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5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As atividades de regência são parte fundamental do estágio na disciplina EDM 343 - Projeto Integrado de Estágio em Docência em Matemática e Ciências. Seu planejamento deverá </a:t>
            </a:r>
            <a:r>
              <a:rPr lang="pt-BR" dirty="0">
                <a:solidFill>
                  <a:srgbClr val="FF0000"/>
                </a:solidFill>
              </a:rPr>
              <a:t>contemplar conteúdos relacionados aos </a:t>
            </a:r>
            <a:r>
              <a:rPr lang="pt-BR" b="1" dirty="0">
                <a:solidFill>
                  <a:srgbClr val="FF0000"/>
                </a:solidFill>
              </a:rPr>
              <a:t>componentes curriculares Matemática e Ciências</a:t>
            </a:r>
            <a:r>
              <a:rPr lang="pt-BR" dirty="0"/>
              <a:t>. Para organizar as atividades de regência é importante definir </a:t>
            </a:r>
            <a:r>
              <a:rPr lang="pt-BR" b="1" dirty="0"/>
              <a:t>tem</a:t>
            </a:r>
            <a:r>
              <a:rPr lang="pt-BR" dirty="0"/>
              <a:t>a, </a:t>
            </a:r>
            <a:r>
              <a:rPr lang="pt-BR" b="1" dirty="0"/>
              <a:t>atividades</a:t>
            </a:r>
            <a:r>
              <a:rPr lang="pt-BR" dirty="0"/>
              <a:t> e </a:t>
            </a:r>
            <a:r>
              <a:rPr lang="pt-BR" b="1" dirty="0"/>
              <a:t>cronograma</a:t>
            </a:r>
            <a:r>
              <a:rPr lang="pt-BR" dirty="0"/>
              <a:t> em acordo com escola e professor.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95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5540"/>
            <a:ext cx="8229600" cy="5410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O planejamento e desenvolvimento das atividades de regência devem observar:</a:t>
            </a:r>
          </a:p>
          <a:p>
            <a:pPr lvl="0" algn="just"/>
            <a:r>
              <a:rPr lang="pt-BR" dirty="0">
                <a:solidFill>
                  <a:srgbClr val="FF0000"/>
                </a:solidFill>
              </a:rPr>
              <a:t>conteúdos</a:t>
            </a:r>
            <a:r>
              <a:rPr lang="pt-BR" dirty="0"/>
              <a:t> a serem desenvolvidos e valorizados;</a:t>
            </a:r>
          </a:p>
          <a:p>
            <a:pPr lvl="0" algn="just"/>
            <a:r>
              <a:rPr lang="pt-BR" dirty="0">
                <a:solidFill>
                  <a:srgbClr val="FF0000"/>
                </a:solidFill>
              </a:rPr>
              <a:t>materiais</a:t>
            </a:r>
            <a:r>
              <a:rPr lang="pt-BR" dirty="0"/>
              <a:t> e recursos que darão apoio ao desenvolvimento dos conteúdos planejados;</a:t>
            </a:r>
          </a:p>
          <a:p>
            <a:pPr lvl="0" algn="just"/>
            <a:r>
              <a:rPr lang="pt-BR" dirty="0"/>
              <a:t>possibilidade de </a:t>
            </a:r>
            <a:r>
              <a:rPr lang="pt-BR" dirty="0">
                <a:solidFill>
                  <a:srgbClr val="FF0000"/>
                </a:solidFill>
              </a:rPr>
              <a:t>integração</a:t>
            </a:r>
            <a:r>
              <a:rPr lang="pt-BR" dirty="0"/>
              <a:t> com outras áreas e disciplinas;</a:t>
            </a:r>
          </a:p>
          <a:p>
            <a:pPr lvl="0" algn="just"/>
            <a:r>
              <a:rPr lang="pt-BR" dirty="0"/>
              <a:t>oportunidades para </a:t>
            </a:r>
            <a:r>
              <a:rPr lang="pt-BR" dirty="0">
                <a:solidFill>
                  <a:srgbClr val="FF0000"/>
                </a:solidFill>
              </a:rPr>
              <a:t>cooperação e compartilhamento </a:t>
            </a:r>
            <a:r>
              <a:rPr lang="pt-BR" dirty="0"/>
              <a:t>de ideias entre os alunos;</a:t>
            </a:r>
          </a:p>
          <a:p>
            <a:pPr lvl="0" algn="just"/>
            <a:r>
              <a:rPr lang="pt-BR" dirty="0"/>
              <a:t>oportunidades de </a:t>
            </a:r>
            <a:r>
              <a:rPr lang="pt-BR" dirty="0">
                <a:solidFill>
                  <a:srgbClr val="FF0000"/>
                </a:solidFill>
              </a:rPr>
              <a:t>resolução de problemas</a:t>
            </a:r>
            <a:r>
              <a:rPr lang="pt-BR" dirty="0"/>
              <a:t>;</a:t>
            </a:r>
          </a:p>
          <a:p>
            <a:pPr lvl="0" algn="just"/>
            <a:r>
              <a:rPr lang="pt-BR" dirty="0"/>
              <a:t>proposição de </a:t>
            </a:r>
            <a:r>
              <a:rPr lang="pt-BR" dirty="0">
                <a:solidFill>
                  <a:srgbClr val="FF0000"/>
                </a:solidFill>
              </a:rPr>
              <a:t>perguntas e desafios</a:t>
            </a:r>
            <a:r>
              <a:rPr lang="pt-BR" dirty="0"/>
              <a:t>;</a:t>
            </a:r>
          </a:p>
          <a:p>
            <a:pPr lvl="0" algn="just"/>
            <a:r>
              <a:rPr lang="pt-BR" dirty="0"/>
              <a:t>indicação de forma(</a:t>
            </a:r>
            <a:r>
              <a:rPr lang="pt-BR" dirty="0" err="1"/>
              <a:t>s</a:t>
            </a:r>
            <a:r>
              <a:rPr lang="pt-BR" dirty="0"/>
              <a:t>) de </a:t>
            </a:r>
            <a:r>
              <a:rPr lang="pt-BR" dirty="0">
                <a:solidFill>
                  <a:srgbClr val="FF0000"/>
                </a:solidFill>
              </a:rPr>
              <a:t>avaliação</a:t>
            </a:r>
            <a:r>
              <a:rPr lang="pt-BR" dirty="0"/>
              <a:t> que considere adequada(</a:t>
            </a:r>
            <a:r>
              <a:rPr lang="pt-BR" dirty="0" err="1"/>
              <a:t>s</a:t>
            </a:r>
            <a:r>
              <a:rPr lang="pt-BR" dirty="0"/>
              <a:t>).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5827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Sobre o Relato parcial </a:t>
            </a:r>
            <a:r>
              <a:rPr lang="pt-BR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Relato 2 prioriza o registro e a reflexão sobre atividades de regência; é importante que esse relatório seja organizado de maneira a </a:t>
            </a:r>
            <a:r>
              <a:rPr lang="pt-BR" dirty="0">
                <a:solidFill>
                  <a:srgbClr val="FF0000"/>
                </a:solidFill>
              </a:rPr>
              <a:t>contemplar aspectos como os seguintes</a:t>
            </a:r>
            <a:r>
              <a:rPr lang="pt-BR" dirty="0"/>
              <a:t>:</a:t>
            </a:r>
          </a:p>
          <a:p>
            <a:endParaRPr lang="pt-BR" dirty="0"/>
          </a:p>
          <a:p>
            <a:pPr lvl="0"/>
            <a:r>
              <a:rPr lang="pt-BR" dirty="0">
                <a:solidFill>
                  <a:srgbClr val="FF0000"/>
                </a:solidFill>
              </a:rPr>
              <a:t>Contexto</a:t>
            </a:r>
            <a:r>
              <a:rPr lang="pt-BR" dirty="0"/>
              <a:t> do desenvolvimento da regência (escola, nível de ensino, alunos, etc.).</a:t>
            </a:r>
          </a:p>
          <a:p>
            <a:pPr lvl="0"/>
            <a:r>
              <a:rPr lang="pt-BR" dirty="0"/>
              <a:t>Descrição da </a:t>
            </a:r>
            <a:r>
              <a:rPr lang="pt-BR" dirty="0">
                <a:solidFill>
                  <a:srgbClr val="FF0000"/>
                </a:solidFill>
              </a:rPr>
              <a:t>sequência de ensino </a:t>
            </a:r>
            <a:r>
              <a:rPr lang="pt-BR" dirty="0"/>
              <a:t>desenvolvida incluindo planejamento e planos de aula.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Materiais, recursos e atividades</a:t>
            </a:r>
            <a:r>
              <a:rPr lang="pt-BR" dirty="0"/>
              <a:t>.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Avaliação da experiência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75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863638"/>
            <a:ext cx="7467600" cy="39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Relato 2</a:t>
            </a:r>
            <a:r>
              <a:rPr lang="pt-BR" dirty="0"/>
              <a:t> deverá ser entregue pela plataforma </a:t>
            </a:r>
            <a:r>
              <a:rPr lang="pt-BR" dirty="0">
                <a:solidFill>
                  <a:srgbClr val="FF0000"/>
                </a:solidFill>
              </a:rPr>
              <a:t>STOA</a:t>
            </a:r>
            <a:r>
              <a:rPr lang="pt-BR" dirty="0"/>
              <a:t>, até o dia </a:t>
            </a:r>
            <a:r>
              <a:rPr lang="pt-BR" dirty="0">
                <a:solidFill>
                  <a:srgbClr val="FF0000"/>
                </a:solidFill>
              </a:rPr>
              <a:t>21 de novembro</a:t>
            </a:r>
            <a:r>
              <a:rPr lang="pt-BR" dirty="0"/>
              <a:t>, antes do início da aula (19h25). Estima-se que o texto desse relatório parcial tenha aproximadamente quatro páginas, não ultrapassando </a:t>
            </a:r>
            <a:r>
              <a:rPr lang="pt-BR" dirty="0">
                <a:solidFill>
                  <a:srgbClr val="FF0000"/>
                </a:solidFill>
              </a:rPr>
              <a:t>10.000 caracteres</a:t>
            </a:r>
            <a:r>
              <a:rPr lang="pt-BR" dirty="0"/>
              <a:t>, incluindo espaços. Anexos tais como roteiros de atividade, representação de materiais utilizados, textos de apoio, fotografias, etc. podem ser incluídos sem considerar esse limite.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21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139" y="210027"/>
            <a:ext cx="8370449" cy="664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Relato 2 – foco na regência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Nome do aluno/estagiário (ou do grupo de alunos): </a:t>
            </a:r>
            <a:r>
              <a:rPr lang="pt-BR" sz="2400" dirty="0" smtClean="0"/>
              <a:t>____________</a:t>
            </a:r>
          </a:p>
          <a:p>
            <a:r>
              <a:rPr lang="pt-BR" sz="2400" dirty="0" smtClean="0"/>
              <a:t>Nome da escola: ____________________________________________________  </a:t>
            </a:r>
          </a:p>
          <a:p>
            <a:r>
              <a:rPr lang="pt-BR" sz="2400" dirty="0" smtClean="0"/>
              <a:t>Nível </a:t>
            </a:r>
            <a:r>
              <a:rPr lang="pt-BR" sz="2400" dirty="0"/>
              <a:t>de ensino e ano acompanhado: </a:t>
            </a:r>
            <a:r>
              <a:rPr lang="pt-BR" sz="2400" dirty="0" smtClean="0"/>
              <a:t>_____________________________</a:t>
            </a:r>
            <a:endParaRPr lang="pt-BR" sz="2400" dirty="0"/>
          </a:p>
          <a:p>
            <a:r>
              <a:rPr lang="pt-BR" sz="2400" dirty="0"/>
              <a:t>Nome do professor que recebeu o estagiário: </a:t>
            </a:r>
            <a:r>
              <a:rPr lang="pt-BR" sz="2400" dirty="0" smtClean="0"/>
              <a:t>____________________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Faça um comentário sobre a experiência de regência (sua ou de seu grupo) escolhida para análise.  Os itens abaixo podem orientar a composição de seus comentários:</a:t>
            </a:r>
          </a:p>
          <a:p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Tipos de conteúdos </a:t>
            </a:r>
            <a:r>
              <a:rPr lang="pt-BR" sz="2400" dirty="0"/>
              <a:t>contemplados </a:t>
            </a:r>
          </a:p>
          <a:p>
            <a:r>
              <a:rPr lang="pt-BR" sz="2400" dirty="0"/>
              <a:t>	Desenvolvimento da </a:t>
            </a:r>
            <a:r>
              <a:rPr lang="pt-BR" sz="2400" dirty="0">
                <a:solidFill>
                  <a:srgbClr val="FF0000"/>
                </a:solidFill>
              </a:rPr>
              <a:t>autonomia</a:t>
            </a:r>
            <a:r>
              <a:rPr lang="pt-BR" sz="2400" dirty="0"/>
              <a:t> dos alunos</a:t>
            </a:r>
          </a:p>
          <a:p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Cooperação</a:t>
            </a:r>
            <a:r>
              <a:rPr lang="pt-BR" sz="2400" dirty="0"/>
              <a:t> entre os alunos</a:t>
            </a:r>
          </a:p>
          <a:p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Resolução de problemas</a:t>
            </a:r>
          </a:p>
          <a:p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Desafios e exploração de ideias</a:t>
            </a:r>
            <a:r>
              <a:rPr lang="pt-BR" sz="2400" dirty="0"/>
              <a:t>. </a:t>
            </a:r>
          </a:p>
          <a:p>
            <a:r>
              <a:rPr lang="pt-BR" sz="2400" dirty="0"/>
              <a:t>Use como </a:t>
            </a:r>
            <a:r>
              <a:rPr lang="pt-BR" sz="2400" dirty="0">
                <a:solidFill>
                  <a:srgbClr val="FF0000"/>
                </a:solidFill>
              </a:rPr>
              <a:t>referência</a:t>
            </a:r>
            <a:r>
              <a:rPr lang="pt-BR" sz="2400" dirty="0"/>
              <a:t> os capítulos 4 de Carvalho 2012 e 3 de Carvalho e col., 1998.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20948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5199525" cy="4499873"/>
          </a:xfrm>
        </p:spPr>
        <p:txBody>
          <a:bodyPr/>
          <a:lstStyle/>
          <a:p>
            <a:r>
              <a:rPr lang="en-US" sz="6000" dirty="0" err="1" smtClean="0"/>
              <a:t>Orientações</a:t>
            </a:r>
            <a:r>
              <a:rPr lang="en-US" sz="6000" dirty="0" smtClean="0"/>
              <a:t> </a:t>
            </a:r>
            <a:r>
              <a:rPr lang="en-US" sz="6000" dirty="0" err="1" smtClean="0"/>
              <a:t>para</a:t>
            </a:r>
            <a:r>
              <a:rPr lang="en-US" sz="6000" dirty="0" smtClean="0"/>
              <a:t> </a:t>
            </a:r>
            <a:r>
              <a:rPr lang="en-US" sz="6000" dirty="0" err="1" smtClean="0"/>
              <a:t>apresentação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2884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Recuperar orientações anteriores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Considerar</a:t>
            </a:r>
            <a:r>
              <a:rPr lang="en-US" dirty="0" smtClean="0"/>
              <a:t> as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 (</a:t>
            </a:r>
            <a:r>
              <a:rPr lang="en-US" dirty="0" err="1" smtClean="0"/>
              <a:t>Relato</a:t>
            </a:r>
            <a:r>
              <a:rPr lang="en-US" dirty="0" smtClean="0"/>
              <a:t> 1 e </a:t>
            </a:r>
            <a:r>
              <a:rPr lang="en-US" dirty="0" err="1" smtClean="0"/>
              <a:t>Relato</a:t>
            </a:r>
            <a:r>
              <a:rPr lang="en-US" dirty="0" smtClean="0"/>
              <a:t> 2)</a:t>
            </a:r>
          </a:p>
          <a:p>
            <a:r>
              <a:rPr lang="en-US" dirty="0" err="1" smtClean="0"/>
              <a:t>Preparar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15 </a:t>
            </a:r>
            <a:r>
              <a:rPr lang="en-US" dirty="0" err="1" smtClean="0"/>
              <a:t>minutos</a:t>
            </a:r>
            <a:endParaRPr lang="en-US" dirty="0" smtClean="0"/>
          </a:p>
          <a:p>
            <a:r>
              <a:rPr lang="en-US" dirty="0" err="1" smtClean="0"/>
              <a:t>Agendar</a:t>
            </a:r>
            <a:r>
              <a:rPr lang="en-US" dirty="0" smtClean="0"/>
              <a:t> o </a:t>
            </a:r>
            <a:r>
              <a:rPr lang="en-US" dirty="0" err="1" smtClean="0"/>
              <a:t>dia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r>
              <a:rPr lang="en-US" dirty="0" smtClean="0"/>
              <a:t> (21 </a:t>
            </a:r>
            <a:r>
              <a:rPr lang="en-US" dirty="0" err="1" smtClean="0"/>
              <a:t>ou</a:t>
            </a:r>
            <a:r>
              <a:rPr lang="en-US" dirty="0" smtClean="0"/>
              <a:t> 28 de </a:t>
            </a:r>
            <a:r>
              <a:rPr lang="en-US" dirty="0" err="1" smtClean="0"/>
              <a:t>nov</a:t>
            </a:r>
            <a:r>
              <a:rPr lang="en-US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122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94064" y="385580"/>
          <a:ext cx="7810959" cy="5971152"/>
        </p:xfrm>
        <a:graphic>
          <a:graphicData uri="http://schemas.openxmlformats.org/drawingml/2006/table">
            <a:tbl>
              <a:tblPr/>
              <a:tblGrid>
                <a:gridCol w="3325583"/>
                <a:gridCol w="2242688"/>
                <a:gridCol w="2242688"/>
              </a:tblGrid>
              <a:tr h="27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mbria"/>
                          <a:ea typeface="MS Mincho"/>
                          <a:cs typeface="Times New Roman"/>
                        </a:rPr>
                        <a:t>Nome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mbria"/>
                          <a:ea typeface="MS Mincho"/>
                          <a:cs typeface="Times New Roman"/>
                        </a:rPr>
                        <a:t>21/11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mbria"/>
                          <a:ea typeface="MS Mincho"/>
                          <a:cs typeface="Times New Roman"/>
                        </a:rPr>
                        <a:t>28/11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Andreia Borges de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Godoi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Drska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Barbara Dourado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Frasci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Bruna da Fonseca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Lampoglia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Catarina Siqueira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Simoes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Helena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Guimaraes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Jamile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Acaua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Arabi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Larissa de Paula Silva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Luciana dos Santos Silva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Mariana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Caló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Mariana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Coyado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Rodrigues Garcia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Mariana de Mattos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Baratojo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Mariana Queiroz da Silva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Raphael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Carvalho Hubert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Raula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Yasmin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Alves da Costa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Tallyta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Santos Almeida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Tárcio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dirty="0" err="1">
                          <a:latin typeface="Verdana"/>
                          <a:ea typeface="Times New Roman"/>
                          <a:cs typeface="Arial"/>
                        </a:rPr>
                        <a:t>Vancim</a:t>
                      </a: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 de Azevedo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Verdana"/>
                          <a:ea typeface="Times New Roman"/>
                          <a:cs typeface="Arial"/>
                        </a:rPr>
                        <a:t>Vitor Hugo da Silva Aguiar</a:t>
                      </a: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pt-PT" dirty="0" smtClean="0"/>
              <a:t>Problema do barquinho</a:t>
            </a:r>
            <a:endParaRPr lang="pt-PT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Ciências no Ensino Fundamental</a:t>
            </a:r>
          </a:p>
          <a:p>
            <a:r>
              <a:rPr lang="pt-BR" dirty="0" smtClean="0"/>
              <a:t>Conhecimento Físico</a:t>
            </a:r>
          </a:p>
          <a:p>
            <a:r>
              <a:rPr lang="pt-BR" dirty="0" smtClean="0"/>
              <a:t>Carvalho e col. , 1998.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996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Folhas de papel alumínio</a:t>
            </a:r>
          </a:p>
          <a:p>
            <a:r>
              <a:rPr lang="pt-BR" sz="2400" dirty="0" smtClean="0"/>
              <a:t>Arruelas (pecinhas de metal)</a:t>
            </a:r>
          </a:p>
          <a:p>
            <a:r>
              <a:rPr lang="pt-BR" sz="2400" dirty="0" smtClean="0"/>
              <a:t>Recipiente (balde, bacia, pote, etc.) com água. Deve ter cerca de 10 cm de profundidade.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7520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Problema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smtClean="0"/>
              <a:t>Como será que a gente faz para construir um barquinho que, na água, consiga carregar o maior número de pecinhas sem afundar?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xmlns="" val="33304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Resolvido o Problema…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i="1" dirty="0" smtClean="0"/>
              <a:t>Como</a:t>
            </a:r>
            <a:r>
              <a:rPr lang="pt-BR" sz="2400" dirty="0" smtClean="0"/>
              <a:t> fizeram para construir o barquinho que levava o maior número de peças?</a:t>
            </a:r>
          </a:p>
          <a:p>
            <a:r>
              <a:rPr lang="pt-BR" sz="2400" b="1" i="1" dirty="0" smtClean="0"/>
              <a:t>Por que </a:t>
            </a:r>
            <a:r>
              <a:rPr lang="pt-BR" sz="2400" dirty="0" smtClean="0"/>
              <a:t>esse formato conseguia carregar mais peças?</a:t>
            </a:r>
          </a:p>
          <a:p>
            <a:endParaRPr lang="pt-BR" sz="2400" dirty="0" smtClean="0"/>
          </a:p>
          <a:p>
            <a:r>
              <a:rPr lang="pt-BR" sz="2400" dirty="0" smtClean="0"/>
              <a:t>Escrever e desenhar</a:t>
            </a:r>
          </a:p>
          <a:p>
            <a:r>
              <a:rPr lang="pt-BR" sz="2400" dirty="0" smtClean="0"/>
              <a:t>Relações com o cotidiano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4845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Etapas da atividade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Agindo sobre o objeto para ver como reage</a:t>
            </a:r>
          </a:p>
          <a:p>
            <a:pPr algn="just"/>
            <a:r>
              <a:rPr lang="pt-BR" dirty="0" smtClean="0"/>
              <a:t>Agindo sobre o objeto para obter o efeito desejado</a:t>
            </a:r>
          </a:p>
          <a:p>
            <a:pPr algn="just"/>
            <a:r>
              <a:rPr lang="pt-BR" dirty="0" smtClean="0"/>
              <a:t>Tomando consciência de como foi produzido o efeito desejado</a:t>
            </a:r>
          </a:p>
          <a:p>
            <a:pPr algn="just"/>
            <a:r>
              <a:rPr lang="pt-BR" dirty="0" smtClean="0"/>
              <a:t>Dando as explicações causais</a:t>
            </a:r>
          </a:p>
          <a:p>
            <a:pPr algn="just"/>
            <a:r>
              <a:rPr lang="pt-BR" dirty="0" smtClean="0"/>
              <a:t>Escrevendo e desenhando</a:t>
            </a:r>
          </a:p>
          <a:p>
            <a:pPr algn="just"/>
            <a:r>
              <a:rPr lang="pt-BR" dirty="0" smtClean="0"/>
              <a:t>Relacionando atividade e cotidiano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891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445435" cy="61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53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4" y="1266438"/>
            <a:ext cx="7033502" cy="3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8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Orientações Gerais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755"/>
            <a:ext cx="8229600" cy="5545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1.	Os estágios deverão ser realizados em escolas da rede oficial (estadual ou municipal), de ensino fundamental.</a:t>
            </a:r>
          </a:p>
          <a:p>
            <a:pPr algn="just"/>
            <a:r>
              <a:rPr lang="pt-BR" dirty="0"/>
              <a:t>2.	Os estágios vinculados à disciplina EDM0343 – Projeto Integrado de Estágio em Docência em Matemática e Ciências devem completar, no conjunto das atividades, </a:t>
            </a:r>
            <a:r>
              <a:rPr lang="pt-BR" dirty="0">
                <a:solidFill>
                  <a:srgbClr val="FF0000"/>
                </a:solidFill>
              </a:rPr>
              <a:t>60 (sessenta) horas. </a:t>
            </a:r>
          </a:p>
          <a:p>
            <a:pPr algn="just"/>
            <a:r>
              <a:rPr lang="pt-BR" dirty="0"/>
              <a:t>3.	Ao se apresentar nas escolas, os estagiários podem entregar o </a:t>
            </a:r>
            <a:r>
              <a:rPr lang="pt-BR" dirty="0">
                <a:solidFill>
                  <a:srgbClr val="FF0000"/>
                </a:solidFill>
              </a:rPr>
              <a:t>Termo de Compromisso</a:t>
            </a:r>
            <a:r>
              <a:rPr lang="pt-BR" dirty="0"/>
              <a:t>. Para obtê-lo, acesse a página da FEUSP e o link graduação  &gt; estágio &gt; documentos do estágio curricular. Complete os dados, imprima e colha a assinatura de um docente da disciplina.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35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8210"/>
            <a:ext cx="8229600" cy="551795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4.	As fichas de estágio são obtidas na página da FEUSP, pelo link graduação  &gt; estágio &gt; documentos do estágio curricular. Cada aluno imprime sua ficha, registra os dados do estágio, completa todos os campos necessários (descrição das atividades, visto do responsável, informações da instituição e carimbos correspondentes, totalização das horas realizadas e assinatura do estagiário) e entrega a ficha para assinatura de um dos docentes responsável pela disciplina. Após coleta da assinatura, o estudante deverá preencher o formulário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fazer o upload </a:t>
            </a:r>
            <a:r>
              <a:rPr lang="pt-BR" dirty="0"/>
              <a:t>de sua ficha por meio do link </a:t>
            </a:r>
            <a:r>
              <a:rPr lang="pt-BR" dirty="0" err="1"/>
              <a:t>http</a:t>
            </a:r>
            <a:r>
              <a:rPr lang="pt-BR" dirty="0"/>
              <a:t>://www4.fe.usp.br/estagio/registro-da-ficha-de-estagio . Com o upload da ficha assinada digitalizada fica garantido o registro do documento pela Seção de Estágio e NÃO SERÁ MAIS NECESSÁRIA A ENTREGA DA FICHA DE ESTÁGIO (original ou cópia) ao docente ou à Seção de Estágio.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95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990"/>
            <a:ext cx="8229600" cy="59926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5.	Os dados de aproveitamento (notas) não serão lançados no sistema (Júpiter) caso o aluno não entregue a ficha comprobatória da realização do estágio, resultando em reprovação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6</a:t>
            </a:r>
            <a:r>
              <a:rPr lang="pt-BR" dirty="0"/>
              <a:t>.	A data para </a:t>
            </a:r>
            <a:r>
              <a:rPr lang="pt-BR" dirty="0">
                <a:solidFill>
                  <a:srgbClr val="FF0000"/>
                </a:solidFill>
              </a:rPr>
              <a:t>entrega das fichas aos docentes para assinatura é 21 de novembro de 2019</a:t>
            </a:r>
            <a:r>
              <a:rPr lang="pt-BR" dirty="0"/>
              <a:t>. A data para fazer </a:t>
            </a:r>
            <a:r>
              <a:rPr lang="pt-BR" i="1" dirty="0"/>
              <a:t>upload</a:t>
            </a:r>
            <a:r>
              <a:rPr lang="pt-BR" dirty="0"/>
              <a:t> da ficha será comunicada oportunamente.</a:t>
            </a:r>
          </a:p>
          <a:p>
            <a:pPr algn="just"/>
            <a:r>
              <a:rPr lang="pt-BR" dirty="0"/>
              <a:t>7.	Os estágios dessa disciplina estão orientados para contemplar </a:t>
            </a:r>
            <a:r>
              <a:rPr lang="pt-BR" dirty="0">
                <a:solidFill>
                  <a:schemeClr val="tx1"/>
                </a:solidFill>
              </a:rPr>
              <a:t>observação, participação e regência</a:t>
            </a:r>
            <a:r>
              <a:rPr lang="pt-BR" dirty="0"/>
              <a:t>. Relatórios parciais, denominadas de Relato 1 e Relato 2, estão detalhados mais  abaixo.</a:t>
            </a:r>
          </a:p>
          <a:p>
            <a:pPr algn="just"/>
            <a:r>
              <a:rPr lang="pt-BR" dirty="0"/>
              <a:t>8.	Cada um desses </a:t>
            </a:r>
            <a:r>
              <a:rPr lang="pt-BR" dirty="0">
                <a:solidFill>
                  <a:srgbClr val="FF0000"/>
                </a:solidFill>
              </a:rPr>
              <a:t>Relatos deve ser entregue na plataforma STOA</a:t>
            </a:r>
            <a:r>
              <a:rPr lang="pt-BR" dirty="0"/>
              <a:t>, conforme datas indicadas no cronograma. A pontualidade na entrega dos relatórios de cada etapa é um dos itens que será avaliado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pPr algn="just"/>
            <a:endParaRPr lang="pt-B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33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927138"/>
            <a:ext cx="7467600" cy="39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Para o planejamento de todas as atividades desenvolvidas junto às escolas é importante considerar que o estágio é um </a:t>
            </a:r>
            <a:r>
              <a:rPr lang="pt-BR" dirty="0">
                <a:solidFill>
                  <a:srgbClr val="FF0000"/>
                </a:solidFill>
              </a:rPr>
              <a:t>momento de encontro do estagiário com o projeto pedagógico em andamento</a:t>
            </a:r>
            <a:r>
              <a:rPr lang="pt-BR" dirty="0"/>
              <a:t>. Dois focos principais organizam as atividades de estágio nesta disciplina: </a:t>
            </a:r>
            <a:r>
              <a:rPr lang="pt-BR" dirty="0">
                <a:solidFill>
                  <a:srgbClr val="FF0000"/>
                </a:solidFill>
              </a:rPr>
              <a:t>observação e regência</a:t>
            </a:r>
            <a:r>
              <a:rPr lang="pt-BR" dirty="0"/>
              <a:t>. Nos próximos itens apresentamos orientações para cada um desses focos e para a elaboração de Relatos parciais correspondentes.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063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Orientações para o estágio com </a:t>
            </a:r>
            <a:r>
              <a:rPr lang="pt-BR" b="1" dirty="0">
                <a:solidFill>
                  <a:srgbClr val="FF0000"/>
                </a:solidFill>
              </a:rPr>
              <a:t>foco na </a:t>
            </a:r>
            <a:r>
              <a:rPr lang="pt-BR" b="1" dirty="0" smtClean="0">
                <a:solidFill>
                  <a:srgbClr val="FF0000"/>
                </a:solidFill>
              </a:rPr>
              <a:t>observação</a:t>
            </a:r>
            <a:r>
              <a:rPr lang="pt-BR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atenção deve se voltar para três dimensões desse projeto: </a:t>
            </a:r>
            <a:r>
              <a:rPr lang="pt-BR" dirty="0">
                <a:solidFill>
                  <a:srgbClr val="FF0000"/>
                </a:solidFill>
              </a:rPr>
              <a:t>a gestão da escola, o trabalho docente, e o engajamento do aluno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A gestão compreende a visão da direção da escola, da coordenação pedagógica e do professor  a respeito dos componentes curriculares matemática e ciências ; as condições oferecidas na escola ao professor e aos alunos para o desenvolvimento desse ensino.</a:t>
            </a:r>
          </a:p>
          <a:p>
            <a:pPr algn="just"/>
            <a:r>
              <a:rPr lang="pt-BR" dirty="0"/>
              <a:t>O trabalho do professor compreende seu planejamento, material utilizado, comunicação e interação com os alunos, formas de avaliação.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770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2888"/>
            <a:ext cx="7467600" cy="395133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engajamento dos alunos nas aulas inclui seu interesse e envolvimento nas atividades, a disciplina e atitudes em sala, a relação com o professor e os colegas, a rotina de estudos, o registro das atividades, as dificuldades e a manifestação dessas dificuldades.</a:t>
            </a:r>
          </a:p>
          <a:p>
            <a:pPr algn="just"/>
            <a:r>
              <a:rPr lang="pt-BR" dirty="0"/>
              <a:t>Para além dessas diferentes dimensões, o estágio contempla também a participação do estagiário em atividades negociadas com o professor (participação em reuniões, planejamento de atividades, estudos, etc., regência de aulas, o acompanhamento e atendimento aos alunos em suas dúvidas, etc.)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56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Sobre o Relato parcial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194"/>
            <a:ext cx="8229600" cy="5473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Relato 1 prioriza o registro e a reflexão sobre atividades de observação; é importante que esse relatório seja organizado de maneira a contemplar aspectos como os seguintes: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Apresentação em que os objetivos </a:t>
            </a:r>
            <a:r>
              <a:rPr lang="pt-BR" dirty="0"/>
              <a:t>do estágio sejam colocados claramente além de uma breve caracterização da escola, série e turma definida para o estágio, não mais do que o necessário para delimitar o contexto do estágio.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Descrição e análise </a:t>
            </a:r>
            <a:r>
              <a:rPr lang="pt-BR" dirty="0"/>
              <a:t>de diferentes elementos observados e acompanhados na escola.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Reflexão</a:t>
            </a:r>
            <a:r>
              <a:rPr lang="pt-BR" dirty="0"/>
              <a:t> contendo  considerações críticas em que sejam estabelecidos paralelos entre os trabalhos (no caso de ser mais de uma classe, série ou mais de um professor), e concepções e ideias abordadas nas aulas e textos desta disciplina e também de Fundamentos Teórico-Metodológicos para o ensino de Matemática e Fundamentos Teórico-Metodológicos para o ensino de Ciências (veja no quadro abaixo algumas questões que podem orientar tal reflexão)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Bibliografia</a:t>
            </a:r>
            <a:r>
              <a:rPr lang="pt-BR" dirty="0"/>
              <a:t> – Textos utilizados durante o estágio e elaboração do relatório</a:t>
            </a:r>
          </a:p>
          <a:p>
            <a:pPr lvl="0"/>
            <a:r>
              <a:rPr lang="pt-BR" dirty="0">
                <a:solidFill>
                  <a:srgbClr val="FF0000"/>
                </a:solidFill>
              </a:rPr>
              <a:t>Anexos </a:t>
            </a:r>
            <a:r>
              <a:rPr lang="pt-BR" dirty="0"/>
              <a:t>– Cópias de documentos, planejamento do professor, avaliações, trabalhos de alunos.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2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94</TotalTime>
  <Words>1218</Words>
  <Application>Microsoft Office PowerPoint</Application>
  <PresentationFormat>Apresentação na tela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Sketchbook</vt:lpstr>
      <vt:lpstr>PIED Orientações para apresentação</vt:lpstr>
      <vt:lpstr>Recuperar orientações anteriores</vt:lpstr>
      <vt:lpstr>Orientações Gerais </vt:lpstr>
      <vt:lpstr>Slide 4</vt:lpstr>
      <vt:lpstr>Slide 5</vt:lpstr>
      <vt:lpstr>Slide 6</vt:lpstr>
      <vt:lpstr>Orientações para o estágio com foco na observação </vt:lpstr>
      <vt:lpstr>Slide 8</vt:lpstr>
      <vt:lpstr>Sobre o Relato parcial 1 </vt:lpstr>
      <vt:lpstr>Slide 10</vt:lpstr>
      <vt:lpstr>Slide 11</vt:lpstr>
      <vt:lpstr>Slide 12</vt:lpstr>
      <vt:lpstr>Slide 13</vt:lpstr>
      <vt:lpstr>Orientações para o estágio com foco na regência</vt:lpstr>
      <vt:lpstr>Slide 15</vt:lpstr>
      <vt:lpstr>Sobre o Relato parcial 2</vt:lpstr>
      <vt:lpstr>Slide 17</vt:lpstr>
      <vt:lpstr>Slide 18</vt:lpstr>
      <vt:lpstr>Orientações para apresentação</vt:lpstr>
      <vt:lpstr>Orientações para apresentação</vt:lpstr>
      <vt:lpstr>Slide 21</vt:lpstr>
      <vt:lpstr>O Problema do barquinho</vt:lpstr>
      <vt:lpstr>O Material</vt:lpstr>
      <vt:lpstr>O Problema</vt:lpstr>
      <vt:lpstr>Resolvido o Problema…</vt:lpstr>
      <vt:lpstr>Etapas da atividade</vt:lpstr>
      <vt:lpstr>Slide 27</vt:lpstr>
      <vt:lpstr>Slide 28</vt:lpstr>
    </vt:vector>
  </TitlesOfParts>
  <Company>FAFE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Integrado de Estágio em Docência em Matemática e Ciências</dc:title>
  <dc:creator>Silvia Trivelato</dc:creator>
  <cp:lastModifiedBy>user</cp:lastModifiedBy>
  <cp:revision>9</cp:revision>
  <dcterms:created xsi:type="dcterms:W3CDTF">2019-08-08T20:06:16Z</dcterms:created>
  <dcterms:modified xsi:type="dcterms:W3CDTF">2019-10-17T22:06:41Z</dcterms:modified>
</cp:coreProperties>
</file>