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4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" initials="M" lastIdx="2" clrIdx="0">
    <p:extLst>
      <p:ext uri="{19B8F6BF-5375-455C-9EA6-DF929625EA0E}">
        <p15:presenceInfo xmlns:p15="http://schemas.microsoft.com/office/powerpoint/2012/main" userId="Mari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208" autoAdjust="0"/>
  </p:normalViewPr>
  <p:slideViewPr>
    <p:cSldViewPr snapToGrid="0">
      <p:cViewPr varScale="1">
        <p:scale>
          <a:sx n="79" d="100"/>
          <a:sy n="79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5E9CD-5BEF-4B7B-A832-907CE9991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85785-5B09-481F-B54E-1FC526FF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8D92B-B2AE-4DFD-AC9C-38EA48F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164E79-E632-446F-9361-6FB9E468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218C9-6EB2-4626-A2B2-ED191606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9319A4-834D-46A8-91C2-F14069B2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F0958-9F2E-4453-A77F-D3A9E04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BED3BA-BA96-44AD-8594-9B155305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t.wikipedia.org/wiki/Faculdade_de_Direito_da_Universidade_de_S%C3%A3o_Paulo" TargetMode="Externa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928702-F6F8-45F2-8996-7109E7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8DB64-8BC9-4552-8C03-4794C455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D37B3-F19E-4362-8ED8-5E8EBFCC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40C4-7419-41AF-BD09-DDF1D8ED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F3BB07-B8B4-46A1-8336-F6E98FF8D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f.jus.br/portal/processo/verProcessoAndamento.asp?numero=992000&amp;classe=ARE-AgR&amp;codigoClasse=0&amp;origem=JUR&amp;recurso=0&amp;tipoJulgamento=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4">
            <a:extLst>
              <a:ext uri="{FF2B5EF4-FFF2-40B4-BE49-F238E27FC236}">
                <a16:creationId xmlns:a16="http://schemas.microsoft.com/office/drawing/2014/main" id="{CBCFB7D4-D8BF-47E7-9226-2D288CB8BA66}"/>
              </a:ext>
            </a:extLst>
          </p:cNvPr>
          <p:cNvSpPr txBox="1">
            <a:spLocks/>
          </p:cNvSpPr>
          <p:nvPr/>
        </p:nvSpPr>
        <p:spPr>
          <a:xfrm>
            <a:off x="2210180" y="1467053"/>
            <a:ext cx="8380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400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r>
              <a:rPr lang="pt-BR" sz="5400" spc="-5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I:</a:t>
            </a:r>
            <a:endParaRPr lang="pt-BR" sz="5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object 55">
            <a:extLst>
              <a:ext uri="{FF2B5EF4-FFF2-40B4-BE49-F238E27FC236}">
                <a16:creationId xmlns:a16="http://schemas.microsoft.com/office/drawing/2014/main" id="{6A064B24-A06A-4E3F-B3EE-F47A4664BE71}"/>
              </a:ext>
            </a:extLst>
          </p:cNvPr>
          <p:cNvSpPr txBox="1"/>
          <p:nvPr/>
        </p:nvSpPr>
        <p:spPr>
          <a:xfrm>
            <a:off x="675249" y="2726258"/>
            <a:ext cx="10877966" cy="16126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t-BR" sz="5200" spc="-3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Tema: Regime Jurídico Administrativo</a:t>
            </a:r>
            <a:endParaRPr sz="5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object 56">
            <a:extLst>
              <a:ext uri="{FF2B5EF4-FFF2-40B4-BE49-F238E27FC236}">
                <a16:creationId xmlns:a16="http://schemas.microsoft.com/office/drawing/2014/main" id="{624CC5CD-2659-4381-9BDE-5FD41128A98C}"/>
              </a:ext>
            </a:extLst>
          </p:cNvPr>
          <p:cNvSpPr txBox="1"/>
          <p:nvPr/>
        </p:nvSpPr>
        <p:spPr>
          <a:xfrm>
            <a:off x="2204745" y="4526712"/>
            <a:ext cx="9348470" cy="1499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ROF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D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sz="280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sz="225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USTAVO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USTINO DE</a:t>
            </a:r>
            <a:r>
              <a:rPr sz="2250" b="1" spc="56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LIVEIRA</a:t>
            </a:r>
            <a:endParaRPr sz="22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Faculdade de Direito da Universidade de </a:t>
            </a:r>
            <a:r>
              <a:rPr sz="2000" spc="-5" dirty="0">
                <a:latin typeface="Segoe UI" panose="020B0502040204020203" pitchFamily="34" charset="0"/>
                <a:cs typeface="Segoe UI" panose="020B0502040204020203" pitchFamily="34" charset="0"/>
              </a:rPr>
              <a:t>São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Paulo</a:t>
            </a:r>
            <a:r>
              <a:rPr sz="2000" spc="-11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(USP)</a:t>
            </a:r>
            <a:endParaRPr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22142" y="196947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  <a:endParaRPr lang="pt-BR" sz="25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9D939DE-F049-47DC-8224-F4EA9A0D80D3}"/>
              </a:ext>
            </a:extLst>
          </p:cNvPr>
          <p:cNvSpPr txBox="1"/>
          <p:nvPr/>
        </p:nvSpPr>
        <p:spPr>
          <a:xfrm>
            <a:off x="228601" y="750945"/>
            <a:ext cx="117957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Em 2017, o STF julgou Agravo Regimental em Recurso Extraordinário de servidora pública que seria removida da localidade onde estava lotada, por razões de interesse público. No pedido, a requerente argumentou forte prejuízo pessoal caso sua remoção ocorresse, dado que passaria a residir longe do cônjuge e de seu filho, menor de idade:</a:t>
            </a:r>
          </a:p>
          <a:p>
            <a:endParaRPr lang="pt-BR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8038" algn="just">
              <a:tabLst>
                <a:tab pos="10668000" algn="l"/>
              </a:tabLst>
            </a:pP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EMENTA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Agravo regimental no recurso extraordinário com agravo. Administrativo. Servidor público federal. Remoção. Circunstâncias fáticas que nortearam a decisão do Tribunal a quo em prol do princípio da proteção à família. Fatos e provas. Reexame. Impossibilidade. Precedentes. 1. A Corte de origem concluiu, em razão de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circunstâncias fáticas específicas, que o princípio da proteção à família deveria prevalecer em relação ao princípio da supremacia do interesse público, ante o evidente prejuízo que a não remoção acarretaria para a unidade familiar.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2. Ponderação de interesses que, in </a:t>
            </a:r>
            <a:r>
              <a:rPr lang="pt-BR" sz="1700" dirty="0" err="1">
                <a:latin typeface="Segoe UI" panose="020B0502040204020203" pitchFamily="34" charset="0"/>
                <a:cs typeface="Segoe UI" panose="020B0502040204020203" pitchFamily="34" charset="0"/>
              </a:rPr>
              <a:t>casu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, não prescinde </a:t>
            </a:r>
            <a:r>
              <a:rPr lang="pt-BR" sz="1700" dirty="0" err="1">
                <a:latin typeface="Segoe UI" panose="020B0502040204020203" pitchFamily="34" charset="0"/>
                <a:cs typeface="Segoe UI" panose="020B0502040204020203" pitchFamily="34" charset="0"/>
              </a:rPr>
              <a:t>doreexame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 do conjunto fático-probatório da causa, o qual é inadmissível em recurso extraordinário. Incidência da Súmula nº 279/STF. 3. Agravo regimental não provido. 4. Inaplicável o art. 85, 11, do CPC, pois os agravados não apresentaram contrarrazões (STF, </a:t>
            </a:r>
            <a:r>
              <a:rPr lang="pt-BR" sz="1700" u="sng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ARE 992000 </a:t>
            </a:r>
            <a:r>
              <a:rPr lang="pt-BR" sz="1700" u="sng" dirty="0" err="1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AgR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 / CE – Rel. Min. DIAS TOFFOLI Julgamento:  31/03/2017)</a:t>
            </a:r>
          </a:p>
          <a:p>
            <a:pPr algn="just">
              <a:tabLst>
                <a:tab pos="10668000" algn="l"/>
              </a:tabLst>
            </a:pP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tabLst>
                <a:tab pos="10668000" algn="l"/>
              </a:tabLst>
            </a:pPr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Pergunta-se:</a:t>
            </a:r>
          </a:p>
          <a:p>
            <a:pPr algn="just">
              <a:tabLst>
                <a:tab pos="10668000" algn="l"/>
              </a:tabLst>
            </a:pPr>
            <a:endParaRPr lang="pt-BR" sz="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10668000" algn="l"/>
              </a:tabLst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Dado que a Constituição Federal foi voltada à proteção dos interesses individuais (tornando-os, inclusive, direitos fundamentais) é possível extrair o entendimento de que haja uma Supremacia do Interesse Público sobre o Interesse Privado?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10668000" algn="l"/>
              </a:tabLst>
            </a:pPr>
            <a:endParaRPr lang="pt-BR" sz="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10668000" algn="l"/>
              </a:tabLst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Na sociedade plural que vivemos hoje, é possível estabelecer o que seria “interesse público”? O cumprimento de um interesse particular – como do caso em tela – poderia acarretar, indiretamente, no cumprimento de um interesse público (de proteção à família)?</a:t>
            </a:r>
          </a:p>
        </p:txBody>
      </p:sp>
    </p:spTree>
    <p:extLst>
      <p:ext uri="{BB962C8B-B14F-4D97-AF65-F5344CB8AC3E}">
        <p14:creationId xmlns:p14="http://schemas.microsoft.com/office/powerpoint/2010/main" val="551675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102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Semibold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Eduardo D. Araújo</cp:lastModifiedBy>
  <cp:revision>64</cp:revision>
  <dcterms:created xsi:type="dcterms:W3CDTF">2018-02-06T23:33:08Z</dcterms:created>
  <dcterms:modified xsi:type="dcterms:W3CDTF">2018-02-27T19:19:30Z</dcterms:modified>
</cp:coreProperties>
</file>