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79" r:id="rId2"/>
    <p:sldId id="317" r:id="rId3"/>
    <p:sldId id="328" r:id="rId4"/>
    <p:sldId id="319" r:id="rId5"/>
    <p:sldId id="320" r:id="rId6"/>
    <p:sldId id="321" r:id="rId7"/>
    <p:sldId id="322" r:id="rId8"/>
    <p:sldId id="323" r:id="rId9"/>
    <p:sldId id="324" r:id="rId10"/>
    <p:sldId id="326" r:id="rId11"/>
    <p:sldId id="325" r:id="rId12"/>
    <p:sldId id="32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8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13/05/2020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13/05/2020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13/05/2020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13/05/2020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13/05/2020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13/05/2020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13/05/2020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13/05/2020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13/05/2020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de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(nosso) Modelo CROPSIM 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Calcular a produtividade potencial e limitada por água (“atingível”)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Linguagem :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Python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Resolução temporal: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diária</a:t>
            </a:r>
          </a:p>
          <a:p>
            <a:pPr marL="514350" indent="-514350">
              <a:buAutoNum type="arabicPeriod"/>
            </a:pPr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199" y="762000"/>
            <a:ext cx="81533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2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Interpolar os coeficientes de partição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4912178" y="228293"/>
            <a:ext cx="4264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TSUM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DVS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3208564" y="63603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801A80C-0D13-4D09-9447-14E166AE9B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2614"/>
          <a:stretch/>
        </p:blipFill>
        <p:spPr>
          <a:xfrm>
            <a:off x="5943600" y="4495800"/>
            <a:ext cx="2922815" cy="228365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EF699C2-8904-43D6-AD71-6997D0260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2296919"/>
            <a:ext cx="5170008" cy="322023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F42C22C-39F4-474D-88EF-138C5E7001B0}"/>
              </a:ext>
            </a:extLst>
          </p:cNvPr>
          <p:cNvSpPr txBox="1"/>
          <p:nvPr/>
        </p:nvSpPr>
        <p:spPr>
          <a:xfrm>
            <a:off x="1143000" y="452488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Ff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5B230E63-7013-4616-AE59-2C03869E39E7}"/>
              </a:ext>
            </a:extLst>
          </p:cNvPr>
          <p:cNvCxnSpPr>
            <a:cxnSpLocks/>
          </p:cNvCxnSpPr>
          <p:nvPr/>
        </p:nvCxnSpPr>
        <p:spPr>
          <a:xfrm flipV="1">
            <a:off x="2667000" y="3352800"/>
            <a:ext cx="0" cy="18288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AFC1213-D0D6-4C29-9B4C-71EE28625704}"/>
              </a:ext>
            </a:extLst>
          </p:cNvPr>
          <p:cNvCxnSpPr/>
          <p:nvPr/>
        </p:nvCxnSpPr>
        <p:spPr>
          <a:xfrm flipH="1">
            <a:off x="838200" y="3352800"/>
            <a:ext cx="1828800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8FDC501-3899-445E-BA30-BA025A709C87}"/>
              </a:ext>
            </a:extLst>
          </p:cNvPr>
          <p:cNvSpPr txBox="1"/>
          <p:nvPr/>
        </p:nvSpPr>
        <p:spPr>
          <a:xfrm>
            <a:off x="1452546" y="2134463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(x</a:t>
            </a:r>
            <a:r>
              <a:rPr lang="pt-BR" sz="2000" baseline="-25000" dirty="0">
                <a:latin typeface="+mj-lt"/>
              </a:rPr>
              <a:t>1</a:t>
            </a:r>
            <a:r>
              <a:rPr lang="pt-BR" sz="2000" dirty="0">
                <a:latin typeface="+mj-lt"/>
              </a:rPr>
              <a:t>,y</a:t>
            </a:r>
            <a:r>
              <a:rPr lang="pt-BR" sz="2000" baseline="-25000" dirty="0">
                <a:latin typeface="+mj-lt"/>
              </a:rPr>
              <a:t>1</a:t>
            </a:r>
            <a:r>
              <a:rPr lang="pt-BR" sz="2000" dirty="0">
                <a:latin typeface="+mj-lt"/>
              </a:rPr>
              <a:t>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8AB290F-CB6E-4AD1-B1C4-D7572C83961F}"/>
              </a:ext>
            </a:extLst>
          </p:cNvPr>
          <p:cNvSpPr txBox="1"/>
          <p:nvPr/>
        </p:nvSpPr>
        <p:spPr>
          <a:xfrm>
            <a:off x="2570318" y="2981935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</a:t>
            </a:r>
            <a:r>
              <a:rPr lang="pt-BR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x,y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F888321E-E292-46BC-A4B4-EA091233AB69}"/>
              </a:ext>
            </a:extLst>
          </p:cNvPr>
          <p:cNvSpPr/>
          <p:nvPr/>
        </p:nvSpPr>
        <p:spPr>
          <a:xfrm>
            <a:off x="1823744" y="248245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0D474258-4C39-4F2E-9E22-0A4122A1FE12}"/>
              </a:ext>
            </a:extLst>
          </p:cNvPr>
          <p:cNvSpPr/>
          <p:nvPr/>
        </p:nvSpPr>
        <p:spPr>
          <a:xfrm>
            <a:off x="3518923" y="427297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652DCF0-0C60-45A5-AD9F-614C368057E9}"/>
              </a:ext>
            </a:extLst>
          </p:cNvPr>
          <p:cNvSpPr txBox="1"/>
          <p:nvPr/>
        </p:nvSpPr>
        <p:spPr>
          <a:xfrm>
            <a:off x="3233488" y="4448145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(x</a:t>
            </a:r>
            <a:r>
              <a:rPr lang="pt-BR" sz="2000" baseline="-25000" dirty="0">
                <a:latin typeface="+mj-lt"/>
              </a:rPr>
              <a:t>2</a:t>
            </a:r>
            <a:r>
              <a:rPr lang="pt-BR" sz="2000" dirty="0">
                <a:latin typeface="+mj-lt"/>
              </a:rPr>
              <a:t>,y</a:t>
            </a:r>
            <a:r>
              <a:rPr lang="pt-BR" sz="2000" baseline="-25000" dirty="0">
                <a:latin typeface="+mj-lt"/>
              </a:rPr>
              <a:t>2</a:t>
            </a:r>
            <a:r>
              <a:rPr lang="pt-BR" sz="2000" dirty="0">
                <a:latin typeface="+mj-lt"/>
              </a:rPr>
              <a:t>)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FF2933A-A775-4C7D-A057-589A13E86A53}"/>
              </a:ext>
            </a:extLst>
          </p:cNvPr>
          <p:cNvSpPr/>
          <p:nvPr/>
        </p:nvSpPr>
        <p:spPr>
          <a:xfrm>
            <a:off x="2610663" y="3305846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6A5261C3-12DB-4DE8-99CB-5BF47965B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49359"/>
              </p:ext>
            </p:extLst>
          </p:nvPr>
        </p:nvGraphicFramePr>
        <p:xfrm>
          <a:off x="3872986" y="2393933"/>
          <a:ext cx="2565727" cy="7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701720" imgH="469800" progId="Equation.DSMT4">
                  <p:embed/>
                </p:oleObj>
              </mc:Choice>
              <mc:Fallback>
                <p:oleObj name="Equation" r:id="rId5" imgW="1701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2986" y="2393933"/>
                        <a:ext cx="2565727" cy="70844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DeTexto 34">
            <a:extLst>
              <a:ext uri="{FF2B5EF4-FFF2-40B4-BE49-F238E27FC236}">
                <a16:creationId xmlns:a16="http://schemas.microsoft.com/office/drawing/2014/main" id="{D6EE44B1-3B3D-480B-8132-CFB7AA182B68}"/>
              </a:ext>
            </a:extLst>
          </p:cNvPr>
          <p:cNvSpPr txBox="1"/>
          <p:nvPr/>
        </p:nvSpPr>
        <p:spPr>
          <a:xfrm>
            <a:off x="4030133" y="3056627"/>
            <a:ext cx="256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Interpolação linear</a:t>
            </a:r>
            <a:endParaRPr lang="pt-BR" sz="2000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0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200" y="762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3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fotossíntese bruta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2425337" y="2585591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radiação absorvida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fotossíntese bruta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762000" y="2743200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35618"/>
              </p:ext>
            </p:extLst>
          </p:nvPr>
        </p:nvGraphicFramePr>
        <p:xfrm>
          <a:off x="3632200" y="3302000"/>
          <a:ext cx="3657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371600" imgH="304560" progId="Equation.DSMT4">
                  <p:embed/>
                </p:oleObj>
              </mc:Choice>
              <mc:Fallback>
                <p:oleObj name="Equation" r:id="rId3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2200" y="3302000"/>
                        <a:ext cx="3657600" cy="812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B82485E-20F5-462C-A7DC-58CE07F7F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001562"/>
              </p:ext>
            </p:extLst>
          </p:nvPr>
        </p:nvGraphicFramePr>
        <p:xfrm>
          <a:off x="3632200" y="5314292"/>
          <a:ext cx="2655056" cy="66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2200" y="5314292"/>
                        <a:ext cx="2655056" cy="6637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727CF78-7FAD-4C03-BC14-9317FED0B787}"/>
              </a:ext>
            </a:extLst>
          </p:cNvPr>
          <p:cNvSpPr/>
          <p:nvPr/>
        </p:nvSpPr>
        <p:spPr>
          <a:xfrm>
            <a:off x="761999" y="465598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179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4572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4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respiração de manutenção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1104900" y="1941850"/>
            <a:ext cx="7073537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respiração a 20 °C, </a:t>
            </a:r>
            <a:r>
              <a:rPr lang="pt-BR" sz="3200" b="1" i="1" u="sng" dirty="0">
                <a:solidFill>
                  <a:srgbClr val="7030A0"/>
                </a:solidFill>
                <a:latin typeface="+mj-lt"/>
              </a:rPr>
              <a:t>para cada componente</a:t>
            </a: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, por exemplo para as folhas: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Corrigir para a temperatura pelo Q</a:t>
            </a:r>
            <a:r>
              <a:rPr lang="pt-BR" sz="3200" b="1" i="1" baseline="-25000" dirty="0">
                <a:solidFill>
                  <a:srgbClr val="7030A0"/>
                </a:solidFill>
                <a:latin typeface="+mj-lt"/>
              </a:rPr>
              <a:t>10</a:t>
            </a: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Somar as RM dos quatro componentes para encontrar a </a:t>
            </a:r>
            <a:r>
              <a:rPr lang="pt-BR" sz="3200" b="1" i="1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RM</a:t>
            </a:r>
            <a:r>
              <a:rPr lang="pt-BR" sz="3200" b="1" i="1" baseline="-25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total</a:t>
            </a:r>
            <a:endParaRPr lang="pt-BR" sz="3200" b="1" i="1" baseline="-25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52397"/>
              </p:ext>
            </p:extLst>
          </p:nvPr>
        </p:nvGraphicFramePr>
        <p:xfrm>
          <a:off x="3459163" y="3097997"/>
          <a:ext cx="328453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9163" y="3097997"/>
                        <a:ext cx="3284537" cy="6413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B6DC10-0DB0-4770-B75A-9B040F0AE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673856"/>
              </p:ext>
            </p:extLst>
          </p:nvPr>
        </p:nvGraphicFramePr>
        <p:xfrm>
          <a:off x="3543300" y="4515445"/>
          <a:ext cx="388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43300" y="4515445"/>
                        <a:ext cx="3886200" cy="914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83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7200" y="-37623"/>
            <a:ext cx="5009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Modelagem do crescimento de uma cultura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3E8EDA1-C930-4549-81B6-43C8076A0A90}"/>
              </a:ext>
            </a:extLst>
          </p:cNvPr>
          <p:cNvSpPr txBox="1"/>
          <p:nvPr/>
        </p:nvSpPr>
        <p:spPr>
          <a:xfrm>
            <a:off x="3258047" y="1237924"/>
            <a:ext cx="16002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Condições meteorológicas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E182133-3948-48EF-B643-A62DF6E38408}"/>
              </a:ext>
            </a:extLst>
          </p:cNvPr>
          <p:cNvSpPr txBox="1"/>
          <p:nvPr/>
        </p:nvSpPr>
        <p:spPr>
          <a:xfrm>
            <a:off x="6089264" y="1226239"/>
            <a:ext cx="1309642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Absorção de Radiação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EB1813A-48C1-46B6-84AF-8DE3AC3FD5D5}"/>
              </a:ext>
            </a:extLst>
          </p:cNvPr>
          <p:cNvSpPr txBox="1"/>
          <p:nvPr/>
        </p:nvSpPr>
        <p:spPr>
          <a:xfrm>
            <a:off x="1484578" y="3855024"/>
            <a:ext cx="1600200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Estádio de desenvolvimento (DVS)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F3061333-D5E1-4F95-A377-4109E7B3FC84}"/>
              </a:ext>
            </a:extLst>
          </p:cNvPr>
          <p:cNvSpPr txBox="1"/>
          <p:nvPr/>
        </p:nvSpPr>
        <p:spPr>
          <a:xfrm>
            <a:off x="5820682" y="2833027"/>
            <a:ext cx="16002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Respiração de manutenção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D72D5BD-FFD1-4C28-8517-A929B116A928}"/>
              </a:ext>
            </a:extLst>
          </p:cNvPr>
          <p:cNvSpPr txBox="1"/>
          <p:nvPr/>
        </p:nvSpPr>
        <p:spPr>
          <a:xfrm>
            <a:off x="5044030" y="4805232"/>
            <a:ext cx="2416041" cy="360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400" b="1" dirty="0">
                <a:latin typeface="+mj-lt"/>
              </a:rPr>
              <a:t>Respiração de crescimento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BAB509E-B4DB-4A77-A44D-BFC08E340E19}"/>
              </a:ext>
            </a:extLst>
          </p:cNvPr>
          <p:cNvSpPr txBox="1"/>
          <p:nvPr/>
        </p:nvSpPr>
        <p:spPr>
          <a:xfrm>
            <a:off x="3346064" y="2334844"/>
            <a:ext cx="14478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Assimilação potencial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BEA3326E-3871-43C1-A95E-B76A4662A0DE}"/>
              </a:ext>
            </a:extLst>
          </p:cNvPr>
          <p:cNvSpPr txBox="1"/>
          <p:nvPr/>
        </p:nvSpPr>
        <p:spPr>
          <a:xfrm>
            <a:off x="3346064" y="3855220"/>
            <a:ext cx="1447800" cy="246221"/>
          </a:xfrm>
          <a:prstGeom prst="rect">
            <a:avLst/>
          </a:pr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Assimilação real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155C5BF-2DA1-44E3-9B04-648D2DF1563C}"/>
              </a:ext>
            </a:extLst>
          </p:cNvPr>
          <p:cNvSpPr txBox="1"/>
          <p:nvPr/>
        </p:nvSpPr>
        <p:spPr>
          <a:xfrm>
            <a:off x="15240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Raízes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B5039378-9563-479A-8031-D3CB61D1AC8F}"/>
              </a:ext>
            </a:extLst>
          </p:cNvPr>
          <p:cNvSpPr txBox="1"/>
          <p:nvPr/>
        </p:nvSpPr>
        <p:spPr>
          <a:xfrm>
            <a:off x="28575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Sementes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39681B4-B688-49BE-89DD-AAC04189A70F}"/>
              </a:ext>
            </a:extLst>
          </p:cNvPr>
          <p:cNvSpPr txBox="1"/>
          <p:nvPr/>
        </p:nvSpPr>
        <p:spPr>
          <a:xfrm>
            <a:off x="42291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Caules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B5315038-D737-456A-A6F8-C568642C3AF9}"/>
              </a:ext>
            </a:extLst>
          </p:cNvPr>
          <p:cNvSpPr txBox="1"/>
          <p:nvPr/>
        </p:nvSpPr>
        <p:spPr>
          <a:xfrm>
            <a:off x="56007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Folhas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38637A4-B1AF-4F15-B3FF-EAA40457C16B}"/>
              </a:ext>
            </a:extLst>
          </p:cNvPr>
          <p:cNvSpPr txBox="1"/>
          <p:nvPr/>
        </p:nvSpPr>
        <p:spPr>
          <a:xfrm>
            <a:off x="7598134" y="5748531"/>
            <a:ext cx="1143000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Índice de Área Foliar (IAF)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92E2A12B-3F68-40AA-956F-9E6EC2033550}"/>
              </a:ext>
            </a:extLst>
          </p:cNvPr>
          <p:cNvCxnSpPr>
            <a:stCxn id="21" idx="2"/>
            <a:endCxn id="34" idx="0"/>
          </p:cNvCxnSpPr>
          <p:nvPr/>
        </p:nvCxnSpPr>
        <p:spPr>
          <a:xfrm>
            <a:off x="4058147" y="1875773"/>
            <a:ext cx="11817" cy="459071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4C03B3CF-B609-49C0-8E70-8AC92F86D32B}"/>
              </a:ext>
            </a:extLst>
          </p:cNvPr>
          <p:cNvCxnSpPr>
            <a:cxnSpLocks/>
            <a:stCxn id="21" idx="3"/>
            <a:endCxn id="28" idx="1"/>
          </p:cNvCxnSpPr>
          <p:nvPr/>
        </p:nvCxnSpPr>
        <p:spPr>
          <a:xfrm flipV="1">
            <a:off x="4858247" y="1545164"/>
            <a:ext cx="1231017" cy="11685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DBCD58EA-E842-4315-8838-A13A0AEFCAC7}"/>
              </a:ext>
            </a:extLst>
          </p:cNvPr>
          <p:cNvCxnSpPr>
            <a:cxnSpLocks/>
            <a:stCxn id="34" idx="2"/>
            <a:endCxn id="35" idx="0"/>
          </p:cNvCxnSpPr>
          <p:nvPr/>
        </p:nvCxnSpPr>
        <p:spPr>
          <a:xfrm>
            <a:off x="4069964" y="2972693"/>
            <a:ext cx="0" cy="882527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Curvo 51">
            <a:extLst>
              <a:ext uri="{FF2B5EF4-FFF2-40B4-BE49-F238E27FC236}">
                <a16:creationId xmlns:a16="http://schemas.microsoft.com/office/drawing/2014/main" id="{3CA946ED-55C9-4A9E-8A55-45A875A568F5}"/>
              </a:ext>
            </a:extLst>
          </p:cNvPr>
          <p:cNvCxnSpPr>
            <a:cxnSpLocks/>
            <a:stCxn id="34" idx="3"/>
            <a:endCxn id="30" idx="1"/>
          </p:cNvCxnSpPr>
          <p:nvPr/>
        </p:nvCxnSpPr>
        <p:spPr>
          <a:xfrm>
            <a:off x="4793864" y="2653769"/>
            <a:ext cx="1026818" cy="498183"/>
          </a:xfrm>
          <a:prstGeom prst="curvedConnector3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do 58">
            <a:extLst>
              <a:ext uri="{FF2B5EF4-FFF2-40B4-BE49-F238E27FC236}">
                <a16:creationId xmlns:a16="http://schemas.microsoft.com/office/drawing/2014/main" id="{6C09F248-9E6C-46E4-B4AB-19EF8EC86D5B}"/>
              </a:ext>
            </a:extLst>
          </p:cNvPr>
          <p:cNvCxnSpPr>
            <a:stCxn id="21" idx="1"/>
            <a:endCxn id="29" idx="0"/>
          </p:cNvCxnSpPr>
          <p:nvPr/>
        </p:nvCxnSpPr>
        <p:spPr>
          <a:xfrm rot="10800000" flipV="1">
            <a:off x="2284679" y="1556848"/>
            <a:ext cx="973369" cy="2298175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74A2B412-2591-4737-8B5A-60120B9EA02C}"/>
              </a:ext>
            </a:extLst>
          </p:cNvPr>
          <p:cNvCxnSpPr>
            <a:cxnSpLocks/>
            <a:stCxn id="29" idx="3"/>
            <a:endCxn id="70" idx="2"/>
          </p:cNvCxnSpPr>
          <p:nvPr/>
        </p:nvCxnSpPr>
        <p:spPr>
          <a:xfrm>
            <a:off x="3084778" y="4297059"/>
            <a:ext cx="312255" cy="460367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Elipse 4095">
            <a:extLst>
              <a:ext uri="{FF2B5EF4-FFF2-40B4-BE49-F238E27FC236}">
                <a16:creationId xmlns:a16="http://schemas.microsoft.com/office/drawing/2014/main" id="{BEB14538-EE32-46DB-A12C-5AB766282FA0}"/>
              </a:ext>
            </a:extLst>
          </p:cNvPr>
          <p:cNvSpPr/>
          <p:nvPr/>
        </p:nvSpPr>
        <p:spPr>
          <a:xfrm>
            <a:off x="3041825" y="3144181"/>
            <a:ext cx="1917350" cy="346234"/>
          </a:xfrm>
          <a:custGeom>
            <a:avLst/>
            <a:gdLst>
              <a:gd name="connsiteX0" fmla="*/ 0 w 1917350"/>
              <a:gd name="connsiteY0" fmla="*/ 173117 h 346234"/>
              <a:gd name="connsiteX1" fmla="*/ 958675 w 1917350"/>
              <a:gd name="connsiteY1" fmla="*/ 0 h 346234"/>
              <a:gd name="connsiteX2" fmla="*/ 1917350 w 1917350"/>
              <a:gd name="connsiteY2" fmla="*/ 173117 h 346234"/>
              <a:gd name="connsiteX3" fmla="*/ 958675 w 1917350"/>
              <a:gd name="connsiteY3" fmla="*/ 346234 h 346234"/>
              <a:gd name="connsiteX4" fmla="*/ 0 w 1917350"/>
              <a:gd name="connsiteY4" fmla="*/ 173117 h 34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7350" h="346234" fill="none" extrusionOk="0">
                <a:moveTo>
                  <a:pt x="0" y="173117"/>
                </a:moveTo>
                <a:cubicBezTo>
                  <a:pt x="44316" y="82764"/>
                  <a:pt x="433268" y="-8344"/>
                  <a:pt x="958675" y="0"/>
                </a:cubicBezTo>
                <a:cubicBezTo>
                  <a:pt x="1480970" y="-1097"/>
                  <a:pt x="1913494" y="81138"/>
                  <a:pt x="1917350" y="173117"/>
                </a:cubicBezTo>
                <a:cubicBezTo>
                  <a:pt x="1913644" y="233382"/>
                  <a:pt x="1445767" y="405116"/>
                  <a:pt x="958675" y="346234"/>
                </a:cubicBezTo>
                <a:cubicBezTo>
                  <a:pt x="444909" y="355021"/>
                  <a:pt x="5046" y="269940"/>
                  <a:pt x="0" y="173117"/>
                </a:cubicBezTo>
                <a:close/>
              </a:path>
              <a:path w="1917350" h="346234" stroke="0" extrusionOk="0">
                <a:moveTo>
                  <a:pt x="0" y="173117"/>
                </a:moveTo>
                <a:cubicBezTo>
                  <a:pt x="-11527" y="70397"/>
                  <a:pt x="392474" y="13789"/>
                  <a:pt x="958675" y="0"/>
                </a:cubicBezTo>
                <a:cubicBezTo>
                  <a:pt x="1499558" y="2404"/>
                  <a:pt x="1899420" y="78077"/>
                  <a:pt x="1917350" y="173117"/>
                </a:cubicBezTo>
                <a:cubicBezTo>
                  <a:pt x="1901739" y="283972"/>
                  <a:pt x="1473612" y="426520"/>
                  <a:pt x="958675" y="346234"/>
                </a:cubicBezTo>
                <a:cubicBezTo>
                  <a:pt x="422782" y="342716"/>
                  <a:pt x="11878" y="274402"/>
                  <a:pt x="0" y="173117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Estresse hídrico</a:t>
            </a:r>
          </a:p>
        </p:txBody>
      </p:sp>
      <p:cxnSp>
        <p:nvCxnSpPr>
          <p:cNvPr id="4099" name="Conector de Seta Reta 4098">
            <a:extLst>
              <a:ext uri="{FF2B5EF4-FFF2-40B4-BE49-F238E27FC236}">
                <a16:creationId xmlns:a16="http://schemas.microsoft.com/office/drawing/2014/main" id="{E8F4BD4F-E63F-48BB-B567-58C987912131}"/>
              </a:ext>
            </a:extLst>
          </p:cNvPr>
          <p:cNvCxnSpPr>
            <a:cxnSpLocks/>
            <a:stCxn id="105" idx="2"/>
            <a:endCxn id="4096" idx="2"/>
          </p:cNvCxnSpPr>
          <p:nvPr/>
        </p:nvCxnSpPr>
        <p:spPr>
          <a:xfrm>
            <a:off x="1232579" y="2465680"/>
            <a:ext cx="1809246" cy="85161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ipse 69">
            <a:extLst>
              <a:ext uri="{FF2B5EF4-FFF2-40B4-BE49-F238E27FC236}">
                <a16:creationId xmlns:a16="http://schemas.microsoft.com/office/drawing/2014/main" id="{BDCC5596-8B1B-4E7D-A851-2F06BAA758CB}"/>
              </a:ext>
            </a:extLst>
          </p:cNvPr>
          <p:cNvSpPr/>
          <p:nvPr/>
        </p:nvSpPr>
        <p:spPr>
          <a:xfrm>
            <a:off x="3397033" y="4584309"/>
            <a:ext cx="1359775" cy="34623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Partição</a:t>
            </a:r>
          </a:p>
        </p:txBody>
      </p:sp>
      <p:cxnSp>
        <p:nvCxnSpPr>
          <p:cNvPr id="73" name="Conector: Angulado 72">
            <a:extLst>
              <a:ext uri="{FF2B5EF4-FFF2-40B4-BE49-F238E27FC236}">
                <a16:creationId xmlns:a16="http://schemas.microsoft.com/office/drawing/2014/main" id="{331686F9-B0D3-49C9-BFF2-5F1992978DAF}"/>
              </a:ext>
            </a:extLst>
          </p:cNvPr>
          <p:cNvCxnSpPr>
            <a:cxnSpLocks/>
            <a:stCxn id="70" idx="4"/>
            <a:endCxn id="37" idx="0"/>
          </p:cNvCxnSpPr>
          <p:nvPr/>
        </p:nvCxnSpPr>
        <p:spPr>
          <a:xfrm rot="5400000">
            <a:off x="2780698" y="4245346"/>
            <a:ext cx="611026" cy="198142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do 75">
            <a:extLst>
              <a:ext uri="{FF2B5EF4-FFF2-40B4-BE49-F238E27FC236}">
                <a16:creationId xmlns:a16="http://schemas.microsoft.com/office/drawing/2014/main" id="{60887DBF-D8B1-4262-B6F2-D117CF61B9C2}"/>
              </a:ext>
            </a:extLst>
          </p:cNvPr>
          <p:cNvCxnSpPr>
            <a:cxnSpLocks/>
            <a:stCxn id="70" idx="4"/>
            <a:endCxn id="40" idx="0"/>
          </p:cNvCxnSpPr>
          <p:nvPr/>
        </p:nvCxnSpPr>
        <p:spPr>
          <a:xfrm rot="16200000" flipH="1">
            <a:off x="4819047" y="4188416"/>
            <a:ext cx="611026" cy="2095279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do 78">
            <a:extLst>
              <a:ext uri="{FF2B5EF4-FFF2-40B4-BE49-F238E27FC236}">
                <a16:creationId xmlns:a16="http://schemas.microsoft.com/office/drawing/2014/main" id="{80C0B486-1960-4C4C-8917-A6E1B9372A52}"/>
              </a:ext>
            </a:extLst>
          </p:cNvPr>
          <p:cNvCxnSpPr>
            <a:cxnSpLocks/>
            <a:stCxn id="70" idx="4"/>
            <a:endCxn id="38" idx="0"/>
          </p:cNvCxnSpPr>
          <p:nvPr/>
        </p:nvCxnSpPr>
        <p:spPr>
          <a:xfrm rot="5400000">
            <a:off x="3447448" y="4912096"/>
            <a:ext cx="611026" cy="64792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id="{977A129E-37E8-499C-AF0C-8D3E0BC34DD4}"/>
              </a:ext>
            </a:extLst>
          </p:cNvPr>
          <p:cNvCxnSpPr>
            <a:cxnSpLocks/>
            <a:stCxn id="70" idx="4"/>
            <a:endCxn id="39" idx="0"/>
          </p:cNvCxnSpPr>
          <p:nvPr/>
        </p:nvCxnSpPr>
        <p:spPr>
          <a:xfrm rot="16200000" flipH="1">
            <a:off x="4133247" y="4874216"/>
            <a:ext cx="611026" cy="723679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: Angulado 84">
            <a:extLst>
              <a:ext uri="{FF2B5EF4-FFF2-40B4-BE49-F238E27FC236}">
                <a16:creationId xmlns:a16="http://schemas.microsoft.com/office/drawing/2014/main" id="{43506D59-F273-4BF7-B6A2-28891BA47A64}"/>
              </a:ext>
            </a:extLst>
          </p:cNvPr>
          <p:cNvCxnSpPr>
            <a:cxnSpLocks/>
            <a:stCxn id="40" idx="2"/>
            <a:endCxn id="41" idx="1"/>
          </p:cNvCxnSpPr>
          <p:nvPr/>
        </p:nvCxnSpPr>
        <p:spPr>
          <a:xfrm rot="16200000" flipH="1">
            <a:off x="6756483" y="5348914"/>
            <a:ext cx="257369" cy="1425934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Angulado 88">
            <a:extLst>
              <a:ext uri="{FF2B5EF4-FFF2-40B4-BE49-F238E27FC236}">
                <a16:creationId xmlns:a16="http://schemas.microsoft.com/office/drawing/2014/main" id="{7756F478-A0FF-4768-B032-0A3F98332326}"/>
              </a:ext>
            </a:extLst>
          </p:cNvPr>
          <p:cNvCxnSpPr>
            <a:cxnSpLocks/>
            <a:stCxn id="41" idx="0"/>
            <a:endCxn id="28" idx="3"/>
          </p:cNvCxnSpPr>
          <p:nvPr/>
        </p:nvCxnSpPr>
        <p:spPr>
          <a:xfrm rot="16200000" flipV="1">
            <a:off x="5682587" y="3261484"/>
            <a:ext cx="4203367" cy="770728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5" name="Conector reto 4124">
            <a:extLst>
              <a:ext uri="{FF2B5EF4-FFF2-40B4-BE49-F238E27FC236}">
                <a16:creationId xmlns:a16="http://schemas.microsoft.com/office/drawing/2014/main" id="{C6DDDF6C-E21E-4A9F-B124-2F01DA7B9973}"/>
              </a:ext>
            </a:extLst>
          </p:cNvPr>
          <p:cNvCxnSpPr>
            <a:cxnSpLocks/>
            <a:stCxn id="35" idx="2"/>
            <a:endCxn id="70" idx="0"/>
          </p:cNvCxnSpPr>
          <p:nvPr/>
        </p:nvCxnSpPr>
        <p:spPr>
          <a:xfrm>
            <a:off x="4069964" y="4101441"/>
            <a:ext cx="6957" cy="48286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ECB7026B-FF08-486A-B5AD-00A26C2ED1F6}"/>
              </a:ext>
            </a:extLst>
          </p:cNvPr>
          <p:cNvSpPr txBox="1"/>
          <p:nvPr/>
        </p:nvSpPr>
        <p:spPr>
          <a:xfrm>
            <a:off x="715857" y="1973237"/>
            <a:ext cx="1033443" cy="492443"/>
          </a:xfrm>
          <a:prstGeom prst="rect">
            <a:avLst/>
          </a:pr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Umidade do solo</a:t>
            </a:r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ACA3F9E7-7E8F-442E-B4C0-D49FA4755BEA}"/>
              </a:ext>
            </a:extLst>
          </p:cNvPr>
          <p:cNvSpPr txBox="1"/>
          <p:nvPr/>
        </p:nvSpPr>
        <p:spPr>
          <a:xfrm>
            <a:off x="158544" y="1121125"/>
            <a:ext cx="1326033" cy="492443"/>
          </a:xfrm>
          <a:custGeom>
            <a:avLst/>
            <a:gdLst>
              <a:gd name="connsiteX0" fmla="*/ 0 w 1326033"/>
              <a:gd name="connsiteY0" fmla="*/ 0 h 492443"/>
              <a:gd name="connsiteX1" fmla="*/ 1326033 w 1326033"/>
              <a:gd name="connsiteY1" fmla="*/ 0 h 492443"/>
              <a:gd name="connsiteX2" fmla="*/ 1326033 w 1326033"/>
              <a:gd name="connsiteY2" fmla="*/ 492443 h 492443"/>
              <a:gd name="connsiteX3" fmla="*/ 0 w 1326033"/>
              <a:gd name="connsiteY3" fmla="*/ 492443 h 492443"/>
              <a:gd name="connsiteX4" fmla="*/ 0 w 1326033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033" h="492443" fill="none" extrusionOk="0">
                <a:moveTo>
                  <a:pt x="0" y="0"/>
                </a:moveTo>
                <a:cubicBezTo>
                  <a:pt x="530686" y="-14356"/>
                  <a:pt x="972611" y="60180"/>
                  <a:pt x="1326033" y="0"/>
                </a:cubicBezTo>
                <a:cubicBezTo>
                  <a:pt x="1329878" y="220538"/>
                  <a:pt x="1361978" y="272649"/>
                  <a:pt x="1326033" y="492443"/>
                </a:cubicBezTo>
                <a:cubicBezTo>
                  <a:pt x="1140501" y="590379"/>
                  <a:pt x="275615" y="391723"/>
                  <a:pt x="0" y="492443"/>
                </a:cubicBezTo>
                <a:cubicBezTo>
                  <a:pt x="11796" y="250067"/>
                  <a:pt x="-38115" y="233123"/>
                  <a:pt x="0" y="0"/>
                </a:cubicBezTo>
                <a:close/>
              </a:path>
              <a:path w="1326033" h="492443" stroke="0" extrusionOk="0">
                <a:moveTo>
                  <a:pt x="0" y="0"/>
                </a:moveTo>
                <a:cubicBezTo>
                  <a:pt x="140481" y="58079"/>
                  <a:pt x="968758" y="67684"/>
                  <a:pt x="1326033" y="0"/>
                </a:cubicBezTo>
                <a:cubicBezTo>
                  <a:pt x="1302398" y="190714"/>
                  <a:pt x="1328393" y="321588"/>
                  <a:pt x="1326033" y="492443"/>
                </a:cubicBezTo>
                <a:cubicBezTo>
                  <a:pt x="840274" y="432652"/>
                  <a:pt x="288304" y="524114"/>
                  <a:pt x="0" y="492443"/>
                </a:cubicBezTo>
                <a:cubicBezTo>
                  <a:pt x="20459" y="319309"/>
                  <a:pt x="-6984" y="125880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Propriedades do solo</a:t>
            </a:r>
          </a:p>
        </p:txBody>
      </p:sp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204FD3F0-0318-4CD4-85AD-0D9AFFF910D0}"/>
              </a:ext>
            </a:extLst>
          </p:cNvPr>
          <p:cNvCxnSpPr>
            <a:cxnSpLocks/>
            <a:stCxn id="113" idx="2"/>
            <a:endCxn id="105" idx="0"/>
          </p:cNvCxnSpPr>
          <p:nvPr/>
        </p:nvCxnSpPr>
        <p:spPr>
          <a:xfrm>
            <a:off x="821561" y="1613568"/>
            <a:ext cx="411018" cy="35966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: Angulado 117">
            <a:extLst>
              <a:ext uri="{FF2B5EF4-FFF2-40B4-BE49-F238E27FC236}">
                <a16:creationId xmlns:a16="http://schemas.microsoft.com/office/drawing/2014/main" id="{3B001055-3FB3-40D0-BD2F-907E27382693}"/>
              </a:ext>
            </a:extLst>
          </p:cNvPr>
          <p:cNvCxnSpPr>
            <a:cxnSpLocks/>
            <a:stCxn id="37" idx="1"/>
            <a:endCxn id="126" idx="2"/>
          </p:cNvCxnSpPr>
          <p:nvPr/>
        </p:nvCxnSpPr>
        <p:spPr>
          <a:xfrm rot="10800000">
            <a:off x="1246160" y="3592915"/>
            <a:ext cx="277840" cy="2144469"/>
          </a:xfrm>
          <a:prstGeom prst="bentConnector2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A2A20EE3-6EA4-46A0-80CE-46762C32256B}"/>
              </a:ext>
            </a:extLst>
          </p:cNvPr>
          <p:cNvSpPr txBox="1"/>
          <p:nvPr/>
        </p:nvSpPr>
        <p:spPr>
          <a:xfrm>
            <a:off x="655003" y="3100471"/>
            <a:ext cx="1182313" cy="492443"/>
          </a:xfrm>
          <a:custGeom>
            <a:avLst/>
            <a:gdLst>
              <a:gd name="connsiteX0" fmla="*/ 0 w 1182313"/>
              <a:gd name="connsiteY0" fmla="*/ 0 h 492443"/>
              <a:gd name="connsiteX1" fmla="*/ 1182313 w 1182313"/>
              <a:gd name="connsiteY1" fmla="*/ 0 h 492443"/>
              <a:gd name="connsiteX2" fmla="*/ 1182313 w 1182313"/>
              <a:gd name="connsiteY2" fmla="*/ 492443 h 492443"/>
              <a:gd name="connsiteX3" fmla="*/ 0 w 1182313"/>
              <a:gd name="connsiteY3" fmla="*/ 492443 h 492443"/>
              <a:gd name="connsiteX4" fmla="*/ 0 w 1182313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313" h="492443" fill="none" extrusionOk="0">
                <a:moveTo>
                  <a:pt x="0" y="0"/>
                </a:moveTo>
                <a:cubicBezTo>
                  <a:pt x="200565" y="5087"/>
                  <a:pt x="776228" y="-26617"/>
                  <a:pt x="1182313" y="0"/>
                </a:cubicBezTo>
                <a:cubicBezTo>
                  <a:pt x="1186158" y="220538"/>
                  <a:pt x="1218258" y="272649"/>
                  <a:pt x="1182313" y="492443"/>
                </a:cubicBezTo>
                <a:cubicBezTo>
                  <a:pt x="880320" y="431283"/>
                  <a:pt x="425774" y="486361"/>
                  <a:pt x="0" y="492443"/>
                </a:cubicBezTo>
                <a:cubicBezTo>
                  <a:pt x="11796" y="250067"/>
                  <a:pt x="-38115" y="233123"/>
                  <a:pt x="0" y="0"/>
                </a:cubicBezTo>
                <a:close/>
              </a:path>
              <a:path w="1182313" h="492443" stroke="0" extrusionOk="0">
                <a:moveTo>
                  <a:pt x="0" y="0"/>
                </a:moveTo>
                <a:cubicBezTo>
                  <a:pt x="478288" y="50435"/>
                  <a:pt x="621177" y="-86580"/>
                  <a:pt x="1182313" y="0"/>
                </a:cubicBezTo>
                <a:cubicBezTo>
                  <a:pt x="1158678" y="190714"/>
                  <a:pt x="1184673" y="321588"/>
                  <a:pt x="1182313" y="492443"/>
                </a:cubicBezTo>
                <a:cubicBezTo>
                  <a:pt x="991063" y="492758"/>
                  <a:pt x="294608" y="587769"/>
                  <a:pt x="0" y="492443"/>
                </a:cubicBezTo>
                <a:cubicBezTo>
                  <a:pt x="20459" y="319309"/>
                  <a:pt x="-6984" y="125880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 err="1"/>
              <a:t>Evapo-tranpiração</a:t>
            </a:r>
            <a:endParaRPr lang="pt-BR" dirty="0"/>
          </a:p>
        </p:txBody>
      </p:sp>
      <p:cxnSp>
        <p:nvCxnSpPr>
          <p:cNvPr id="140" name="Conector de Seta Reta 139">
            <a:extLst>
              <a:ext uri="{FF2B5EF4-FFF2-40B4-BE49-F238E27FC236}">
                <a16:creationId xmlns:a16="http://schemas.microsoft.com/office/drawing/2014/main" id="{2EACC6E8-1575-4726-A05C-D520BDD1B28B}"/>
              </a:ext>
            </a:extLst>
          </p:cNvPr>
          <p:cNvCxnSpPr>
            <a:cxnSpLocks/>
            <a:stCxn id="126" idx="0"/>
            <a:endCxn id="105" idx="2"/>
          </p:cNvCxnSpPr>
          <p:nvPr/>
        </p:nvCxnSpPr>
        <p:spPr>
          <a:xfrm flipH="1" flipV="1">
            <a:off x="1232579" y="2465680"/>
            <a:ext cx="13581" cy="63479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de Seta Reta 142">
            <a:extLst>
              <a:ext uri="{FF2B5EF4-FFF2-40B4-BE49-F238E27FC236}">
                <a16:creationId xmlns:a16="http://schemas.microsoft.com/office/drawing/2014/main" id="{4B08EBFB-3AF0-414D-A20B-27D20C06E3E8}"/>
              </a:ext>
            </a:extLst>
          </p:cNvPr>
          <p:cNvCxnSpPr>
            <a:cxnSpLocks/>
            <a:stCxn id="21" idx="1"/>
            <a:endCxn id="126" idx="3"/>
          </p:cNvCxnSpPr>
          <p:nvPr/>
        </p:nvCxnSpPr>
        <p:spPr>
          <a:xfrm flipH="1">
            <a:off x="1837316" y="1556849"/>
            <a:ext cx="1420731" cy="178984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id="{A90910C5-4B45-454A-A393-F74AD68FE1F1}"/>
              </a:ext>
            </a:extLst>
          </p:cNvPr>
          <p:cNvCxnSpPr>
            <a:cxnSpLocks/>
            <a:stCxn id="4096" idx="3"/>
            <a:endCxn id="126" idx="3"/>
          </p:cNvCxnSpPr>
          <p:nvPr/>
        </p:nvCxnSpPr>
        <p:spPr>
          <a:xfrm flipH="1" flipV="1">
            <a:off x="1837316" y="3346693"/>
            <a:ext cx="1485298" cy="9301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ixaDeTexto 161">
            <a:extLst>
              <a:ext uri="{FF2B5EF4-FFF2-40B4-BE49-F238E27FC236}">
                <a16:creationId xmlns:a16="http://schemas.microsoft.com/office/drawing/2014/main" id="{676DF272-F350-45E6-8766-BC32259D18D6}"/>
              </a:ext>
            </a:extLst>
          </p:cNvPr>
          <p:cNvSpPr txBox="1"/>
          <p:nvPr/>
        </p:nvSpPr>
        <p:spPr>
          <a:xfrm>
            <a:off x="5600700" y="35258"/>
            <a:ext cx="16002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POTENCIAL</a:t>
            </a:r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id="{ECC1D92B-B373-4F58-B09F-7F6E7E2E6062}"/>
              </a:ext>
            </a:extLst>
          </p:cNvPr>
          <p:cNvSpPr txBox="1"/>
          <p:nvPr/>
        </p:nvSpPr>
        <p:spPr>
          <a:xfrm>
            <a:off x="5617851" y="555833"/>
            <a:ext cx="1980283" cy="246221"/>
          </a:xfrm>
          <a:custGeom>
            <a:avLst/>
            <a:gdLst>
              <a:gd name="connsiteX0" fmla="*/ 0 w 1980283"/>
              <a:gd name="connsiteY0" fmla="*/ 0 h 246221"/>
              <a:gd name="connsiteX1" fmla="*/ 1980283 w 1980283"/>
              <a:gd name="connsiteY1" fmla="*/ 0 h 246221"/>
              <a:gd name="connsiteX2" fmla="*/ 1980283 w 1980283"/>
              <a:gd name="connsiteY2" fmla="*/ 246221 h 246221"/>
              <a:gd name="connsiteX3" fmla="*/ 0 w 1980283"/>
              <a:gd name="connsiteY3" fmla="*/ 246221 h 246221"/>
              <a:gd name="connsiteX4" fmla="*/ 0 w 1980283"/>
              <a:gd name="connsiteY4" fmla="*/ 0 h 24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283" h="246221" fill="none" extrusionOk="0">
                <a:moveTo>
                  <a:pt x="0" y="0"/>
                </a:moveTo>
                <a:cubicBezTo>
                  <a:pt x="726354" y="106216"/>
                  <a:pt x="1170389" y="-142119"/>
                  <a:pt x="1980283" y="0"/>
                </a:cubicBezTo>
                <a:cubicBezTo>
                  <a:pt x="1997950" y="84547"/>
                  <a:pt x="1993068" y="141028"/>
                  <a:pt x="1980283" y="246221"/>
                </a:cubicBezTo>
                <a:cubicBezTo>
                  <a:pt x="1168125" y="216993"/>
                  <a:pt x="622311" y="230527"/>
                  <a:pt x="0" y="246221"/>
                </a:cubicBezTo>
                <a:cubicBezTo>
                  <a:pt x="-1983" y="133144"/>
                  <a:pt x="-7278" y="121435"/>
                  <a:pt x="0" y="0"/>
                </a:cubicBezTo>
                <a:close/>
              </a:path>
              <a:path w="1980283" h="246221" stroke="0" extrusionOk="0">
                <a:moveTo>
                  <a:pt x="0" y="0"/>
                </a:moveTo>
                <a:cubicBezTo>
                  <a:pt x="859827" y="-71603"/>
                  <a:pt x="1480278" y="126493"/>
                  <a:pt x="1980283" y="0"/>
                </a:cubicBezTo>
                <a:cubicBezTo>
                  <a:pt x="1976948" y="62936"/>
                  <a:pt x="1959442" y="195807"/>
                  <a:pt x="1980283" y="246221"/>
                </a:cubicBezTo>
                <a:cubicBezTo>
                  <a:pt x="1309367" y="291065"/>
                  <a:pt x="356543" y="89334"/>
                  <a:pt x="0" y="246221"/>
                </a:cubicBezTo>
                <a:cubicBezTo>
                  <a:pt x="-604" y="204213"/>
                  <a:pt x="15484" y="105186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LIMITADA POR ÁGUA</a:t>
            </a:r>
          </a:p>
        </p:txBody>
      </p:sp>
      <p:cxnSp>
        <p:nvCxnSpPr>
          <p:cNvPr id="167" name="Conector de Seta Reta 166">
            <a:extLst>
              <a:ext uri="{FF2B5EF4-FFF2-40B4-BE49-F238E27FC236}">
                <a16:creationId xmlns:a16="http://schemas.microsoft.com/office/drawing/2014/main" id="{96507278-3432-4344-91A7-04C7D066D58E}"/>
              </a:ext>
            </a:extLst>
          </p:cNvPr>
          <p:cNvCxnSpPr>
            <a:cxnSpLocks/>
            <a:stCxn id="70" idx="4"/>
            <a:endCxn id="31" idx="1"/>
          </p:cNvCxnSpPr>
          <p:nvPr/>
        </p:nvCxnSpPr>
        <p:spPr>
          <a:xfrm>
            <a:off x="4076921" y="4930543"/>
            <a:ext cx="967109" cy="5511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0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617" y="979789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Estrutura dos arquivos</a:t>
            </a:r>
          </a:p>
        </p:txBody>
      </p:sp>
      <p:sp>
        <p:nvSpPr>
          <p:cNvPr id="4" name="Fluxograma: Processo 3">
            <a:extLst>
              <a:ext uri="{FF2B5EF4-FFF2-40B4-BE49-F238E27FC236}">
                <a16:creationId xmlns:a16="http://schemas.microsoft.com/office/drawing/2014/main" id="{D278076A-88C6-4656-A15C-4CC7C4E9E288}"/>
              </a:ext>
            </a:extLst>
          </p:cNvPr>
          <p:cNvSpPr/>
          <p:nvPr/>
        </p:nvSpPr>
        <p:spPr>
          <a:xfrm>
            <a:off x="3200400" y="4648200"/>
            <a:ext cx="2286000" cy="1143000"/>
          </a:xfrm>
          <a:prstGeom prst="flowChartProcess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err="1">
                <a:solidFill>
                  <a:srgbClr val="002060"/>
                </a:solidFill>
                <a:latin typeface="+mj-lt"/>
              </a:rPr>
              <a:t>Cropsim</a:t>
            </a:r>
            <a:endParaRPr lang="pt-BR" sz="40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Fluxograma: Dados 6">
            <a:extLst>
              <a:ext uri="{FF2B5EF4-FFF2-40B4-BE49-F238E27FC236}">
                <a16:creationId xmlns:a16="http://schemas.microsoft.com/office/drawing/2014/main" id="{619E4878-7C9F-42E4-99D3-E17FE39448B9}"/>
              </a:ext>
            </a:extLst>
          </p:cNvPr>
          <p:cNvSpPr/>
          <p:nvPr/>
        </p:nvSpPr>
        <p:spPr>
          <a:xfrm>
            <a:off x="291737" y="3212673"/>
            <a:ext cx="1981200" cy="609600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latin typeface="+mj-lt"/>
              </a:rPr>
              <a:t>Meteo</a:t>
            </a:r>
            <a:endParaRPr lang="pt-BR" sz="2400" b="1" dirty="0">
              <a:latin typeface="+mj-lt"/>
            </a:endParaRPr>
          </a:p>
        </p:txBody>
      </p:sp>
      <p:sp>
        <p:nvSpPr>
          <p:cNvPr id="9" name="Fluxograma: Dados 8">
            <a:extLst>
              <a:ext uri="{FF2B5EF4-FFF2-40B4-BE49-F238E27FC236}">
                <a16:creationId xmlns:a16="http://schemas.microsoft.com/office/drawing/2014/main" id="{3501A54F-40B6-483D-886B-17DB16D5694C}"/>
              </a:ext>
            </a:extLst>
          </p:cNvPr>
          <p:cNvSpPr/>
          <p:nvPr/>
        </p:nvSpPr>
        <p:spPr>
          <a:xfrm>
            <a:off x="298268" y="6095603"/>
            <a:ext cx="1981200" cy="609600"/>
          </a:xfrm>
          <a:prstGeom prst="flowChartInputOutp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Solo</a:t>
            </a:r>
          </a:p>
        </p:txBody>
      </p:sp>
      <p:sp>
        <p:nvSpPr>
          <p:cNvPr id="10" name="Fluxograma: Dados 9">
            <a:extLst>
              <a:ext uri="{FF2B5EF4-FFF2-40B4-BE49-F238E27FC236}">
                <a16:creationId xmlns:a16="http://schemas.microsoft.com/office/drawing/2014/main" id="{D4B5C10B-B294-428F-9B2E-C6E3C2D8AC35}"/>
              </a:ext>
            </a:extLst>
          </p:cNvPr>
          <p:cNvSpPr/>
          <p:nvPr/>
        </p:nvSpPr>
        <p:spPr>
          <a:xfrm>
            <a:off x="13063" y="3988226"/>
            <a:ext cx="1981200" cy="609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Cultura</a:t>
            </a:r>
          </a:p>
        </p:txBody>
      </p:sp>
      <p:sp>
        <p:nvSpPr>
          <p:cNvPr id="11" name="Fluxograma: Dados 10">
            <a:extLst>
              <a:ext uri="{FF2B5EF4-FFF2-40B4-BE49-F238E27FC236}">
                <a16:creationId xmlns:a16="http://schemas.microsoft.com/office/drawing/2014/main" id="{C04BC029-6D91-438D-B6EB-007DF98BDE57}"/>
              </a:ext>
            </a:extLst>
          </p:cNvPr>
          <p:cNvSpPr/>
          <p:nvPr/>
        </p:nvSpPr>
        <p:spPr>
          <a:xfrm>
            <a:off x="93617" y="4515116"/>
            <a:ext cx="1981200" cy="60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Manejo</a:t>
            </a:r>
          </a:p>
        </p:txBody>
      </p:sp>
      <p:sp>
        <p:nvSpPr>
          <p:cNvPr id="8" name="Fluxograma: Vários Documentos 7">
            <a:extLst>
              <a:ext uri="{FF2B5EF4-FFF2-40B4-BE49-F238E27FC236}">
                <a16:creationId xmlns:a16="http://schemas.microsoft.com/office/drawing/2014/main" id="{20C9EEB3-F442-4DBC-9E30-89B9FE376376}"/>
              </a:ext>
            </a:extLst>
          </p:cNvPr>
          <p:cNvSpPr/>
          <p:nvPr/>
        </p:nvSpPr>
        <p:spPr>
          <a:xfrm>
            <a:off x="6372497" y="4724400"/>
            <a:ext cx="2514600" cy="1731618"/>
          </a:xfrm>
          <a:prstGeom prst="flowChartMulti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+mj-lt"/>
              </a:rPr>
              <a:t>Resultados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6EE6978-A84B-4700-83BF-24348ABE38EA}"/>
              </a:ext>
            </a:extLst>
          </p:cNvPr>
          <p:cNvCxnSpPr>
            <a:cxnSpLocks/>
            <a:stCxn id="7" idx="5"/>
            <a:endCxn id="4" idx="1"/>
          </p:cNvCxnSpPr>
          <p:nvPr/>
        </p:nvCxnSpPr>
        <p:spPr>
          <a:xfrm>
            <a:off x="2074817" y="3517473"/>
            <a:ext cx="1125583" cy="170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817E6F5-3E78-49C2-BE2E-3E711466393C}"/>
              </a:ext>
            </a:extLst>
          </p:cNvPr>
          <p:cNvCxnSpPr>
            <a:cxnSpLocks/>
            <a:stCxn id="9" idx="5"/>
            <a:endCxn id="4" idx="1"/>
          </p:cNvCxnSpPr>
          <p:nvPr/>
        </p:nvCxnSpPr>
        <p:spPr>
          <a:xfrm flipV="1">
            <a:off x="2081348" y="5219700"/>
            <a:ext cx="1119052" cy="1180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BA5FA1-E391-48FD-A4B8-9E3E4490B833}"/>
              </a:ext>
            </a:extLst>
          </p:cNvPr>
          <p:cNvCxnSpPr>
            <a:cxnSpLocks/>
            <a:stCxn id="10" idx="5"/>
            <a:endCxn id="4" idx="1"/>
          </p:cNvCxnSpPr>
          <p:nvPr/>
        </p:nvCxnSpPr>
        <p:spPr>
          <a:xfrm>
            <a:off x="1796143" y="4293026"/>
            <a:ext cx="1404257" cy="92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B3597D1-2901-4A4F-B0A2-6134E2E0F9EC}"/>
              </a:ext>
            </a:extLst>
          </p:cNvPr>
          <p:cNvCxnSpPr>
            <a:cxnSpLocks/>
            <a:stCxn id="11" idx="5"/>
            <a:endCxn id="4" idx="1"/>
          </p:cNvCxnSpPr>
          <p:nvPr/>
        </p:nvCxnSpPr>
        <p:spPr>
          <a:xfrm>
            <a:off x="1876697" y="4819916"/>
            <a:ext cx="1323703" cy="399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A07DCA0-E32C-48CD-9EEF-2E7F5FF275D4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5486400" y="5219700"/>
            <a:ext cx="886097" cy="370509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A6A6228-141A-4249-AD80-249C0D85E0E7}"/>
              </a:ext>
            </a:extLst>
          </p:cNvPr>
          <p:cNvSpPr txBox="1"/>
          <p:nvPr/>
        </p:nvSpPr>
        <p:spPr>
          <a:xfrm>
            <a:off x="48693" y="5551486"/>
            <a:ext cx="1909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+mj-lt"/>
              </a:rPr>
              <a:t>Somente</a:t>
            </a:r>
            <a:endParaRPr lang="pt-BR" sz="1600" b="1" i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pt-BR" sz="1600" b="1" dirty="0">
                <a:solidFill>
                  <a:srgbClr val="FF0000"/>
                </a:solidFill>
                <a:latin typeface="+mj-lt"/>
              </a:rPr>
              <a:t>limitado por água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CD6062C-47A0-4D0C-A84D-C203197D1809}"/>
              </a:ext>
            </a:extLst>
          </p:cNvPr>
          <p:cNvSpPr/>
          <p:nvPr/>
        </p:nvSpPr>
        <p:spPr>
          <a:xfrm>
            <a:off x="4107180" y="5551486"/>
            <a:ext cx="17526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cropsim.py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2438400" y="2384608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Fluxograma: Dados 19">
            <a:extLst>
              <a:ext uri="{FF2B5EF4-FFF2-40B4-BE49-F238E27FC236}">
                <a16:creationId xmlns:a16="http://schemas.microsoft.com/office/drawing/2014/main" id="{33736245-3F4F-4F1D-9E5B-29FB0DA5694F}"/>
              </a:ext>
            </a:extLst>
          </p:cNvPr>
          <p:cNvSpPr/>
          <p:nvPr/>
        </p:nvSpPr>
        <p:spPr>
          <a:xfrm>
            <a:off x="93617" y="2034131"/>
            <a:ext cx="3048001" cy="609600"/>
          </a:xfrm>
          <a:prstGeom prst="flowChartInputOutp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Inicialização</a:t>
            </a:r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B0AFDE8A-A6A7-4104-8F97-1637C9064C28}"/>
              </a:ext>
            </a:extLst>
          </p:cNvPr>
          <p:cNvCxnSpPr>
            <a:stCxn id="18" idx="2"/>
            <a:endCxn id="7" idx="0"/>
          </p:cNvCxnSpPr>
          <p:nvPr/>
        </p:nvCxnSpPr>
        <p:spPr>
          <a:xfrm rot="5400000">
            <a:off x="2278609" y="2100381"/>
            <a:ext cx="314141" cy="19104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do 22">
            <a:extLst>
              <a:ext uri="{FF2B5EF4-FFF2-40B4-BE49-F238E27FC236}">
                <a16:creationId xmlns:a16="http://schemas.microsoft.com/office/drawing/2014/main" id="{48C166CD-3BDE-4E1A-8D16-EDF48E398757}"/>
              </a:ext>
            </a:extLst>
          </p:cNvPr>
          <p:cNvCxnSpPr>
            <a:cxnSpLocks/>
            <a:stCxn id="18" idx="2"/>
            <a:endCxn id="10" idx="0"/>
          </p:cNvCxnSpPr>
          <p:nvPr/>
        </p:nvCxnSpPr>
        <p:spPr>
          <a:xfrm rot="5400000">
            <a:off x="1751495" y="2348821"/>
            <a:ext cx="1089694" cy="21891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9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920" y="98772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Estrutura dos arquivos</a:t>
            </a:r>
          </a:p>
        </p:txBody>
      </p:sp>
      <p:sp>
        <p:nvSpPr>
          <p:cNvPr id="7" name="Fluxograma: Dados 6">
            <a:extLst>
              <a:ext uri="{FF2B5EF4-FFF2-40B4-BE49-F238E27FC236}">
                <a16:creationId xmlns:a16="http://schemas.microsoft.com/office/drawing/2014/main" id="{619E4878-7C9F-42E4-99D3-E17FE39448B9}"/>
              </a:ext>
            </a:extLst>
          </p:cNvPr>
          <p:cNvSpPr/>
          <p:nvPr/>
        </p:nvSpPr>
        <p:spPr>
          <a:xfrm>
            <a:off x="291737" y="3212673"/>
            <a:ext cx="1981200" cy="609600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latin typeface="+mj-lt"/>
              </a:rPr>
              <a:t>Meteo</a:t>
            </a:r>
            <a:endParaRPr lang="pt-BR" sz="2400" b="1" dirty="0">
              <a:latin typeface="+mj-lt"/>
            </a:endParaRPr>
          </a:p>
        </p:txBody>
      </p:sp>
      <p:sp>
        <p:nvSpPr>
          <p:cNvPr id="10" name="Fluxograma: Dados 9">
            <a:extLst>
              <a:ext uri="{FF2B5EF4-FFF2-40B4-BE49-F238E27FC236}">
                <a16:creationId xmlns:a16="http://schemas.microsoft.com/office/drawing/2014/main" id="{D4B5C10B-B294-428F-9B2E-C6E3C2D8AC35}"/>
              </a:ext>
            </a:extLst>
          </p:cNvPr>
          <p:cNvSpPr/>
          <p:nvPr/>
        </p:nvSpPr>
        <p:spPr>
          <a:xfrm>
            <a:off x="13063" y="3988226"/>
            <a:ext cx="1981200" cy="609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Cultura</a:t>
            </a:r>
          </a:p>
        </p:txBody>
      </p:sp>
      <p:sp>
        <p:nvSpPr>
          <p:cNvPr id="11" name="Fluxograma: Dados 10">
            <a:extLst>
              <a:ext uri="{FF2B5EF4-FFF2-40B4-BE49-F238E27FC236}">
                <a16:creationId xmlns:a16="http://schemas.microsoft.com/office/drawing/2014/main" id="{C04BC029-6D91-438D-B6EB-007DF98BDE57}"/>
              </a:ext>
            </a:extLst>
          </p:cNvPr>
          <p:cNvSpPr/>
          <p:nvPr/>
        </p:nvSpPr>
        <p:spPr>
          <a:xfrm>
            <a:off x="93617" y="4515116"/>
            <a:ext cx="1981200" cy="60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Manejo</a:t>
            </a:r>
          </a:p>
        </p:txBody>
      </p:sp>
      <p:sp>
        <p:nvSpPr>
          <p:cNvPr id="20" name="Fluxograma: Dados 19">
            <a:extLst>
              <a:ext uri="{FF2B5EF4-FFF2-40B4-BE49-F238E27FC236}">
                <a16:creationId xmlns:a16="http://schemas.microsoft.com/office/drawing/2014/main" id="{33736245-3F4F-4F1D-9E5B-29FB0DA5694F}"/>
              </a:ext>
            </a:extLst>
          </p:cNvPr>
          <p:cNvSpPr/>
          <p:nvPr/>
        </p:nvSpPr>
        <p:spPr>
          <a:xfrm>
            <a:off x="93617" y="2034131"/>
            <a:ext cx="3048001" cy="609600"/>
          </a:xfrm>
          <a:prstGeom prst="flowChartInputOutp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Inicialização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D65C0B39-4319-46E1-AA15-BAF2345E0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120" y="2887437"/>
            <a:ext cx="4191000" cy="2955192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2438400" y="2384608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Seta: para a Direita 28">
            <a:extLst>
              <a:ext uri="{FF2B5EF4-FFF2-40B4-BE49-F238E27FC236}">
                <a16:creationId xmlns:a16="http://schemas.microsoft.com/office/drawing/2014/main" id="{F723AACB-70D2-4488-BC19-DC8E0FE1F824}"/>
              </a:ext>
            </a:extLst>
          </p:cNvPr>
          <p:cNvSpPr/>
          <p:nvPr/>
        </p:nvSpPr>
        <p:spPr>
          <a:xfrm rot="16200000">
            <a:off x="3817620" y="6024420"/>
            <a:ext cx="609601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8FF0B5-E594-4801-BCD7-6BE0E3A868DB}"/>
              </a:ext>
            </a:extLst>
          </p:cNvPr>
          <p:cNvSpPr txBox="1"/>
          <p:nvPr/>
        </p:nvSpPr>
        <p:spPr>
          <a:xfrm>
            <a:off x="1594757" y="604635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FF0000"/>
                </a:solidFill>
                <a:latin typeface="+mj-lt"/>
              </a:rPr>
              <a:t>número da linha após importar em Python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089C6A-3F24-4BA2-B221-F04E277E6B2F}"/>
              </a:ext>
            </a:extLst>
          </p:cNvPr>
          <p:cNvSpPr/>
          <p:nvPr/>
        </p:nvSpPr>
        <p:spPr>
          <a:xfrm>
            <a:off x="3962401" y="2898532"/>
            <a:ext cx="324394" cy="2892668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8E35BEF0-71E6-4519-8AEF-E96D859B6533}"/>
              </a:ext>
            </a:extLst>
          </p:cNvPr>
          <p:cNvSpPr/>
          <p:nvPr/>
        </p:nvSpPr>
        <p:spPr>
          <a:xfrm rot="10800000">
            <a:off x="7219406" y="3891343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B1A472BC-DF84-4A38-BB6A-1284A1D10813}"/>
              </a:ext>
            </a:extLst>
          </p:cNvPr>
          <p:cNvSpPr/>
          <p:nvPr/>
        </p:nvSpPr>
        <p:spPr>
          <a:xfrm rot="10800000">
            <a:off x="6945086" y="4479171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7321BEBE-AD03-49BB-AE81-F54F40CD915C}"/>
              </a:ext>
            </a:extLst>
          </p:cNvPr>
          <p:cNvSpPr/>
          <p:nvPr/>
        </p:nvSpPr>
        <p:spPr>
          <a:xfrm rot="10800000">
            <a:off x="4798424" y="5093125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85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69817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D65C0B39-4319-46E1-AA15-BAF2345E0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451" y="3852552"/>
            <a:ext cx="4191000" cy="2955192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6858000" y="3218504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089C6A-3F24-4BA2-B221-F04E277E6B2F}"/>
              </a:ext>
            </a:extLst>
          </p:cNvPr>
          <p:cNvSpPr/>
          <p:nvPr/>
        </p:nvSpPr>
        <p:spPr>
          <a:xfrm>
            <a:off x="4654732" y="3863647"/>
            <a:ext cx="324394" cy="2892668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8E35BEF0-71E6-4519-8AEF-E96D859B6533}"/>
              </a:ext>
            </a:extLst>
          </p:cNvPr>
          <p:cNvSpPr/>
          <p:nvPr/>
        </p:nvSpPr>
        <p:spPr>
          <a:xfrm rot="10800000">
            <a:off x="7911737" y="4856458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B1A472BC-DF84-4A38-BB6A-1284A1D10813}"/>
              </a:ext>
            </a:extLst>
          </p:cNvPr>
          <p:cNvSpPr/>
          <p:nvPr/>
        </p:nvSpPr>
        <p:spPr>
          <a:xfrm rot="10800000">
            <a:off x="7637417" y="5444286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7321BEBE-AD03-49BB-AE81-F54F40CD915C}"/>
              </a:ext>
            </a:extLst>
          </p:cNvPr>
          <p:cNvSpPr/>
          <p:nvPr/>
        </p:nvSpPr>
        <p:spPr>
          <a:xfrm rot="10800000">
            <a:off x="5490755" y="6058240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21C639E-78B8-4109-9888-AD60DAEB1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49" y="1135797"/>
            <a:ext cx="5514975" cy="318135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28535E5-7743-4449-BC3D-F565B3D78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946" y="5277598"/>
            <a:ext cx="4296446" cy="600688"/>
          </a:xfrm>
          <a:prstGeom prst="rect">
            <a:avLst/>
          </a:prstGeom>
        </p:spPr>
      </p:pic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C2788B90-B6F5-46F4-AC33-E87987799DC5}"/>
              </a:ext>
            </a:extLst>
          </p:cNvPr>
          <p:cNvSpPr/>
          <p:nvPr/>
        </p:nvSpPr>
        <p:spPr>
          <a:xfrm rot="5400000">
            <a:off x="2179320" y="4711927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441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50BBB6E-B77D-4DC4-B6A1-556CB3D8A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" y="3235325"/>
            <a:ext cx="5391150" cy="34861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1E57322-9959-46D1-A54F-EF97CA643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682" y="5967412"/>
            <a:ext cx="3362325" cy="571500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A8CC1C0-9D1D-4A21-8545-574E5D4DF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083" y="1288197"/>
            <a:ext cx="4143375" cy="258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21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CD9C1AF-3244-4481-AE9A-B71E6102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crp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5BEAF64-D97E-4497-AEA8-14A1A575D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513" y="1292551"/>
            <a:ext cx="3791411" cy="57302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C18E0FB-B4F1-48A7-AAC2-D87E3CCC7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88197"/>
            <a:ext cx="4282903" cy="4776787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E1651EC-C2C9-4D16-A89D-A43E168BC7C5}"/>
              </a:ext>
            </a:extLst>
          </p:cNvPr>
          <p:cNvCxnSpPr/>
          <p:nvPr/>
        </p:nvCxnSpPr>
        <p:spPr>
          <a:xfrm flipV="1">
            <a:off x="1752600" y="2037806"/>
            <a:ext cx="3307080" cy="6291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14761F3-6921-49EF-A403-79986E5E9762}"/>
              </a:ext>
            </a:extLst>
          </p:cNvPr>
          <p:cNvCxnSpPr>
            <a:cxnSpLocks/>
          </p:cNvCxnSpPr>
          <p:nvPr/>
        </p:nvCxnSpPr>
        <p:spPr>
          <a:xfrm flipV="1">
            <a:off x="1752600" y="2514600"/>
            <a:ext cx="3307080" cy="152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72DA0DB7-5CBC-4403-A4CC-21A7FAC57698}"/>
              </a:ext>
            </a:extLst>
          </p:cNvPr>
          <p:cNvCxnSpPr>
            <a:cxnSpLocks/>
          </p:cNvCxnSpPr>
          <p:nvPr/>
        </p:nvCxnSpPr>
        <p:spPr>
          <a:xfrm flipV="1">
            <a:off x="2647406" y="2943497"/>
            <a:ext cx="2429691" cy="40059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243539AA-1E3D-45BA-9E50-73E692090971}"/>
              </a:ext>
            </a:extLst>
          </p:cNvPr>
          <p:cNvCxnSpPr>
            <a:cxnSpLocks/>
          </p:cNvCxnSpPr>
          <p:nvPr/>
        </p:nvCxnSpPr>
        <p:spPr>
          <a:xfrm flipV="1">
            <a:off x="2660469" y="3048000"/>
            <a:ext cx="2416628" cy="4397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7F74638-72A4-48D1-B41F-C732C6C77779}"/>
              </a:ext>
            </a:extLst>
          </p:cNvPr>
          <p:cNvCxnSpPr>
            <a:cxnSpLocks/>
          </p:cNvCxnSpPr>
          <p:nvPr/>
        </p:nvCxnSpPr>
        <p:spPr>
          <a:xfrm flipV="1">
            <a:off x="2467517" y="3152503"/>
            <a:ext cx="2626997" cy="4622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0A297FD-77FB-4245-9890-B63D7C2B901D}"/>
              </a:ext>
            </a:extLst>
          </p:cNvPr>
          <p:cNvCxnSpPr>
            <a:cxnSpLocks/>
          </p:cNvCxnSpPr>
          <p:nvPr/>
        </p:nvCxnSpPr>
        <p:spPr>
          <a:xfrm>
            <a:off x="2508069" y="4319452"/>
            <a:ext cx="2569028" cy="3047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86A3086E-66CB-4EDB-9E4D-E703EF922F09}"/>
              </a:ext>
            </a:extLst>
          </p:cNvPr>
          <p:cNvCxnSpPr>
            <a:cxnSpLocks/>
          </p:cNvCxnSpPr>
          <p:nvPr/>
        </p:nvCxnSpPr>
        <p:spPr>
          <a:xfrm>
            <a:off x="1842345" y="4871842"/>
            <a:ext cx="3217335" cy="1530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0D7E30ED-3048-4750-83F7-4FF8710E0C2E}"/>
              </a:ext>
            </a:extLst>
          </p:cNvPr>
          <p:cNvCxnSpPr>
            <a:cxnSpLocks/>
          </p:cNvCxnSpPr>
          <p:nvPr/>
        </p:nvCxnSpPr>
        <p:spPr>
          <a:xfrm>
            <a:off x="1842345" y="4871842"/>
            <a:ext cx="3243461" cy="64939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324C7A6-A433-4C30-BFEB-595703A5487C}"/>
              </a:ext>
            </a:extLst>
          </p:cNvPr>
          <p:cNvCxnSpPr>
            <a:cxnSpLocks/>
          </p:cNvCxnSpPr>
          <p:nvPr/>
        </p:nvCxnSpPr>
        <p:spPr>
          <a:xfrm>
            <a:off x="1796725" y="5703512"/>
            <a:ext cx="3297789" cy="218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2B72FD5-9C3A-47ED-82AD-920278D025F1}"/>
              </a:ext>
            </a:extLst>
          </p:cNvPr>
          <p:cNvCxnSpPr>
            <a:cxnSpLocks/>
          </p:cNvCxnSpPr>
          <p:nvPr/>
        </p:nvCxnSpPr>
        <p:spPr>
          <a:xfrm>
            <a:off x="1796725" y="5703512"/>
            <a:ext cx="3306498" cy="8104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C507E0B7-EEB1-4F41-ABD1-EAFBC6FA45A0}"/>
              </a:ext>
            </a:extLst>
          </p:cNvPr>
          <p:cNvCxnSpPr>
            <a:cxnSpLocks/>
          </p:cNvCxnSpPr>
          <p:nvPr/>
        </p:nvCxnSpPr>
        <p:spPr>
          <a:xfrm flipV="1">
            <a:off x="3805646" y="3407566"/>
            <a:ext cx="0" cy="10163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00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A51773C8-8C78-45ED-B31F-7CFF7F48A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3133725" cy="271462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937FCFE-8E42-43D8-A061-9772C6DCEF84}"/>
              </a:ext>
            </a:extLst>
          </p:cNvPr>
          <p:cNvSpPr txBox="1"/>
          <p:nvPr/>
        </p:nvSpPr>
        <p:spPr>
          <a:xfrm>
            <a:off x="457200" y="1371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 agora ...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programar o ciclo principal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C8F4DBCB-F444-4C70-8B44-CC6B446E4DB9}"/>
              </a:ext>
            </a:extLst>
          </p:cNvPr>
          <p:cNvSpPr/>
          <p:nvPr/>
        </p:nvSpPr>
        <p:spPr>
          <a:xfrm rot="10800000">
            <a:off x="3344089" y="4419600"/>
            <a:ext cx="2971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36436-D464-4C15-86E4-D96A98A34393}"/>
              </a:ext>
            </a:extLst>
          </p:cNvPr>
          <p:cNvSpPr txBox="1"/>
          <p:nvPr/>
        </p:nvSpPr>
        <p:spPr>
          <a:xfrm>
            <a:off x="6387282" y="4303067"/>
            <a:ext cx="229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+mj-lt"/>
              </a:rPr>
              <a:t>Valores iniciais</a:t>
            </a:r>
            <a:endParaRPr lang="pt-BR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0DB383C6-D55D-490A-BAFF-9D9648AD5D53}"/>
              </a:ext>
            </a:extLst>
          </p:cNvPr>
          <p:cNvSpPr/>
          <p:nvPr/>
        </p:nvSpPr>
        <p:spPr>
          <a:xfrm rot="10800000">
            <a:off x="3350621" y="5254016"/>
            <a:ext cx="2971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0C8A254-D3E3-4843-8611-72DA9CB2CD6B}"/>
              </a:ext>
            </a:extLst>
          </p:cNvPr>
          <p:cNvSpPr txBox="1"/>
          <p:nvPr/>
        </p:nvSpPr>
        <p:spPr>
          <a:xfrm>
            <a:off x="6393814" y="5137483"/>
            <a:ext cx="229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+mj-lt"/>
              </a:rPr>
              <a:t>Início do ciclo principal</a:t>
            </a:r>
            <a:endParaRPr lang="pt-BR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200" y="762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1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o estádio de desenvolvimento (DVS)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D43647A-0754-4BFD-8BE8-25758C96832A}"/>
              </a:ext>
            </a:extLst>
          </p:cNvPr>
          <p:cNvCxnSpPr/>
          <p:nvPr/>
        </p:nvCxnSpPr>
        <p:spPr>
          <a:xfrm>
            <a:off x="1164771" y="3867341"/>
            <a:ext cx="4191000" cy="0"/>
          </a:xfrm>
          <a:prstGeom prst="line">
            <a:avLst/>
          </a:prstGeom>
          <a:ln w="63500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DA045D0-1CED-4046-B1DD-3E55AB411311}"/>
              </a:ext>
            </a:extLst>
          </p:cNvPr>
          <p:cNvCxnSpPr>
            <a:cxnSpLocks/>
          </p:cNvCxnSpPr>
          <p:nvPr/>
        </p:nvCxnSpPr>
        <p:spPr>
          <a:xfrm>
            <a:off x="5355771" y="3867341"/>
            <a:ext cx="2667000" cy="0"/>
          </a:xfrm>
          <a:prstGeom prst="line">
            <a:avLst/>
          </a:prstGeom>
          <a:ln w="63500"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B35AF0F-745E-4F8B-8F5B-D73118433E4F}"/>
              </a:ext>
            </a:extLst>
          </p:cNvPr>
          <p:cNvSpPr txBox="1"/>
          <p:nvPr/>
        </p:nvSpPr>
        <p:spPr>
          <a:xfrm>
            <a:off x="1545771" y="3170656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latin typeface="+mj-lt"/>
              </a:rPr>
              <a:t>Vegetativo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C2FBA9-B5F6-4384-9A3D-E97E0FCFCBF0}"/>
              </a:ext>
            </a:extLst>
          </p:cNvPr>
          <p:cNvSpPr txBox="1"/>
          <p:nvPr/>
        </p:nvSpPr>
        <p:spPr>
          <a:xfrm>
            <a:off x="4953000" y="316739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+mj-lt"/>
              </a:rPr>
              <a:t>Reprodutivo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6222708-B62B-4CE3-B349-3B7E1C357281}"/>
              </a:ext>
            </a:extLst>
          </p:cNvPr>
          <p:cNvSpPr txBox="1"/>
          <p:nvPr/>
        </p:nvSpPr>
        <p:spPr>
          <a:xfrm>
            <a:off x="-130629" y="3937194"/>
            <a:ext cx="101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B050"/>
                </a:solidFill>
                <a:latin typeface="+mj-lt"/>
              </a:rPr>
              <a:t>DVS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0F258B82-8421-45FC-8C9D-C88933330FC7}"/>
              </a:ext>
            </a:extLst>
          </p:cNvPr>
          <p:cNvCxnSpPr/>
          <p:nvPr/>
        </p:nvCxnSpPr>
        <p:spPr>
          <a:xfrm>
            <a:off x="1164771" y="4857941"/>
            <a:ext cx="419100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D7958A1-E65C-4977-BEC3-0776E999350F}"/>
              </a:ext>
            </a:extLst>
          </p:cNvPr>
          <p:cNvSpPr txBox="1"/>
          <p:nvPr/>
        </p:nvSpPr>
        <p:spPr>
          <a:xfrm>
            <a:off x="1534885" y="4457831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2060"/>
                </a:solidFill>
                <a:latin typeface="+mj-lt"/>
              </a:rPr>
              <a:t>TSUM1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9791F1C-86E7-4180-B9BD-94A1FD90B882}"/>
              </a:ext>
            </a:extLst>
          </p:cNvPr>
          <p:cNvCxnSpPr>
            <a:cxnSpLocks/>
          </p:cNvCxnSpPr>
          <p:nvPr/>
        </p:nvCxnSpPr>
        <p:spPr>
          <a:xfrm flipV="1">
            <a:off x="5355771" y="4857941"/>
            <a:ext cx="2667000" cy="7611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1FD3C99-A24F-418F-9129-9B1D2A483FE8}"/>
              </a:ext>
            </a:extLst>
          </p:cNvPr>
          <p:cNvSpPr txBox="1"/>
          <p:nvPr/>
        </p:nvSpPr>
        <p:spPr>
          <a:xfrm>
            <a:off x="5725885" y="4465442"/>
            <a:ext cx="1858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C00000"/>
                </a:solidFill>
                <a:latin typeface="+mj-lt"/>
              </a:rPr>
              <a:t>TSUM2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B686AE9-8727-4873-83A7-1F7EB0E54E28}"/>
              </a:ext>
            </a:extLst>
          </p:cNvPr>
          <p:cNvCxnSpPr/>
          <p:nvPr/>
        </p:nvCxnSpPr>
        <p:spPr>
          <a:xfrm>
            <a:off x="1164771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301D8A94-2D25-487F-A92E-58366E415EAA}"/>
              </a:ext>
            </a:extLst>
          </p:cNvPr>
          <p:cNvCxnSpPr/>
          <p:nvPr/>
        </p:nvCxnSpPr>
        <p:spPr>
          <a:xfrm>
            <a:off x="8024948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01F83628-D997-48D7-924F-D60338DB52F8}"/>
              </a:ext>
            </a:extLst>
          </p:cNvPr>
          <p:cNvCxnSpPr/>
          <p:nvPr/>
        </p:nvCxnSpPr>
        <p:spPr>
          <a:xfrm>
            <a:off x="5353593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AB3E11-6B5C-4848-846C-0ACFD4E6C464}"/>
              </a:ext>
            </a:extLst>
          </p:cNvPr>
          <p:cNvSpPr txBox="1"/>
          <p:nvPr/>
        </p:nvSpPr>
        <p:spPr>
          <a:xfrm>
            <a:off x="4917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36B777D-1248-4D63-A44D-1FD54DA58F0F}"/>
              </a:ext>
            </a:extLst>
          </p:cNvPr>
          <p:cNvSpPr txBox="1"/>
          <p:nvPr/>
        </p:nvSpPr>
        <p:spPr>
          <a:xfrm>
            <a:off x="7584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8B82A3-4A05-4A44-B18E-A5E1DD06E913}"/>
              </a:ext>
            </a:extLst>
          </p:cNvPr>
          <p:cNvSpPr txBox="1"/>
          <p:nvPr/>
        </p:nvSpPr>
        <p:spPr>
          <a:xfrm>
            <a:off x="726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3505200" y="5463652"/>
            <a:ext cx="4264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TSUM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DVS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1801586" y="5871391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6562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24751</TotalTime>
  <Words>265</Words>
  <Application>Microsoft Office PowerPoint</Application>
  <PresentationFormat>Apresentação na tela (4:3)</PresentationFormat>
  <Paragraphs>96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Courier New</vt:lpstr>
      <vt:lpstr>Wingdings</vt:lpstr>
      <vt:lpstr>Wingdings 2</vt:lpstr>
      <vt:lpstr>Fluxo</vt:lpstr>
      <vt:lpstr>MathType 7.0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1055</cp:revision>
  <dcterms:created xsi:type="dcterms:W3CDTF">2011-10-26T11:01:36Z</dcterms:created>
  <dcterms:modified xsi:type="dcterms:W3CDTF">2020-05-14T10:25:10Z</dcterms:modified>
</cp:coreProperties>
</file>