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8" r:id="rId12"/>
    <p:sldId id="290" r:id="rId13"/>
    <p:sldId id="289" r:id="rId14"/>
    <p:sldId id="258" r:id="rId15"/>
    <p:sldId id="274" r:id="rId16"/>
    <p:sldId id="276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9" r:id="rId26"/>
    <p:sldId id="270" r:id="rId27"/>
    <p:sldId id="277" r:id="rId28"/>
    <p:sldId id="278" r:id="rId29"/>
    <p:sldId id="291" r:id="rId30"/>
    <p:sldId id="292" r:id="rId31"/>
    <p:sldId id="294" r:id="rId32"/>
    <p:sldId id="295" r:id="rId33"/>
    <p:sldId id="296" r:id="rId34"/>
    <p:sldId id="297" r:id="rId35"/>
    <p:sldId id="306" r:id="rId36"/>
    <p:sldId id="305" r:id="rId37"/>
    <p:sldId id="298" r:id="rId38"/>
    <p:sldId id="299" r:id="rId39"/>
    <p:sldId id="300" r:id="rId40"/>
    <p:sldId id="301" r:id="rId41"/>
    <p:sldId id="303" r:id="rId42"/>
    <p:sldId id="304" r:id="rId43"/>
    <p:sldId id="302" r:id="rId44"/>
    <p:sldId id="307" r:id="rId45"/>
    <p:sldId id="308" r:id="rId4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A47"/>
    <a:srgbClr val="7D3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18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03B18B-8AD4-47EB-9411-4219CE6EA5D6}" type="datetimeFigureOut">
              <a:rPr lang="pt-BR"/>
              <a:pPr>
                <a:defRPr/>
              </a:pPr>
              <a:t>14/02/2020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FB7517-7D4D-42FB-9159-9751E9BE6D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4342" name="Picture 2" descr="C:\Users\malves\AppData\Local\Microsoft\Windows\Temporary Internet Files\Content.IE5\QMPKWOLA\MPj043852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738" y="765175"/>
            <a:ext cx="64008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88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CE4E57-B966-4442-8DED-ACEF61598071}" type="datetimeFigureOut">
              <a:rPr lang="pt-BR"/>
              <a:pPr>
                <a:defRPr/>
              </a:pPr>
              <a:t>14/02/2020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431E86-C89A-4EBE-AAF7-A258F1484B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363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6642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11015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62871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69796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64478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80435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88792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86598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70259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68513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8173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69768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97643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50786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64081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12703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08520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1318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19444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09283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8098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7953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92999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66624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31855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590302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040739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597190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131304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022617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756462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879486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0553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097333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417115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698378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12618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872269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29543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8683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1314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9507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27527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79527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6868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0600" y="1447800"/>
            <a:ext cx="6858000" cy="1828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68580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D55879B-B09F-4277-91CA-F5C66C3C5084}" type="datetimeFigureOut">
              <a:rPr lang="pt-BR"/>
              <a:pPr>
                <a:defRPr/>
              </a:pPr>
              <a:t>14/02/2020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EFA94F1-010D-4363-8382-FBC9312C054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9A7B-E946-4AAB-BE55-92F2CDC80382}" type="datetimeFigureOut">
              <a:rPr lang="pt-BR"/>
              <a:pPr>
                <a:defRPr/>
              </a:pPr>
              <a:t>14/02/2020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8E40-9C6D-4EC1-8DB5-83E0986A8F1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0445-4B6F-4B95-A944-55F0ECA23348}" type="datetimeFigureOut">
              <a:rPr lang="pt-BR"/>
              <a:pPr>
                <a:defRPr/>
              </a:pPr>
              <a:t>14/02/2020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8648-C21D-4F1A-B77E-85D748EC66B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7BC5-848B-470E-9D06-9315F8C34A38}" type="datetimeFigureOut">
              <a:rPr lang="pt-BR"/>
              <a:pPr>
                <a:defRPr/>
              </a:pPr>
              <a:t>14/02/2020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745C-D589-4196-95BC-BB91737B000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2C1E9-615F-4C37-B5A5-0F25ED96D6FA}" type="datetimeFigureOut">
              <a:rPr lang="pt-BR"/>
              <a:pPr>
                <a:defRPr/>
              </a:pPr>
              <a:t>14/02/2020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1C3A-5B5F-4B44-9136-8D51ED8202C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98DC-F96A-4EC6-B9B2-72B1728972B6}" type="datetimeFigureOut">
              <a:rPr lang="pt-BR"/>
              <a:pPr>
                <a:defRPr/>
              </a:pPr>
              <a:t>14/02/2020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AA6E-E2E5-47D7-A15D-A36B83E9F27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DF0BA-427B-4ED7-A76F-13BCF4810331}" type="datetimeFigureOut">
              <a:rPr lang="pt-BR"/>
              <a:pPr>
                <a:defRPr/>
              </a:pPr>
              <a:t>14/02/2020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C7D5-6797-4657-B9E5-495750FFC8F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313AE-C70E-4C0E-9DBC-7334AF6D87CF}" type="datetimeFigureOut">
              <a:rPr lang="pt-BR"/>
              <a:pPr>
                <a:defRPr/>
              </a:pPr>
              <a:t>14/02/2020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A9BE-0B69-4E47-8A7D-44449A53C1F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63D5-2587-4A76-9B4A-22F142094FBF}" type="datetimeFigureOut">
              <a:rPr lang="pt-BR"/>
              <a:pPr>
                <a:defRPr/>
              </a:pPr>
              <a:t>14/02/2020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84B0-121D-4899-995F-F7C685BA164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95F3-E4EB-4118-BE3A-012E2470C549}" type="datetimeFigureOut">
              <a:rPr lang="pt-BR"/>
              <a:pPr>
                <a:defRPr/>
              </a:pPr>
              <a:t>14/02/2020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19C29-2D8B-4195-A680-E58A2EBC142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E78BD-AFFE-49CA-9578-29467535AB8F}" type="datetimeFigureOut">
              <a:rPr lang="pt-BR"/>
              <a:pPr>
                <a:defRPr/>
              </a:pPr>
              <a:t>14/02/2020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0AA7-9FD7-4D67-A3C5-4D57368A7D5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malves\AppData\Local\Microsoft\Windows\Temporary Internet Files\Content.IE5\QMPKWOLA\MPj0185155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2400"/>
            <a:ext cx="9144000" cy="6155530"/>
          </a:xfrm>
          <a:prstGeom prst="rect">
            <a:avLst/>
          </a:prstGeom>
          <a:noFill/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1E81CE-9ED6-458F-901C-02ED85DABC40}" type="datetimeFigureOut">
              <a:rPr lang="pt-BR"/>
              <a:pPr>
                <a:defRPr/>
              </a:pPr>
              <a:t>14/02/2020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F48A11-E5A3-4545-9480-2003AE2D3A7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17375E"/>
          </a:solidFill>
          <a:latin typeface="+mj-lt"/>
          <a:ea typeface="+mj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54061"/>
          </a:solidFill>
          <a:latin typeface="+mn-lt"/>
          <a:ea typeface="+mn-ea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5406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b="1" smtClean="0">
                <a:solidFill>
                  <a:srgbClr val="10253F"/>
                </a:solidFill>
              </a:rPr>
              <a:t>EPIDEMIOLOGIA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06613" y="5175250"/>
            <a:ext cx="6858000" cy="990600"/>
          </a:xfrm>
        </p:spPr>
        <p:txBody>
          <a:bodyPr/>
          <a:lstStyle/>
          <a:p>
            <a:r>
              <a:rPr lang="pt-BR" smtClean="0">
                <a:solidFill>
                  <a:srgbClr val="17375E"/>
                </a:solidFill>
              </a:rPr>
              <a:t>Prof. Altacílio Nunes – Departamento de Medicina Social – FMRP/USP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6875" y="374650"/>
            <a:ext cx="84963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t-BR" sz="2000" b="1"/>
              <a:t>Doll &amp; Hill (1952) - primeiro importante estudo de caso-controle (h</a:t>
            </a:r>
            <a:r>
              <a:rPr lang="pt-BR" sz="2000" b="1">
                <a:latin typeface="Calibri"/>
              </a:rPr>
              <a:t>á</a:t>
            </a:r>
            <a:r>
              <a:rPr lang="pt-BR" sz="2000" b="1"/>
              <a:t>bito de fumar e câncer de pulmão) e demonstrou sua utilidade na pesquisa epidemiol</a:t>
            </a:r>
            <a:r>
              <a:rPr lang="pt-BR" sz="2000" b="1">
                <a:latin typeface="Calibri"/>
              </a:rPr>
              <a:t>ó</a:t>
            </a:r>
            <a:r>
              <a:rPr lang="pt-BR" sz="2000" b="1"/>
              <a:t>gica: informa</a:t>
            </a:r>
            <a:r>
              <a:rPr lang="pt-BR" sz="2000" b="1">
                <a:latin typeface="Calibri"/>
              </a:rPr>
              <a:t>ç</a:t>
            </a:r>
            <a:r>
              <a:rPr lang="pt-BR" sz="2000" b="1"/>
              <a:t>ões sobre historia de tabagismo e outras vari</a:t>
            </a:r>
            <a:r>
              <a:rPr lang="pt-BR" sz="2000" b="1">
                <a:latin typeface="Calibri"/>
              </a:rPr>
              <a:t>á</a:t>
            </a:r>
            <a:r>
              <a:rPr lang="pt-BR" sz="2000" b="1"/>
              <a:t>veis relacionadas a sa</a:t>
            </a:r>
            <a:r>
              <a:rPr lang="pt-BR" sz="2000" b="1">
                <a:latin typeface="Calibri"/>
              </a:rPr>
              <a:t>ú</a:t>
            </a:r>
            <a:r>
              <a:rPr lang="pt-BR" sz="2000" b="1"/>
              <a:t>de de 700 pessoas com Ca de pulmão e de outras 700 pessoas hospitalizados por condi</a:t>
            </a:r>
            <a:r>
              <a:rPr lang="pt-BR" sz="2000" b="1">
                <a:latin typeface="Calibri"/>
              </a:rPr>
              <a:t>ç</a:t>
            </a:r>
            <a:r>
              <a:rPr lang="pt-BR" sz="2000" b="1"/>
              <a:t>ões não-mal</a:t>
            </a:r>
            <a:r>
              <a:rPr lang="pt-BR" sz="2000" b="1">
                <a:latin typeface="Calibri"/>
              </a:rPr>
              <a:t>í</a:t>
            </a:r>
            <a:r>
              <a:rPr lang="pt-BR" sz="2000" b="1"/>
              <a:t>gnas.</a:t>
            </a:r>
          </a:p>
          <a:p>
            <a:pPr>
              <a:lnSpc>
                <a:spcPct val="120000"/>
              </a:lnSpc>
            </a:pPr>
            <a:endParaRPr lang="pt-BR" sz="2000" b="1"/>
          </a:p>
          <a:p>
            <a:pPr>
              <a:lnSpc>
                <a:spcPct val="120000"/>
              </a:lnSpc>
            </a:pPr>
            <a:r>
              <a:rPr lang="pt-BR" sz="2000" b="1"/>
              <a:t>Dawber (1949- ) - primeiros e mais importantes estudos de longo seguimento (coorte) nos EUA (The Framingham study; DAWBER </a:t>
            </a:r>
            <a:r>
              <a:rPr lang="pt-BR" sz="2000" b="1" i="1"/>
              <a:t>et al. </a:t>
            </a:r>
            <a:r>
              <a:rPr lang="pt-BR" sz="2000" b="1"/>
              <a:t>1957; </a:t>
            </a:r>
          </a:p>
          <a:p>
            <a:pPr>
              <a:lnSpc>
                <a:spcPct val="120000"/>
              </a:lnSpc>
            </a:pPr>
            <a:endParaRPr lang="pt-BR" sz="2000" b="1"/>
          </a:p>
          <a:p>
            <a:pPr>
              <a:lnSpc>
                <a:spcPct val="120000"/>
              </a:lnSpc>
            </a:pPr>
            <a:r>
              <a:rPr lang="pt-BR" sz="2000" b="1"/>
              <a:t>McKEE </a:t>
            </a:r>
            <a:r>
              <a:rPr lang="pt-BR" sz="2000" b="1" i="1"/>
              <a:t>et al. </a:t>
            </a:r>
            <a:r>
              <a:rPr lang="pt-BR" sz="2000" b="1"/>
              <a:t>1971): os fatores de risco das doen</a:t>
            </a:r>
            <a:r>
              <a:rPr lang="pt-BR" sz="2000" b="1">
                <a:latin typeface="Calibri"/>
              </a:rPr>
              <a:t>ç</a:t>
            </a:r>
            <a:r>
              <a:rPr lang="pt-BR" sz="2000" b="1"/>
              <a:t>as cardiovasculares. Acompanhou cerca de 5.200 residentes de Framingham (Massachusetts - EUA) por mais de 35 anos para explorar a rela</a:t>
            </a:r>
            <a:r>
              <a:rPr lang="pt-BR" sz="2000" b="1">
                <a:latin typeface="Calibri"/>
              </a:rPr>
              <a:t>ç</a:t>
            </a:r>
            <a:r>
              <a:rPr lang="pt-BR" sz="2000" b="1"/>
              <a:t>ão entre uma variedade de fatores de risco e doen</a:t>
            </a:r>
            <a:r>
              <a:rPr lang="pt-BR" sz="2000" b="1">
                <a:latin typeface="Calibri"/>
              </a:rPr>
              <a:t>ç</a:t>
            </a:r>
            <a:r>
              <a:rPr lang="pt-BR" sz="2000" b="1"/>
              <a:t>as cardiovasculares.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1" smtClean="0"/>
              <a:t>Apenas recentemente (anos 50) a Epidemiologia passa a existir como disciplina, com a publicação dos primeiros livros especificamente sobre esse tema e o emprego de consistentes definições de conceitos e métodos.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23950"/>
            <a:ext cx="8229600" cy="5329238"/>
          </a:xfrm>
        </p:spPr>
        <p:txBody>
          <a:bodyPr/>
          <a:lstStyle/>
          <a:p>
            <a:pPr>
              <a:lnSpc>
                <a:spcPct val="125000"/>
              </a:lnSpc>
              <a:buFont typeface="Arial" charset="0"/>
              <a:buNone/>
            </a:pPr>
            <a:r>
              <a:rPr lang="pt-BR" sz="2400" b="1" smtClean="0"/>
              <a:t>Origem Grega e foi usada pela primeira vez em 1802: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r>
              <a:rPr lang="pt-BR" sz="2400" b="1" smtClean="0"/>
              <a:t>Epi = sobre; Demos = população.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r>
              <a:rPr lang="pt-BR" sz="2400" smtClean="0"/>
              <a:t>Definicao: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r>
              <a:rPr lang="pt-BR" sz="2400" b="1" smtClean="0"/>
              <a:t>Várias definições já foram publicadas... 1873 (PARKIN, Oxford English Dictionary): "Parte das ciências da saúde que lida com epidemias".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r>
              <a:rPr lang="pt-BR" sz="2400" b="1" smtClean="0"/>
              <a:t>1850 (London Epidemiological Society): “fundada com o objetivo de determinar a causa e métodos de prevenção da cólera e outras doenças epidêmicas". = objeto voltado para o estudo das doenças epidêmicas.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547813" y="260350"/>
            <a:ext cx="5976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/>
              <a:t>EPIDEMIOLOGIA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 b="1" smtClean="0"/>
              <a:t>Epidemiologia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557338"/>
            <a:ext cx="8229600" cy="4535487"/>
          </a:xfrm>
        </p:spPr>
        <p:txBody>
          <a:bodyPr/>
          <a:lstStyle/>
          <a:p>
            <a:pPr>
              <a:lnSpc>
                <a:spcPct val="125000"/>
              </a:lnSpc>
              <a:buFont typeface="Arial" charset="0"/>
              <a:buNone/>
            </a:pPr>
            <a:r>
              <a:rPr lang="pt-BR" sz="2800" i="1" smtClean="0">
                <a:solidFill>
                  <a:schemeClr val="tx1"/>
                </a:solidFill>
              </a:rPr>
              <a:t>Ciência que estuda a distribuição de eventos relacionados à saúde e seus determinantes na população. (</a:t>
            </a:r>
            <a:r>
              <a:rPr lang="pt-BR" sz="1800" i="1" smtClean="0">
                <a:solidFill>
                  <a:schemeClr val="tx1"/>
                </a:solidFill>
              </a:rPr>
              <a:t>Last JM:A Dictionary of Epidemiology; 1988).</a:t>
            </a:r>
          </a:p>
          <a:p>
            <a:pPr>
              <a:lnSpc>
                <a:spcPct val="125000"/>
              </a:lnSpc>
            </a:pPr>
            <a:r>
              <a:rPr lang="pt-BR" sz="2800" smtClean="0">
                <a:solidFill>
                  <a:schemeClr val="tx1"/>
                </a:solidFill>
              </a:rPr>
              <a:t>Porquê uma determinada doença se desenvolve em algumas pessoas e não em outras?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r>
              <a:rPr lang="pt-BR" sz="2800" smtClean="0">
                <a:solidFill>
                  <a:schemeClr val="tx1"/>
                </a:solidFill>
              </a:rPr>
              <a:t>“Doença e saúde não são aleatoriamente distribuídos na população”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endParaRPr lang="pt-BR" sz="2800" i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mtClean="0"/>
              <a:t>????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pt-BR" smtClean="0"/>
              <a:t>Fumo x Câncer de pulmão (</a:t>
            </a:r>
            <a:r>
              <a:rPr lang="pt-BR" smtClean="0">
                <a:solidFill>
                  <a:srgbClr val="F22A47"/>
                </a:solidFill>
              </a:rPr>
              <a:t>todos os fumantes desenvolvem câncer?</a:t>
            </a:r>
            <a:r>
              <a:rPr lang="pt-BR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pt-BR" smtClean="0"/>
              <a:t>Exercícios físicos x Infarto Agudo do Miocárdio (</a:t>
            </a:r>
            <a:r>
              <a:rPr lang="pt-BR" smtClean="0">
                <a:solidFill>
                  <a:srgbClr val="F22A47"/>
                </a:solidFill>
              </a:rPr>
              <a:t>todos que fazem atividades físicas não desenvolvem infarto?</a:t>
            </a:r>
            <a:r>
              <a:rPr lang="pt-BR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pt-BR" smtClean="0"/>
              <a:t>Obesidade x Diabetes (</a:t>
            </a:r>
            <a:r>
              <a:rPr lang="pt-BR" smtClean="0">
                <a:solidFill>
                  <a:srgbClr val="F22A47"/>
                </a:solidFill>
              </a:rPr>
              <a:t>todos os obesos desenvolvem diabetes?</a:t>
            </a:r>
            <a:r>
              <a:rPr lang="pt-BR" smtClean="0">
                <a:solidFill>
                  <a:schemeClr val="tx1"/>
                </a:solidFill>
              </a:rPr>
              <a:t>)</a:t>
            </a:r>
            <a:r>
              <a:rPr lang="pt-BR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img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93175" cy="659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62000" y="260350"/>
            <a:ext cx="7772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3600" b="1"/>
              <a:t>EPIDEMIOLOGIA</a:t>
            </a:r>
            <a:r>
              <a:rPr lang="pt-BR" sz="2800" b="1"/>
              <a:t> 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95288" y="1125538"/>
            <a:ext cx="81375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pt-BR" sz="2400" b="1" u="sng"/>
              <a:t>EPIDEMIOLOGIA DESCRITIVA:  </a:t>
            </a:r>
            <a:r>
              <a:rPr lang="pt-BR" sz="2400" b="1"/>
              <a:t>distribui</a:t>
            </a:r>
            <a:r>
              <a:rPr lang="pt-BR" sz="2400" b="1">
                <a:latin typeface="Calibri"/>
              </a:rPr>
              <a:t>ç</a:t>
            </a:r>
            <a:r>
              <a:rPr lang="pt-BR" sz="2400" b="1"/>
              <a:t>ão de uma doen</a:t>
            </a:r>
            <a:r>
              <a:rPr lang="pt-BR" sz="2400" b="1">
                <a:latin typeface="Calibri"/>
              </a:rPr>
              <a:t>ç</a:t>
            </a:r>
            <a:r>
              <a:rPr lang="pt-BR" sz="2400" b="1"/>
              <a:t>a em uma popula</a:t>
            </a:r>
            <a:r>
              <a:rPr lang="pt-BR" sz="2400" b="1">
                <a:latin typeface="Calibri"/>
              </a:rPr>
              <a:t>ç</a:t>
            </a:r>
            <a:r>
              <a:rPr lang="pt-BR" sz="2400" b="1"/>
              <a:t>ão em termos de </a:t>
            </a:r>
            <a:r>
              <a:rPr lang="pt-BR" sz="2400" b="1" u="sng"/>
              <a:t>TEMPO, LUGAR E PESSOAS</a:t>
            </a:r>
            <a:r>
              <a:rPr lang="pt-BR" sz="2400" b="1"/>
              <a:t>.</a:t>
            </a:r>
            <a:endParaRPr lang="pt-BR" sz="24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pt-BR" sz="2400" b="1" u="sng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pt-BR" sz="2400" b="1" u="sng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pt-BR" sz="2400" b="1" u="sng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pt-BR" sz="2400" b="1" u="sng"/>
              <a:t>EPIDEMIOLOGIA ANAL</a:t>
            </a:r>
            <a:r>
              <a:rPr lang="pt-BR" sz="2400" b="1" u="sng">
                <a:latin typeface="Calibri"/>
              </a:rPr>
              <a:t>Í</a:t>
            </a:r>
            <a:r>
              <a:rPr lang="pt-BR" sz="2400" b="1" u="sng"/>
              <a:t>TICA</a:t>
            </a:r>
            <a:r>
              <a:rPr lang="pt-BR" sz="2400" b="1"/>
              <a:t>:  hip</a:t>
            </a:r>
            <a:r>
              <a:rPr lang="pt-BR" sz="2400" b="1">
                <a:latin typeface="Calibri"/>
              </a:rPr>
              <a:t>ó</a:t>
            </a:r>
            <a:r>
              <a:rPr lang="pt-BR" sz="2400" b="1"/>
              <a:t>tese espec</a:t>
            </a:r>
            <a:r>
              <a:rPr lang="pt-BR" sz="2400" b="1">
                <a:latin typeface="Calibri"/>
              </a:rPr>
              <a:t>í</a:t>
            </a:r>
            <a:r>
              <a:rPr lang="pt-BR" sz="2400" b="1"/>
              <a:t>fica acerca da associa</a:t>
            </a:r>
            <a:r>
              <a:rPr lang="pt-BR" sz="2400" b="1">
                <a:latin typeface="Calibri"/>
              </a:rPr>
              <a:t>ç</a:t>
            </a:r>
            <a:r>
              <a:rPr lang="pt-BR" sz="2400" b="1"/>
              <a:t>ão de uma doen</a:t>
            </a:r>
            <a:r>
              <a:rPr lang="pt-BR" sz="2400" b="1">
                <a:latin typeface="Calibri"/>
              </a:rPr>
              <a:t>ç</a:t>
            </a:r>
            <a:r>
              <a:rPr lang="pt-BR" sz="2400" b="1"/>
              <a:t>a a uma causa.</a:t>
            </a:r>
            <a:endParaRPr lang="pt-BR" sz="2400" u="sng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pt-BR" sz="24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pt-BR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600" b="1" smtClean="0">
                <a:solidFill>
                  <a:schemeClr val="tx1"/>
                </a:solidFill>
              </a:rPr>
              <a:t>Objetivos e aplicações da epidemiologia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pt-BR" smtClean="0"/>
              <a:t>“Controlar os problemas de saúde das populações” (Last, 1988)</a:t>
            </a:r>
          </a:p>
          <a:p>
            <a:pPr marL="609600" indent="-609600">
              <a:lnSpc>
                <a:spcPct val="130000"/>
              </a:lnSpc>
              <a:buFont typeface="Arial" charset="0"/>
              <a:buAutoNum type="arabicParenR"/>
            </a:pPr>
            <a:r>
              <a:rPr lang="pt-BR" smtClean="0"/>
              <a:t>Identificar a etiologia ou causa de uma doença e seus fatores de risco. </a:t>
            </a:r>
            <a:r>
              <a:rPr lang="pt-BR" smtClean="0">
                <a:solidFill>
                  <a:schemeClr val="hlink"/>
                </a:solidFill>
              </a:rPr>
              <a:t>(Prevenção e medidas específicas).</a:t>
            </a:r>
            <a:r>
              <a:rPr lang="pt-BR" smtClean="0"/>
              <a:t> </a:t>
            </a:r>
            <a:r>
              <a:rPr lang="pt-BR" b="1" smtClean="0">
                <a:solidFill>
                  <a:srgbClr val="F22A47"/>
                </a:solidFill>
              </a:rPr>
              <a:t>Ex: Qual (is ) a (s) causa (s) da obesidade?</a:t>
            </a:r>
            <a:r>
              <a:rPr lang="pt-B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600" b="1" smtClean="0">
                <a:solidFill>
                  <a:schemeClr val="tx1"/>
                </a:solidFill>
              </a:rPr>
              <a:t>Objetivos e aplicações da epidemiologia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 typeface="Arial" charset="0"/>
              <a:buNone/>
            </a:pPr>
            <a:r>
              <a:rPr lang="pt-BR" smtClean="0"/>
              <a:t>2) Determinar a extensão de uma doença em uma determinada população. </a:t>
            </a:r>
          </a:p>
          <a:p>
            <a:pPr marL="609600" indent="-609600">
              <a:lnSpc>
                <a:spcPct val="150000"/>
              </a:lnSpc>
              <a:buFont typeface="Arial" charset="0"/>
              <a:buNone/>
            </a:pPr>
            <a:r>
              <a:rPr lang="pt-BR" smtClean="0"/>
              <a:t>	Qual o impacto de determinada doença na comunidade? </a:t>
            </a:r>
            <a:r>
              <a:rPr lang="pt-BR" b="1" smtClean="0">
                <a:solidFill>
                  <a:srgbClr val="F22A47"/>
                </a:solidFill>
              </a:rPr>
              <a:t>Qual a prevalência de obesidade entre jovens de Ribeirão Preto? </a:t>
            </a:r>
            <a:r>
              <a:rPr lang="pt-BR" b="1" smtClean="0">
                <a:solidFill>
                  <a:schemeClr val="hlink"/>
                </a:solidFill>
              </a:rPr>
              <a:t>(Medidas preventivas e terapêuticas)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pt-BR" sz="3600" b="1" smtClean="0">
                <a:solidFill>
                  <a:schemeClr val="tx1"/>
                </a:solidFill>
              </a:rPr>
              <a:t>Objetivos e aplicações da epidemiologia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8050"/>
            <a:ext cx="8229600" cy="511175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 typeface="Arial" charset="0"/>
              <a:buNone/>
            </a:pPr>
            <a:r>
              <a:rPr lang="pt-BR" sz="2800" smtClean="0"/>
              <a:t>3) Estudar a história natural e o prognóstico de doenças</a:t>
            </a:r>
          </a:p>
          <a:p>
            <a:pPr marL="609600" indent="-609600">
              <a:lnSpc>
                <a:spcPct val="150000"/>
              </a:lnSpc>
              <a:buFont typeface="Arial" charset="0"/>
              <a:buNone/>
            </a:pPr>
            <a:r>
              <a:rPr lang="pt-BR" sz="2800" smtClean="0"/>
              <a:t>	Como é a evolução da Diabetes tipo I?</a:t>
            </a:r>
          </a:p>
          <a:p>
            <a:pPr marL="609600" indent="-609600">
              <a:lnSpc>
                <a:spcPct val="150000"/>
              </a:lnSpc>
              <a:buFont typeface="Arial" charset="0"/>
              <a:buNone/>
            </a:pPr>
            <a:r>
              <a:rPr lang="pt-BR" sz="2800" smtClean="0"/>
              <a:t>	Como é a evolução da Hipercolesterolemia?</a:t>
            </a:r>
          </a:p>
          <a:p>
            <a:pPr marL="609600" indent="-609600">
              <a:lnSpc>
                <a:spcPct val="150000"/>
              </a:lnSpc>
              <a:buFont typeface="Arial" charset="0"/>
              <a:buNone/>
            </a:pPr>
            <a:r>
              <a:rPr lang="pt-BR" sz="2800" smtClean="0"/>
              <a:t>	Como se comporta a AIDS?</a:t>
            </a:r>
          </a:p>
          <a:p>
            <a:pPr marL="609600" indent="-609600">
              <a:lnSpc>
                <a:spcPct val="150000"/>
              </a:lnSpc>
              <a:buFont typeface="Arial" charset="0"/>
              <a:buNone/>
            </a:pPr>
            <a:r>
              <a:rPr lang="pt-BR" sz="2800" b="1" smtClean="0">
                <a:solidFill>
                  <a:schemeClr val="hlink"/>
                </a:solidFill>
              </a:rPr>
              <a:t>(Desenvolver maneiras de intervir modificando o curso da doença, melhorando o prognóstico)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 b="1" smtClean="0"/>
              <a:t>Epidemiologia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557338"/>
            <a:ext cx="8229600" cy="4535487"/>
          </a:xfrm>
        </p:spPr>
        <p:txBody>
          <a:bodyPr/>
          <a:lstStyle/>
          <a:p>
            <a:pPr>
              <a:lnSpc>
                <a:spcPct val="125000"/>
              </a:lnSpc>
              <a:buFont typeface="Arial" charset="0"/>
              <a:buNone/>
            </a:pPr>
            <a:r>
              <a:rPr lang="pt-BR" sz="2800" i="1" smtClean="0">
                <a:solidFill>
                  <a:schemeClr val="tx1"/>
                </a:solidFill>
              </a:rPr>
              <a:t>Ciência que estuda a distribuição de eventos relacionados à saúde e seus determinantes na população. (</a:t>
            </a:r>
            <a:r>
              <a:rPr lang="pt-BR" sz="1800" i="1" smtClean="0">
                <a:solidFill>
                  <a:schemeClr val="tx1"/>
                </a:solidFill>
              </a:rPr>
              <a:t>Last JM:A Dictionary of Epidemiology; 1988).</a:t>
            </a:r>
          </a:p>
          <a:p>
            <a:pPr>
              <a:lnSpc>
                <a:spcPct val="125000"/>
              </a:lnSpc>
            </a:pPr>
            <a:r>
              <a:rPr lang="pt-BR" sz="2800" smtClean="0">
                <a:solidFill>
                  <a:schemeClr val="tx1"/>
                </a:solidFill>
              </a:rPr>
              <a:t>Porquê uma determinada doença se desenvolve em algumas pessoas e não em outras?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r>
              <a:rPr lang="pt-BR" sz="2800" smtClean="0">
                <a:solidFill>
                  <a:schemeClr val="tx1"/>
                </a:solidFill>
              </a:rPr>
              <a:t>“Doença e saúde não são aleatoriamente distribuídos na população”</a:t>
            </a:r>
          </a:p>
          <a:p>
            <a:pPr>
              <a:lnSpc>
                <a:spcPct val="125000"/>
              </a:lnSpc>
              <a:buFont typeface="Arial" charset="0"/>
              <a:buNone/>
            </a:pPr>
            <a:endParaRPr lang="pt-BR" sz="2800" i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pt-BR" sz="3600" b="1" smtClean="0">
                <a:solidFill>
                  <a:schemeClr val="tx1"/>
                </a:solidFill>
              </a:rPr>
              <a:t>Objetivos e aplicações da epidemiologia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8050"/>
            <a:ext cx="8229600" cy="5761038"/>
          </a:xfrm>
        </p:spPr>
        <p:txBody>
          <a:bodyPr/>
          <a:lstStyle/>
          <a:p>
            <a:pPr marL="609600" indent="-609600">
              <a:lnSpc>
                <a:spcPct val="125000"/>
              </a:lnSpc>
              <a:buFont typeface="Arial" charset="0"/>
              <a:buNone/>
            </a:pPr>
            <a:r>
              <a:rPr lang="pt-BR" sz="2800" smtClean="0"/>
              <a:t>4) Avaliar medidas de prevenção e tratamento (novas e já existentes) e os modos de assistência à saúde das populações.  </a:t>
            </a:r>
          </a:p>
          <a:p>
            <a:pPr marL="609600" indent="-609600">
              <a:lnSpc>
                <a:spcPct val="125000"/>
              </a:lnSpc>
              <a:buFont typeface="Arial" charset="0"/>
              <a:buNone/>
            </a:pPr>
            <a:r>
              <a:rPr lang="pt-BR" sz="2800" smtClean="0"/>
              <a:t>	Grupos de reeducação alimentar têm reduzido a ocorrência de obesidade?</a:t>
            </a:r>
          </a:p>
          <a:p>
            <a:pPr marL="609600" indent="-609600">
              <a:lnSpc>
                <a:spcPct val="125000"/>
              </a:lnSpc>
              <a:buFont typeface="Arial" charset="0"/>
              <a:buNone/>
            </a:pPr>
            <a:r>
              <a:rPr lang="pt-BR" sz="2800" smtClean="0"/>
              <a:t>	Ingerir menos açúcar diminui o nível de colesterol?</a:t>
            </a:r>
          </a:p>
          <a:p>
            <a:pPr marL="609600" indent="-609600">
              <a:lnSpc>
                <a:spcPct val="125000"/>
              </a:lnSpc>
              <a:buFont typeface="Arial" charset="0"/>
              <a:buNone/>
            </a:pPr>
            <a:r>
              <a:rPr lang="pt-BR" sz="2800" smtClean="0"/>
              <a:t>	Rastrear câncer de colo uterino pela realização de Papanicolau, melhora o prognóstico da doença? </a:t>
            </a:r>
          </a:p>
          <a:p>
            <a:pPr marL="609600" indent="-609600">
              <a:lnSpc>
                <a:spcPct val="125000"/>
              </a:lnSpc>
              <a:buFont typeface="Arial" charset="0"/>
              <a:buNone/>
            </a:pPr>
            <a:r>
              <a:rPr lang="pt-BR" sz="2800" b="1" smtClean="0">
                <a:solidFill>
                  <a:schemeClr val="hlink"/>
                </a:solidFill>
              </a:rPr>
              <a:t>(Avaliar os resultados de medidas adotadas ou a serem implementadas)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633412"/>
          </a:xfrm>
        </p:spPr>
        <p:txBody>
          <a:bodyPr/>
          <a:lstStyle/>
          <a:p>
            <a:r>
              <a:rPr lang="pt-BR" sz="3600" b="1" smtClean="0">
                <a:solidFill>
                  <a:schemeClr val="tx1"/>
                </a:solidFill>
              </a:rPr>
              <a:t>Objetivos e aplicações da epidemiologia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765175"/>
            <a:ext cx="8229600" cy="5761038"/>
          </a:xfrm>
        </p:spPr>
        <p:txBody>
          <a:bodyPr/>
          <a:lstStyle/>
          <a:p>
            <a:pPr marL="609600" indent="-609600">
              <a:lnSpc>
                <a:spcPct val="125000"/>
              </a:lnSpc>
              <a:buFont typeface="Arial" charset="0"/>
              <a:buNone/>
            </a:pPr>
            <a:r>
              <a:rPr lang="pt-BR" sz="2800" smtClean="0"/>
              <a:t>5) Fornecer fundamentos e subsídios para o desenvolvimento de políticas públicas e decisões regulatórias aos problemas ambientais.</a:t>
            </a:r>
          </a:p>
          <a:p>
            <a:pPr marL="609600" indent="-609600">
              <a:lnSpc>
                <a:spcPct val="140000"/>
              </a:lnSpc>
              <a:buFont typeface="Arial" charset="0"/>
              <a:buNone/>
            </a:pPr>
            <a:r>
              <a:rPr lang="pt-BR" sz="2800" smtClean="0"/>
              <a:t>	</a:t>
            </a:r>
            <a:r>
              <a:rPr lang="pt-BR" sz="2400" smtClean="0"/>
              <a:t>A radiação emitida por torres de telefonia interferem na saúde das pessoas?</a:t>
            </a:r>
          </a:p>
          <a:p>
            <a:pPr marL="609600" indent="-609600">
              <a:lnSpc>
                <a:spcPct val="140000"/>
              </a:lnSpc>
              <a:buFont typeface="Arial" charset="0"/>
              <a:buNone/>
            </a:pPr>
            <a:r>
              <a:rPr lang="pt-BR" sz="2400" smtClean="0"/>
              <a:t>	Altos níveis de poluição causam quais doenças nas populações expostas?</a:t>
            </a:r>
          </a:p>
          <a:p>
            <a:pPr marL="609600" indent="-609600">
              <a:lnSpc>
                <a:spcPct val="140000"/>
              </a:lnSpc>
              <a:buFont typeface="Arial" charset="0"/>
              <a:buNone/>
            </a:pPr>
            <a:r>
              <a:rPr lang="pt-BR" sz="2400" smtClean="0"/>
              <a:t>	Que tipos de exposições ocupacionais provocam doenças?</a:t>
            </a:r>
          </a:p>
          <a:p>
            <a:pPr marL="609600" indent="-609600">
              <a:lnSpc>
                <a:spcPct val="140000"/>
              </a:lnSpc>
              <a:buFont typeface="Arial" charset="0"/>
              <a:buNone/>
            </a:pPr>
            <a:r>
              <a:rPr lang="pt-BR" sz="2400" smtClean="0"/>
              <a:t>(</a:t>
            </a:r>
            <a:r>
              <a:rPr lang="pt-BR" sz="2400" b="1" smtClean="0">
                <a:solidFill>
                  <a:schemeClr val="hlink"/>
                </a:solidFill>
              </a:rPr>
              <a:t>Fornecer meios para prevenção de doenças causadas por inadequações ambientais)</a:t>
            </a:r>
            <a:r>
              <a:rPr lang="pt-BR" sz="2400" smtClean="0"/>
              <a:t> </a:t>
            </a:r>
            <a:endParaRPr lang="pt-BR" sz="2400" b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633412"/>
          </a:xfrm>
        </p:spPr>
        <p:txBody>
          <a:bodyPr/>
          <a:lstStyle/>
          <a:p>
            <a:r>
              <a:rPr lang="pt-BR" sz="3600" b="1" smtClean="0">
                <a:solidFill>
                  <a:schemeClr val="tx1"/>
                </a:solidFill>
              </a:rPr>
              <a:t>Objetivos e aplicações da epidemiologia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765175"/>
            <a:ext cx="8229600" cy="5761038"/>
          </a:xfrm>
        </p:spPr>
        <p:txBody>
          <a:bodyPr/>
          <a:lstStyle/>
          <a:p>
            <a:pPr marL="609600" indent="-609600">
              <a:lnSpc>
                <a:spcPct val="125000"/>
              </a:lnSpc>
              <a:buFont typeface="Arial" charset="0"/>
              <a:buNone/>
            </a:pPr>
            <a:r>
              <a:rPr lang="pt-BR" sz="2800" smtClean="0"/>
              <a:t>5) Fornecer fundamentos e subsídios para o desenvolvimento de políticas públicas e decisões regulatórias aos problemas ambientais.</a:t>
            </a:r>
          </a:p>
          <a:p>
            <a:pPr marL="609600" indent="-609600">
              <a:lnSpc>
                <a:spcPct val="140000"/>
              </a:lnSpc>
              <a:buFont typeface="Arial" charset="0"/>
              <a:buNone/>
            </a:pPr>
            <a:r>
              <a:rPr lang="pt-BR" sz="2800" smtClean="0"/>
              <a:t>	</a:t>
            </a:r>
            <a:r>
              <a:rPr lang="pt-BR" sz="2400" smtClean="0"/>
              <a:t>A radiação emitida por torres de telefonia interferem na saúde das pessoas?</a:t>
            </a:r>
          </a:p>
          <a:p>
            <a:pPr marL="609600" indent="-609600">
              <a:lnSpc>
                <a:spcPct val="140000"/>
              </a:lnSpc>
              <a:buFont typeface="Arial" charset="0"/>
              <a:buNone/>
            </a:pPr>
            <a:r>
              <a:rPr lang="pt-BR" sz="2400" smtClean="0"/>
              <a:t>	Altos níveis de poluição causam quais doenças nas populações expostas?</a:t>
            </a:r>
          </a:p>
          <a:p>
            <a:pPr marL="609600" indent="-609600">
              <a:lnSpc>
                <a:spcPct val="140000"/>
              </a:lnSpc>
              <a:buFont typeface="Arial" charset="0"/>
              <a:buNone/>
            </a:pPr>
            <a:r>
              <a:rPr lang="pt-BR" sz="2400" smtClean="0"/>
              <a:t>	Que tipos de exposições ocupacionais provocam doenças?</a:t>
            </a:r>
          </a:p>
          <a:p>
            <a:pPr marL="609600" indent="-609600">
              <a:lnSpc>
                <a:spcPct val="140000"/>
              </a:lnSpc>
              <a:buFont typeface="Arial" charset="0"/>
              <a:buNone/>
            </a:pPr>
            <a:r>
              <a:rPr lang="pt-BR" sz="2400" smtClean="0"/>
              <a:t>(</a:t>
            </a:r>
            <a:r>
              <a:rPr lang="pt-BR" sz="2400" b="1" smtClean="0">
                <a:solidFill>
                  <a:schemeClr val="hlink"/>
                </a:solidFill>
              </a:rPr>
              <a:t>Fornecer meios para prevenção de doenças causadas por inadequações ambientais)</a:t>
            </a:r>
            <a:r>
              <a:rPr lang="pt-BR" sz="2400" smtClean="0"/>
              <a:t> </a:t>
            </a:r>
            <a:endParaRPr lang="pt-BR" sz="2400" b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81075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pt-BR" smtClean="0">
                <a:solidFill>
                  <a:schemeClr val="tx1"/>
                </a:solidFill>
              </a:rPr>
              <a:t>“</a:t>
            </a:r>
            <a:r>
              <a:rPr lang="pt-BR" i="1" smtClean="0">
                <a:solidFill>
                  <a:schemeClr val="tx1"/>
                </a:solidFill>
              </a:rPr>
              <a:t>O maior papel da epidemiologia é fornecer alternativas de mudança daquilo que mais ocupa espaço, daquilo que é mais importante, através do tempo,  como problemas de saúde presentes na comunidade”. (Gordis,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71438" y="2349500"/>
            <a:ext cx="1331912" cy="1655763"/>
          </a:xfrm>
        </p:spPr>
        <p:txBody>
          <a:bodyPr/>
          <a:lstStyle/>
          <a:p>
            <a:r>
              <a:rPr lang="pt-BR" sz="2000" b="1" smtClean="0"/>
              <a:t>Quais as razões da mudança?</a:t>
            </a:r>
          </a:p>
        </p:txBody>
      </p:sp>
      <p:pic>
        <p:nvPicPr>
          <p:cNvPr id="38917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050" y="1052513"/>
            <a:ext cx="7620000" cy="5267325"/>
          </a:xfrm>
          <a:prstGeom prst="rect">
            <a:avLst/>
          </a:prstGeom>
          <a:noFill/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331913" y="54927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Principais causas de mortes (1900 e 2004, EUA)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5943600" cy="6667500"/>
          </a:xfrm>
          <a:prstGeom prst="rect">
            <a:avLst/>
          </a:prstGeom>
          <a:noFill/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156325" y="3357563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Faringite em Crian</a:t>
            </a:r>
            <a:r>
              <a:rPr lang="pt-BR" b="1">
                <a:latin typeface="Calibri"/>
              </a:rPr>
              <a:t>ç</a:t>
            </a:r>
            <a:r>
              <a:rPr lang="pt-BR" b="1"/>
              <a:t>as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227763" y="908050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ETIOLOGIA (Causa)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27088" y="404813"/>
            <a:ext cx="792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Distribui</a:t>
            </a:r>
            <a:r>
              <a:rPr lang="pt-BR" sz="2400" b="1">
                <a:latin typeface="Calibri"/>
              </a:rPr>
              <a:t>ç</a:t>
            </a:r>
            <a:r>
              <a:rPr lang="pt-BR" sz="2400" b="1"/>
              <a:t>ão de casos /100.000 hab, de Hepatite B em Estados Americanos, 1996</a:t>
            </a:r>
          </a:p>
        </p:txBody>
      </p:sp>
      <p:pic>
        <p:nvPicPr>
          <p:cNvPr id="47110" name="Picture 6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1268413"/>
            <a:ext cx="7991475" cy="485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31788" y="515938"/>
            <a:ext cx="8056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/>
              <a:t>Méritos da Epidemiologia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79388" y="1341438"/>
            <a:ext cx="85693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800" b="1"/>
              <a:t> Identificação da ÁGUA como o maior reservatório e veículo das doenças comunicáveis, tais como: cólera e febre tifóide (1849 – 1856).</a:t>
            </a:r>
            <a:endParaRPr lang="pt-BR" sz="280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800" b="1"/>
              <a:t> Identificação de ARTROPODES vetores de muitas doenças – malária, febre amarela, doença do sono, tifo (1895 – 1909).</a:t>
            </a:r>
            <a:endParaRPr lang="pt-BR" sz="280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800" b="1"/>
              <a:t> Identificação do portador assintomático como um importante vetor da febre tifóide, difteria e poliomielite (1893 – 1905)</a:t>
            </a:r>
            <a:r>
              <a:rPr lang="pt-BR" sz="2800"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04800" y="473075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/>
              <a:t>MAIS ..........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79388" y="1181100"/>
            <a:ext cx="882015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800" b="1"/>
              <a:t> TABAGISMO - como a causa principal do câncer pulmonar, enfisema e doença cardiovascular.</a:t>
            </a:r>
            <a:endParaRPr lang="pt-BR" sz="2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800" b="1"/>
              <a:t> Erradicação da VARÍOLA (1978).</a:t>
            </a:r>
            <a:endParaRPr lang="pt-BR" sz="2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800" b="1"/>
              <a:t> Infecção perinatal do HBV como causa de carcinoma hepatocelular </a:t>
            </a:r>
          </a:p>
          <a:p>
            <a:pPr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800" b="1"/>
              <a:t> Identificação da AIDS, descrição de sua história natural</a:t>
            </a:r>
            <a:endParaRPr lang="pt-BR" sz="28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 smtClean="0"/>
              <a:t>Epidemiologia Clínica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6400"/>
            <a:ext cx="8229600" cy="31924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mtClean="0"/>
              <a:t>A </a:t>
            </a:r>
            <a:r>
              <a:rPr lang="pt-BR" b="1" smtClean="0">
                <a:solidFill>
                  <a:schemeClr val="hlink"/>
                </a:solidFill>
              </a:rPr>
              <a:t>Epidemiologia Clínica</a:t>
            </a:r>
            <a:r>
              <a:rPr lang="pt-BR" smtClean="0"/>
              <a:t>: faz predições sobre pacientes individuais a partir da experiência (baseada em fundamentos científicos) de repetidas observações de pacientes semelhantes, auxiliando na tomada de decisões na rotina da atenção </a:t>
            </a:r>
            <a:r>
              <a:rPr lang="pt-BR" u="sng" smtClean="0"/>
              <a:t>ao paciente</a:t>
            </a:r>
            <a:r>
              <a:rPr lang="pt-BR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95288" y="260350"/>
            <a:ext cx="8424862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/>
              <a:t> Hip</a:t>
            </a:r>
            <a:r>
              <a:rPr lang="pt-BR" sz="2400" b="1">
                <a:latin typeface="Calibri"/>
              </a:rPr>
              <a:t>ó</a:t>
            </a:r>
            <a:r>
              <a:rPr lang="pt-BR" sz="2400" b="1"/>
              <a:t>crates (S</a:t>
            </a:r>
            <a:r>
              <a:rPr lang="pt-BR" sz="2400" b="1">
                <a:latin typeface="Calibri"/>
              </a:rPr>
              <a:t>é</a:t>
            </a:r>
            <a:r>
              <a:rPr lang="pt-BR" sz="2400" b="1"/>
              <a:t>culo 50 a.C.) </a:t>
            </a:r>
            <a:r>
              <a:rPr lang="pt-BR" sz="2400" b="1">
                <a:latin typeface="Calibri"/>
              </a:rPr>
              <a:t>–</a:t>
            </a:r>
            <a:r>
              <a:rPr lang="pt-BR" sz="2400" b="1"/>
              <a:t> afastando-se do sobrenatural,  doen</a:t>
            </a:r>
            <a:r>
              <a:rPr lang="pt-BR" sz="2400" b="1">
                <a:latin typeface="Calibri"/>
              </a:rPr>
              <a:t>ç</a:t>
            </a:r>
            <a:r>
              <a:rPr lang="pt-BR" sz="2400" b="1"/>
              <a:t>as como produto da rela</a:t>
            </a:r>
            <a:r>
              <a:rPr lang="pt-BR" sz="2400" b="1">
                <a:latin typeface="Calibri"/>
              </a:rPr>
              <a:t>ç</a:t>
            </a:r>
            <a:r>
              <a:rPr lang="pt-BR" sz="2400" b="1"/>
              <a:t>ão complexa entre a constitui</a:t>
            </a:r>
            <a:r>
              <a:rPr lang="pt-BR" sz="2400" b="1">
                <a:latin typeface="Calibri"/>
              </a:rPr>
              <a:t>ç</a:t>
            </a:r>
            <a:r>
              <a:rPr lang="pt-BR" sz="2400" b="1"/>
              <a:t>ão do individuo e o ambiente.  Adoecimento -  clima,  maneira de viver, h</a:t>
            </a:r>
            <a:r>
              <a:rPr lang="pt-BR" sz="2400" b="1">
                <a:latin typeface="Calibri"/>
              </a:rPr>
              <a:t>á</a:t>
            </a:r>
            <a:r>
              <a:rPr lang="pt-BR" sz="2400" b="1"/>
              <a:t>bitos de beber e de comer.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pt-BR" sz="2400" b="1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/>
              <a:t>John Graunt (1662) - Quantificou os padrões da ocorrência de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pt-BR" sz="2400" b="1"/>
              <a:t>mortes nas popula</a:t>
            </a:r>
            <a:r>
              <a:rPr lang="pt-BR" sz="2400" b="1">
                <a:latin typeface="Calibri"/>
              </a:rPr>
              <a:t>ç</a:t>
            </a:r>
            <a:r>
              <a:rPr lang="pt-BR" sz="2400" b="1"/>
              <a:t>ões de Londres segundo sexo e região. Foi pioneiro na utiliza</a:t>
            </a:r>
            <a:r>
              <a:rPr lang="pt-BR" sz="2400" b="1">
                <a:latin typeface="Calibri"/>
              </a:rPr>
              <a:t>ç</a:t>
            </a:r>
            <a:r>
              <a:rPr lang="pt-BR" sz="2400" b="1"/>
              <a:t>ão de coeficientes de mortalidade (</a:t>
            </a:r>
            <a:r>
              <a:rPr lang="pt-BR" sz="2400" b="1">
                <a:latin typeface="Calibri"/>
              </a:rPr>
              <a:t>ó</a:t>
            </a:r>
            <a:r>
              <a:rPr lang="pt-BR" sz="2400" b="1"/>
              <a:t>bitos/popula</a:t>
            </a:r>
            <a:r>
              <a:rPr lang="pt-BR" sz="2400" b="1">
                <a:latin typeface="Calibri"/>
              </a:rPr>
              <a:t>ç</a:t>
            </a:r>
            <a:r>
              <a:rPr lang="pt-BR" sz="2400" b="1"/>
              <a:t>ão)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8" y="366713"/>
            <a:ext cx="9039225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pt-BR" smtClean="0"/>
              <a:t>Conceitos importantes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b="1" smtClean="0">
                <a:solidFill>
                  <a:schemeClr val="hlink"/>
                </a:solidFill>
              </a:rPr>
              <a:t> Incidência</a:t>
            </a:r>
            <a:r>
              <a:rPr lang="pt-BR" smtClean="0"/>
              <a:t>: número de casos novos de uma doença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b="1" smtClean="0">
                <a:solidFill>
                  <a:schemeClr val="hlink"/>
                </a:solidFill>
              </a:rPr>
              <a:t> Prevalência</a:t>
            </a:r>
            <a:r>
              <a:rPr lang="pt-BR" smtClean="0"/>
              <a:t>: número total (novos e antigos) de casos de uma doença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b="1" smtClean="0">
                <a:solidFill>
                  <a:schemeClr val="hlink"/>
                </a:solidFill>
              </a:rPr>
              <a:t> Infecção</a:t>
            </a:r>
            <a:r>
              <a:rPr lang="pt-BR" smtClean="0"/>
              <a:t>: invasão de um microorganismo em um determinado tecido orgânico (sem provocar sinais/sintomas clínicos)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b="1" smtClean="0">
                <a:solidFill>
                  <a:schemeClr val="hlink"/>
                </a:solidFill>
              </a:rPr>
              <a:t> Doença</a:t>
            </a:r>
            <a:r>
              <a:rPr lang="pt-BR" smtClean="0"/>
              <a:t>: infecção com sinais/sintomas clínicos  </a:t>
            </a:r>
          </a:p>
          <a:p>
            <a:pPr>
              <a:lnSpc>
                <a:spcPct val="90000"/>
              </a:lnSpc>
            </a:pPr>
            <a:endParaRPr lang="pt-BR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pt-BR" smtClean="0"/>
              <a:t>Conceitos importantes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196975"/>
            <a:ext cx="8229600" cy="51117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smtClean="0">
                <a:solidFill>
                  <a:schemeClr val="hlink"/>
                </a:solidFill>
              </a:rPr>
              <a:t> Período de incubação</a:t>
            </a:r>
            <a:r>
              <a:rPr lang="pt-BR" smtClean="0"/>
              <a:t>: intervalo de tempo entre a infecção e o início de sinais/ sintomas clínicos</a:t>
            </a:r>
          </a:p>
          <a:p>
            <a:pPr>
              <a:buFont typeface="Wingdings" pitchFamily="2" charset="2"/>
              <a:buChar char="Ø"/>
            </a:pPr>
            <a:r>
              <a:rPr lang="pt-BR" b="1" smtClean="0">
                <a:solidFill>
                  <a:schemeClr val="hlink"/>
                </a:solidFill>
              </a:rPr>
              <a:t> Infectividade</a:t>
            </a:r>
            <a:r>
              <a:rPr lang="pt-BR" b="1" smtClean="0"/>
              <a:t>:</a:t>
            </a:r>
            <a:r>
              <a:rPr lang="pt-BR" smtClean="0"/>
              <a:t> capacidade de um microrganismo em provocar infecção</a:t>
            </a:r>
          </a:p>
          <a:p>
            <a:pPr>
              <a:buFont typeface="Wingdings" pitchFamily="2" charset="2"/>
              <a:buChar char="Ø"/>
            </a:pPr>
            <a:r>
              <a:rPr lang="pt-BR" b="1" smtClean="0">
                <a:solidFill>
                  <a:schemeClr val="hlink"/>
                </a:solidFill>
              </a:rPr>
              <a:t> Patogenicidade</a:t>
            </a:r>
            <a:r>
              <a:rPr lang="pt-BR" smtClean="0"/>
              <a:t>: capacidade de um microrganismo em provocar doença</a:t>
            </a:r>
          </a:p>
          <a:p>
            <a:pPr>
              <a:buFont typeface="Wingdings" pitchFamily="2" charset="2"/>
              <a:buChar char="Ø"/>
            </a:pPr>
            <a:r>
              <a:rPr lang="pt-BR" b="1" smtClean="0">
                <a:solidFill>
                  <a:schemeClr val="hlink"/>
                </a:solidFill>
              </a:rPr>
              <a:t> Virulência</a:t>
            </a:r>
            <a:r>
              <a:rPr lang="pt-BR" smtClean="0"/>
              <a:t>: capacidade de um microrganismo em provocar doença grave </a:t>
            </a:r>
          </a:p>
          <a:p>
            <a:endParaRPr lang="pt-BR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8229600" cy="796925"/>
          </a:xfrm>
        </p:spPr>
        <p:txBody>
          <a:bodyPr/>
          <a:lstStyle/>
          <a:p>
            <a:r>
              <a:rPr lang="pt-BR" smtClean="0"/>
              <a:t>Conceitos importantes</a:t>
            </a:r>
          </a:p>
        </p:txBody>
      </p:sp>
      <p:sp>
        <p:nvSpPr>
          <p:cNvPr id="1003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48958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b="1" smtClean="0">
                <a:solidFill>
                  <a:schemeClr val="hlink"/>
                </a:solidFill>
              </a:rPr>
              <a:t> Epidemia</a:t>
            </a:r>
            <a:r>
              <a:rPr lang="pt-BR" smtClean="0"/>
              <a:t>: ocorrência de uma determinada doença em uma população, claramente em excesso ao esperado;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b="1" smtClean="0">
                <a:solidFill>
                  <a:schemeClr val="hlink"/>
                </a:solidFill>
              </a:rPr>
              <a:t> Endemia</a:t>
            </a:r>
            <a:r>
              <a:rPr lang="pt-BR" smtClean="0"/>
              <a:t>: presença habitual de uma doença dentro de uma determinada região geográfica ou população;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b="1" smtClean="0">
                <a:solidFill>
                  <a:schemeClr val="hlink"/>
                </a:solidFill>
              </a:rPr>
              <a:t> Pandemia</a:t>
            </a:r>
            <a:r>
              <a:rPr lang="pt-BR" smtClean="0"/>
              <a:t>: epidemia de proporções generalizadas (no mundo todo)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b="1" smtClean="0">
                <a:solidFill>
                  <a:schemeClr val="hlink"/>
                </a:solidFill>
              </a:rPr>
              <a:t> Surto</a:t>
            </a:r>
            <a:r>
              <a:rPr lang="pt-BR" smtClean="0"/>
              <a:t>: epidemia em populações delimitadas ou áreas geográficas restritas.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20713"/>
            <a:ext cx="7920038" cy="5345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 idx="4294967295"/>
          </p:nvPr>
        </p:nvSpPr>
        <p:spPr>
          <a:xfrm>
            <a:off x="71438" y="2349500"/>
            <a:ext cx="1331912" cy="1655763"/>
          </a:xfrm>
        </p:spPr>
        <p:txBody>
          <a:bodyPr/>
          <a:lstStyle/>
          <a:p>
            <a:r>
              <a:rPr lang="pt-BR" sz="2000" b="1" smtClean="0"/>
              <a:t>Quais as razões da mudança?</a:t>
            </a:r>
          </a:p>
        </p:txBody>
      </p:sp>
      <p:pic>
        <p:nvPicPr>
          <p:cNvPr id="124931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050" y="1052513"/>
            <a:ext cx="7620000" cy="5267325"/>
          </a:xfrm>
          <a:prstGeom prst="rect">
            <a:avLst/>
          </a:prstGeom>
          <a:noFill/>
        </p:spPr>
      </p:pic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331913" y="54927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Principais causas de mortes (1900 e 2004, EUA)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628775"/>
            <a:ext cx="7620000" cy="4610100"/>
          </a:xfrm>
          <a:prstGeom prst="rect">
            <a:avLst/>
          </a:prstGeom>
          <a:noFill/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042988" y="981075"/>
            <a:ext cx="7489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/>
              <a:t>Transi</a:t>
            </a:r>
            <a:r>
              <a:rPr lang="pt-BR" sz="2800" b="1">
                <a:latin typeface="Calibri"/>
              </a:rPr>
              <a:t>ç</a:t>
            </a:r>
            <a:r>
              <a:rPr lang="pt-BR" sz="2800" b="1"/>
              <a:t>ão Epidemiol</a:t>
            </a:r>
            <a:r>
              <a:rPr lang="pt-BR" sz="2800" b="1">
                <a:latin typeface="Calibri"/>
              </a:rPr>
              <a:t>ó</a:t>
            </a:r>
            <a:r>
              <a:rPr lang="pt-BR" sz="2800" b="1"/>
              <a:t>gica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755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/>
              <a:t>Conceitos importantes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7993063" cy="4465637"/>
          </a:xfrm>
          <a:prstGeom prst="rect">
            <a:avLst/>
          </a:prstGeom>
          <a:noFill/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755650" y="476250"/>
            <a:ext cx="7345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/>
              <a:t>A tr</a:t>
            </a:r>
            <a:r>
              <a:rPr lang="pt-BR" sz="2800" b="1">
                <a:latin typeface="Calibri"/>
              </a:rPr>
              <a:t>í</a:t>
            </a:r>
            <a:r>
              <a:rPr lang="pt-BR" sz="2800" b="1"/>
              <a:t>ade epidemiol</a:t>
            </a:r>
            <a:r>
              <a:rPr lang="pt-BR" sz="2800" b="1">
                <a:latin typeface="Calibri"/>
              </a:rPr>
              <a:t>ó</a:t>
            </a:r>
            <a:r>
              <a:rPr lang="pt-BR" sz="2800" b="1"/>
              <a:t>gica da patogênese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850900"/>
          </a:xfrm>
        </p:spPr>
        <p:txBody>
          <a:bodyPr/>
          <a:lstStyle/>
          <a:p>
            <a:r>
              <a:rPr lang="pt-BR" smtClean="0"/>
              <a:t>História Natural da Doença</a:t>
            </a:r>
          </a:p>
        </p:txBody>
      </p:sp>
      <p:pic>
        <p:nvPicPr>
          <p:cNvPr id="106501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125538"/>
            <a:ext cx="7620000" cy="4600575"/>
          </a:xfrm>
          <a:prstGeom prst="rect">
            <a:avLst/>
          </a:prstGeom>
          <a:noFill/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79388" y="2859088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Vias de entrada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7620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354013"/>
            <a:ext cx="8986837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5888"/>
            <a:ext cx="8424862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8" y="981075"/>
            <a:ext cx="8051800" cy="4370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3" name="Picture 7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20713"/>
            <a:ext cx="7620000" cy="554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052513"/>
            <a:ext cx="8064500" cy="496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pt-BR" smtClean="0"/>
              <a:t>Níveis de Prevenção</a:t>
            </a:r>
          </a:p>
        </p:txBody>
      </p:sp>
      <p:sp>
        <p:nvSpPr>
          <p:cNvPr id="1269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48974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b="1" smtClean="0">
                <a:solidFill>
                  <a:schemeClr val="hlink"/>
                </a:solidFill>
              </a:rPr>
              <a:t>Primordial</a:t>
            </a:r>
            <a:r>
              <a:rPr lang="pt-BR" sz="2800" smtClean="0"/>
              <a:t>: mudança em hábitos e estilo de vida;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b="1" smtClean="0">
                <a:solidFill>
                  <a:schemeClr val="hlink"/>
                </a:solidFill>
              </a:rPr>
              <a:t>Primária</a:t>
            </a:r>
            <a:r>
              <a:rPr lang="pt-BR" sz="2800" smtClean="0"/>
              <a:t>: ação destinada a prevenir a ocorrência de determinada doença em indivíduo que está bem (sem a doença em questão);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b="1" smtClean="0">
                <a:solidFill>
                  <a:srgbClr val="F22A47"/>
                </a:solidFill>
              </a:rPr>
              <a:t>Secundária</a:t>
            </a:r>
            <a:r>
              <a:rPr lang="pt-BR" sz="2800" smtClean="0"/>
              <a:t>:  identificação e tratamento de pessoas com determinada doença (estágios iniciais);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b="1" smtClean="0">
                <a:solidFill>
                  <a:srgbClr val="F22A47"/>
                </a:solidFill>
              </a:rPr>
              <a:t>Terciária</a:t>
            </a:r>
            <a:r>
              <a:rPr lang="pt-BR" sz="2800" smtClean="0"/>
              <a:t>: reabilitação</a:t>
            </a:r>
          </a:p>
          <a:p>
            <a:pPr>
              <a:lnSpc>
                <a:spcPct val="150000"/>
              </a:lnSpc>
            </a:pPr>
            <a:endParaRPr lang="pt-BR" sz="280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mtClean="0"/>
              <a:t>Referências</a:t>
            </a:r>
          </a:p>
        </p:txBody>
      </p:sp>
      <p:sp>
        <p:nvSpPr>
          <p:cNvPr id="1290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arenR"/>
            </a:pPr>
            <a:r>
              <a:rPr lang="pt-BR" smtClean="0"/>
              <a:t>Franco LJ &amp; Passos ADC (Orgs). Fundamentos de Epidemiologia. São Paulo, Manole, 2005.</a:t>
            </a:r>
            <a:endParaRPr lang="en-US" smtClean="0"/>
          </a:p>
          <a:p>
            <a:pPr marL="609600" indent="-609600">
              <a:buFont typeface="Arial" charset="0"/>
              <a:buAutoNum type="arabicParenR"/>
            </a:pPr>
            <a:r>
              <a:rPr lang="en-US" smtClean="0"/>
              <a:t>Gordis L. Epidemiology. Philadelphia, Saunders, 2008.</a:t>
            </a:r>
          </a:p>
          <a:p>
            <a:pPr marL="609600" indent="-609600">
              <a:buFont typeface="Arial" charset="0"/>
              <a:buAutoNum type="arabicParenR"/>
            </a:pPr>
            <a:r>
              <a:rPr lang="en-US" smtClean="0"/>
              <a:t>Hennekens CH &amp; Buring JE. Epidemiology in Medicine. Boston, Little Brown and Company, 1987.</a:t>
            </a:r>
            <a:endParaRPr lang="pt-BR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8" y="665163"/>
            <a:ext cx="8988425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8" y="115888"/>
            <a:ext cx="9039225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79388" y="5734050"/>
            <a:ext cx="525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Agente etiol</a:t>
            </a:r>
            <a:r>
              <a:rPr lang="pt-BR" sz="2400">
                <a:latin typeface="Calibri"/>
              </a:rPr>
              <a:t>ó</a:t>
            </a:r>
            <a:r>
              <a:rPr lang="pt-BR" sz="2400"/>
              <a:t>gico descrito em 1883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68313" y="265113"/>
            <a:ext cx="8351837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/>
              <a:t>John Snow (1855) </a:t>
            </a:r>
            <a:r>
              <a:rPr lang="pt-BR" sz="2400" b="1">
                <a:latin typeface="Calibri"/>
              </a:rPr>
              <a:t>–</a:t>
            </a:r>
            <a:endParaRPr lang="pt-BR" sz="2400" b="1"/>
          </a:p>
          <a:p>
            <a:pPr>
              <a:lnSpc>
                <a:spcPct val="150000"/>
              </a:lnSpc>
            </a:pPr>
            <a:r>
              <a:rPr lang="pt-BR" sz="2400" b="1" i="1">
                <a:latin typeface="Calibri"/>
              </a:rPr>
              <a:t>“</a:t>
            </a:r>
            <a:r>
              <a:rPr lang="pt-BR" sz="2400" b="1" i="1"/>
              <a:t>........ Cada empresa oferta </a:t>
            </a:r>
            <a:r>
              <a:rPr lang="pt-BR" sz="2400" b="1" i="1">
                <a:latin typeface="Calibri"/>
              </a:rPr>
              <a:t>á</a:t>
            </a:r>
            <a:r>
              <a:rPr lang="pt-BR" sz="2400" b="1" i="1"/>
              <a:t>gua para ricos e pobres, grandes e pequenas casas, não existe diferen</a:t>
            </a:r>
            <a:r>
              <a:rPr lang="pt-BR" sz="2400" b="1" i="1">
                <a:latin typeface="Calibri"/>
              </a:rPr>
              <a:t>ç</a:t>
            </a:r>
            <a:r>
              <a:rPr lang="pt-BR" sz="2400" b="1" i="1"/>
              <a:t>as nas condi</a:t>
            </a:r>
            <a:r>
              <a:rPr lang="pt-BR" sz="2400" b="1" i="1">
                <a:latin typeface="Calibri"/>
              </a:rPr>
              <a:t>ç</a:t>
            </a:r>
            <a:r>
              <a:rPr lang="pt-BR" sz="2400" b="1" i="1"/>
              <a:t>ões ou na ocupa</a:t>
            </a:r>
            <a:r>
              <a:rPr lang="pt-BR" sz="2400" b="1" i="1">
                <a:latin typeface="Calibri"/>
              </a:rPr>
              <a:t>ç</a:t>
            </a:r>
            <a:r>
              <a:rPr lang="pt-BR" sz="2400" b="1" i="1"/>
              <a:t>ão das pessoas recebendo </a:t>
            </a:r>
            <a:r>
              <a:rPr lang="pt-BR" sz="2400" b="1" i="1">
                <a:latin typeface="Calibri"/>
              </a:rPr>
              <a:t>á</a:t>
            </a:r>
            <a:r>
              <a:rPr lang="pt-BR" sz="2400" b="1" i="1"/>
              <a:t>gua das diferentes empresas ...... mas um grupo vem sendo servido com </a:t>
            </a:r>
            <a:r>
              <a:rPr lang="pt-BR" sz="2400" b="1" i="1">
                <a:latin typeface="Calibri"/>
              </a:rPr>
              <a:t>á</a:t>
            </a:r>
            <a:r>
              <a:rPr lang="pt-BR" sz="2400" b="1" i="1"/>
              <a:t>gua contendo detritos de Londres, e nela o que mais tenha vindo dos pacientes com c</a:t>
            </a:r>
            <a:r>
              <a:rPr lang="pt-BR" sz="2400" b="1" i="1">
                <a:latin typeface="Calibri"/>
              </a:rPr>
              <a:t>ó</a:t>
            </a:r>
            <a:r>
              <a:rPr lang="pt-BR" sz="2400" b="1" i="1"/>
              <a:t>lera, e outro vem recebendo </a:t>
            </a:r>
            <a:r>
              <a:rPr lang="pt-BR" sz="2400" b="1" i="1">
                <a:latin typeface="Calibri"/>
              </a:rPr>
              <a:t>á</a:t>
            </a:r>
            <a:r>
              <a:rPr lang="pt-BR" sz="2400" b="1" i="1"/>
              <a:t>gua livre de impurezas. Para confirmar esse experimento, tudo o que </a:t>
            </a:r>
            <a:r>
              <a:rPr lang="pt-BR" sz="2400" b="1" i="1">
                <a:latin typeface="Calibri"/>
              </a:rPr>
              <a:t>é</a:t>
            </a:r>
            <a:r>
              <a:rPr lang="pt-BR" sz="2400" b="1" i="1"/>
              <a:t> necess</a:t>
            </a:r>
            <a:r>
              <a:rPr lang="pt-BR" sz="2400" b="1" i="1">
                <a:latin typeface="Calibri"/>
              </a:rPr>
              <a:t>á</a:t>
            </a:r>
            <a:r>
              <a:rPr lang="pt-BR" sz="2400" b="1" i="1"/>
              <a:t>rio </a:t>
            </a:r>
            <a:r>
              <a:rPr lang="pt-BR" sz="2400" b="1" i="1">
                <a:latin typeface="Calibri"/>
              </a:rPr>
              <a:t>é</a:t>
            </a:r>
            <a:r>
              <a:rPr lang="pt-BR" sz="2400" b="1" i="1"/>
              <a:t> saber qual  </a:t>
            </a:r>
            <a:r>
              <a:rPr lang="pt-BR" sz="2400" b="1" i="1">
                <a:latin typeface="Calibri"/>
              </a:rPr>
              <a:t>é</a:t>
            </a:r>
            <a:r>
              <a:rPr lang="pt-BR" sz="2400" b="1" i="1"/>
              <a:t> a fonte de </a:t>
            </a:r>
            <a:r>
              <a:rPr lang="pt-BR" sz="2400" b="1" i="1">
                <a:latin typeface="Calibri"/>
              </a:rPr>
              <a:t>á</a:t>
            </a:r>
            <a:r>
              <a:rPr lang="pt-BR" sz="2400" b="1" i="1"/>
              <a:t>gua de cada casa onde um caso fatal de c</a:t>
            </a:r>
            <a:r>
              <a:rPr lang="pt-BR" sz="2400" b="1" i="1">
                <a:latin typeface="Calibri"/>
              </a:rPr>
              <a:t>ó</a:t>
            </a:r>
            <a:r>
              <a:rPr lang="pt-BR" sz="2400" b="1" i="1"/>
              <a:t>lera tenha ocorrido........</a:t>
            </a:r>
            <a:r>
              <a:rPr lang="pt-BR" sz="2400" b="1" i="1">
                <a:latin typeface="Calibri"/>
              </a:rPr>
              <a:t>”</a:t>
            </a:r>
            <a:endParaRPr lang="pt-BR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1046163"/>
            <a:ext cx="8937625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506413"/>
            <a:ext cx="8885237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t000000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Ppt0000002</Template>
  <TotalTime>319</TotalTime>
  <Words>1326</Words>
  <Application>Microsoft Office PowerPoint</Application>
  <PresentationFormat>Apresentação na tela (4:3)</PresentationFormat>
  <Paragraphs>117</Paragraphs>
  <Slides>45</Slides>
  <Notes>45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1" baseType="lpstr">
      <vt:lpstr>Arial Unicode MS</vt:lpstr>
      <vt:lpstr>Arial</vt:lpstr>
      <vt:lpstr>Calibri</vt:lpstr>
      <vt:lpstr>Times New Roman</vt:lpstr>
      <vt:lpstr>Wingdings</vt:lpstr>
      <vt:lpstr>Ppt0000002</vt:lpstr>
      <vt:lpstr>EPIDEMIOLOGIA</vt:lpstr>
      <vt:lpstr>Epidemiologia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Epidemiologia</vt:lpstr>
      <vt:lpstr>????</vt:lpstr>
      <vt:lpstr>Apresentação do PowerPoint</vt:lpstr>
      <vt:lpstr>Apresentação do PowerPoint</vt:lpstr>
      <vt:lpstr>Objetivos e aplicações da epidemiologia</vt:lpstr>
      <vt:lpstr>Objetivos e aplicações da epidemiologia</vt:lpstr>
      <vt:lpstr>Objetivos e aplicações da epidemiologia</vt:lpstr>
      <vt:lpstr>Objetivos e aplicações da epidemiologia</vt:lpstr>
      <vt:lpstr>Objetivos e aplicações da epidemiologia</vt:lpstr>
      <vt:lpstr>Objetivos e aplicações da epidemiologia</vt:lpstr>
      <vt:lpstr>Apresentação do PowerPoint</vt:lpstr>
      <vt:lpstr>Quais as razões da mudança?</vt:lpstr>
      <vt:lpstr>Apresentação do PowerPoint</vt:lpstr>
      <vt:lpstr>Apresentação do PowerPoint</vt:lpstr>
      <vt:lpstr>Apresentação do PowerPoint</vt:lpstr>
      <vt:lpstr>Apresentação do PowerPoint</vt:lpstr>
      <vt:lpstr>Epidemiologia Clínica</vt:lpstr>
      <vt:lpstr>Apresentação do PowerPoint</vt:lpstr>
      <vt:lpstr>Conceitos importantes</vt:lpstr>
      <vt:lpstr>Conceitos importantes</vt:lpstr>
      <vt:lpstr>Conceitos importantes</vt:lpstr>
      <vt:lpstr>Apresentação do PowerPoint</vt:lpstr>
      <vt:lpstr>Quais as razões da mudança?</vt:lpstr>
      <vt:lpstr>Apresentação do PowerPoint</vt:lpstr>
      <vt:lpstr>Apresentação do PowerPoint</vt:lpstr>
      <vt:lpstr>História Natural da Doença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Níveis de Prevenção</vt:lpstr>
      <vt:lpstr>Referências</vt:lpstr>
    </vt:vector>
  </TitlesOfParts>
  <Company>FMRP-USP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EPIDEMIOLOGIA</dc:title>
  <dc:creator>Departamento de Medicina Social</dc:creator>
  <cp:lastModifiedBy>Altacílio Nunes</cp:lastModifiedBy>
  <cp:revision>16</cp:revision>
  <dcterms:created xsi:type="dcterms:W3CDTF">2010-05-10T14:42:55Z</dcterms:created>
  <dcterms:modified xsi:type="dcterms:W3CDTF">2020-02-14T17:54:03Z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TC300067771046</vt:lpwstr>
  </property>
</Properties>
</file>