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sldIdLst>
    <p:sldId id="256" r:id="rId2"/>
    <p:sldId id="282" r:id="rId3"/>
    <p:sldId id="303" r:id="rId4"/>
    <p:sldId id="304" r:id="rId5"/>
    <p:sldId id="305" r:id="rId6"/>
    <p:sldId id="307" r:id="rId7"/>
    <p:sldId id="309" r:id="rId8"/>
    <p:sldId id="310" r:id="rId9"/>
    <p:sldId id="288" r:id="rId10"/>
    <p:sldId id="280" r:id="rId11"/>
    <p:sldId id="285" r:id="rId12"/>
    <p:sldId id="311" r:id="rId13"/>
    <p:sldId id="313" r:id="rId14"/>
    <p:sldId id="314" r:id="rId15"/>
    <p:sldId id="312" r:id="rId16"/>
    <p:sldId id="316" r:id="rId17"/>
    <p:sldId id="317" r:id="rId18"/>
    <p:sldId id="287" r:id="rId19"/>
    <p:sldId id="277" r:id="rId20"/>
    <p:sldId id="295" r:id="rId21"/>
    <p:sldId id="296" r:id="rId22"/>
    <p:sldId id="297" r:id="rId23"/>
    <p:sldId id="290" r:id="rId24"/>
    <p:sldId id="269" r:id="rId25"/>
    <p:sldId id="299" r:id="rId26"/>
    <p:sldId id="319" r:id="rId27"/>
    <p:sldId id="262" r:id="rId28"/>
    <p:sldId id="292" r:id="rId29"/>
    <p:sldId id="265" r:id="rId30"/>
    <p:sldId id="301" r:id="rId31"/>
    <p:sldId id="300" r:id="rId32"/>
    <p:sldId id="263" r:id="rId33"/>
    <p:sldId id="264" r:id="rId34"/>
    <p:sldId id="320" r:id="rId35"/>
    <p:sldId id="321" r:id="rId36"/>
    <p:sldId id="322" r:id="rId37"/>
    <p:sldId id="323" r:id="rId38"/>
    <p:sldId id="324" r:id="rId39"/>
    <p:sldId id="283" r:id="rId40"/>
    <p:sldId id="276" r:id="rId41"/>
    <p:sldId id="284" r:id="rId42"/>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91"/>
    <p:restoredTop sz="94481"/>
  </p:normalViewPr>
  <p:slideViewPr>
    <p:cSldViewPr>
      <p:cViewPr>
        <p:scale>
          <a:sx n="65" d="100"/>
          <a:sy n="65" d="100"/>
        </p:scale>
        <p:origin x="3120" y="9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E30BC5-0171-1844-A942-8AD1FFB33774}" type="datetimeFigureOut">
              <a:rPr lang="pt-BR" smtClean="0"/>
              <a:t>09/05/2018</a:t>
            </a:fld>
            <a:endParaRPr lang="pt-BR"/>
          </a:p>
        </p:txBody>
      </p:sp>
      <p:sp>
        <p:nvSpPr>
          <p:cNvPr id="4" name="Espaço Reservado para Imagem de Sli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FFF7A6-A933-E04F-AB44-1DBEB79EFE92}" type="slidenum">
              <a:rPr lang="pt-BR" smtClean="0"/>
              <a:t>‹nº›</a:t>
            </a:fld>
            <a:endParaRPr lang="pt-BR"/>
          </a:p>
        </p:txBody>
      </p:sp>
    </p:spTree>
    <p:extLst>
      <p:ext uri="{BB962C8B-B14F-4D97-AF65-F5344CB8AC3E}">
        <p14:creationId xmlns:p14="http://schemas.microsoft.com/office/powerpoint/2010/main" val="1972457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bg>
      <p:bgRef idx="1001">
        <a:schemeClr val="bg1"/>
      </p:bgRef>
    </p:bg>
    <p:spTree>
      <p:nvGrpSpPr>
        <p:cNvPr id="1" name=""/>
        <p:cNvGrpSpPr/>
        <p:nvPr/>
      </p:nvGrpSpPr>
      <p:grpSpPr>
        <a:xfrm>
          <a:off x="0" y="0"/>
          <a:ext cx="0" cy="0"/>
          <a:chOff x="0" y="0"/>
          <a:chExt cx="0" cy="0"/>
        </a:xfrm>
      </p:grpSpPr>
      <p:sp>
        <p:nvSpPr>
          <p:cNvPr id="8" name="Título 7"/>
          <p:cNvSpPr>
            <a:spLocks noGrp="1"/>
          </p:cNvSpPr>
          <p:nvPr>
            <p:ph type="ctrTitle"/>
          </p:nvPr>
        </p:nvSpPr>
        <p:spPr>
          <a:xfrm>
            <a:off x="2286000" y="3124200"/>
            <a:ext cx="6172200" cy="1894362"/>
          </a:xfrm>
        </p:spPr>
        <p:txBody>
          <a:bodyPr/>
          <a:lstStyle>
            <a:lvl1pPr>
              <a:defRPr b="1"/>
            </a:lvl1pPr>
          </a:lstStyle>
          <a:p>
            <a:r>
              <a:rPr kumimoji="0" lang="pt-BR"/>
              <a:t>Clique para editar o título mestre</a:t>
            </a:r>
            <a:endParaRPr kumimoji="0" lang="en-US"/>
          </a:p>
        </p:txBody>
      </p:sp>
      <p:sp>
        <p:nvSpPr>
          <p:cNvPr id="9" name="Subtítulo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t-BR"/>
              <a:t>Clique para editar o estilo do subtítulo mestre</a:t>
            </a:r>
            <a:endParaRPr kumimoji="0" lang="en-US"/>
          </a:p>
        </p:txBody>
      </p:sp>
      <p:sp>
        <p:nvSpPr>
          <p:cNvPr id="28" name="Espaço Reservado para Data 27"/>
          <p:cNvSpPr>
            <a:spLocks noGrp="1"/>
          </p:cNvSpPr>
          <p:nvPr>
            <p:ph type="dt" sz="half" idx="10"/>
          </p:nvPr>
        </p:nvSpPr>
        <p:spPr bwMode="auto">
          <a:xfrm rot="5400000">
            <a:off x="7764621" y="1174097"/>
            <a:ext cx="2286000" cy="381000"/>
          </a:xfrm>
        </p:spPr>
        <p:txBody>
          <a:bodyPr/>
          <a:lstStyle/>
          <a:p>
            <a:fld id="{03E0B1E7-A14E-4C51-8465-8A75EF77D1AA}" type="datetimeFigureOut">
              <a:rPr lang="pt-BR" smtClean="0"/>
              <a:t>09/05/2018</a:t>
            </a:fld>
            <a:endParaRPr lang="pt-BR"/>
          </a:p>
        </p:txBody>
      </p:sp>
      <p:sp>
        <p:nvSpPr>
          <p:cNvPr id="17" name="Espaço Reservado para Rodapé 16"/>
          <p:cNvSpPr>
            <a:spLocks noGrp="1"/>
          </p:cNvSpPr>
          <p:nvPr>
            <p:ph type="ftr" sz="quarter" idx="11"/>
          </p:nvPr>
        </p:nvSpPr>
        <p:spPr bwMode="auto">
          <a:xfrm rot="5400000">
            <a:off x="7077269" y="4181669"/>
            <a:ext cx="3657600" cy="384048"/>
          </a:xfrm>
        </p:spPr>
        <p:txBody>
          <a:bodyPr/>
          <a:lstStyle/>
          <a:p>
            <a:endParaRPr lang="pt-BR"/>
          </a:p>
        </p:txBody>
      </p:sp>
      <p:sp>
        <p:nvSpPr>
          <p:cNvPr id="10" name="Retângulo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tângulo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tângulo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tângulo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ector reto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Conector reto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Conector reto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ector reto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ector reto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Conector reto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tângulo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ipse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ipse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Elipse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Elipse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Elipse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Espaço Reservado para Número de Slide 28"/>
          <p:cNvSpPr>
            <a:spLocks noGrp="1"/>
          </p:cNvSpPr>
          <p:nvPr>
            <p:ph type="sldNum" sz="quarter" idx="12"/>
          </p:nvPr>
        </p:nvSpPr>
        <p:spPr bwMode="auto">
          <a:xfrm>
            <a:off x="1325544" y="4928702"/>
            <a:ext cx="609600" cy="517524"/>
          </a:xfrm>
        </p:spPr>
        <p:txBody>
          <a:bodyPr/>
          <a:lstStyle/>
          <a:p>
            <a:fld id="{7393AFE1-DFD7-4060-9630-EB0D9F03EBF2}" type="slidenum">
              <a:rPr lang="pt-BR" smtClean="0"/>
              <a:t>‹nº›</a:t>
            </a:fld>
            <a:endParaRPr lang="pt-B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a:t>Clique para editar o título mestre</a:t>
            </a:r>
            <a:endParaRPr kumimoji="0" lang="en-US"/>
          </a:p>
        </p:txBody>
      </p:sp>
      <p:sp>
        <p:nvSpPr>
          <p:cNvPr id="3" name="Espaço Reservado para Texto Vertical 2"/>
          <p:cNvSpPr>
            <a:spLocks noGrp="1"/>
          </p:cNvSpPr>
          <p:nvPr>
            <p:ph type="body" orient="vert" idx="1"/>
          </p:nvPr>
        </p:nvSpPr>
        <p:spPr/>
        <p:txBody>
          <a:bodyPr vert="eaVert"/>
          <a:lstStyle/>
          <a:p>
            <a:pPr lvl="0" eaLnBrk="1" latinLnBrk="0" hangingPunct="1"/>
            <a:r>
              <a:rPr lang="pt-BR"/>
              <a:t>Clique para editar 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4" name="Espaço Reservado para Data 3"/>
          <p:cNvSpPr>
            <a:spLocks noGrp="1"/>
          </p:cNvSpPr>
          <p:nvPr>
            <p:ph type="dt" sz="half" idx="10"/>
          </p:nvPr>
        </p:nvSpPr>
        <p:spPr/>
        <p:txBody>
          <a:bodyPr/>
          <a:lstStyle/>
          <a:p>
            <a:fld id="{03E0B1E7-A14E-4C51-8465-8A75EF77D1AA}" type="datetimeFigureOut">
              <a:rPr lang="pt-BR" smtClean="0"/>
              <a:t>09/05/2018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393AFE1-DFD7-4060-9630-EB0D9F03EBF2}" type="slidenum">
              <a:rPr lang="pt-BR" smtClean="0"/>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9"/>
            <a:ext cx="1676400" cy="5851525"/>
          </a:xfrm>
        </p:spPr>
        <p:txBody>
          <a:bodyPr vert="eaVert"/>
          <a:lstStyle/>
          <a:p>
            <a:r>
              <a:rPr kumimoji="0" lang="pt-BR"/>
              <a:t>Clique para editar o título mestre</a:t>
            </a:r>
            <a:endParaRPr kumimoji="0" lang="en-US"/>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eaLnBrk="1" latinLnBrk="0" hangingPunct="1"/>
            <a:r>
              <a:rPr lang="pt-BR"/>
              <a:t>Clique para editar 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4" name="Espaço Reservado para Data 3"/>
          <p:cNvSpPr>
            <a:spLocks noGrp="1"/>
          </p:cNvSpPr>
          <p:nvPr>
            <p:ph type="dt" sz="half" idx="10"/>
          </p:nvPr>
        </p:nvSpPr>
        <p:spPr/>
        <p:txBody>
          <a:bodyPr/>
          <a:lstStyle/>
          <a:p>
            <a:fld id="{03E0B1E7-A14E-4C51-8465-8A75EF77D1AA}" type="datetimeFigureOut">
              <a:rPr lang="pt-BR" smtClean="0"/>
              <a:t>09/05/2018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393AFE1-DFD7-4060-9630-EB0D9F03EBF2}" type="slidenum">
              <a:rPr lang="pt-BR" smtClean="0"/>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a:t>Clique para editar o título mestre</a:t>
            </a:r>
            <a:endParaRPr kumimoji="0" lang="en-US"/>
          </a:p>
        </p:txBody>
      </p:sp>
      <p:sp>
        <p:nvSpPr>
          <p:cNvPr id="8" name="Espaço Reservado para Conteúdo 7"/>
          <p:cNvSpPr>
            <a:spLocks noGrp="1"/>
          </p:cNvSpPr>
          <p:nvPr>
            <p:ph sz="quarter" idx="1"/>
          </p:nvPr>
        </p:nvSpPr>
        <p:spPr>
          <a:xfrm>
            <a:off x="457200" y="1600200"/>
            <a:ext cx="7467600" cy="4873752"/>
          </a:xfrm>
        </p:spPr>
        <p:txBody>
          <a:bodyPr/>
          <a:lstStyle/>
          <a:p>
            <a:pPr lvl="0" eaLnBrk="1" latinLnBrk="0" hangingPunct="1"/>
            <a:r>
              <a:rPr lang="pt-BR"/>
              <a:t>Clique para editar 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7" name="Espaço Reservado para Data 6"/>
          <p:cNvSpPr>
            <a:spLocks noGrp="1"/>
          </p:cNvSpPr>
          <p:nvPr>
            <p:ph type="dt" sz="half" idx="14"/>
          </p:nvPr>
        </p:nvSpPr>
        <p:spPr/>
        <p:txBody>
          <a:bodyPr rtlCol="0"/>
          <a:lstStyle/>
          <a:p>
            <a:fld id="{03E0B1E7-A14E-4C51-8465-8A75EF77D1AA}" type="datetimeFigureOut">
              <a:rPr lang="pt-BR" smtClean="0"/>
              <a:t>09/05/2018</a:t>
            </a:fld>
            <a:endParaRPr lang="pt-BR"/>
          </a:p>
        </p:txBody>
      </p:sp>
      <p:sp>
        <p:nvSpPr>
          <p:cNvPr id="9" name="Espaço Reservado para Número de Slide 8"/>
          <p:cNvSpPr>
            <a:spLocks noGrp="1"/>
          </p:cNvSpPr>
          <p:nvPr>
            <p:ph type="sldNum" sz="quarter" idx="15"/>
          </p:nvPr>
        </p:nvSpPr>
        <p:spPr/>
        <p:txBody>
          <a:bodyPr rtlCol="0"/>
          <a:lstStyle/>
          <a:p>
            <a:fld id="{7393AFE1-DFD7-4060-9630-EB0D9F03EBF2}" type="slidenum">
              <a:rPr lang="pt-BR" smtClean="0"/>
              <a:t>‹nº›</a:t>
            </a:fld>
            <a:endParaRPr lang="pt-BR"/>
          </a:p>
        </p:txBody>
      </p:sp>
      <p:sp>
        <p:nvSpPr>
          <p:cNvPr id="10" name="Espaço Reservado para Rodapé 9"/>
          <p:cNvSpPr>
            <a:spLocks noGrp="1"/>
          </p:cNvSpPr>
          <p:nvPr>
            <p:ph type="ftr" sz="quarter" idx="16"/>
          </p:nvPr>
        </p:nvSpPr>
        <p:spPr/>
        <p:txBody>
          <a:bodyPr rtlCol="0"/>
          <a:lstStyle/>
          <a:p>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Ref idx="1001">
        <a:schemeClr val="bg2"/>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2286000" y="2895600"/>
            <a:ext cx="6172200" cy="2053590"/>
          </a:xfrm>
        </p:spPr>
        <p:txBody>
          <a:bodyPr/>
          <a:lstStyle>
            <a:lvl1pPr algn="l">
              <a:buNone/>
              <a:defRPr sz="3000" b="1" cap="small" baseline="0"/>
            </a:lvl1pPr>
          </a:lstStyle>
          <a:p>
            <a:r>
              <a:rPr kumimoji="0" lang="pt-BR"/>
              <a:t>Clique para editar o título mestre</a:t>
            </a:r>
            <a:endParaRPr kumimoji="0" lang="en-US"/>
          </a:p>
        </p:txBody>
      </p:sp>
      <p:sp>
        <p:nvSpPr>
          <p:cNvPr id="3" name="Espaço Reservado para Texto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t-BR"/>
              <a:t>Clique para editar o texto mestre</a:t>
            </a:r>
          </a:p>
        </p:txBody>
      </p:sp>
      <p:sp>
        <p:nvSpPr>
          <p:cNvPr id="4" name="Espaço Reservado para Data 3"/>
          <p:cNvSpPr>
            <a:spLocks noGrp="1"/>
          </p:cNvSpPr>
          <p:nvPr>
            <p:ph type="dt" sz="half" idx="10"/>
          </p:nvPr>
        </p:nvSpPr>
        <p:spPr bwMode="auto">
          <a:xfrm rot="5400000">
            <a:off x="7763256" y="1170432"/>
            <a:ext cx="2286000" cy="381000"/>
          </a:xfrm>
        </p:spPr>
        <p:txBody>
          <a:bodyPr/>
          <a:lstStyle/>
          <a:p>
            <a:fld id="{03E0B1E7-A14E-4C51-8465-8A75EF77D1AA}" type="datetimeFigureOut">
              <a:rPr lang="pt-BR" smtClean="0"/>
              <a:t>09/05/2018</a:t>
            </a:fld>
            <a:endParaRPr lang="pt-BR"/>
          </a:p>
        </p:txBody>
      </p:sp>
      <p:sp>
        <p:nvSpPr>
          <p:cNvPr id="5" name="Espaço Reservado para Rodapé 4"/>
          <p:cNvSpPr>
            <a:spLocks noGrp="1"/>
          </p:cNvSpPr>
          <p:nvPr>
            <p:ph type="ftr" sz="quarter" idx="11"/>
          </p:nvPr>
        </p:nvSpPr>
        <p:spPr bwMode="auto">
          <a:xfrm rot="5400000">
            <a:off x="7077456" y="4178808"/>
            <a:ext cx="3657600" cy="384048"/>
          </a:xfrm>
        </p:spPr>
        <p:txBody>
          <a:bodyPr/>
          <a:lstStyle/>
          <a:p>
            <a:endParaRPr lang="pt-BR"/>
          </a:p>
        </p:txBody>
      </p:sp>
      <p:sp>
        <p:nvSpPr>
          <p:cNvPr id="9" name="Retângulo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tângulo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tângulo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tângulo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ector reto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Conector reto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ector reto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ector reto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Conector reto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tângulo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Elipse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Elipse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ipse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Elipse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ipse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Conector reto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Espaço Reservado para Número de Slide 5"/>
          <p:cNvSpPr>
            <a:spLocks noGrp="1"/>
          </p:cNvSpPr>
          <p:nvPr>
            <p:ph type="sldNum" sz="quarter" idx="12"/>
          </p:nvPr>
        </p:nvSpPr>
        <p:spPr bwMode="auto">
          <a:xfrm>
            <a:off x="1340616" y="4928702"/>
            <a:ext cx="609600" cy="517524"/>
          </a:xfrm>
        </p:spPr>
        <p:txBody>
          <a:bodyPr/>
          <a:lstStyle/>
          <a:p>
            <a:fld id="{7393AFE1-DFD7-4060-9630-EB0D9F03EBF2}" type="slidenum">
              <a:rPr lang="pt-BR" smtClean="0"/>
              <a:t>‹nº›</a:t>
            </a:fld>
            <a:endParaRPr lang="pt-B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a:t>Clique para editar o título mestre</a:t>
            </a:r>
            <a:endParaRPr kumimoji="0" lang="en-US"/>
          </a:p>
        </p:txBody>
      </p:sp>
      <p:sp>
        <p:nvSpPr>
          <p:cNvPr id="5" name="Espaço Reservado para Data 4"/>
          <p:cNvSpPr>
            <a:spLocks noGrp="1"/>
          </p:cNvSpPr>
          <p:nvPr>
            <p:ph type="dt" sz="half" idx="10"/>
          </p:nvPr>
        </p:nvSpPr>
        <p:spPr/>
        <p:txBody>
          <a:bodyPr/>
          <a:lstStyle/>
          <a:p>
            <a:fld id="{03E0B1E7-A14E-4C51-8465-8A75EF77D1AA}" type="datetimeFigureOut">
              <a:rPr lang="pt-BR" smtClean="0"/>
              <a:t>09/05/2018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7393AFE1-DFD7-4060-9630-EB0D9F03EBF2}" type="slidenum">
              <a:rPr lang="pt-BR" smtClean="0"/>
              <a:t>‹nº›</a:t>
            </a:fld>
            <a:endParaRPr lang="pt-BR"/>
          </a:p>
        </p:txBody>
      </p:sp>
      <p:sp>
        <p:nvSpPr>
          <p:cNvPr id="9" name="Espaço Reservado para Conteúdo 8"/>
          <p:cNvSpPr>
            <a:spLocks noGrp="1"/>
          </p:cNvSpPr>
          <p:nvPr>
            <p:ph sz="quarter" idx="1"/>
          </p:nvPr>
        </p:nvSpPr>
        <p:spPr>
          <a:xfrm>
            <a:off x="457200" y="1600200"/>
            <a:ext cx="3657600" cy="4572000"/>
          </a:xfrm>
        </p:spPr>
        <p:txBody>
          <a:bodyPr/>
          <a:lstStyle/>
          <a:p>
            <a:pPr lvl="0" eaLnBrk="1" latinLnBrk="0" hangingPunct="1"/>
            <a:r>
              <a:rPr lang="pt-BR"/>
              <a:t>Clique para editar 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11" name="Espaço Reservado para Conteúdo 10"/>
          <p:cNvSpPr>
            <a:spLocks noGrp="1"/>
          </p:cNvSpPr>
          <p:nvPr>
            <p:ph sz="quarter" idx="2"/>
          </p:nvPr>
        </p:nvSpPr>
        <p:spPr>
          <a:xfrm>
            <a:off x="4270248" y="1600200"/>
            <a:ext cx="3657600" cy="4572000"/>
          </a:xfrm>
        </p:spPr>
        <p:txBody>
          <a:bodyPr/>
          <a:lstStyle/>
          <a:p>
            <a:pPr lvl="0" eaLnBrk="1" latinLnBrk="0" hangingPunct="1"/>
            <a:r>
              <a:rPr lang="pt-BR"/>
              <a:t>Clique para editar 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7543800" cy="1143000"/>
          </a:xfrm>
        </p:spPr>
        <p:txBody>
          <a:bodyPr anchor="b"/>
          <a:lstStyle>
            <a:lvl1pPr>
              <a:defRPr/>
            </a:lvl1pPr>
          </a:lstStyle>
          <a:p>
            <a:r>
              <a:rPr kumimoji="0" lang="pt-BR"/>
              <a:t>Clique para editar o título mestre</a:t>
            </a:r>
            <a:endParaRPr kumimoji="0" lang="en-US"/>
          </a:p>
        </p:txBody>
      </p:sp>
      <p:sp>
        <p:nvSpPr>
          <p:cNvPr id="7" name="Espaço Reservado para Data 6"/>
          <p:cNvSpPr>
            <a:spLocks noGrp="1"/>
          </p:cNvSpPr>
          <p:nvPr>
            <p:ph type="dt" sz="half" idx="10"/>
          </p:nvPr>
        </p:nvSpPr>
        <p:spPr/>
        <p:txBody>
          <a:bodyPr/>
          <a:lstStyle/>
          <a:p>
            <a:fld id="{03E0B1E7-A14E-4C51-8465-8A75EF77D1AA}" type="datetimeFigureOut">
              <a:rPr lang="pt-BR" smtClean="0"/>
              <a:t>09/05/2018</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7393AFE1-DFD7-4060-9630-EB0D9F03EBF2}" type="slidenum">
              <a:rPr lang="pt-BR" smtClean="0"/>
              <a:t>‹nº›</a:t>
            </a:fld>
            <a:endParaRPr lang="pt-BR"/>
          </a:p>
        </p:txBody>
      </p:sp>
      <p:sp>
        <p:nvSpPr>
          <p:cNvPr id="11" name="Espaço Reservado para Conteúdo 10"/>
          <p:cNvSpPr>
            <a:spLocks noGrp="1"/>
          </p:cNvSpPr>
          <p:nvPr>
            <p:ph sz="quarter" idx="2"/>
          </p:nvPr>
        </p:nvSpPr>
        <p:spPr>
          <a:xfrm>
            <a:off x="457200" y="2362200"/>
            <a:ext cx="3657600" cy="3886200"/>
          </a:xfrm>
        </p:spPr>
        <p:txBody>
          <a:bodyPr/>
          <a:lstStyle/>
          <a:p>
            <a:pPr lvl="0" eaLnBrk="1" latinLnBrk="0" hangingPunct="1"/>
            <a:r>
              <a:rPr lang="pt-BR"/>
              <a:t>Clique para editar 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13" name="Espaço Reservado para Conteúdo 12"/>
          <p:cNvSpPr>
            <a:spLocks noGrp="1"/>
          </p:cNvSpPr>
          <p:nvPr>
            <p:ph sz="quarter" idx="4"/>
          </p:nvPr>
        </p:nvSpPr>
        <p:spPr>
          <a:xfrm>
            <a:off x="4371975" y="2362200"/>
            <a:ext cx="3657600" cy="3886200"/>
          </a:xfrm>
        </p:spPr>
        <p:txBody>
          <a:bodyPr/>
          <a:lstStyle/>
          <a:p>
            <a:pPr lvl="0" eaLnBrk="1" latinLnBrk="0" hangingPunct="1"/>
            <a:r>
              <a:rPr lang="pt-BR"/>
              <a:t>Clique para editar 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12" name="Espaço Reservado para Texto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pt-BR"/>
              <a:t>Clique para editar o texto mestre</a:t>
            </a:r>
          </a:p>
        </p:txBody>
      </p:sp>
      <p:sp>
        <p:nvSpPr>
          <p:cNvPr id="14" name="Espaço Reservado para Texto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pt-BR"/>
              <a:t>Clique para editar o texto mestre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a:t>Clique para editar o título mestre</a:t>
            </a:r>
            <a:endParaRPr kumimoji="0" lang="en-US"/>
          </a:p>
        </p:txBody>
      </p:sp>
      <p:sp>
        <p:nvSpPr>
          <p:cNvPr id="6" name="Espaço Reservado para Data 5"/>
          <p:cNvSpPr>
            <a:spLocks noGrp="1"/>
          </p:cNvSpPr>
          <p:nvPr>
            <p:ph type="dt" sz="half" idx="10"/>
          </p:nvPr>
        </p:nvSpPr>
        <p:spPr/>
        <p:txBody>
          <a:bodyPr rtlCol="0"/>
          <a:lstStyle/>
          <a:p>
            <a:fld id="{03E0B1E7-A14E-4C51-8465-8A75EF77D1AA}" type="datetimeFigureOut">
              <a:rPr lang="pt-BR" smtClean="0"/>
              <a:t>09/05/2018</a:t>
            </a:fld>
            <a:endParaRPr lang="pt-BR"/>
          </a:p>
        </p:txBody>
      </p:sp>
      <p:sp>
        <p:nvSpPr>
          <p:cNvPr id="7" name="Espaço Reservado para Número de Slide 6"/>
          <p:cNvSpPr>
            <a:spLocks noGrp="1"/>
          </p:cNvSpPr>
          <p:nvPr>
            <p:ph type="sldNum" sz="quarter" idx="11"/>
          </p:nvPr>
        </p:nvSpPr>
        <p:spPr/>
        <p:txBody>
          <a:bodyPr rtlCol="0"/>
          <a:lstStyle/>
          <a:p>
            <a:fld id="{7393AFE1-DFD7-4060-9630-EB0D9F03EBF2}" type="slidenum">
              <a:rPr lang="pt-BR" smtClean="0"/>
              <a:t>‹nº›</a:t>
            </a:fld>
            <a:endParaRPr lang="pt-BR"/>
          </a:p>
        </p:txBody>
      </p:sp>
      <p:sp>
        <p:nvSpPr>
          <p:cNvPr id="8" name="Espaço Reservado para Rodapé 7"/>
          <p:cNvSpPr>
            <a:spLocks noGrp="1"/>
          </p:cNvSpPr>
          <p:nvPr>
            <p:ph type="ftr" sz="quarter" idx="12"/>
          </p:nvPr>
        </p:nvSpPr>
        <p:spPr/>
        <p:txBody>
          <a:bodyPr rtlCol="0"/>
          <a:lstStyle/>
          <a:p>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03E0B1E7-A14E-4C51-8465-8A75EF77D1AA}" type="datetimeFigureOut">
              <a:rPr lang="pt-BR" smtClean="0"/>
              <a:t>09/05/2018</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7393AFE1-DFD7-4060-9630-EB0D9F03EBF2}" type="slidenum">
              <a:rPr lang="pt-BR" smtClean="0"/>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bg>
      <p:bgRef idx="1001">
        <a:schemeClr val="bg1"/>
      </p:bgRef>
    </p:bg>
    <p:spTree>
      <p:nvGrpSpPr>
        <p:cNvPr id="1" name=""/>
        <p:cNvGrpSpPr/>
        <p:nvPr/>
      </p:nvGrpSpPr>
      <p:grpSpPr>
        <a:xfrm>
          <a:off x="0" y="0"/>
          <a:ext cx="0" cy="0"/>
          <a:chOff x="0" y="0"/>
          <a:chExt cx="0" cy="0"/>
        </a:xfrm>
      </p:grpSpPr>
      <p:sp>
        <p:nvSpPr>
          <p:cNvPr id="10" name="Conector reto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ítulo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pt-BR"/>
              <a:t>Clique para editar o título mestre</a:t>
            </a:r>
            <a:endParaRPr kumimoji="0" lang="en-US"/>
          </a:p>
        </p:txBody>
      </p:sp>
      <p:sp>
        <p:nvSpPr>
          <p:cNvPr id="3" name="Espaço Reservado para Texto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pt-BR"/>
              <a:t>Clique para editar o texto mestre</a:t>
            </a:r>
          </a:p>
        </p:txBody>
      </p:sp>
      <p:sp>
        <p:nvSpPr>
          <p:cNvPr id="8" name="Conector reto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Conector reto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Conector reto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tângulo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ector reto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Elipse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Espaço Reservado para Conteúdo 17"/>
          <p:cNvSpPr>
            <a:spLocks noGrp="1"/>
          </p:cNvSpPr>
          <p:nvPr>
            <p:ph sz="quarter" idx="1"/>
          </p:nvPr>
        </p:nvSpPr>
        <p:spPr>
          <a:xfrm>
            <a:off x="304800" y="274320"/>
            <a:ext cx="5638800" cy="6327648"/>
          </a:xfrm>
        </p:spPr>
        <p:txBody>
          <a:bodyPr/>
          <a:lstStyle/>
          <a:p>
            <a:pPr lvl="0" eaLnBrk="1" latinLnBrk="0" hangingPunct="1"/>
            <a:r>
              <a:rPr lang="pt-BR"/>
              <a:t>Clique para editar 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21" name="Espaço Reservado para Data 20"/>
          <p:cNvSpPr>
            <a:spLocks noGrp="1"/>
          </p:cNvSpPr>
          <p:nvPr>
            <p:ph type="dt" sz="half" idx="14"/>
          </p:nvPr>
        </p:nvSpPr>
        <p:spPr/>
        <p:txBody>
          <a:bodyPr rtlCol="0"/>
          <a:lstStyle/>
          <a:p>
            <a:fld id="{03E0B1E7-A14E-4C51-8465-8A75EF77D1AA}" type="datetimeFigureOut">
              <a:rPr lang="pt-BR" smtClean="0"/>
              <a:t>09/05/2018</a:t>
            </a:fld>
            <a:endParaRPr lang="pt-BR"/>
          </a:p>
        </p:txBody>
      </p:sp>
      <p:sp>
        <p:nvSpPr>
          <p:cNvPr id="22" name="Espaço Reservado para Número de Slide 21"/>
          <p:cNvSpPr>
            <a:spLocks noGrp="1"/>
          </p:cNvSpPr>
          <p:nvPr>
            <p:ph type="sldNum" sz="quarter" idx="15"/>
          </p:nvPr>
        </p:nvSpPr>
        <p:spPr/>
        <p:txBody>
          <a:bodyPr rtlCol="0"/>
          <a:lstStyle/>
          <a:p>
            <a:fld id="{7393AFE1-DFD7-4060-9630-EB0D9F03EBF2}" type="slidenum">
              <a:rPr lang="pt-BR" smtClean="0"/>
              <a:t>‹nº›</a:t>
            </a:fld>
            <a:endParaRPr lang="pt-BR"/>
          </a:p>
        </p:txBody>
      </p:sp>
      <p:sp>
        <p:nvSpPr>
          <p:cNvPr id="23" name="Espaço Reservado para Rodapé 22"/>
          <p:cNvSpPr>
            <a:spLocks noGrp="1"/>
          </p:cNvSpPr>
          <p:nvPr>
            <p:ph type="ftr" sz="quarter" idx="16"/>
          </p:nvPr>
        </p:nvSpPr>
        <p:spPr/>
        <p:txBody>
          <a:bodyPr rtlCol="0"/>
          <a:lstStyle/>
          <a:p>
            <a:endParaRPr lang="pt-B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9" name="Conector reto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Elipse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ítulo 1"/>
          <p:cNvSpPr>
            <a:spLocks noGrp="1"/>
          </p:cNvSpPr>
          <p:nvPr>
            <p:ph type="title"/>
          </p:nvPr>
        </p:nvSpPr>
        <p:spPr>
          <a:xfrm rot="5400000">
            <a:off x="3350133" y="3200400"/>
            <a:ext cx="6309360" cy="457200"/>
          </a:xfrm>
        </p:spPr>
        <p:txBody>
          <a:bodyPr anchor="b"/>
          <a:lstStyle>
            <a:lvl1pPr algn="l">
              <a:buNone/>
              <a:defRPr sz="2000" b="1"/>
            </a:lvl1pPr>
          </a:lstStyle>
          <a:p>
            <a:r>
              <a:rPr kumimoji="0" lang="pt-BR"/>
              <a:t>Clique para editar o título mestre</a:t>
            </a:r>
            <a:endParaRPr kumimoji="0" lang="en-US"/>
          </a:p>
        </p:txBody>
      </p:sp>
      <p:sp>
        <p:nvSpPr>
          <p:cNvPr id="3" name="Espaço Reservado para Imagem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pt-BR"/>
              <a:t>Clique no ícone para adicionar uma imagem</a:t>
            </a:r>
            <a:endParaRPr kumimoji="0" lang="en-US" dirty="0"/>
          </a:p>
        </p:txBody>
      </p:sp>
      <p:sp>
        <p:nvSpPr>
          <p:cNvPr id="4" name="Espaço Reservado para Texto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pt-BR"/>
              <a:t>Clique para editar o texto mestre</a:t>
            </a:r>
          </a:p>
        </p:txBody>
      </p:sp>
      <p:sp>
        <p:nvSpPr>
          <p:cNvPr id="10" name="Conector reto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tângulo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ector reto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Conector reto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Conector reto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Espaço Reservado para Data 16"/>
          <p:cNvSpPr>
            <a:spLocks noGrp="1"/>
          </p:cNvSpPr>
          <p:nvPr>
            <p:ph type="dt" sz="half" idx="10"/>
          </p:nvPr>
        </p:nvSpPr>
        <p:spPr/>
        <p:txBody>
          <a:bodyPr rtlCol="0"/>
          <a:lstStyle/>
          <a:p>
            <a:fld id="{03E0B1E7-A14E-4C51-8465-8A75EF77D1AA}" type="datetimeFigureOut">
              <a:rPr lang="pt-BR" smtClean="0"/>
              <a:t>09/05/2018</a:t>
            </a:fld>
            <a:endParaRPr lang="pt-BR"/>
          </a:p>
        </p:txBody>
      </p:sp>
      <p:sp>
        <p:nvSpPr>
          <p:cNvPr id="18" name="Espaço Reservado para Número de Slide 17"/>
          <p:cNvSpPr>
            <a:spLocks noGrp="1"/>
          </p:cNvSpPr>
          <p:nvPr>
            <p:ph type="sldNum" sz="quarter" idx="11"/>
          </p:nvPr>
        </p:nvSpPr>
        <p:spPr/>
        <p:txBody>
          <a:bodyPr rtlCol="0"/>
          <a:lstStyle/>
          <a:p>
            <a:fld id="{7393AFE1-DFD7-4060-9630-EB0D9F03EBF2}" type="slidenum">
              <a:rPr lang="pt-BR" smtClean="0"/>
              <a:t>‹nº›</a:t>
            </a:fld>
            <a:endParaRPr lang="pt-BR"/>
          </a:p>
        </p:txBody>
      </p:sp>
      <p:sp>
        <p:nvSpPr>
          <p:cNvPr id="21" name="Espaço Reservado para Rodapé 20"/>
          <p:cNvSpPr>
            <a:spLocks noGrp="1"/>
          </p:cNvSpPr>
          <p:nvPr>
            <p:ph type="ftr" sz="quarter" idx="12"/>
          </p:nvPr>
        </p:nvSpPr>
        <p:spPr/>
        <p:txBody>
          <a:bodyPr rtlCol="0"/>
          <a:lstStyle/>
          <a:p>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ector reto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Espaço Reservado para Título 21"/>
          <p:cNvSpPr>
            <a:spLocks noGrp="1"/>
          </p:cNvSpPr>
          <p:nvPr>
            <p:ph type="title"/>
          </p:nvPr>
        </p:nvSpPr>
        <p:spPr>
          <a:xfrm>
            <a:off x="457200" y="274638"/>
            <a:ext cx="7467600" cy="1143000"/>
          </a:xfrm>
          <a:prstGeom prst="rect">
            <a:avLst/>
          </a:prstGeom>
        </p:spPr>
        <p:txBody>
          <a:bodyPr vert="horz" anchor="b">
            <a:normAutofit/>
          </a:bodyPr>
          <a:lstStyle/>
          <a:p>
            <a:r>
              <a:rPr kumimoji="0" lang="pt-BR"/>
              <a:t>Clique para editar o título mestre</a:t>
            </a:r>
            <a:endParaRPr kumimoji="0" lang="en-US"/>
          </a:p>
        </p:txBody>
      </p:sp>
      <p:sp>
        <p:nvSpPr>
          <p:cNvPr id="13" name="Espaço Reservado para Texto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pt-BR"/>
              <a:t>Clique para editar o texto mestre</a:t>
            </a:r>
          </a:p>
          <a:p>
            <a:pPr lvl="1" eaLnBrk="1" latinLnBrk="0" hangingPunct="1"/>
            <a:r>
              <a:rPr kumimoji="0" lang="pt-BR"/>
              <a:t>Segundo nível</a:t>
            </a:r>
          </a:p>
          <a:p>
            <a:pPr lvl="2" eaLnBrk="1" latinLnBrk="0" hangingPunct="1"/>
            <a:r>
              <a:rPr kumimoji="0" lang="pt-BR"/>
              <a:t>Terceiro nível</a:t>
            </a:r>
          </a:p>
          <a:p>
            <a:pPr lvl="3" eaLnBrk="1" latinLnBrk="0" hangingPunct="1"/>
            <a:r>
              <a:rPr kumimoji="0" lang="pt-BR"/>
              <a:t>Quarto nível</a:t>
            </a:r>
          </a:p>
          <a:p>
            <a:pPr lvl="4" eaLnBrk="1" latinLnBrk="0" hangingPunct="1"/>
            <a:r>
              <a:rPr kumimoji="0" lang="pt-BR"/>
              <a:t>Quinto nível</a:t>
            </a:r>
            <a:endParaRPr kumimoji="0" lang="en-US"/>
          </a:p>
        </p:txBody>
      </p:sp>
      <p:sp>
        <p:nvSpPr>
          <p:cNvPr id="14" name="Espaço Reservado para Data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03E0B1E7-A14E-4C51-8465-8A75EF77D1AA}" type="datetimeFigureOut">
              <a:rPr lang="pt-BR" smtClean="0"/>
              <a:t>09/05/2018</a:t>
            </a:fld>
            <a:endParaRPr lang="pt-BR"/>
          </a:p>
        </p:txBody>
      </p:sp>
      <p:sp>
        <p:nvSpPr>
          <p:cNvPr id="3" name="Espaço Reservado para Rodapé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pt-BR"/>
          </a:p>
        </p:txBody>
      </p:sp>
      <p:sp>
        <p:nvSpPr>
          <p:cNvPr id="7" name="Conector reto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Conector reto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tângulo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ector reto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Elipse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spaço Reservado para Número de Slide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7393AFE1-DFD7-4060-9630-EB0D9F03EBF2}" type="slidenum">
              <a:rPr lang="pt-BR" smtClean="0"/>
              <a:t>‹nº›</a:t>
            </a:fld>
            <a:endParaRPr lang="pt-B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brasil.elpais.com/brasil/2014/09/26/sociedad/1411730295_336861.html"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www.scielo.br/pdf/jbpsiq/v59n3/a11v59n3.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www.scielo.br/pdf/jbpsiq/v59n3/a11v59n3.pdf"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vimeo.com/29198009"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youtube.com/watch?v=vWKQRHCCi0Q" TargetMode="External"/><Relationship Id="rId2" Type="http://schemas.openxmlformats.org/officeDocument/2006/relationships/hyperlink" Target="https://www.youtube.com/watch?v=F6Yky54edpo"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267744" y="1124744"/>
            <a:ext cx="6172200" cy="1894362"/>
          </a:xfrm>
        </p:spPr>
        <p:txBody>
          <a:bodyPr>
            <a:normAutofit/>
          </a:bodyPr>
          <a:lstStyle/>
          <a:p>
            <a:r>
              <a:rPr lang="pt-BR" sz="4200" dirty="0"/>
              <a:t>Saúde Mental</a:t>
            </a:r>
          </a:p>
        </p:txBody>
      </p:sp>
      <p:sp>
        <p:nvSpPr>
          <p:cNvPr id="3" name="Subtítulo 2"/>
          <p:cNvSpPr>
            <a:spLocks noGrp="1"/>
          </p:cNvSpPr>
          <p:nvPr>
            <p:ph type="subTitle" idx="1"/>
          </p:nvPr>
        </p:nvSpPr>
        <p:spPr>
          <a:xfrm>
            <a:off x="1619672" y="5013176"/>
            <a:ext cx="6172200" cy="1371600"/>
          </a:xfrm>
        </p:spPr>
        <p:txBody>
          <a:bodyPr/>
          <a:lstStyle/>
          <a:p>
            <a:pPr algn="ctr"/>
            <a:r>
              <a:rPr lang="pt-BR" dirty="0"/>
              <a:t>Alberto Olavo </a:t>
            </a:r>
            <a:r>
              <a:rPr lang="pt-BR" dirty="0" err="1"/>
              <a:t>Advincula</a:t>
            </a:r>
            <a:r>
              <a:rPr lang="pt-BR" dirty="0"/>
              <a:t> Reis</a:t>
            </a:r>
          </a:p>
          <a:p>
            <a:pPr algn="ctr"/>
            <a:r>
              <a:rPr lang="pt-BR" dirty="0"/>
              <a:t>Patricia Santos de Souza Delfini</a:t>
            </a:r>
          </a:p>
          <a:p>
            <a:pPr algn="ctr"/>
            <a:r>
              <a:rPr lang="pt-BR" dirty="0"/>
              <a:t>2018</a:t>
            </a:r>
          </a:p>
        </p:txBody>
      </p:sp>
      <p:sp>
        <p:nvSpPr>
          <p:cNvPr id="4" name="AutoShape 2" descr="Resultado de imagem para saude menta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Tree>
    <p:extLst>
      <p:ext uri="{BB962C8B-B14F-4D97-AF65-F5344CB8AC3E}">
        <p14:creationId xmlns:p14="http://schemas.microsoft.com/office/powerpoint/2010/main" val="4021897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História da saúde mental</a:t>
            </a:r>
          </a:p>
        </p:txBody>
      </p:sp>
      <p:sp>
        <p:nvSpPr>
          <p:cNvPr id="3" name="Espaço Reservado para Conteúdo 2"/>
          <p:cNvSpPr>
            <a:spLocks noGrp="1"/>
          </p:cNvSpPr>
          <p:nvPr>
            <p:ph sz="quarter" idx="1"/>
          </p:nvPr>
        </p:nvSpPr>
        <p:spPr/>
        <p:txBody>
          <a:bodyPr>
            <a:normAutofit/>
          </a:bodyPr>
          <a:lstStyle/>
          <a:p>
            <a:r>
              <a:rPr lang="pt-BR" dirty="0"/>
              <a:t>Classificação e descrição das psicopatologias: psicoses, neuroses, demências, perversões, retardos; </a:t>
            </a:r>
          </a:p>
          <a:p>
            <a:r>
              <a:rPr lang="pt-BR" dirty="0"/>
              <a:t>O modelo que vai perdurar até anos 80 baseia-se numa concepção médica do tratamento que tem como centro o Hospital (manicômio).</a:t>
            </a:r>
          </a:p>
          <a:p>
            <a:r>
              <a:rPr lang="pt-BR" dirty="0"/>
              <a:t>O modelo psiquiátrico nasce do modelo biomédico – sistema terapêutico baseado na internação.</a:t>
            </a:r>
          </a:p>
          <a:p>
            <a:r>
              <a:rPr lang="pt-BR" dirty="0"/>
              <a:t>Paciente portador de uma não-razão, insano, irresponsável. </a:t>
            </a:r>
          </a:p>
        </p:txBody>
      </p:sp>
    </p:spTree>
    <p:extLst>
      <p:ext uri="{BB962C8B-B14F-4D97-AF65-F5344CB8AC3E}">
        <p14:creationId xmlns:p14="http://schemas.microsoft.com/office/powerpoint/2010/main" val="4864246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Reforma psiquiátrica no brasil</a:t>
            </a:r>
          </a:p>
        </p:txBody>
      </p:sp>
      <p:sp>
        <p:nvSpPr>
          <p:cNvPr id="3" name="Espaço Reservado para Conteúdo 2"/>
          <p:cNvSpPr>
            <a:spLocks noGrp="1"/>
          </p:cNvSpPr>
          <p:nvPr>
            <p:ph sz="quarter" idx="1"/>
          </p:nvPr>
        </p:nvSpPr>
        <p:spPr/>
        <p:txBody>
          <a:bodyPr>
            <a:normAutofit/>
          </a:bodyPr>
          <a:lstStyle/>
          <a:p>
            <a:r>
              <a:rPr lang="pt-BR" sz="2200" dirty="0"/>
              <a:t>Movimento de luta </a:t>
            </a:r>
            <a:r>
              <a:rPr lang="pt-BR" sz="2200" dirty="0" err="1"/>
              <a:t>antimanicomial</a:t>
            </a:r>
            <a:r>
              <a:rPr lang="pt-BR" sz="2200" dirty="0"/>
              <a:t> – fim dos anos 70, inicio dos anos 80. </a:t>
            </a:r>
          </a:p>
          <a:p>
            <a:r>
              <a:rPr lang="pt-BR" sz="2200" dirty="0"/>
              <a:t>1978 - Movimento de Trabalhadores em Saúde Mental (MTSM) -  trabalhadores , familiares e pessoas com longo histórico de internações psiquiátricas.</a:t>
            </a:r>
          </a:p>
          <a:p>
            <a:endParaRPr lang="pt-BR" sz="2200" dirty="0"/>
          </a:p>
          <a:p>
            <a:r>
              <a:rPr lang="pt-BR" sz="2200" dirty="0"/>
              <a:t>1987 - Criado, em São Paulo, o Centro de Atenção Psicossocial (CAPS) Luiz da Rocha Cerqueira.</a:t>
            </a:r>
          </a:p>
          <a:p>
            <a:r>
              <a:rPr lang="pt-BR" sz="2200" dirty="0"/>
              <a:t>1987 - </a:t>
            </a:r>
            <a:r>
              <a:rPr lang="pt-BR" sz="2200" dirty="0" err="1"/>
              <a:t>I</a:t>
            </a:r>
            <a:r>
              <a:rPr lang="pt-BR" sz="2200" dirty="0"/>
              <a:t> Conferência Nacional de Saúde Mental (CNSM) / II Congresso Nacional do MTSM (Bauru, SP) – “Por uma sociedade sem manicômios”. </a:t>
            </a:r>
          </a:p>
          <a:p>
            <a:endParaRPr lang="pt-BR" sz="2800" dirty="0"/>
          </a:p>
          <a:p>
            <a:pPr marL="0" indent="0">
              <a:buNone/>
            </a:pPr>
            <a:endParaRPr lang="pt-BR" sz="2800" dirty="0"/>
          </a:p>
          <a:p>
            <a:endParaRPr lang="pt-BR" dirty="0"/>
          </a:p>
          <a:p>
            <a:endParaRPr lang="pt-BR" dirty="0"/>
          </a:p>
        </p:txBody>
      </p:sp>
    </p:spTree>
    <p:extLst>
      <p:ext uri="{BB962C8B-B14F-4D97-AF65-F5344CB8AC3E}">
        <p14:creationId xmlns:p14="http://schemas.microsoft.com/office/powerpoint/2010/main" val="19533582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Reforma psiquiátrica no brasil</a:t>
            </a:r>
          </a:p>
        </p:txBody>
      </p:sp>
      <p:sp>
        <p:nvSpPr>
          <p:cNvPr id="3" name="Espaço Reservado para Conteúdo 2"/>
          <p:cNvSpPr>
            <a:spLocks noGrp="1"/>
          </p:cNvSpPr>
          <p:nvPr>
            <p:ph sz="quarter" idx="1"/>
          </p:nvPr>
        </p:nvSpPr>
        <p:spPr>
          <a:xfrm>
            <a:off x="395536" y="1672208"/>
            <a:ext cx="8003232" cy="4997152"/>
          </a:xfrm>
        </p:spPr>
        <p:txBody>
          <a:bodyPr>
            <a:normAutofit fontScale="92500" lnSpcReduction="10000"/>
          </a:bodyPr>
          <a:lstStyle/>
          <a:p>
            <a:pPr marL="0" indent="0">
              <a:buNone/>
            </a:pPr>
            <a:r>
              <a:rPr lang="pt-BR" dirty="0"/>
              <a:t>Manifesto de Bauru: Um desafio radicalmente novo se coloca agora para o Movimento dos Trabalhadores em Saúde Mental. Ao ocuparmos as ruas de Bauru, na primeira manifestação pública organizada no Brasil pela extinção dos manicômios, os 350 trabalhadores de saúde mental presentes ao II Congresso Nacional dão um passo adiante na história do Movimento, marcando um novo momento na luta contra a exclusão e a discriminação. Nossa atitude marca uma ruptura. Ao recusarmos o papel de agente da exclusão e da violência institucionalizadas, que desrespeitam os mínimos direitos da pessoa humana, inauguramos um novo compromisso. Temos claro que não basta racionalizar e modernizar os serviços nos quais trabalhamos. O Estado que gerencia tais serviços é o mesmo que impõe e sustenta os mecanismos de exploração e de produção social da loucura e da violência.  </a:t>
            </a:r>
          </a:p>
          <a:p>
            <a:endParaRPr lang="pt-BR" dirty="0"/>
          </a:p>
          <a:p>
            <a:endParaRPr lang="pt-BR" dirty="0"/>
          </a:p>
          <a:p>
            <a:endParaRPr lang="pt-BR" dirty="0"/>
          </a:p>
        </p:txBody>
      </p:sp>
    </p:spTree>
    <p:extLst>
      <p:ext uri="{BB962C8B-B14F-4D97-AF65-F5344CB8AC3E}">
        <p14:creationId xmlns:p14="http://schemas.microsoft.com/office/powerpoint/2010/main" val="10998213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Reforma psiquiátrica no brasil</a:t>
            </a:r>
          </a:p>
        </p:txBody>
      </p:sp>
      <p:sp>
        <p:nvSpPr>
          <p:cNvPr id="3" name="Espaço Reservado para Conteúdo 2"/>
          <p:cNvSpPr>
            <a:spLocks noGrp="1"/>
          </p:cNvSpPr>
          <p:nvPr>
            <p:ph sz="quarter" idx="1"/>
          </p:nvPr>
        </p:nvSpPr>
        <p:spPr/>
        <p:txBody>
          <a:bodyPr>
            <a:normAutofit/>
          </a:bodyPr>
          <a:lstStyle/>
          <a:p>
            <a:r>
              <a:rPr lang="pt-BR" dirty="0"/>
              <a:t>Contra a mercantilização da doença! </a:t>
            </a:r>
          </a:p>
          <a:p>
            <a:r>
              <a:rPr lang="pt-BR" dirty="0"/>
              <a:t>Por uma sociedade sem manicômios! </a:t>
            </a:r>
          </a:p>
          <a:p>
            <a:pPr marL="0" indent="0">
              <a:buNone/>
            </a:pPr>
            <a:r>
              <a:rPr lang="pt-BR" dirty="0"/>
              <a:t> </a:t>
            </a:r>
          </a:p>
          <a:p>
            <a:endParaRPr lang="pt-BR" dirty="0"/>
          </a:p>
          <a:p>
            <a:endParaRPr lang="pt-BR" dirty="0"/>
          </a:p>
          <a:p>
            <a:endParaRPr lang="pt-BR" dirty="0"/>
          </a:p>
        </p:txBody>
      </p:sp>
      <p:pic>
        <p:nvPicPr>
          <p:cNvPr id="4" name="Imagem 3">
            <a:extLst>
              <a:ext uri="{FF2B5EF4-FFF2-40B4-BE49-F238E27FC236}">
                <a16:creationId xmlns:a16="http://schemas.microsoft.com/office/drawing/2014/main" id="{FDFB9568-21C4-C344-9831-202CFFF0903F}"/>
              </a:ext>
            </a:extLst>
          </p:cNvPr>
          <p:cNvPicPr>
            <a:picLocks noChangeAspect="1"/>
          </p:cNvPicPr>
          <p:nvPr/>
        </p:nvPicPr>
        <p:blipFill>
          <a:blip r:embed="rId2"/>
          <a:stretch>
            <a:fillRect/>
          </a:stretch>
        </p:blipFill>
        <p:spPr>
          <a:xfrm>
            <a:off x="1763688" y="2996952"/>
            <a:ext cx="4320480" cy="3247329"/>
          </a:xfrm>
          <a:prstGeom prst="rect">
            <a:avLst/>
          </a:prstGeom>
        </p:spPr>
      </p:pic>
    </p:spTree>
    <p:extLst>
      <p:ext uri="{BB962C8B-B14F-4D97-AF65-F5344CB8AC3E}">
        <p14:creationId xmlns:p14="http://schemas.microsoft.com/office/powerpoint/2010/main" val="4532877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Reforma psiquiátrica no brasil</a:t>
            </a:r>
          </a:p>
        </p:txBody>
      </p:sp>
      <p:sp>
        <p:nvSpPr>
          <p:cNvPr id="3" name="Espaço Reservado para Conteúdo 2"/>
          <p:cNvSpPr>
            <a:spLocks noGrp="1"/>
          </p:cNvSpPr>
          <p:nvPr>
            <p:ph sz="quarter" idx="1"/>
          </p:nvPr>
        </p:nvSpPr>
        <p:spPr>
          <a:xfrm>
            <a:off x="323528" y="1434676"/>
            <a:ext cx="8352928" cy="5090667"/>
          </a:xfrm>
        </p:spPr>
        <p:txBody>
          <a:bodyPr>
            <a:noAutofit/>
          </a:bodyPr>
          <a:lstStyle/>
          <a:p>
            <a:r>
              <a:rPr lang="pt-BR" sz="2000" dirty="0"/>
              <a:t> 1989 - Decretada pela prefeitura da cidade de Santos a intervenção no Hospital Psiquiátrico Padre Anchieta, </a:t>
            </a:r>
          </a:p>
          <a:p>
            <a:r>
              <a:rPr lang="pt-BR" sz="2000" dirty="0"/>
              <a:t>Implantação Núcleos de Atenção Psicossocial (NAPS) - 24 horas;  cooperativas, residências para os egressos do hospital e associações – demonstrou a possibilidade de </a:t>
            </a:r>
            <a:r>
              <a:rPr lang="pt-BR" sz="2000" dirty="0" err="1"/>
              <a:t>contsrução</a:t>
            </a:r>
            <a:r>
              <a:rPr lang="pt-BR" sz="2000" dirty="0"/>
              <a:t> de rede substitutiva;</a:t>
            </a:r>
          </a:p>
          <a:p>
            <a:r>
              <a:rPr lang="pt-BR" sz="2000" dirty="0"/>
              <a:t>Novos modos de cuidados são estudados e postos em prática. </a:t>
            </a:r>
          </a:p>
          <a:p>
            <a:r>
              <a:rPr lang="pt-BR" sz="2000" dirty="0"/>
              <a:t>1989 – projeto de lei é apresentado no congresso - regulamentação dos direitos da pessoa com transtornos mentais e a extinção progressiva dos manicômios no país.</a:t>
            </a:r>
          </a:p>
          <a:p>
            <a:r>
              <a:rPr lang="pt-BR" sz="2000" dirty="0"/>
              <a:t>Lei 10.216 de 2001: aprovada 11 anos depois. </a:t>
            </a:r>
          </a:p>
          <a:p>
            <a:r>
              <a:rPr lang="pt-BR" sz="2000" dirty="0"/>
              <a:t>- Artigo 1º. Proíbe a construção de novos hospitais psiquiátricos.</a:t>
            </a:r>
          </a:p>
          <a:p>
            <a:r>
              <a:rPr lang="pt-BR" sz="2000" dirty="0"/>
              <a:t>Retira o manicômio do centro do tratamento.</a:t>
            </a:r>
          </a:p>
          <a:p>
            <a:r>
              <a:rPr lang="pt-BR" sz="2000" dirty="0"/>
              <a:t>Diretriz – reestruturação da assistência psiquiátrica</a:t>
            </a:r>
          </a:p>
          <a:p>
            <a:endParaRPr lang="pt-BR" sz="2000" dirty="0"/>
          </a:p>
        </p:txBody>
      </p:sp>
    </p:spTree>
    <p:extLst>
      <p:ext uri="{BB962C8B-B14F-4D97-AF65-F5344CB8AC3E}">
        <p14:creationId xmlns:p14="http://schemas.microsoft.com/office/powerpoint/2010/main" val="6094110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4339" y="120823"/>
            <a:ext cx="7467600" cy="1143000"/>
          </a:xfrm>
        </p:spPr>
        <p:txBody>
          <a:bodyPr/>
          <a:lstStyle/>
          <a:p>
            <a:r>
              <a:rPr lang="pt-BR" dirty="0"/>
              <a:t>Reforma psiquiátrica no brasil</a:t>
            </a:r>
          </a:p>
        </p:txBody>
      </p:sp>
      <p:sp>
        <p:nvSpPr>
          <p:cNvPr id="3" name="Espaço Reservado para Conteúdo 2"/>
          <p:cNvSpPr>
            <a:spLocks noGrp="1"/>
          </p:cNvSpPr>
          <p:nvPr>
            <p:ph sz="quarter" idx="1"/>
          </p:nvPr>
        </p:nvSpPr>
        <p:spPr>
          <a:xfrm>
            <a:off x="457200" y="1434677"/>
            <a:ext cx="8003232" cy="4873752"/>
          </a:xfrm>
        </p:spPr>
        <p:txBody>
          <a:bodyPr>
            <a:noAutofit/>
          </a:bodyPr>
          <a:lstStyle/>
          <a:p>
            <a:endParaRPr lang="pt-BR" sz="1800" dirty="0"/>
          </a:p>
          <a:p>
            <a:endParaRPr lang="pt-BR" sz="1800" dirty="0"/>
          </a:p>
        </p:txBody>
      </p:sp>
      <p:sp>
        <p:nvSpPr>
          <p:cNvPr id="4" name="Retângulo 3">
            <a:extLst>
              <a:ext uri="{FF2B5EF4-FFF2-40B4-BE49-F238E27FC236}">
                <a16:creationId xmlns:a16="http://schemas.microsoft.com/office/drawing/2014/main" id="{D47516AD-9F77-E146-A898-0C94081A5239}"/>
              </a:ext>
            </a:extLst>
          </p:cNvPr>
          <p:cNvSpPr/>
          <p:nvPr/>
        </p:nvSpPr>
        <p:spPr>
          <a:xfrm>
            <a:off x="517104" y="1421695"/>
            <a:ext cx="8087344" cy="4308872"/>
          </a:xfrm>
          <a:prstGeom prst="rect">
            <a:avLst/>
          </a:prstGeom>
        </p:spPr>
        <p:txBody>
          <a:bodyPr wrap="square">
            <a:spAutoFit/>
          </a:bodyPr>
          <a:lstStyle/>
          <a:p>
            <a:pPr marL="274320" indent="-274320">
              <a:spcBef>
                <a:spcPts val="600"/>
              </a:spcBef>
              <a:buClr>
                <a:schemeClr val="accent1"/>
              </a:buClr>
              <a:buSzPct val="70000"/>
              <a:buFont typeface="Wingdings"/>
              <a:buChar char=""/>
            </a:pPr>
            <a:r>
              <a:rPr lang="pt-BR" sz="2200" dirty="0"/>
              <a:t>2001 - III Conferência Nacional de Saúde Mental, (</a:t>
            </a:r>
            <a:r>
              <a:rPr lang="pt-BR" sz="2200" dirty="0" err="1"/>
              <a:t>Brasilia</a:t>
            </a:r>
            <a:r>
              <a:rPr lang="pt-BR" sz="2200" dirty="0"/>
              <a:t>) -  “Cuidar sim, excluir não. Efetivando a Reforma Psiquiátrica com Acesso, Qualidade, Humanização e Controle Social”.</a:t>
            </a:r>
          </a:p>
          <a:p>
            <a:pPr marL="274320" indent="-274320">
              <a:spcBef>
                <a:spcPts val="600"/>
              </a:spcBef>
              <a:buClr>
                <a:schemeClr val="accent1"/>
              </a:buClr>
              <a:buSzPct val="70000"/>
              <a:buFont typeface="Wingdings"/>
              <a:buChar char=""/>
            </a:pPr>
            <a:r>
              <a:rPr lang="pt-BR" sz="2200" dirty="0"/>
              <a:t> 2003 - Lei nº 10.708, de 31 de julho -  auxílio-reabilitação psicossocial para pacientes acometidos de transtornos mentais egressos de internações -  “De Volta Para Casa”.</a:t>
            </a:r>
          </a:p>
          <a:p>
            <a:pPr marL="274320" indent="-274320">
              <a:spcBef>
                <a:spcPts val="600"/>
              </a:spcBef>
              <a:buClr>
                <a:schemeClr val="accent1"/>
              </a:buClr>
              <a:buSzPct val="70000"/>
              <a:buFont typeface="Wingdings"/>
              <a:buChar char=""/>
            </a:pPr>
            <a:r>
              <a:rPr lang="pt-BR" sz="2200" dirty="0"/>
              <a:t>2006 - Marco na consolidação da Rede de Serviços Psicossociais do Brasil: primeira vez em que há maior investimento em ações comunitárias do que em Hospitais Psiquiátricos.</a:t>
            </a:r>
          </a:p>
          <a:p>
            <a:pPr marL="285750" indent="-285750">
              <a:buFont typeface="Arial" panose="020B0604020202020204" pitchFamily="34" charset="0"/>
              <a:buChar char="•"/>
            </a:pPr>
            <a:endParaRPr lang="pt-BR" sz="2200" dirty="0"/>
          </a:p>
        </p:txBody>
      </p:sp>
    </p:spTree>
    <p:extLst>
      <p:ext uri="{BB962C8B-B14F-4D97-AF65-F5344CB8AC3E}">
        <p14:creationId xmlns:p14="http://schemas.microsoft.com/office/powerpoint/2010/main" val="31709758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Reforma psiquiátrica no brasil</a:t>
            </a:r>
          </a:p>
        </p:txBody>
      </p:sp>
      <p:sp>
        <p:nvSpPr>
          <p:cNvPr id="3" name="Espaço Reservado para Conteúdo 2"/>
          <p:cNvSpPr>
            <a:spLocks noGrp="1"/>
          </p:cNvSpPr>
          <p:nvPr>
            <p:ph sz="quarter" idx="1"/>
          </p:nvPr>
        </p:nvSpPr>
        <p:spPr>
          <a:xfrm>
            <a:off x="457200" y="1434677"/>
            <a:ext cx="8003232" cy="4873752"/>
          </a:xfrm>
        </p:spPr>
        <p:txBody>
          <a:bodyPr>
            <a:noAutofit/>
          </a:bodyPr>
          <a:lstStyle/>
          <a:p>
            <a:endParaRPr lang="pt-BR" sz="1800" dirty="0"/>
          </a:p>
          <a:p>
            <a:endParaRPr lang="pt-BR" sz="1800" dirty="0"/>
          </a:p>
        </p:txBody>
      </p:sp>
      <p:sp>
        <p:nvSpPr>
          <p:cNvPr id="4" name="Retângulo 3">
            <a:extLst>
              <a:ext uri="{FF2B5EF4-FFF2-40B4-BE49-F238E27FC236}">
                <a16:creationId xmlns:a16="http://schemas.microsoft.com/office/drawing/2014/main" id="{D47516AD-9F77-E146-A898-0C94081A5239}"/>
              </a:ext>
            </a:extLst>
          </p:cNvPr>
          <p:cNvSpPr/>
          <p:nvPr/>
        </p:nvSpPr>
        <p:spPr>
          <a:xfrm>
            <a:off x="457200" y="1859340"/>
            <a:ext cx="7467600" cy="4462760"/>
          </a:xfrm>
          <a:prstGeom prst="rect">
            <a:avLst/>
          </a:prstGeom>
        </p:spPr>
        <p:txBody>
          <a:bodyPr wrap="square">
            <a:spAutoFit/>
          </a:bodyPr>
          <a:lstStyle/>
          <a:p>
            <a:pPr marL="274320" indent="-274320">
              <a:spcBef>
                <a:spcPts val="600"/>
              </a:spcBef>
              <a:buClr>
                <a:schemeClr val="accent1"/>
              </a:buClr>
              <a:buSzPct val="70000"/>
              <a:buFont typeface="Wingdings"/>
              <a:buChar char=""/>
            </a:pPr>
            <a:r>
              <a:rPr lang="pt-BR" sz="2200" dirty="0"/>
              <a:t>2009 - Reconhecimento, pela OMS, do modelo de atenção à saúde mental brasileiro, e convite ao Brasil para participar, em um grupo de 10 países, de um esforço internacional para diminuição da lacuna de tratamento em saúde mental no mundo.</a:t>
            </a:r>
          </a:p>
          <a:p>
            <a:pPr marL="274320" indent="-274320">
              <a:spcBef>
                <a:spcPts val="600"/>
              </a:spcBef>
              <a:buClr>
                <a:schemeClr val="accent1"/>
              </a:buClr>
              <a:buSzPct val="70000"/>
              <a:buFont typeface="Wingdings"/>
              <a:buChar char=""/>
            </a:pPr>
            <a:endParaRPr lang="pt-BR" sz="2200" dirty="0"/>
          </a:p>
          <a:p>
            <a:pPr marL="274320" indent="-274320">
              <a:spcBef>
                <a:spcPts val="600"/>
              </a:spcBef>
              <a:buClr>
                <a:schemeClr val="accent1"/>
              </a:buClr>
              <a:buSzPct val="70000"/>
              <a:buFont typeface="Wingdings"/>
              <a:buChar char=""/>
            </a:pPr>
            <a:r>
              <a:rPr lang="pt-BR" sz="2200" dirty="0"/>
              <a:t> </a:t>
            </a:r>
            <a:r>
              <a:rPr lang="en-US" sz="2200" dirty="0"/>
              <a:t>2010 - </a:t>
            </a:r>
            <a:r>
              <a:rPr lang="pt-BR" sz="2200" dirty="0"/>
              <a:t>IV Conferência Nacional de Saúde Mental (Brasília) - </a:t>
            </a:r>
            <a:r>
              <a:rPr lang="pt-BR" sz="2200" dirty="0" err="1"/>
              <a:t>Intersetorial</a:t>
            </a:r>
            <a:r>
              <a:rPr lang="pt-BR" sz="2200" dirty="0"/>
              <a:t>, com o tema “Saúde Mental direito e compromisso de todos: consolidar avanços e enfrentar desafios”.</a:t>
            </a:r>
          </a:p>
          <a:p>
            <a:pPr marL="285750" lvl="0" indent="-285750">
              <a:buClr>
                <a:srgbClr val="A53010"/>
              </a:buClr>
              <a:buFont typeface="Arial" panose="020B0604020202020204" pitchFamily="34" charset="0"/>
              <a:buChar char="•"/>
            </a:pPr>
            <a:endParaRPr lang="pt-BR" dirty="0"/>
          </a:p>
          <a:p>
            <a:pPr marL="285750" indent="-285750">
              <a:buClr>
                <a:srgbClr val="A53010"/>
              </a:buClr>
              <a:buFont typeface="Arial" panose="020B0604020202020204" pitchFamily="34" charset="0"/>
              <a:buChar char="•"/>
            </a:pPr>
            <a:endParaRPr lang="pt-BR" dirty="0"/>
          </a:p>
          <a:p>
            <a:pPr marL="285750" indent="-285750">
              <a:buFont typeface="Arial" panose="020B0604020202020204" pitchFamily="34" charset="0"/>
              <a:buChar char="•"/>
            </a:pPr>
            <a:endParaRPr lang="pt-BR" dirty="0"/>
          </a:p>
        </p:txBody>
      </p:sp>
    </p:spTree>
    <p:extLst>
      <p:ext uri="{BB962C8B-B14F-4D97-AF65-F5344CB8AC3E}">
        <p14:creationId xmlns:p14="http://schemas.microsoft.com/office/powerpoint/2010/main" val="8196501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Reforma psiquiátrica no brasil</a:t>
            </a:r>
          </a:p>
        </p:txBody>
      </p:sp>
      <p:sp>
        <p:nvSpPr>
          <p:cNvPr id="3" name="Espaço Reservado para Conteúdo 2"/>
          <p:cNvSpPr>
            <a:spLocks noGrp="1"/>
          </p:cNvSpPr>
          <p:nvPr>
            <p:ph sz="quarter" idx="1"/>
          </p:nvPr>
        </p:nvSpPr>
        <p:spPr>
          <a:xfrm>
            <a:off x="457200" y="1434677"/>
            <a:ext cx="8003232" cy="4873752"/>
          </a:xfrm>
        </p:spPr>
        <p:txBody>
          <a:bodyPr>
            <a:noAutofit/>
          </a:bodyPr>
          <a:lstStyle/>
          <a:p>
            <a:endParaRPr lang="pt-BR" sz="1800" dirty="0"/>
          </a:p>
          <a:p>
            <a:endParaRPr lang="pt-BR" sz="1800" dirty="0"/>
          </a:p>
        </p:txBody>
      </p:sp>
      <p:sp>
        <p:nvSpPr>
          <p:cNvPr id="4" name="Retângulo 3">
            <a:extLst>
              <a:ext uri="{FF2B5EF4-FFF2-40B4-BE49-F238E27FC236}">
                <a16:creationId xmlns:a16="http://schemas.microsoft.com/office/drawing/2014/main" id="{D47516AD-9F77-E146-A898-0C94081A5239}"/>
              </a:ext>
            </a:extLst>
          </p:cNvPr>
          <p:cNvSpPr/>
          <p:nvPr/>
        </p:nvSpPr>
        <p:spPr>
          <a:xfrm>
            <a:off x="725016" y="1624784"/>
            <a:ext cx="7467600" cy="5139869"/>
          </a:xfrm>
          <a:prstGeom prst="rect">
            <a:avLst/>
          </a:prstGeom>
        </p:spPr>
        <p:txBody>
          <a:bodyPr wrap="square">
            <a:spAutoFit/>
          </a:bodyPr>
          <a:lstStyle/>
          <a:p>
            <a:pPr lvl="0">
              <a:buClr>
                <a:srgbClr val="A53010"/>
              </a:buClr>
            </a:pPr>
            <a:endParaRPr lang="pt-BR" sz="2200" dirty="0"/>
          </a:p>
          <a:p>
            <a:pPr marL="274320" lvl="0" indent="-274320">
              <a:spcBef>
                <a:spcPts val="600"/>
              </a:spcBef>
              <a:buClr>
                <a:schemeClr val="accent1"/>
              </a:buClr>
              <a:buSzPct val="70000"/>
              <a:buFont typeface="Wingdings"/>
              <a:buChar char=""/>
            </a:pPr>
            <a:r>
              <a:rPr lang="pt-BR" sz="2200" dirty="0"/>
              <a:t>2011 - Rede de Atenção Psicossocial (RAPS) Portaria GM/MS  3.088/2011</a:t>
            </a:r>
          </a:p>
          <a:p>
            <a:pPr marL="274320" indent="-274320">
              <a:spcBef>
                <a:spcPts val="600"/>
              </a:spcBef>
              <a:buClr>
                <a:schemeClr val="accent1"/>
              </a:buClr>
              <a:buSzPct val="70000"/>
              <a:buFont typeface="Wingdings"/>
              <a:buChar char=""/>
            </a:pPr>
            <a:r>
              <a:rPr lang="pt-BR" sz="2200" dirty="0"/>
              <a:t>organiza o atendimento destinado às pessoas em sofrimento psíquico e/ou com necessidades decorrentes do uso de substâncias</a:t>
            </a:r>
          </a:p>
          <a:p>
            <a:pPr marL="274320" indent="-274320">
              <a:spcBef>
                <a:spcPts val="600"/>
              </a:spcBef>
              <a:buClr>
                <a:schemeClr val="accent1"/>
              </a:buClr>
              <a:buSzPct val="70000"/>
              <a:buFont typeface="Wingdings"/>
              <a:buChar char=""/>
            </a:pPr>
            <a:r>
              <a:rPr lang="pt-BR" sz="2200" dirty="0"/>
              <a:t>base territorial e comunitária, com oferta de estratégias de cuidado diversificadas, incluindo ações </a:t>
            </a:r>
            <a:r>
              <a:rPr lang="pt-BR" sz="2200" dirty="0" err="1"/>
              <a:t>intersetoriais</a:t>
            </a:r>
            <a:r>
              <a:rPr lang="pt-BR" sz="2200" dirty="0"/>
              <a:t>, que devem se adequar às necessidades de seus usuários e familiares e garantir a autonomia, a liberdade e o exercício da cidadania durante esse processo de cuidado.</a:t>
            </a:r>
          </a:p>
          <a:p>
            <a:pPr marL="274320" indent="-274320">
              <a:spcBef>
                <a:spcPts val="600"/>
              </a:spcBef>
              <a:buClr>
                <a:schemeClr val="accent1"/>
              </a:buClr>
              <a:buSzPct val="70000"/>
              <a:buFont typeface="Wingdings"/>
              <a:buChar char=""/>
            </a:pPr>
            <a:endParaRPr lang="pt-BR" sz="2200" dirty="0"/>
          </a:p>
          <a:p>
            <a:endParaRPr lang="pt-BR" sz="2200" dirty="0"/>
          </a:p>
        </p:txBody>
      </p:sp>
    </p:spTree>
    <p:extLst>
      <p:ext uri="{BB962C8B-B14F-4D97-AF65-F5344CB8AC3E}">
        <p14:creationId xmlns:p14="http://schemas.microsoft.com/office/powerpoint/2010/main" val="1629404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Da lógica psiquiátrica para a Atenção psicossocial</a:t>
            </a:r>
          </a:p>
        </p:txBody>
      </p:sp>
      <p:sp>
        <p:nvSpPr>
          <p:cNvPr id="3" name="Espaço Reservado para Conteúdo 2"/>
          <p:cNvSpPr>
            <a:spLocks noGrp="1"/>
          </p:cNvSpPr>
          <p:nvPr>
            <p:ph sz="quarter" idx="1"/>
          </p:nvPr>
        </p:nvSpPr>
        <p:spPr/>
        <p:txBody>
          <a:bodyPr>
            <a:normAutofit fontScale="92500" lnSpcReduction="20000"/>
          </a:bodyPr>
          <a:lstStyle/>
          <a:p>
            <a:r>
              <a:rPr lang="pt-BR" dirty="0"/>
              <a:t>Impacto maior dos movimentos da reforma: ampliação dos direitos e mudança no tratamento de transtorno mental;</a:t>
            </a:r>
          </a:p>
          <a:p>
            <a:r>
              <a:rPr lang="pt-BR" dirty="0"/>
              <a:t>Substituição da compreensão psiquiátrica de natureza médica pelo modo psicossocial;</a:t>
            </a:r>
          </a:p>
          <a:p>
            <a:r>
              <a:rPr lang="pt-BR" dirty="0"/>
              <a:t>Modo psicossocial: hipótese de um novo paradigma com a função de designar as práticas reformadoras em sentido amplo no campo da Saúde Mental Coletiva (Costa-Rosa et al, 2003)</a:t>
            </a:r>
          </a:p>
          <a:p>
            <a:r>
              <a:rPr lang="pt-BR" dirty="0"/>
              <a:t>Substituição do dispositivo de ação: hospital psiquiátrico por serviços </a:t>
            </a:r>
            <a:r>
              <a:rPr lang="pt-BR" dirty="0" err="1"/>
              <a:t>extra-hospitalares</a:t>
            </a:r>
            <a:r>
              <a:rPr lang="pt-BR" dirty="0"/>
              <a:t> abertos, rede de atenção;</a:t>
            </a:r>
          </a:p>
          <a:p>
            <a:r>
              <a:rPr lang="pt-BR" dirty="0"/>
              <a:t>Substituição do ideal de cura pela inclusão social;</a:t>
            </a:r>
          </a:p>
          <a:p>
            <a:r>
              <a:rPr lang="pt-BR" dirty="0"/>
              <a:t>Substituição do objeto: doença mental para a “existência sofrimento” do paciente e a produção de vida, de sentido e sociabilidade. </a:t>
            </a:r>
          </a:p>
          <a:p>
            <a:endParaRPr lang="pt-BR" dirty="0"/>
          </a:p>
        </p:txBody>
      </p:sp>
    </p:spTree>
    <p:extLst>
      <p:ext uri="{BB962C8B-B14F-4D97-AF65-F5344CB8AC3E}">
        <p14:creationId xmlns:p14="http://schemas.microsoft.com/office/powerpoint/2010/main" val="14782239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Termos em uso (e desuso)</a:t>
            </a:r>
          </a:p>
        </p:txBody>
      </p:sp>
      <p:sp>
        <p:nvSpPr>
          <p:cNvPr id="3" name="Espaço Reservado para Conteúdo 2"/>
          <p:cNvSpPr>
            <a:spLocks noGrp="1"/>
          </p:cNvSpPr>
          <p:nvPr>
            <p:ph sz="quarter" idx="1"/>
          </p:nvPr>
        </p:nvSpPr>
        <p:spPr/>
        <p:txBody>
          <a:bodyPr>
            <a:normAutofit/>
          </a:bodyPr>
          <a:lstStyle/>
          <a:p>
            <a:r>
              <a:rPr lang="pt-BR" dirty="0"/>
              <a:t>Doença mental; </a:t>
            </a:r>
          </a:p>
          <a:p>
            <a:r>
              <a:rPr lang="pt-BR" dirty="0"/>
              <a:t>Transtorno mental - indicam uma restrição na compreensão da problemática;  </a:t>
            </a:r>
          </a:p>
          <a:p>
            <a:r>
              <a:rPr lang="pt-BR" dirty="0"/>
              <a:t>Sofrimento mental – mais abrangente, coloca em evidência a pessoa em sua vivência particular, remetendo à ideia de “um sujeito que ‘sofre’, em uma experiência vivida de um sujeito” (AMARANTE, 2007, p. 68) </a:t>
            </a:r>
          </a:p>
          <a:p>
            <a:pPr marL="0" indent="0">
              <a:buNone/>
            </a:pPr>
            <a:r>
              <a:rPr lang="pt-BR" dirty="0"/>
              <a:t>    </a:t>
            </a:r>
          </a:p>
          <a:p>
            <a:pPr marL="0" indent="0">
              <a:buNone/>
            </a:pPr>
            <a:endParaRPr lang="pt-BR" dirty="0"/>
          </a:p>
          <a:p>
            <a:endParaRPr lang="pt-BR" dirty="0"/>
          </a:p>
          <a:p>
            <a:endParaRPr lang="pt-BR" dirty="0"/>
          </a:p>
          <a:p>
            <a:endParaRPr lang="pt-BR" dirty="0"/>
          </a:p>
        </p:txBody>
      </p:sp>
    </p:spTree>
    <p:extLst>
      <p:ext uri="{BB962C8B-B14F-4D97-AF65-F5344CB8AC3E}">
        <p14:creationId xmlns:p14="http://schemas.microsoft.com/office/powerpoint/2010/main" val="2092112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32792" y="274638"/>
            <a:ext cx="7467600" cy="1143000"/>
          </a:xfrm>
        </p:spPr>
        <p:txBody>
          <a:bodyPr/>
          <a:lstStyle/>
          <a:p>
            <a:pPr algn="ctr"/>
            <a:r>
              <a:rPr lang="pt-BR" dirty="0"/>
              <a:t>História da saúde mental - Cronologia</a:t>
            </a:r>
          </a:p>
        </p:txBody>
      </p:sp>
      <p:sp>
        <p:nvSpPr>
          <p:cNvPr id="3" name="Espaço Reservado para Conteúdo 2"/>
          <p:cNvSpPr>
            <a:spLocks noGrp="1"/>
          </p:cNvSpPr>
          <p:nvPr>
            <p:ph sz="quarter" idx="1"/>
          </p:nvPr>
        </p:nvSpPr>
        <p:spPr/>
        <p:txBody>
          <a:bodyPr>
            <a:normAutofit/>
          </a:bodyPr>
          <a:lstStyle/>
          <a:p>
            <a:r>
              <a:rPr lang="pt-BR" dirty="0"/>
              <a:t>1841 - D. Pedro II sanciona o decreto de criação do primeiro hospício inaugurado em 1852.</a:t>
            </a:r>
          </a:p>
          <a:p>
            <a:endParaRPr lang="pt-BR" dirty="0"/>
          </a:p>
          <a:p>
            <a:r>
              <a:rPr lang="pt-BR" dirty="0"/>
              <a:t>Inicio do século XIX - Loucura - objeto de intervenção por parte do estado – mudanças exigem medidas de controle social – ordenar o crescimento das cidades e populações – espaço urbano – medicina desenha este projeto.</a:t>
            </a:r>
          </a:p>
          <a:p>
            <a:pPr marL="0" indent="0">
              <a:buNone/>
            </a:pPr>
            <a:endParaRPr lang="pt-BR" dirty="0"/>
          </a:p>
          <a:p>
            <a:endParaRPr lang="pt-BR" dirty="0"/>
          </a:p>
          <a:p>
            <a:endParaRPr lang="pt-BR" dirty="0"/>
          </a:p>
        </p:txBody>
      </p:sp>
    </p:spTree>
    <p:extLst>
      <p:ext uri="{BB962C8B-B14F-4D97-AF65-F5344CB8AC3E}">
        <p14:creationId xmlns:p14="http://schemas.microsoft.com/office/powerpoint/2010/main" val="981262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Mudanças paradigmáticas</a:t>
            </a:r>
          </a:p>
        </p:txBody>
      </p:sp>
      <p:sp>
        <p:nvSpPr>
          <p:cNvPr id="3" name="Espaço Reservado para Conteúdo 2"/>
          <p:cNvSpPr>
            <a:spLocks noGrp="1"/>
          </p:cNvSpPr>
          <p:nvPr>
            <p:ph sz="quarter" idx="1"/>
          </p:nvPr>
        </p:nvSpPr>
        <p:spPr/>
        <p:txBody>
          <a:bodyPr>
            <a:normAutofit/>
          </a:bodyPr>
          <a:lstStyle/>
          <a:p>
            <a:r>
              <a:rPr lang="pt-BR" dirty="0"/>
              <a:t>Modelo psiquiátrico </a:t>
            </a:r>
            <a:r>
              <a:rPr lang="pt-BR" dirty="0" err="1"/>
              <a:t>hospitalocêntrico</a:t>
            </a:r>
            <a:r>
              <a:rPr lang="pt-BR" dirty="0"/>
              <a:t> </a:t>
            </a:r>
            <a:r>
              <a:rPr lang="pt-BR" dirty="0" err="1"/>
              <a:t>medicalizador</a:t>
            </a:r>
            <a:r>
              <a:rPr lang="pt-BR" dirty="0"/>
              <a:t> ou asilar</a:t>
            </a:r>
          </a:p>
          <a:p>
            <a:endParaRPr lang="pt-BR" dirty="0"/>
          </a:p>
          <a:p>
            <a:r>
              <a:rPr lang="pt-BR" dirty="0"/>
              <a:t>Modelo psicossocial (COSTA-ROSA, 2003).</a:t>
            </a:r>
          </a:p>
          <a:p>
            <a:endParaRPr lang="pt-BR" dirty="0"/>
          </a:p>
          <a:p>
            <a:endParaRPr lang="pt-BR" dirty="0"/>
          </a:p>
        </p:txBody>
      </p:sp>
    </p:spTree>
    <p:extLst>
      <p:ext uri="{BB962C8B-B14F-4D97-AF65-F5344CB8AC3E}">
        <p14:creationId xmlns:p14="http://schemas.microsoft.com/office/powerpoint/2010/main" val="28121021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a 4"/>
          <p:cNvGraphicFramePr>
            <a:graphicFrameLocks noGrp="1"/>
          </p:cNvGraphicFramePr>
          <p:nvPr>
            <p:extLst>
              <p:ext uri="{D42A27DB-BD31-4B8C-83A1-F6EECF244321}">
                <p14:modId xmlns:p14="http://schemas.microsoft.com/office/powerpoint/2010/main" val="179560053"/>
              </p:ext>
            </p:extLst>
          </p:nvPr>
        </p:nvGraphicFramePr>
        <p:xfrm>
          <a:off x="467544" y="751582"/>
          <a:ext cx="8136904" cy="5486400"/>
        </p:xfrm>
        <a:graphic>
          <a:graphicData uri="http://schemas.openxmlformats.org/drawingml/2006/table">
            <a:tbl>
              <a:tblPr firstRow="1" firstCol="1" bandRow="1"/>
              <a:tblGrid>
                <a:gridCol w="3672004">
                  <a:extLst>
                    <a:ext uri="{9D8B030D-6E8A-4147-A177-3AD203B41FA5}">
                      <a16:colId xmlns:a16="http://schemas.microsoft.com/office/drawing/2014/main" val="20000"/>
                    </a:ext>
                  </a:extLst>
                </a:gridCol>
                <a:gridCol w="4464900">
                  <a:extLst>
                    <a:ext uri="{9D8B030D-6E8A-4147-A177-3AD203B41FA5}">
                      <a16:colId xmlns:a16="http://schemas.microsoft.com/office/drawing/2014/main" val="20001"/>
                    </a:ext>
                  </a:extLst>
                </a:gridCol>
              </a:tblGrid>
              <a:tr h="187002">
                <a:tc>
                  <a:txBody>
                    <a:bodyPr/>
                    <a:lstStyle/>
                    <a:p>
                      <a:pPr algn="ctr">
                        <a:spcAft>
                          <a:spcPts val="0"/>
                        </a:spcAft>
                      </a:pPr>
                      <a:r>
                        <a:rPr lang="pt-BR" sz="2000" b="1" kern="1200" dirty="0">
                          <a:solidFill>
                            <a:srgbClr val="000000"/>
                          </a:solidFill>
                          <a:effectLst/>
                          <a:latin typeface="Century Schoolbook" charset="0"/>
                          <a:ea typeface="Century Schoolbook" charset="0"/>
                          <a:cs typeface="Century Schoolbook" charset="0"/>
                        </a:rPr>
                        <a:t>Modo asilar</a:t>
                      </a:r>
                      <a:endParaRPr lang="pt-BR" sz="2000" dirty="0">
                        <a:solidFill>
                          <a:srgbClr val="000000"/>
                        </a:solidFill>
                        <a:effectLst/>
                        <a:latin typeface="Century Schoolbook" charset="0"/>
                        <a:ea typeface="Century Schoolbook" charset="0"/>
                        <a:cs typeface="Century Schoolbook" charset="0"/>
                      </a:endParaRPr>
                    </a:p>
                  </a:txBody>
                  <a:tcPr marL="32509" marR="325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2000" b="1" kern="1200">
                          <a:solidFill>
                            <a:srgbClr val="000000"/>
                          </a:solidFill>
                          <a:effectLst/>
                          <a:latin typeface="Century Schoolbook" charset="0"/>
                          <a:ea typeface="Century Schoolbook" charset="0"/>
                          <a:cs typeface="Century Schoolbook" charset="0"/>
                        </a:rPr>
                        <a:t>Modo Psicossocial</a:t>
                      </a:r>
                      <a:endParaRPr lang="pt-BR" sz="2000">
                        <a:solidFill>
                          <a:srgbClr val="000000"/>
                        </a:solidFill>
                        <a:effectLst/>
                        <a:latin typeface="Century Schoolbook" charset="0"/>
                        <a:ea typeface="Century Schoolbook" charset="0"/>
                        <a:cs typeface="Century Schoolbook" charset="0"/>
                      </a:endParaRPr>
                    </a:p>
                  </a:txBody>
                  <a:tcPr marL="32509" marR="325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7400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2000" kern="1200" dirty="0">
                          <a:solidFill>
                            <a:srgbClr val="000000"/>
                          </a:solidFill>
                          <a:effectLst/>
                          <a:latin typeface="Century Schoolbook" charset="0"/>
                          <a:ea typeface="Century Schoolbook" charset="0"/>
                          <a:cs typeface="Century Schoolbook" charset="0"/>
                        </a:rPr>
                        <a:t>Objeto: doença mental, sintomas (paradigma doença-cura). </a:t>
                      </a:r>
                      <a:endParaRPr lang="pt-BR" sz="2000" dirty="0">
                        <a:solidFill>
                          <a:srgbClr val="000000"/>
                        </a:solidFill>
                        <a:effectLst/>
                        <a:latin typeface="Century Schoolbook" charset="0"/>
                        <a:ea typeface="Century Schoolbook" charset="0"/>
                        <a:cs typeface="Century Schoolbook" charset="0"/>
                      </a:endParaRPr>
                    </a:p>
                  </a:txBody>
                  <a:tcPr marL="32509" marR="325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2000" kern="1200" dirty="0">
                          <a:solidFill>
                            <a:srgbClr val="000000"/>
                          </a:solidFill>
                          <a:effectLst/>
                          <a:latin typeface="Century Schoolbook" charset="0"/>
                          <a:ea typeface="Century Schoolbook" charset="0"/>
                          <a:cs typeface="Century Schoolbook" charset="0"/>
                        </a:rPr>
                        <a:t>Objeto: Pessoa e seu contexto (sujeito como existência-sofrimento).</a:t>
                      </a:r>
                      <a:endParaRPr lang="pt-BR" sz="2000" dirty="0">
                        <a:solidFill>
                          <a:srgbClr val="000000"/>
                        </a:solidFill>
                        <a:effectLst/>
                        <a:latin typeface="Century Schoolbook" charset="0"/>
                        <a:ea typeface="Century Schoolbook" charset="0"/>
                        <a:cs typeface="Century Schoolbook" charset="0"/>
                      </a:endParaRPr>
                    </a:p>
                  </a:txBody>
                  <a:tcPr marL="32509" marR="325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48010">
                <a:tc>
                  <a:txBody>
                    <a:bodyPr/>
                    <a:lstStyle/>
                    <a:p>
                      <a:pPr>
                        <a:spcAft>
                          <a:spcPts val="0"/>
                        </a:spcAft>
                      </a:pPr>
                      <a:r>
                        <a:rPr lang="pt-BR" sz="2000" kern="1200" dirty="0">
                          <a:solidFill>
                            <a:srgbClr val="000000"/>
                          </a:solidFill>
                          <a:effectLst/>
                          <a:latin typeface="Century Schoolbook" charset="0"/>
                          <a:ea typeface="Century Schoolbook" charset="0"/>
                          <a:cs typeface="Century Schoolbook" charset="0"/>
                        </a:rPr>
                        <a:t>Medicação</a:t>
                      </a:r>
                      <a:r>
                        <a:rPr lang="pt-BR" sz="2000" kern="1200" baseline="0" dirty="0">
                          <a:solidFill>
                            <a:srgbClr val="000000"/>
                          </a:solidFill>
                          <a:effectLst/>
                          <a:latin typeface="Century Schoolbook" charset="0"/>
                          <a:ea typeface="Century Schoolbook" charset="0"/>
                          <a:cs typeface="Century Schoolbook" charset="0"/>
                        </a:rPr>
                        <a:t> como resposta básica.</a:t>
                      </a:r>
                      <a:endParaRPr lang="pt-BR" sz="2000" dirty="0">
                        <a:solidFill>
                          <a:srgbClr val="000000"/>
                        </a:solidFill>
                        <a:effectLst/>
                        <a:latin typeface="Century Schoolbook" charset="0"/>
                        <a:ea typeface="Century Schoolbook" charset="0"/>
                        <a:cs typeface="Century Schoolbook" charset="0"/>
                      </a:endParaRPr>
                    </a:p>
                  </a:txBody>
                  <a:tcPr marL="32509" marR="325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pt-BR" sz="2000" kern="1200" dirty="0">
                          <a:solidFill>
                            <a:srgbClr val="000000"/>
                          </a:solidFill>
                          <a:effectLst/>
                          <a:latin typeface="Century Schoolbook" charset="0"/>
                          <a:ea typeface="Century Schoolbook" charset="0"/>
                          <a:cs typeface="Century Schoolbook" charset="0"/>
                        </a:rPr>
                        <a:t>conjunto de dispositivos de reintegração sociocultural do indivíduo. </a:t>
                      </a:r>
                      <a:endParaRPr lang="pt-BR" sz="2000" dirty="0">
                        <a:solidFill>
                          <a:srgbClr val="000000"/>
                        </a:solidFill>
                        <a:effectLst/>
                        <a:latin typeface="Century Schoolbook" charset="0"/>
                        <a:ea typeface="Century Schoolbook" charset="0"/>
                        <a:cs typeface="Century Schoolbook" charset="0"/>
                      </a:endParaRPr>
                    </a:p>
                  </a:txBody>
                  <a:tcPr marL="32509" marR="325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74006">
                <a:tc>
                  <a:txBody>
                    <a:bodyPr/>
                    <a:lstStyle/>
                    <a:p>
                      <a:pPr>
                        <a:spcAft>
                          <a:spcPts val="0"/>
                        </a:spcAft>
                      </a:pPr>
                      <a:r>
                        <a:rPr lang="pt-BR" sz="2000" dirty="0">
                          <a:solidFill>
                            <a:srgbClr val="000000"/>
                          </a:solidFill>
                          <a:effectLst/>
                          <a:latin typeface="Century Schoolbook" charset="0"/>
                          <a:ea typeface="Century Schoolbook" charset="0"/>
                          <a:cs typeface="Century Schoolbook" charset="0"/>
                        </a:rPr>
                        <a:t>Supressão ou tamponamento dos sintomas - adaptação do indivíduo.</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pt-BR" sz="2000" dirty="0">
                          <a:solidFill>
                            <a:srgbClr val="000000"/>
                          </a:solidFill>
                          <a:effectLst/>
                          <a:latin typeface="Century Schoolbook" charset="0"/>
                          <a:ea typeface="Century Schoolbook" charset="0"/>
                          <a:cs typeface="Century Schoolbook" charset="0"/>
                        </a:rPr>
                        <a:t>Reposicionamento subjetivo (ética da singularização).</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50658">
                <a:tc>
                  <a:txBody>
                    <a:bodyPr/>
                    <a:lstStyle/>
                    <a:p>
                      <a:pPr>
                        <a:spcAft>
                          <a:spcPts val="0"/>
                        </a:spcAft>
                      </a:pPr>
                      <a:r>
                        <a:rPr lang="pt-BR" sz="2000" kern="1200" dirty="0">
                          <a:solidFill>
                            <a:srgbClr val="000000"/>
                          </a:solidFill>
                          <a:effectLst/>
                          <a:latin typeface="Century Schoolbook" charset="0"/>
                          <a:ea typeface="Century Schoolbook" charset="0"/>
                          <a:cs typeface="Century Schoolbook" charset="0"/>
                        </a:rPr>
                        <a:t>Sujeito como objeto – pessoa entre parênteses.</a:t>
                      </a:r>
                      <a:endParaRPr lang="pt-BR" sz="2000" dirty="0">
                        <a:solidFill>
                          <a:srgbClr val="000000"/>
                        </a:solidFill>
                        <a:effectLst/>
                        <a:latin typeface="Century Schoolbook" charset="0"/>
                        <a:ea typeface="Century Schoolbook" charset="0"/>
                        <a:cs typeface="Century Schoolbook" charset="0"/>
                      </a:endParaRPr>
                    </a:p>
                  </a:txBody>
                  <a:tcPr marL="32509" marR="325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pt-BR" sz="2000" kern="1200" dirty="0">
                          <a:solidFill>
                            <a:srgbClr val="000000"/>
                          </a:solidFill>
                          <a:effectLst/>
                          <a:latin typeface="Century Schoolbook" charset="0"/>
                          <a:ea typeface="Century Schoolbook" charset="0"/>
                          <a:cs typeface="Century Schoolbook" charset="0"/>
                        </a:rPr>
                        <a:t>Sujeito como sujeito – doença entre parênteses.</a:t>
                      </a:r>
                      <a:endParaRPr lang="pt-BR" sz="2000" dirty="0">
                        <a:solidFill>
                          <a:srgbClr val="000000"/>
                        </a:solidFill>
                        <a:effectLst/>
                        <a:latin typeface="Century Schoolbook" charset="0"/>
                        <a:ea typeface="Century Schoolbook" charset="0"/>
                        <a:cs typeface="Century Schoolbook" charset="0"/>
                      </a:endParaRPr>
                    </a:p>
                  </a:txBody>
                  <a:tcPr marL="32509" marR="325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50658">
                <a:tc>
                  <a:txBody>
                    <a:bodyPr/>
                    <a:lstStyle/>
                    <a:p>
                      <a:pPr>
                        <a:spcAft>
                          <a:spcPts val="0"/>
                        </a:spcAft>
                      </a:pPr>
                      <a:r>
                        <a:rPr lang="pt-BR" sz="2000" dirty="0">
                          <a:solidFill>
                            <a:srgbClr val="000000"/>
                          </a:solidFill>
                          <a:effectLst/>
                          <a:latin typeface="Century Schoolbook" charset="0"/>
                          <a:ea typeface="Century Schoolbook" charset="0"/>
                          <a:cs typeface="Century Schoolbook" charset="0"/>
                        </a:rPr>
                        <a:t>Intervenção centrada no indivíduo doente.</a:t>
                      </a:r>
                    </a:p>
                  </a:txBody>
                  <a:tcPr marL="32509" marR="325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pt-BR" sz="2000" dirty="0">
                          <a:solidFill>
                            <a:srgbClr val="000000"/>
                          </a:solidFill>
                          <a:effectLst/>
                          <a:latin typeface="Century Schoolbook" charset="0"/>
                          <a:ea typeface="Century Schoolbook" charset="0"/>
                          <a:cs typeface="Century Schoolbook" charset="0"/>
                        </a:rPr>
                        <a:t>Inclusão da família e grupo ampliado no tratamento.</a:t>
                      </a:r>
                    </a:p>
                  </a:txBody>
                  <a:tcPr marL="32509" marR="325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61007">
                <a:tc>
                  <a:txBody>
                    <a:bodyPr/>
                    <a:lstStyle/>
                    <a:p>
                      <a:pPr>
                        <a:spcAft>
                          <a:spcPts val="0"/>
                        </a:spcAft>
                      </a:pPr>
                      <a:r>
                        <a:rPr lang="pt-BR" sz="2000" dirty="0">
                          <a:solidFill>
                            <a:srgbClr val="000000"/>
                          </a:solidFill>
                          <a:effectLst/>
                          <a:latin typeface="Century Schoolbook" charset="0"/>
                          <a:ea typeface="Century Schoolbook" charset="0"/>
                          <a:cs typeface="Century Schoolbook" charset="0"/>
                        </a:rPr>
                        <a:t>Divisão do trabalho: trabalho multiprofissional fragmentado - prontuário como elo de conexão.</a:t>
                      </a:r>
                    </a:p>
                  </a:txBody>
                  <a:tcPr marL="32509" marR="325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pt-BR" sz="2000" dirty="0">
                          <a:solidFill>
                            <a:srgbClr val="000000"/>
                          </a:solidFill>
                          <a:effectLst/>
                          <a:latin typeface="Century Schoolbook" charset="0"/>
                          <a:ea typeface="Century Schoolbook" charset="0"/>
                          <a:cs typeface="Century Schoolbook" charset="0"/>
                        </a:rPr>
                        <a:t>Equipe </a:t>
                      </a:r>
                      <a:r>
                        <a:rPr lang="pt-BR" sz="2000" dirty="0" err="1">
                          <a:solidFill>
                            <a:srgbClr val="000000"/>
                          </a:solidFill>
                          <a:effectLst/>
                          <a:latin typeface="Century Schoolbook" charset="0"/>
                          <a:ea typeface="Century Schoolbook" charset="0"/>
                          <a:cs typeface="Century Schoolbook" charset="0"/>
                        </a:rPr>
                        <a:t>interprofissional</a:t>
                      </a:r>
                      <a:r>
                        <a:rPr lang="pt-BR" sz="2000" dirty="0">
                          <a:solidFill>
                            <a:srgbClr val="000000"/>
                          </a:solidFill>
                          <a:effectLst/>
                          <a:latin typeface="Century Schoolbook" charset="0"/>
                          <a:ea typeface="Century Schoolbook" charset="0"/>
                          <a:cs typeface="Century Schoolbook" charset="0"/>
                        </a:rPr>
                        <a:t>, intercâmbio teórico-técnico e de práticas.</a:t>
                      </a:r>
                    </a:p>
                  </a:txBody>
                  <a:tcPr marL="32509" marR="325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1553683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a 4"/>
          <p:cNvGraphicFramePr>
            <a:graphicFrameLocks noGrp="1"/>
          </p:cNvGraphicFramePr>
          <p:nvPr>
            <p:extLst>
              <p:ext uri="{D42A27DB-BD31-4B8C-83A1-F6EECF244321}">
                <p14:modId xmlns:p14="http://schemas.microsoft.com/office/powerpoint/2010/main" val="639068888"/>
              </p:ext>
            </p:extLst>
          </p:nvPr>
        </p:nvGraphicFramePr>
        <p:xfrm>
          <a:off x="395536" y="1484784"/>
          <a:ext cx="8136904" cy="3352800"/>
        </p:xfrm>
        <a:graphic>
          <a:graphicData uri="http://schemas.openxmlformats.org/drawingml/2006/table">
            <a:tbl>
              <a:tblPr firstRow="1" firstCol="1" bandRow="1"/>
              <a:tblGrid>
                <a:gridCol w="3672004">
                  <a:extLst>
                    <a:ext uri="{9D8B030D-6E8A-4147-A177-3AD203B41FA5}">
                      <a16:colId xmlns:a16="http://schemas.microsoft.com/office/drawing/2014/main" val="20000"/>
                    </a:ext>
                  </a:extLst>
                </a:gridCol>
                <a:gridCol w="4464900">
                  <a:extLst>
                    <a:ext uri="{9D8B030D-6E8A-4147-A177-3AD203B41FA5}">
                      <a16:colId xmlns:a16="http://schemas.microsoft.com/office/drawing/2014/main" val="20001"/>
                    </a:ext>
                  </a:extLst>
                </a:gridCol>
              </a:tblGrid>
              <a:tr h="187002">
                <a:tc>
                  <a:txBody>
                    <a:bodyPr/>
                    <a:lstStyle/>
                    <a:p>
                      <a:pPr algn="ctr">
                        <a:spcAft>
                          <a:spcPts val="0"/>
                        </a:spcAft>
                      </a:pPr>
                      <a:r>
                        <a:rPr lang="pt-BR" sz="2000" b="1" kern="1200" dirty="0">
                          <a:solidFill>
                            <a:srgbClr val="000000"/>
                          </a:solidFill>
                          <a:effectLst/>
                          <a:latin typeface="Century Schoolbook" charset="0"/>
                          <a:ea typeface="Century Schoolbook" charset="0"/>
                          <a:cs typeface="Century Schoolbook" charset="0"/>
                        </a:rPr>
                        <a:t>Modo asilar</a:t>
                      </a:r>
                      <a:endParaRPr lang="pt-BR" sz="2000" dirty="0">
                        <a:solidFill>
                          <a:srgbClr val="000000"/>
                        </a:solidFill>
                        <a:effectLst/>
                        <a:latin typeface="Century Schoolbook" charset="0"/>
                        <a:ea typeface="Century Schoolbook" charset="0"/>
                        <a:cs typeface="Century Schoolbook" charset="0"/>
                      </a:endParaRPr>
                    </a:p>
                  </a:txBody>
                  <a:tcPr marL="32509" marR="325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2000" b="1" kern="1200" dirty="0">
                          <a:solidFill>
                            <a:srgbClr val="000000"/>
                          </a:solidFill>
                          <a:effectLst/>
                          <a:latin typeface="Century Schoolbook" charset="0"/>
                          <a:ea typeface="Century Schoolbook" charset="0"/>
                          <a:cs typeface="Century Schoolbook" charset="0"/>
                        </a:rPr>
                        <a:t>Modo Psicossocial</a:t>
                      </a:r>
                      <a:endParaRPr lang="pt-BR" sz="2000" dirty="0">
                        <a:solidFill>
                          <a:srgbClr val="000000"/>
                        </a:solidFill>
                        <a:effectLst/>
                        <a:latin typeface="Century Schoolbook" charset="0"/>
                        <a:ea typeface="Century Schoolbook" charset="0"/>
                        <a:cs typeface="Century Schoolbook" charset="0"/>
                      </a:endParaRPr>
                    </a:p>
                  </a:txBody>
                  <a:tcPr marL="32509" marR="325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74006">
                <a:tc>
                  <a:txBody>
                    <a:bodyPr/>
                    <a:lstStyle/>
                    <a:p>
                      <a:pPr>
                        <a:spcAft>
                          <a:spcPts val="0"/>
                        </a:spcAft>
                      </a:pPr>
                      <a:r>
                        <a:rPr lang="pt-BR" sz="2000" dirty="0">
                          <a:solidFill>
                            <a:srgbClr val="000000"/>
                          </a:solidFill>
                          <a:effectLst/>
                          <a:latin typeface="Century Schoolbook" charset="0"/>
                          <a:ea typeface="Century Schoolbook" charset="0"/>
                          <a:cs typeface="Century Schoolbook" charset="0"/>
                        </a:rPr>
                        <a:t>Clínica psiquiátrica e "paramédicos" (auxiliares secundários). </a:t>
                      </a:r>
                    </a:p>
                  </a:txBody>
                  <a:tcPr marL="32509" marR="325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pt-BR" sz="2000" dirty="0">
                          <a:solidFill>
                            <a:srgbClr val="000000"/>
                          </a:solidFill>
                          <a:effectLst/>
                          <a:latin typeface="Century Schoolbook" charset="0"/>
                          <a:ea typeface="Century Schoolbook" charset="0"/>
                          <a:cs typeface="Century Schoolbook" charset="0"/>
                        </a:rPr>
                        <a:t>Trabalho em equipe interdisciplinar.</a:t>
                      </a:r>
                    </a:p>
                  </a:txBody>
                  <a:tcPr marL="32509" marR="325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87002">
                <a:tc>
                  <a:txBody>
                    <a:bodyPr/>
                    <a:lstStyle/>
                    <a:p>
                      <a:pPr>
                        <a:spcAft>
                          <a:spcPts val="0"/>
                        </a:spcAft>
                      </a:pPr>
                      <a:r>
                        <a:rPr lang="pt-BR" sz="2000" dirty="0">
                          <a:solidFill>
                            <a:srgbClr val="000000"/>
                          </a:solidFill>
                          <a:effectLst/>
                          <a:latin typeface="Century Schoolbook" charset="0"/>
                          <a:ea typeface="Century Schoolbook" charset="0"/>
                          <a:cs typeface="Century Schoolbook" charset="0"/>
                        </a:rPr>
                        <a:t>Interdição do diálogo.</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pt-BR" sz="2000" dirty="0">
                          <a:solidFill>
                            <a:srgbClr val="000000"/>
                          </a:solidFill>
                          <a:effectLst/>
                          <a:latin typeface="Century Schoolbook" charset="0"/>
                          <a:ea typeface="Century Schoolbook" charset="0"/>
                          <a:cs typeface="Century Schoolbook" charset="0"/>
                        </a:rPr>
                        <a:t>Sujeito (usuário) tem fala.</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61007">
                <a:tc>
                  <a:txBody>
                    <a:bodyPr/>
                    <a:lstStyle/>
                    <a:p>
                      <a:pPr>
                        <a:spcAft>
                          <a:spcPts val="0"/>
                        </a:spcAft>
                      </a:pPr>
                      <a:r>
                        <a:rPr lang="pt-BR" sz="2000" dirty="0">
                          <a:solidFill>
                            <a:srgbClr val="000000"/>
                          </a:solidFill>
                          <a:effectLst/>
                          <a:latin typeface="Century Schoolbook" charset="0"/>
                          <a:ea typeface="Century Schoolbook" charset="0"/>
                          <a:cs typeface="Century Schoolbook" charset="0"/>
                        </a:rPr>
                        <a:t>Paciente passivo em seu tratamento.</a:t>
                      </a:r>
                    </a:p>
                  </a:txBody>
                  <a:tcPr marL="32509" marR="325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pt-BR" sz="2000" dirty="0">
                          <a:solidFill>
                            <a:srgbClr val="000000"/>
                          </a:solidFill>
                          <a:effectLst/>
                          <a:latin typeface="Century Schoolbook" charset="0"/>
                          <a:ea typeface="Century Schoolbook" charset="0"/>
                          <a:cs typeface="Century Schoolbook" charset="0"/>
                        </a:rPr>
                        <a:t>Sujeito como agente implicado no sofrimento e ativo na mudança. </a:t>
                      </a:r>
                    </a:p>
                  </a:txBody>
                  <a:tcPr marL="32509" marR="325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61007">
                <a:tc>
                  <a:txBody>
                    <a:bodyPr/>
                    <a:lstStyle/>
                    <a:p>
                      <a:pPr>
                        <a:spcAft>
                          <a:spcPts val="0"/>
                        </a:spcAft>
                      </a:pPr>
                      <a:r>
                        <a:rPr lang="pt-BR" sz="2000" dirty="0">
                          <a:solidFill>
                            <a:srgbClr val="000000"/>
                          </a:solidFill>
                          <a:effectLst/>
                          <a:latin typeface="Century Schoolbook" charset="0"/>
                          <a:ea typeface="Century Schoolbook" charset="0"/>
                          <a:cs typeface="Century Schoolbook" charset="0"/>
                        </a:rPr>
                        <a:t>Instituição típica: hospital psiquiátrico.</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pt-BR" sz="2000" dirty="0">
                          <a:solidFill>
                            <a:srgbClr val="000000"/>
                          </a:solidFill>
                          <a:effectLst/>
                          <a:latin typeface="Century Schoolbook" charset="0"/>
                          <a:ea typeface="Century Schoolbook" charset="0"/>
                          <a:cs typeface="Century Schoolbook" charset="0"/>
                        </a:rPr>
                        <a:t>Instituições típicas: CAPS,</a:t>
                      </a:r>
                      <a:r>
                        <a:rPr lang="pt-BR" sz="2000" baseline="0" dirty="0">
                          <a:solidFill>
                            <a:srgbClr val="000000"/>
                          </a:solidFill>
                          <a:effectLst/>
                          <a:latin typeface="Century Schoolbook" charset="0"/>
                          <a:ea typeface="Century Schoolbook" charset="0"/>
                          <a:cs typeface="Century Schoolbook" charset="0"/>
                        </a:rPr>
                        <a:t> UBS</a:t>
                      </a:r>
                      <a:r>
                        <a:rPr lang="pt-BR" sz="2000" dirty="0">
                          <a:solidFill>
                            <a:srgbClr val="000000"/>
                          </a:solidFill>
                          <a:effectLst/>
                          <a:latin typeface="Century Schoolbook" charset="0"/>
                          <a:ea typeface="Century Schoolbook" charset="0"/>
                          <a:cs typeface="Century Schoolbook" charset="0"/>
                        </a:rPr>
                        <a:t>, Oficinas e Cooperativas de reintegração socioeconômica e cultural.</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2287719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RAPS – rede de atenção psicossocial</a:t>
            </a:r>
          </a:p>
        </p:txBody>
      </p:sp>
      <p:sp>
        <p:nvSpPr>
          <p:cNvPr id="3" name="Espaço Reservado para Conteúdo 2"/>
          <p:cNvSpPr>
            <a:spLocks noGrp="1"/>
          </p:cNvSpPr>
          <p:nvPr>
            <p:ph sz="quarter" idx="1"/>
          </p:nvPr>
        </p:nvSpPr>
        <p:spPr/>
        <p:txBody>
          <a:bodyPr>
            <a:normAutofit fontScale="92500" lnSpcReduction="10000"/>
          </a:bodyPr>
          <a:lstStyle/>
          <a:p>
            <a:r>
              <a:rPr lang="pt-BR" dirty="0"/>
              <a:t>Portaria Ministerial  3088 de 23 de dezembro de  2011; </a:t>
            </a:r>
          </a:p>
          <a:p>
            <a:endParaRPr lang="pt-BR" dirty="0"/>
          </a:p>
          <a:p>
            <a:r>
              <a:rPr lang="pt-BR" dirty="0"/>
              <a:t>Institui a Rede de Atenção Psicossocial para pessoas com sofrimento ou transtorno mental e com necessidades decorrentes do uso de crack, álcool e outras drogas, no âmbito do SUS;</a:t>
            </a:r>
          </a:p>
          <a:p>
            <a:endParaRPr lang="pt-BR" dirty="0"/>
          </a:p>
          <a:p>
            <a:r>
              <a:rPr lang="pt-BR" dirty="0"/>
              <a:t>Objetivo: criação, ampliação, articulação e integração de pontos de atenção à saúde para essas pessoas, qualificação do cuidado (acolhimento, </a:t>
            </a:r>
            <a:r>
              <a:rPr lang="pt-BR" dirty="0" err="1"/>
              <a:t>longitudinalidade</a:t>
            </a:r>
            <a:r>
              <a:rPr lang="pt-BR" dirty="0"/>
              <a:t>). </a:t>
            </a:r>
          </a:p>
          <a:p>
            <a:endParaRPr lang="pt-BR" dirty="0"/>
          </a:p>
          <a:p>
            <a:r>
              <a:rPr lang="pt-BR" dirty="0"/>
              <a:t>Diretrizes: do SUS + da atenção psicossocial.</a:t>
            </a:r>
          </a:p>
          <a:p>
            <a:endParaRPr lang="pt-BR" dirty="0"/>
          </a:p>
        </p:txBody>
      </p:sp>
    </p:spTree>
    <p:extLst>
      <p:ext uri="{BB962C8B-B14F-4D97-AF65-F5344CB8AC3E}">
        <p14:creationId xmlns:p14="http://schemas.microsoft.com/office/powerpoint/2010/main" val="42775616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395536" y="404664"/>
            <a:ext cx="9793088" cy="5997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51384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Atualmente</a:t>
            </a:r>
          </a:p>
        </p:txBody>
      </p:sp>
      <p:sp>
        <p:nvSpPr>
          <p:cNvPr id="3" name="Espaço Reservado para Conteúdo 2"/>
          <p:cNvSpPr>
            <a:spLocks noGrp="1"/>
          </p:cNvSpPr>
          <p:nvPr>
            <p:ph sz="quarter" idx="1"/>
          </p:nvPr>
        </p:nvSpPr>
        <p:spPr/>
        <p:txBody>
          <a:bodyPr>
            <a:normAutofit fontScale="92500" lnSpcReduction="20000"/>
          </a:bodyPr>
          <a:lstStyle/>
          <a:p>
            <a:pPr marL="0" indent="0">
              <a:buNone/>
            </a:pPr>
            <a:r>
              <a:rPr lang="pt-BR" dirty="0"/>
              <a:t>RAPS</a:t>
            </a:r>
          </a:p>
          <a:p>
            <a:r>
              <a:rPr lang="pt-BR" dirty="0"/>
              <a:t>Lócus de intervenção: comunidade, território de vida;</a:t>
            </a:r>
          </a:p>
          <a:p>
            <a:r>
              <a:rPr lang="pt-BR" dirty="0"/>
              <a:t>Rede – lógica de cuidado (corresponsabilidade, cooperação e compartilhamento) + conjunto de serviços;</a:t>
            </a:r>
          </a:p>
          <a:p>
            <a:r>
              <a:rPr lang="pt-BR" dirty="0"/>
              <a:t>Objetivo: inclusão social;</a:t>
            </a:r>
          </a:p>
          <a:p>
            <a:r>
              <a:rPr lang="pt-BR" dirty="0"/>
              <a:t>Quem participa: todos os profissionais de saúde – corresponsabilização pelo cuidado;</a:t>
            </a:r>
          </a:p>
          <a:p>
            <a:r>
              <a:rPr lang="pt-BR" dirty="0"/>
              <a:t>Rede insuficiente para as necessidades da população.</a:t>
            </a:r>
          </a:p>
          <a:p>
            <a:pPr marL="0" indent="0">
              <a:buNone/>
            </a:pPr>
            <a:endParaRPr lang="pt-BR" dirty="0"/>
          </a:p>
          <a:p>
            <a:pPr marL="0" indent="0">
              <a:buNone/>
            </a:pPr>
            <a:r>
              <a:rPr lang="pt-BR" dirty="0"/>
              <a:t>Estratégias de desinstitucionalização</a:t>
            </a:r>
          </a:p>
          <a:p>
            <a:pPr marL="0" indent="0">
              <a:buNone/>
            </a:pPr>
            <a:r>
              <a:rPr lang="pt-BR" dirty="0"/>
              <a:t>http://g1.globo.com/sao-paulo/sorocaba-jundiai/especial-publicitario/prefeitura-de-sorocaba/sorocaba-em-noticias/noticia/2016/05/paciente-de-95-anos-de-idade-deixa-o-vera-cruz.html</a:t>
            </a:r>
          </a:p>
        </p:txBody>
      </p:sp>
    </p:spTree>
    <p:extLst>
      <p:ext uri="{BB962C8B-B14F-4D97-AF65-F5344CB8AC3E}">
        <p14:creationId xmlns:p14="http://schemas.microsoft.com/office/powerpoint/2010/main" val="38134466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B965C0-7EC9-FD46-B884-5436B3C6F212}"/>
              </a:ext>
            </a:extLst>
          </p:cNvPr>
          <p:cNvSpPr>
            <a:spLocks noGrp="1"/>
          </p:cNvSpPr>
          <p:nvPr>
            <p:ph type="title"/>
          </p:nvPr>
        </p:nvSpPr>
        <p:spPr/>
        <p:txBody>
          <a:bodyPr/>
          <a:lstStyle/>
          <a:p>
            <a:r>
              <a:rPr lang="pt-BR" dirty="0"/>
              <a:t>Desafios principais atuais</a:t>
            </a:r>
          </a:p>
        </p:txBody>
      </p:sp>
      <p:sp>
        <p:nvSpPr>
          <p:cNvPr id="3" name="Espaço Reservado para Conteúdo 2">
            <a:extLst>
              <a:ext uri="{FF2B5EF4-FFF2-40B4-BE49-F238E27FC236}">
                <a16:creationId xmlns:a16="http://schemas.microsoft.com/office/drawing/2014/main" id="{F0470020-3C84-7D47-8D63-ECC80A0EB2C9}"/>
              </a:ext>
            </a:extLst>
          </p:cNvPr>
          <p:cNvSpPr>
            <a:spLocks noGrp="1"/>
          </p:cNvSpPr>
          <p:nvPr>
            <p:ph sz="quarter" idx="1"/>
          </p:nvPr>
        </p:nvSpPr>
        <p:spPr/>
        <p:txBody>
          <a:bodyPr/>
          <a:lstStyle/>
          <a:p>
            <a:r>
              <a:rPr lang="pt-BR" dirty="0"/>
              <a:t>Medicalização e </a:t>
            </a:r>
            <a:r>
              <a:rPr lang="pt-BR" dirty="0" err="1"/>
              <a:t>patologização</a:t>
            </a:r>
            <a:r>
              <a:rPr lang="pt-BR" dirty="0"/>
              <a:t> do sofrimento,</a:t>
            </a:r>
          </a:p>
          <a:p>
            <a:r>
              <a:rPr lang="pt-BR" dirty="0"/>
              <a:t>Saúde mental </a:t>
            </a:r>
            <a:r>
              <a:rPr lang="pt-BR" dirty="0" err="1"/>
              <a:t>infanto</a:t>
            </a:r>
            <a:r>
              <a:rPr lang="pt-BR" dirty="0"/>
              <a:t> juvenil,</a:t>
            </a:r>
          </a:p>
          <a:p>
            <a:r>
              <a:rPr lang="pt-BR" dirty="0"/>
              <a:t>Moradores de hospitais psiquiátricos,</a:t>
            </a:r>
          </a:p>
          <a:p>
            <a:r>
              <a:rPr lang="pt-BR" dirty="0"/>
              <a:t>atendimento destinado às pessoas com necessidades decorrentes do uso de substâncias.</a:t>
            </a:r>
          </a:p>
          <a:p>
            <a:endParaRPr lang="pt-BR" dirty="0"/>
          </a:p>
        </p:txBody>
      </p:sp>
    </p:spTree>
    <p:extLst>
      <p:ext uri="{BB962C8B-B14F-4D97-AF65-F5344CB8AC3E}">
        <p14:creationId xmlns:p14="http://schemas.microsoft.com/office/powerpoint/2010/main" val="14456251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Medicalização da vida cotidiana</a:t>
            </a:r>
          </a:p>
        </p:txBody>
      </p:sp>
      <p:sp>
        <p:nvSpPr>
          <p:cNvPr id="3" name="Espaço Reservado para Conteúdo 2"/>
          <p:cNvSpPr>
            <a:spLocks noGrp="1"/>
          </p:cNvSpPr>
          <p:nvPr>
            <p:ph sz="quarter" idx="1"/>
          </p:nvPr>
        </p:nvSpPr>
        <p:spPr/>
        <p:txBody>
          <a:bodyPr>
            <a:normAutofit fontScale="85000" lnSpcReduction="10000"/>
          </a:bodyPr>
          <a:lstStyle/>
          <a:p>
            <a:r>
              <a:rPr lang="pt-BR" dirty="0"/>
              <a:t>Transformamos problemas cotidianos em transtornos mentais (Allen Frances):</a:t>
            </a:r>
          </a:p>
          <a:p>
            <a:pPr marL="0" indent="0">
              <a:buNone/>
            </a:pPr>
            <a:r>
              <a:rPr lang="pt-BR" dirty="0">
                <a:hlinkClick r:id="rId2"/>
              </a:rPr>
              <a:t>http://brasil.elpais.com/brasil/2014/09/26/sociedad/1411730295_336861.html</a:t>
            </a:r>
            <a:endParaRPr lang="pt-BR" dirty="0"/>
          </a:p>
          <a:p>
            <a:pPr>
              <a:buFontTx/>
              <a:buChar char="-"/>
            </a:pPr>
            <a:r>
              <a:rPr lang="pt-BR" dirty="0"/>
              <a:t>Indústria das doenças mentais. </a:t>
            </a:r>
          </a:p>
          <a:p>
            <a:pPr>
              <a:buFontTx/>
              <a:buChar char="-"/>
            </a:pPr>
            <a:r>
              <a:rPr lang="pt-BR" dirty="0"/>
              <a:t>“O DSM IV acabou sendo um dique frágil demais para frear o impulso agressivo e diabolicamente ardiloso das empresas farmacêuticas no sentido de introduzir novas entidades patológicas. Não soubemos nos antecipar ao poder dos laboratórios de fazer médicos, pais e pacientes acreditarem que o transtorno psiquiátrico é algo muito comum e de fácil solução. O resultado foi uma inflação diagnóstica que causa muito dano, especialmente na psiquiatria infantil. Agora, a ampliação de síndromes e patologias no DSM V vai transformar a atual inflação diagnóstica em hiperinflação”.</a:t>
            </a:r>
          </a:p>
          <a:p>
            <a:pPr>
              <a:buFontTx/>
              <a:buChar char="-"/>
            </a:pPr>
            <a:endParaRPr lang="pt-BR" dirty="0"/>
          </a:p>
          <a:p>
            <a:pPr marL="0" indent="0">
              <a:buNone/>
            </a:pPr>
            <a:endParaRPr lang="pt-BR" dirty="0"/>
          </a:p>
          <a:p>
            <a:pPr marL="0" indent="0">
              <a:buNone/>
            </a:pPr>
            <a:endParaRPr lang="pt-BR" dirty="0"/>
          </a:p>
        </p:txBody>
      </p:sp>
    </p:spTree>
    <p:extLst>
      <p:ext uri="{BB962C8B-B14F-4D97-AF65-F5344CB8AC3E}">
        <p14:creationId xmlns:p14="http://schemas.microsoft.com/office/powerpoint/2010/main" val="24809629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Medicalização da vida cotidiana</a:t>
            </a:r>
          </a:p>
        </p:txBody>
      </p:sp>
      <p:sp>
        <p:nvSpPr>
          <p:cNvPr id="3" name="Espaço Reservado para Conteúdo 2"/>
          <p:cNvSpPr>
            <a:spLocks noGrp="1"/>
          </p:cNvSpPr>
          <p:nvPr>
            <p:ph sz="quarter" idx="1"/>
          </p:nvPr>
        </p:nvSpPr>
        <p:spPr/>
        <p:txBody>
          <a:bodyPr>
            <a:normAutofit fontScale="92500" lnSpcReduction="10000"/>
          </a:bodyPr>
          <a:lstStyle/>
          <a:p>
            <a:pPr fontAlgn="base"/>
            <a:r>
              <a:rPr lang="pt-BR" dirty="0"/>
              <a:t>Seremos todos considerados doentes mentais?</a:t>
            </a:r>
          </a:p>
          <a:p>
            <a:pPr fontAlgn="base"/>
            <a:r>
              <a:rPr lang="pt-BR" b="1" dirty="0"/>
              <a:t>R.</a:t>
            </a:r>
            <a:r>
              <a:rPr lang="pt-BR" dirty="0"/>
              <a:t> Algo assim. Há seis anos, encontrei amigos e colegas que tinham participado da última revisão e os vi tão entusiasmados que não pude senão recorrer à ironia: vocês ampliaram tanto a lista de patologias, eu disse a eles, que eu mesmo me reconheço em muitos desses transtornos. Com frequência me esqueço das coisas, de modo que certamente tenho uma demência em estágio preliminar; de vez em quando como muito, então provavelmente tenho a síndrome do comedor compulsivo; e, como quando minha mulher morreu a tristeza durou mais de uma semana e ainda me dói, devo ter caído em uma depressão. É absurdo. Criamos um sistema de diagnóstico que transforma problemas cotidianos e normais da vida em transtornos mentais.</a:t>
            </a:r>
          </a:p>
          <a:p>
            <a:endParaRPr lang="pt-BR" dirty="0"/>
          </a:p>
        </p:txBody>
      </p:sp>
    </p:spTree>
    <p:extLst>
      <p:ext uri="{BB962C8B-B14F-4D97-AF65-F5344CB8AC3E}">
        <p14:creationId xmlns:p14="http://schemas.microsoft.com/office/powerpoint/2010/main" val="6675352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Problemas mais frequentes</a:t>
            </a:r>
          </a:p>
        </p:txBody>
      </p:sp>
      <p:sp>
        <p:nvSpPr>
          <p:cNvPr id="3" name="Espaço Reservado para Conteúdo 2"/>
          <p:cNvSpPr>
            <a:spLocks noGrp="1"/>
          </p:cNvSpPr>
          <p:nvPr>
            <p:ph sz="quarter" idx="1"/>
          </p:nvPr>
        </p:nvSpPr>
        <p:spPr/>
        <p:txBody>
          <a:bodyPr>
            <a:normAutofit/>
          </a:bodyPr>
          <a:lstStyle/>
          <a:p>
            <a:endParaRPr lang="pt-BR" dirty="0">
              <a:hlinkClick r:id="rId2"/>
            </a:endParaRPr>
          </a:p>
          <a:p>
            <a:pPr marL="0" indent="0">
              <a:buNone/>
            </a:pPr>
            <a:r>
              <a:rPr lang="pt-BR" b="1" dirty="0"/>
              <a:t>Infância:</a:t>
            </a:r>
          </a:p>
          <a:p>
            <a:pPr>
              <a:buFontTx/>
              <a:buChar char="-"/>
            </a:pPr>
            <a:r>
              <a:rPr lang="pt-BR" dirty="0"/>
              <a:t>depressão, transtornos de ansiedade, transtorno de déficit de atenção e hiperatividade (TDAH), transtorno por uso de substâncias e transtorno de conduta. </a:t>
            </a:r>
          </a:p>
          <a:p>
            <a:pPr>
              <a:buFontTx/>
              <a:buChar char="-"/>
            </a:pPr>
            <a:endParaRPr lang="pt-BR" dirty="0"/>
          </a:p>
          <a:p>
            <a:pPr marL="0" indent="0">
              <a:buNone/>
            </a:pPr>
            <a:r>
              <a:rPr lang="pt-BR" sz="1800" dirty="0"/>
              <a:t>https://www.youtube.com/watch?v=P_X500l2rhQ</a:t>
            </a:r>
          </a:p>
          <a:p>
            <a:endParaRPr lang="pt-BR" dirty="0"/>
          </a:p>
          <a:p>
            <a:pPr marL="0" indent="0">
              <a:buNone/>
            </a:pPr>
            <a:r>
              <a:rPr lang="pt-BR" sz="1800" dirty="0"/>
              <a:t>http://www.scielo.br/pdf/jbpsiq/v63n4/0047-2085-jbpsiq-63-4-0360.pdf</a:t>
            </a:r>
          </a:p>
          <a:p>
            <a:pPr marL="0" indent="0">
              <a:buNone/>
            </a:pPr>
            <a:endParaRPr lang="pt-BR" dirty="0"/>
          </a:p>
        </p:txBody>
      </p:sp>
    </p:spTree>
    <p:extLst>
      <p:ext uri="{BB962C8B-B14F-4D97-AF65-F5344CB8AC3E}">
        <p14:creationId xmlns:p14="http://schemas.microsoft.com/office/powerpoint/2010/main" val="2387821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32792" y="274638"/>
            <a:ext cx="7467600" cy="1143000"/>
          </a:xfrm>
        </p:spPr>
        <p:txBody>
          <a:bodyPr/>
          <a:lstStyle/>
          <a:p>
            <a:pPr algn="ctr"/>
            <a:r>
              <a:rPr lang="pt-BR" dirty="0"/>
              <a:t>História da saúde mental - Cronologia</a:t>
            </a:r>
          </a:p>
        </p:txBody>
      </p:sp>
      <p:sp>
        <p:nvSpPr>
          <p:cNvPr id="3" name="Espaço Reservado para Conteúdo 2"/>
          <p:cNvSpPr>
            <a:spLocks noGrp="1"/>
          </p:cNvSpPr>
          <p:nvPr>
            <p:ph sz="quarter" idx="1"/>
          </p:nvPr>
        </p:nvSpPr>
        <p:spPr/>
        <p:txBody>
          <a:bodyPr>
            <a:normAutofit/>
          </a:bodyPr>
          <a:lstStyle/>
          <a:p>
            <a:r>
              <a:rPr lang="pt-BR" dirty="0"/>
              <a:t>Hospício D. Pedro II – 1852, no Rio de Janeiro</a:t>
            </a:r>
          </a:p>
          <a:p>
            <a:r>
              <a:rPr lang="pt-BR" dirty="0"/>
              <a:t>Construído para o tratamento dos alienados (</a:t>
            </a:r>
            <a:r>
              <a:rPr lang="pt-BR" altLang="pt-BR" dirty="0"/>
              <a:t>de fora, alienígena, estrangeiro, fora de si, ausente de razão). </a:t>
            </a:r>
            <a:endParaRPr lang="pt-BR" dirty="0"/>
          </a:p>
          <a:p>
            <a:pPr marL="0" indent="0">
              <a:buNone/>
            </a:pPr>
            <a:endParaRPr lang="pt-BR" dirty="0"/>
          </a:p>
          <a:p>
            <a:endParaRPr lang="pt-BR" dirty="0"/>
          </a:p>
        </p:txBody>
      </p:sp>
      <p:pic>
        <p:nvPicPr>
          <p:cNvPr id="4" name="Picture 4" descr="hospiciodompedroII01"/>
          <p:cNvPicPr>
            <a:picLocks noChangeAspect="1" noChangeArrowheads="1"/>
          </p:cNvPicPr>
          <p:nvPr/>
        </p:nvPicPr>
        <p:blipFill>
          <a:blip r:embed="rId2" cstate="print"/>
          <a:srcRect/>
          <a:stretch>
            <a:fillRect/>
          </a:stretch>
        </p:blipFill>
        <p:spPr bwMode="auto">
          <a:xfrm>
            <a:off x="2699792" y="3071029"/>
            <a:ext cx="4536504" cy="3402923"/>
          </a:xfrm>
          <a:prstGeom prst="rect">
            <a:avLst/>
          </a:prstGeom>
          <a:noFill/>
        </p:spPr>
      </p:pic>
    </p:spTree>
    <p:extLst>
      <p:ext uri="{BB962C8B-B14F-4D97-AF65-F5344CB8AC3E}">
        <p14:creationId xmlns:p14="http://schemas.microsoft.com/office/powerpoint/2010/main" val="36192323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stretch>
            <a:fillRect/>
          </a:stretch>
        </p:blipFill>
        <p:spPr>
          <a:xfrm>
            <a:off x="2089150" y="63500"/>
            <a:ext cx="4965700" cy="6731000"/>
          </a:xfrm>
          <a:prstGeom prst="rect">
            <a:avLst/>
          </a:prstGeom>
        </p:spPr>
      </p:pic>
    </p:spTree>
    <p:extLst>
      <p:ext uri="{BB962C8B-B14F-4D97-AF65-F5344CB8AC3E}">
        <p14:creationId xmlns:p14="http://schemas.microsoft.com/office/powerpoint/2010/main" val="13532079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Problemas mais frequentes</a:t>
            </a:r>
          </a:p>
        </p:txBody>
      </p:sp>
      <p:sp>
        <p:nvSpPr>
          <p:cNvPr id="3" name="Espaço Reservado para Conteúdo 2"/>
          <p:cNvSpPr>
            <a:spLocks noGrp="1"/>
          </p:cNvSpPr>
          <p:nvPr>
            <p:ph sz="quarter" idx="1"/>
          </p:nvPr>
        </p:nvSpPr>
        <p:spPr/>
        <p:txBody>
          <a:bodyPr>
            <a:normAutofit fontScale="85000" lnSpcReduction="20000"/>
          </a:bodyPr>
          <a:lstStyle/>
          <a:p>
            <a:r>
              <a:rPr lang="pt-BR" dirty="0"/>
              <a:t>F91 Distúrbios de conduta (CID 10).</a:t>
            </a:r>
          </a:p>
          <a:p>
            <a:r>
              <a:rPr lang="pt-BR" dirty="0"/>
              <a:t>Os transtornos de conduta são caracterizados por padrões persistentes de conduta dissocial, agressiva ou desafiante. Tal comportamento deve comportar grandes violações das expectativas sociais próprias à idade da criança; deve haver mais do que as travessuras infantis ou a rebeldia do adolescente e se trata de um padrão duradouro de comportamento (seis meses ou mais).</a:t>
            </a:r>
          </a:p>
          <a:p>
            <a:r>
              <a:rPr lang="pt-BR" dirty="0"/>
              <a:t>O diagnóstico se baseia na presença de condutas do seguinte tipo: manifestações excessivas de agressividade e de tirania; crueldade com relação a outras pessoas ou a animais; destruição dos bens de outrem; condutas incendiárias; roubos; mentiras repetidas; cabular aulas e fugir de casa; crises de birra e de desobediência anormalmente frequentes e graves. A presença de manifestações nítidas de um dos grupos de conduta precedentes é suficiente para o diagnóstico, mas atos dissociais isolados não o são.</a:t>
            </a:r>
          </a:p>
          <a:p>
            <a:endParaRPr lang="pt-BR" dirty="0"/>
          </a:p>
        </p:txBody>
      </p:sp>
    </p:spTree>
    <p:extLst>
      <p:ext uri="{BB962C8B-B14F-4D97-AF65-F5344CB8AC3E}">
        <p14:creationId xmlns:p14="http://schemas.microsoft.com/office/powerpoint/2010/main" val="29244727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Problemas mais frequentes</a:t>
            </a:r>
          </a:p>
        </p:txBody>
      </p:sp>
      <p:sp>
        <p:nvSpPr>
          <p:cNvPr id="3" name="Espaço Reservado para Conteúdo 2"/>
          <p:cNvSpPr>
            <a:spLocks noGrp="1"/>
          </p:cNvSpPr>
          <p:nvPr>
            <p:ph sz="quarter" idx="1"/>
          </p:nvPr>
        </p:nvSpPr>
        <p:spPr/>
        <p:txBody>
          <a:bodyPr>
            <a:normAutofit lnSpcReduction="10000"/>
          </a:bodyPr>
          <a:lstStyle/>
          <a:p>
            <a:pPr marL="0" indent="0">
              <a:buNone/>
            </a:pPr>
            <a:r>
              <a:rPr lang="pt-BR" sz="2600" b="1" dirty="0"/>
              <a:t>Adultos:</a:t>
            </a:r>
          </a:p>
          <a:p>
            <a:endParaRPr lang="pt-BR" dirty="0"/>
          </a:p>
          <a:p>
            <a:r>
              <a:rPr lang="pt-BR" dirty="0"/>
              <a:t>Depressão;</a:t>
            </a:r>
          </a:p>
          <a:p>
            <a:r>
              <a:rPr lang="pt-BR" dirty="0"/>
              <a:t>Transtornos relacionados ao uso de substâncias;</a:t>
            </a:r>
          </a:p>
          <a:p>
            <a:r>
              <a:rPr lang="pt-BR" dirty="0"/>
              <a:t>Transtornos de ansiedade; </a:t>
            </a:r>
          </a:p>
          <a:p>
            <a:r>
              <a:rPr lang="pt-BR" dirty="0"/>
              <a:t>Transtorno bipolar;</a:t>
            </a:r>
          </a:p>
          <a:p>
            <a:r>
              <a:rPr lang="pt-BR" dirty="0"/>
              <a:t>Esquizofrenia.</a:t>
            </a:r>
          </a:p>
          <a:p>
            <a:pPr marL="0" indent="0">
              <a:buNone/>
            </a:pPr>
            <a:endParaRPr lang="pt-BR" dirty="0">
              <a:hlinkClick r:id="rId2"/>
            </a:endParaRPr>
          </a:p>
          <a:p>
            <a:pPr marL="0" indent="0">
              <a:buNone/>
            </a:pPr>
            <a:endParaRPr lang="pt-BR" sz="1900" dirty="0">
              <a:hlinkClick r:id="rId2"/>
            </a:endParaRPr>
          </a:p>
          <a:p>
            <a:pPr marL="0" indent="0">
              <a:buNone/>
            </a:pPr>
            <a:r>
              <a:rPr lang="pt-BR" sz="1900" dirty="0">
                <a:hlinkClick r:id="rId2"/>
              </a:rPr>
              <a:t>http://www.scielo.br/pdf/jbpsiq/v59n3/a11v59n3.pdf</a:t>
            </a:r>
            <a:endParaRPr lang="pt-BR" sz="1900" dirty="0"/>
          </a:p>
          <a:p>
            <a:pPr marL="0" indent="0">
              <a:buNone/>
            </a:pPr>
            <a:r>
              <a:rPr lang="pt-BR" sz="1900" dirty="0"/>
              <a:t>http://g1.globo.com/ciencia-e-saude/noticia/2011/04/conheca-doencas-mentais-mais-comuns-e-saiba-onde-procurar-ajuda.html</a:t>
            </a:r>
          </a:p>
          <a:p>
            <a:endParaRPr lang="pt-BR" dirty="0"/>
          </a:p>
        </p:txBody>
      </p:sp>
    </p:spTree>
    <p:extLst>
      <p:ext uri="{BB962C8B-B14F-4D97-AF65-F5344CB8AC3E}">
        <p14:creationId xmlns:p14="http://schemas.microsoft.com/office/powerpoint/2010/main" val="33566169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Problemas mais frequentes </a:t>
            </a:r>
          </a:p>
        </p:txBody>
      </p:sp>
      <p:sp>
        <p:nvSpPr>
          <p:cNvPr id="3" name="Espaço Reservado para Conteúdo 2"/>
          <p:cNvSpPr>
            <a:spLocks noGrp="1"/>
          </p:cNvSpPr>
          <p:nvPr>
            <p:ph sz="quarter" idx="1"/>
          </p:nvPr>
        </p:nvSpPr>
        <p:spPr/>
        <p:txBody>
          <a:bodyPr>
            <a:normAutofit fontScale="92500" lnSpcReduction="10000"/>
          </a:bodyPr>
          <a:lstStyle/>
          <a:p>
            <a:r>
              <a:rPr lang="pt-BR" dirty="0"/>
              <a:t>São Paulo e região metropolitana tem 29,6% de sua população com algum problema mental. Os dados são da Organização Mundial da Saúde (OMS) segundo pesquisa feita em 24 países.</a:t>
            </a:r>
          </a:p>
          <a:p>
            <a:endParaRPr lang="pt-BR" dirty="0"/>
          </a:p>
          <a:p>
            <a:r>
              <a:rPr lang="pt-BR" dirty="0"/>
              <a:t>Os problemas diagnosticados mais comuns foram ansiedade com 19,9%, seguido de mudanças comportamentais, impulsividade e abuso de substâncias químicas. De acordo com os pesquisadores, o índice é um reflexo da alta urbanização juntamente com privações sociais.</a:t>
            </a:r>
          </a:p>
          <a:p>
            <a:endParaRPr lang="pt-BR" dirty="0"/>
          </a:p>
          <a:p>
            <a:pPr marL="0" indent="0">
              <a:buNone/>
            </a:pPr>
            <a:r>
              <a:rPr lang="pt-BR" sz="1900" dirty="0"/>
              <a:t>http://portal.fiocruz.br/pt-br/content/pesquisa-mostra-alta-incidencia-de-transtornos-mentais-na-populacao-de-quatro-capitais</a:t>
            </a:r>
          </a:p>
        </p:txBody>
      </p:sp>
    </p:spTree>
    <p:extLst>
      <p:ext uri="{BB962C8B-B14F-4D97-AF65-F5344CB8AC3E}">
        <p14:creationId xmlns:p14="http://schemas.microsoft.com/office/powerpoint/2010/main" val="9649191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3EE436-AA30-2147-8EB7-6A2BB52A41E8}"/>
              </a:ext>
            </a:extLst>
          </p:cNvPr>
          <p:cNvSpPr>
            <a:spLocks noGrp="1"/>
          </p:cNvSpPr>
          <p:nvPr>
            <p:ph type="title"/>
          </p:nvPr>
        </p:nvSpPr>
        <p:spPr/>
        <p:txBody>
          <a:bodyPr>
            <a:normAutofit fontScale="90000"/>
          </a:bodyPr>
          <a:lstStyle/>
          <a:p>
            <a:r>
              <a:rPr lang="pt-BR" dirty="0"/>
              <a:t>Moradores de hospitais psiquiátricos</a:t>
            </a:r>
            <a:br>
              <a:rPr lang="pt-BR" dirty="0"/>
            </a:br>
            <a:r>
              <a:rPr lang="pt-BR" dirty="0"/>
              <a:t>Censo Psicossocial 2014 (Estado de SP)</a:t>
            </a:r>
          </a:p>
        </p:txBody>
      </p:sp>
      <p:graphicFrame>
        <p:nvGraphicFramePr>
          <p:cNvPr id="4" name="Espaço Reservado para Conteúdo 3">
            <a:extLst>
              <a:ext uri="{FF2B5EF4-FFF2-40B4-BE49-F238E27FC236}">
                <a16:creationId xmlns:a16="http://schemas.microsoft.com/office/drawing/2014/main" id="{4974C3F0-7FED-CA46-AB91-39FAAD67970F}"/>
              </a:ext>
            </a:extLst>
          </p:cNvPr>
          <p:cNvGraphicFramePr>
            <a:graphicFrameLocks noGrp="1"/>
          </p:cNvGraphicFramePr>
          <p:nvPr>
            <p:ph sz="quarter" idx="1"/>
            <p:extLst>
              <p:ext uri="{D42A27DB-BD31-4B8C-83A1-F6EECF244321}">
                <p14:modId xmlns:p14="http://schemas.microsoft.com/office/powerpoint/2010/main" val="3922288814"/>
              </p:ext>
            </p:extLst>
          </p:nvPr>
        </p:nvGraphicFramePr>
        <p:xfrm>
          <a:off x="683568" y="2924944"/>
          <a:ext cx="6601460" cy="1010920"/>
        </p:xfrm>
        <a:graphic>
          <a:graphicData uri="http://schemas.openxmlformats.org/drawingml/2006/table">
            <a:tbl>
              <a:tblPr firstRow="1" bandRow="1">
                <a:tableStyleId>{616DA210-FB5B-4158-B5E0-FEB733F419BA}</a:tableStyleId>
              </a:tblPr>
              <a:tblGrid>
                <a:gridCol w="1493520">
                  <a:extLst>
                    <a:ext uri="{9D8B030D-6E8A-4147-A177-3AD203B41FA5}">
                      <a16:colId xmlns:a16="http://schemas.microsoft.com/office/drawing/2014/main" val="2775622695"/>
                    </a:ext>
                  </a:extLst>
                </a:gridCol>
                <a:gridCol w="627380">
                  <a:extLst>
                    <a:ext uri="{9D8B030D-6E8A-4147-A177-3AD203B41FA5}">
                      <a16:colId xmlns:a16="http://schemas.microsoft.com/office/drawing/2014/main" val="2066266069"/>
                    </a:ext>
                  </a:extLst>
                </a:gridCol>
                <a:gridCol w="1199768">
                  <a:extLst>
                    <a:ext uri="{9D8B030D-6E8A-4147-A177-3AD203B41FA5}">
                      <a16:colId xmlns:a16="http://schemas.microsoft.com/office/drawing/2014/main" val="209991213"/>
                    </a:ext>
                  </a:extLst>
                </a:gridCol>
                <a:gridCol w="1787272">
                  <a:extLst>
                    <a:ext uri="{9D8B030D-6E8A-4147-A177-3AD203B41FA5}">
                      <a16:colId xmlns:a16="http://schemas.microsoft.com/office/drawing/2014/main" val="2326257845"/>
                    </a:ext>
                  </a:extLst>
                </a:gridCol>
                <a:gridCol w="1493520">
                  <a:extLst>
                    <a:ext uri="{9D8B030D-6E8A-4147-A177-3AD203B41FA5}">
                      <a16:colId xmlns:a16="http://schemas.microsoft.com/office/drawing/2014/main" val="2858582676"/>
                    </a:ext>
                  </a:extLst>
                </a:gridCol>
              </a:tblGrid>
              <a:tr h="370840">
                <a:tc>
                  <a:txBody>
                    <a:bodyPr/>
                    <a:lstStyle/>
                    <a:p>
                      <a:r>
                        <a:rPr lang="pt-BR" dirty="0"/>
                        <a:t>2008</a:t>
                      </a:r>
                    </a:p>
                  </a:txBody>
                  <a:tcPr/>
                </a:tc>
                <a:tc>
                  <a:txBody>
                    <a:bodyPr/>
                    <a:lstStyle/>
                    <a:p>
                      <a:r>
                        <a:rPr lang="pt-BR" dirty="0"/>
                        <a:t>RT</a:t>
                      </a:r>
                    </a:p>
                  </a:txBody>
                  <a:tcPr/>
                </a:tc>
                <a:tc>
                  <a:txBody>
                    <a:bodyPr/>
                    <a:lstStyle/>
                    <a:p>
                      <a:r>
                        <a:rPr lang="pt-BR" dirty="0"/>
                        <a:t>óbitos</a:t>
                      </a:r>
                    </a:p>
                  </a:txBody>
                  <a:tcPr/>
                </a:tc>
                <a:tc>
                  <a:txBody>
                    <a:bodyPr/>
                    <a:lstStyle/>
                    <a:p>
                      <a:r>
                        <a:rPr lang="pt-BR" dirty="0"/>
                        <a:t>Sem informação</a:t>
                      </a:r>
                    </a:p>
                  </a:txBody>
                  <a:tcPr/>
                </a:tc>
                <a:tc>
                  <a:txBody>
                    <a:bodyPr/>
                    <a:lstStyle/>
                    <a:p>
                      <a:r>
                        <a:rPr lang="pt-BR" dirty="0"/>
                        <a:t>2014</a:t>
                      </a:r>
                    </a:p>
                  </a:txBody>
                  <a:tcPr/>
                </a:tc>
                <a:extLst>
                  <a:ext uri="{0D108BD9-81ED-4DB2-BD59-A6C34878D82A}">
                    <a16:rowId xmlns:a16="http://schemas.microsoft.com/office/drawing/2014/main" val="2719443271"/>
                  </a:ext>
                </a:extLst>
              </a:tr>
              <a:tr h="370840">
                <a:tc>
                  <a:txBody>
                    <a:bodyPr/>
                    <a:lstStyle/>
                    <a:p>
                      <a:r>
                        <a:rPr lang="pt-BR" dirty="0"/>
                        <a:t>6.349</a:t>
                      </a:r>
                    </a:p>
                  </a:txBody>
                  <a:tcPr/>
                </a:tc>
                <a:tc>
                  <a:txBody>
                    <a:bodyPr/>
                    <a:lstStyle/>
                    <a:p>
                      <a:r>
                        <a:rPr lang="pt-BR" dirty="0"/>
                        <a:t>739</a:t>
                      </a:r>
                    </a:p>
                  </a:txBody>
                  <a:tcPr/>
                </a:tc>
                <a:tc>
                  <a:txBody>
                    <a:bodyPr/>
                    <a:lstStyle/>
                    <a:p>
                      <a:r>
                        <a:rPr lang="pt-BR" dirty="0"/>
                        <a:t>1.170</a:t>
                      </a:r>
                    </a:p>
                  </a:txBody>
                  <a:tcPr/>
                </a:tc>
                <a:tc>
                  <a:txBody>
                    <a:bodyPr/>
                    <a:lstStyle/>
                    <a:p>
                      <a:r>
                        <a:rPr lang="pt-BR" dirty="0"/>
                        <a:t>1</a:t>
                      </a:r>
                    </a:p>
                  </a:txBody>
                  <a:tcPr/>
                </a:tc>
                <a:tc>
                  <a:txBody>
                    <a:bodyPr/>
                    <a:lstStyle/>
                    <a:p>
                      <a:r>
                        <a:rPr lang="pt-BR" dirty="0"/>
                        <a:t>4.439</a:t>
                      </a:r>
                    </a:p>
                  </a:txBody>
                  <a:tcPr/>
                </a:tc>
                <a:extLst>
                  <a:ext uri="{0D108BD9-81ED-4DB2-BD59-A6C34878D82A}">
                    <a16:rowId xmlns:a16="http://schemas.microsoft.com/office/drawing/2014/main" val="1014307563"/>
                  </a:ext>
                </a:extLst>
              </a:tr>
            </a:tbl>
          </a:graphicData>
        </a:graphic>
      </p:graphicFrame>
    </p:spTree>
    <p:extLst>
      <p:ext uri="{BB962C8B-B14F-4D97-AF65-F5344CB8AC3E}">
        <p14:creationId xmlns:p14="http://schemas.microsoft.com/office/powerpoint/2010/main" val="18324808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3EE436-AA30-2147-8EB7-6A2BB52A41E8}"/>
              </a:ext>
            </a:extLst>
          </p:cNvPr>
          <p:cNvSpPr>
            <a:spLocks noGrp="1"/>
          </p:cNvSpPr>
          <p:nvPr>
            <p:ph type="title"/>
          </p:nvPr>
        </p:nvSpPr>
        <p:spPr>
          <a:xfrm>
            <a:off x="457200" y="0"/>
            <a:ext cx="7467600" cy="1143000"/>
          </a:xfrm>
        </p:spPr>
        <p:txBody>
          <a:bodyPr/>
          <a:lstStyle/>
          <a:p>
            <a:r>
              <a:rPr lang="pt-BR" dirty="0"/>
              <a:t>Censo Psicossocial 2014</a:t>
            </a:r>
          </a:p>
        </p:txBody>
      </p:sp>
      <p:pic>
        <p:nvPicPr>
          <p:cNvPr id="7" name="Imagem 6">
            <a:extLst>
              <a:ext uri="{FF2B5EF4-FFF2-40B4-BE49-F238E27FC236}">
                <a16:creationId xmlns:a16="http://schemas.microsoft.com/office/drawing/2014/main" id="{6345508C-8922-7140-A227-467FFCADE4CC}"/>
              </a:ext>
            </a:extLst>
          </p:cNvPr>
          <p:cNvPicPr>
            <a:picLocks noChangeAspect="1"/>
          </p:cNvPicPr>
          <p:nvPr/>
        </p:nvPicPr>
        <p:blipFill>
          <a:blip r:embed="rId2"/>
          <a:stretch>
            <a:fillRect/>
          </a:stretch>
        </p:blipFill>
        <p:spPr>
          <a:xfrm>
            <a:off x="313374" y="1412776"/>
            <a:ext cx="8651114" cy="4742846"/>
          </a:xfrm>
          <a:prstGeom prst="rect">
            <a:avLst/>
          </a:prstGeom>
        </p:spPr>
      </p:pic>
    </p:spTree>
    <p:extLst>
      <p:ext uri="{BB962C8B-B14F-4D97-AF65-F5344CB8AC3E}">
        <p14:creationId xmlns:p14="http://schemas.microsoft.com/office/powerpoint/2010/main" val="1236880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78D591-DE38-B445-B2FD-BAAF3E190A1C}"/>
              </a:ext>
            </a:extLst>
          </p:cNvPr>
          <p:cNvSpPr>
            <a:spLocks noGrp="1"/>
          </p:cNvSpPr>
          <p:nvPr>
            <p:ph type="title"/>
          </p:nvPr>
        </p:nvSpPr>
        <p:spPr/>
        <p:txBody>
          <a:bodyPr/>
          <a:lstStyle/>
          <a:p>
            <a:r>
              <a:rPr lang="pt-BR" dirty="0"/>
              <a:t>Uso de substâncias</a:t>
            </a:r>
          </a:p>
        </p:txBody>
      </p:sp>
      <p:pic>
        <p:nvPicPr>
          <p:cNvPr id="4" name="Espaço Reservado para Conteúdo 3">
            <a:extLst>
              <a:ext uri="{FF2B5EF4-FFF2-40B4-BE49-F238E27FC236}">
                <a16:creationId xmlns:a16="http://schemas.microsoft.com/office/drawing/2014/main" id="{D42F7934-E65B-C64E-B448-90AC0892B6D8}"/>
              </a:ext>
            </a:extLst>
          </p:cNvPr>
          <p:cNvPicPr>
            <a:picLocks noGrp="1" noChangeAspect="1"/>
          </p:cNvPicPr>
          <p:nvPr>
            <p:ph sz="quarter" idx="1"/>
          </p:nvPr>
        </p:nvPicPr>
        <p:blipFill>
          <a:blip r:embed="rId2"/>
          <a:stretch>
            <a:fillRect/>
          </a:stretch>
        </p:blipFill>
        <p:spPr>
          <a:xfrm>
            <a:off x="457200" y="1844824"/>
            <a:ext cx="3492500" cy="2324100"/>
          </a:xfrm>
          <a:prstGeom prst="rect">
            <a:avLst/>
          </a:prstGeom>
        </p:spPr>
      </p:pic>
      <p:pic>
        <p:nvPicPr>
          <p:cNvPr id="5" name="Imagem 4">
            <a:extLst>
              <a:ext uri="{FF2B5EF4-FFF2-40B4-BE49-F238E27FC236}">
                <a16:creationId xmlns:a16="http://schemas.microsoft.com/office/drawing/2014/main" id="{1A142787-48EA-484F-B3F8-6A10F9B167C1}"/>
              </a:ext>
            </a:extLst>
          </p:cNvPr>
          <p:cNvPicPr>
            <a:picLocks noChangeAspect="1"/>
          </p:cNvPicPr>
          <p:nvPr/>
        </p:nvPicPr>
        <p:blipFill>
          <a:blip r:embed="rId3"/>
          <a:stretch>
            <a:fillRect/>
          </a:stretch>
        </p:blipFill>
        <p:spPr>
          <a:xfrm>
            <a:off x="4211960" y="3861048"/>
            <a:ext cx="4521426" cy="2782416"/>
          </a:xfrm>
          <a:prstGeom prst="rect">
            <a:avLst/>
          </a:prstGeom>
        </p:spPr>
      </p:pic>
      <p:sp>
        <p:nvSpPr>
          <p:cNvPr id="6" name="CaixaDeTexto 5">
            <a:extLst>
              <a:ext uri="{FF2B5EF4-FFF2-40B4-BE49-F238E27FC236}">
                <a16:creationId xmlns:a16="http://schemas.microsoft.com/office/drawing/2014/main" id="{4CD995D9-7196-2449-B899-79930E52ECDE}"/>
              </a:ext>
            </a:extLst>
          </p:cNvPr>
          <p:cNvSpPr txBox="1"/>
          <p:nvPr/>
        </p:nvSpPr>
        <p:spPr>
          <a:xfrm>
            <a:off x="450912" y="4941168"/>
            <a:ext cx="2962672" cy="769441"/>
          </a:xfrm>
          <a:prstGeom prst="rect">
            <a:avLst/>
          </a:prstGeom>
          <a:noFill/>
        </p:spPr>
        <p:txBody>
          <a:bodyPr wrap="square" rtlCol="0">
            <a:spAutoFit/>
          </a:bodyPr>
          <a:lstStyle/>
          <a:p>
            <a:r>
              <a:rPr lang="pt-BR" sz="2200" dirty="0"/>
              <a:t>Redução de danos </a:t>
            </a:r>
            <a:r>
              <a:rPr lang="pt-BR" sz="2200"/>
              <a:t>e  abstinência. </a:t>
            </a:r>
            <a:endParaRPr lang="pt-BR" sz="2200" dirty="0"/>
          </a:p>
        </p:txBody>
      </p:sp>
    </p:spTree>
    <p:extLst>
      <p:ext uri="{BB962C8B-B14F-4D97-AF65-F5344CB8AC3E}">
        <p14:creationId xmlns:p14="http://schemas.microsoft.com/office/powerpoint/2010/main" val="27559942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AC5F14-A9E9-6545-A8C2-1D39EFFD6A13}"/>
              </a:ext>
            </a:extLst>
          </p:cNvPr>
          <p:cNvSpPr>
            <a:spLocks noGrp="1"/>
          </p:cNvSpPr>
          <p:nvPr>
            <p:ph type="title"/>
          </p:nvPr>
        </p:nvSpPr>
        <p:spPr/>
        <p:txBody>
          <a:bodyPr/>
          <a:lstStyle/>
          <a:p>
            <a:r>
              <a:rPr lang="pt-BR" dirty="0"/>
              <a:t>Avanços e conquistas </a:t>
            </a:r>
          </a:p>
        </p:txBody>
      </p:sp>
      <p:sp>
        <p:nvSpPr>
          <p:cNvPr id="3" name="Espaço Reservado para Conteúdo 2">
            <a:extLst>
              <a:ext uri="{FF2B5EF4-FFF2-40B4-BE49-F238E27FC236}">
                <a16:creationId xmlns:a16="http://schemas.microsoft.com/office/drawing/2014/main" id="{5964EBDE-FC02-7F47-AA8E-C6940056E2C1}"/>
              </a:ext>
            </a:extLst>
          </p:cNvPr>
          <p:cNvSpPr>
            <a:spLocks noGrp="1"/>
          </p:cNvSpPr>
          <p:nvPr>
            <p:ph sz="quarter" idx="1"/>
          </p:nvPr>
        </p:nvSpPr>
        <p:spPr/>
        <p:txBody>
          <a:bodyPr/>
          <a:lstStyle/>
          <a:p>
            <a:r>
              <a:rPr lang="pt-BR" dirty="0"/>
              <a:t>Crescente implantação de serviços (CAPS, </a:t>
            </a:r>
            <a:r>
              <a:rPr lang="pt-BR" dirty="0" err="1"/>
              <a:t>RTs</a:t>
            </a:r>
            <a:r>
              <a:rPr lang="pt-BR" dirty="0"/>
              <a:t>);</a:t>
            </a:r>
          </a:p>
          <a:p>
            <a:r>
              <a:rPr lang="pt-BR" dirty="0"/>
              <a:t>Experiências exitosas em algumas regiões;</a:t>
            </a:r>
          </a:p>
          <a:p>
            <a:r>
              <a:rPr lang="pt-BR" dirty="0"/>
              <a:t>Inclusão escolar;</a:t>
            </a:r>
          </a:p>
          <a:p>
            <a:r>
              <a:rPr lang="pt-BR" dirty="0"/>
              <a:t>Rede de Saúde mental e economia solidária.</a:t>
            </a:r>
          </a:p>
          <a:p>
            <a:pPr marL="0" indent="0">
              <a:buNone/>
            </a:pPr>
            <a:endParaRPr lang="pt-BR" dirty="0"/>
          </a:p>
          <a:p>
            <a:r>
              <a:rPr lang="pt-BR" dirty="0"/>
              <a:t>Bar </a:t>
            </a:r>
            <a:r>
              <a:rPr lang="pt-BR" dirty="0" err="1"/>
              <a:t>Bibitantã</a:t>
            </a:r>
            <a:r>
              <a:rPr lang="pt-BR" dirty="0"/>
              <a:t>: </a:t>
            </a:r>
            <a:r>
              <a:rPr lang="pt-BR" dirty="0">
                <a:hlinkClick r:id="rId2"/>
              </a:rPr>
              <a:t>https://vimeo.com/29198009</a:t>
            </a:r>
            <a:endParaRPr lang="pt-BR" dirty="0"/>
          </a:p>
          <a:p>
            <a:r>
              <a:rPr lang="pt-BR" dirty="0"/>
              <a:t>A chave da nossa casa: </a:t>
            </a:r>
            <a:r>
              <a:rPr lang="pt-BR" dirty="0" err="1"/>
              <a:t>https</a:t>
            </a:r>
            <a:r>
              <a:rPr lang="pt-BR" dirty="0"/>
              <a:t>://</a:t>
            </a:r>
            <a:r>
              <a:rPr lang="pt-BR" dirty="0" err="1"/>
              <a:t>www.youtube.com</a:t>
            </a:r>
            <a:r>
              <a:rPr lang="pt-BR" dirty="0"/>
              <a:t>/</a:t>
            </a:r>
            <a:r>
              <a:rPr lang="pt-BR" dirty="0" err="1"/>
              <a:t>watch?v</a:t>
            </a:r>
            <a:r>
              <a:rPr lang="pt-BR" dirty="0"/>
              <a:t>=vWKQRHCCi0Q</a:t>
            </a:r>
          </a:p>
        </p:txBody>
      </p:sp>
    </p:spTree>
    <p:extLst>
      <p:ext uri="{BB962C8B-B14F-4D97-AF65-F5344CB8AC3E}">
        <p14:creationId xmlns:p14="http://schemas.microsoft.com/office/powerpoint/2010/main" val="27863294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DCEC1F-A158-FE43-924B-74BCBF6464D0}"/>
              </a:ext>
            </a:extLst>
          </p:cNvPr>
          <p:cNvSpPr>
            <a:spLocks noGrp="1"/>
          </p:cNvSpPr>
          <p:nvPr>
            <p:ph type="title"/>
          </p:nvPr>
        </p:nvSpPr>
        <p:spPr/>
        <p:txBody>
          <a:bodyPr/>
          <a:lstStyle/>
          <a:p>
            <a:r>
              <a:rPr lang="pt-BR" dirty="0"/>
              <a:t>Implantação de </a:t>
            </a:r>
            <a:r>
              <a:rPr lang="pt-BR" dirty="0" err="1"/>
              <a:t>caps</a:t>
            </a:r>
            <a:r>
              <a:rPr lang="pt-BR" dirty="0"/>
              <a:t> no brasil</a:t>
            </a:r>
          </a:p>
        </p:txBody>
      </p:sp>
      <p:pic>
        <p:nvPicPr>
          <p:cNvPr id="4" name="Espaço Reservado para Conteúdo 3">
            <a:extLst>
              <a:ext uri="{FF2B5EF4-FFF2-40B4-BE49-F238E27FC236}">
                <a16:creationId xmlns:a16="http://schemas.microsoft.com/office/drawing/2014/main" id="{06D275FF-AAA8-794C-8879-9C570DB49572}"/>
              </a:ext>
            </a:extLst>
          </p:cNvPr>
          <p:cNvPicPr>
            <a:picLocks noGrp="1" noChangeAspect="1"/>
          </p:cNvPicPr>
          <p:nvPr>
            <p:ph sz="quarter" idx="1"/>
          </p:nvPr>
        </p:nvPicPr>
        <p:blipFill>
          <a:blip r:embed="rId2"/>
          <a:stretch>
            <a:fillRect/>
          </a:stretch>
        </p:blipFill>
        <p:spPr>
          <a:xfrm>
            <a:off x="-385666" y="1916833"/>
            <a:ext cx="9134130" cy="4231466"/>
          </a:xfrm>
          <a:prstGeom prst="rect">
            <a:avLst/>
          </a:prstGeom>
        </p:spPr>
      </p:pic>
    </p:spTree>
    <p:extLst>
      <p:ext uri="{BB962C8B-B14F-4D97-AF65-F5344CB8AC3E}">
        <p14:creationId xmlns:p14="http://schemas.microsoft.com/office/powerpoint/2010/main" val="21329062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atividade</a:t>
            </a:r>
          </a:p>
        </p:txBody>
      </p:sp>
      <p:sp>
        <p:nvSpPr>
          <p:cNvPr id="3" name="Espaço Reservado para Conteúdo 2"/>
          <p:cNvSpPr>
            <a:spLocks noGrp="1"/>
          </p:cNvSpPr>
          <p:nvPr>
            <p:ph sz="quarter" idx="1"/>
          </p:nvPr>
        </p:nvSpPr>
        <p:spPr/>
        <p:txBody>
          <a:bodyPr>
            <a:normAutofit lnSpcReduction="10000"/>
          </a:bodyPr>
          <a:lstStyle/>
          <a:p>
            <a:r>
              <a:rPr lang="pt-BR" dirty="0"/>
              <a:t>Assista trechos de dois vídeos: filme “Bicho de Sete Cabeças” (20 a 35’) e documentário: A chave da nossa casa Censo Psicossocial.</a:t>
            </a:r>
          </a:p>
          <a:p>
            <a:pPr marL="0" indent="0">
              <a:buNone/>
            </a:pPr>
            <a:r>
              <a:rPr lang="pt-BR" dirty="0">
                <a:hlinkClick r:id="rId2"/>
              </a:rPr>
              <a:t>https://www.youtube.com/watch?v=F6Yky54edpo</a:t>
            </a:r>
            <a:endParaRPr lang="pt-BR" dirty="0"/>
          </a:p>
          <a:p>
            <a:pPr marL="0" indent="0">
              <a:buNone/>
            </a:pPr>
            <a:endParaRPr lang="pt-BR" dirty="0"/>
          </a:p>
          <a:p>
            <a:pPr marL="0" indent="0">
              <a:buNone/>
            </a:pPr>
            <a:r>
              <a:rPr lang="pt-BR" dirty="0">
                <a:hlinkClick r:id="rId3"/>
              </a:rPr>
              <a:t>https://www.youtube.com/watch?v=vWKQRHCCi0Q</a:t>
            </a:r>
            <a:endParaRPr lang="pt-BR" dirty="0"/>
          </a:p>
          <a:p>
            <a:pPr marL="0" indent="0">
              <a:buNone/>
            </a:pPr>
            <a:endParaRPr lang="pt-BR" dirty="0"/>
          </a:p>
          <a:p>
            <a:pPr marL="0" indent="0">
              <a:buNone/>
            </a:pPr>
            <a:r>
              <a:rPr lang="pt-BR" dirty="0"/>
              <a:t>Os vídeos demonstram de maneira viva duas concepções diferentes de problemas de saúde mental e de cuidado em saúde mental. Comente esses dois modelos, relacionando o discutido em aula com os filmes.  </a:t>
            </a:r>
          </a:p>
        </p:txBody>
      </p:sp>
    </p:spTree>
    <p:extLst>
      <p:ext uri="{BB962C8B-B14F-4D97-AF65-F5344CB8AC3E}">
        <p14:creationId xmlns:p14="http://schemas.microsoft.com/office/powerpoint/2010/main" val="661066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32792" y="274638"/>
            <a:ext cx="7467600" cy="1143000"/>
          </a:xfrm>
        </p:spPr>
        <p:txBody>
          <a:bodyPr/>
          <a:lstStyle/>
          <a:p>
            <a:pPr algn="ctr"/>
            <a:r>
              <a:rPr lang="pt-BR" dirty="0"/>
              <a:t>História da saúde mental - Cronologia</a:t>
            </a:r>
          </a:p>
        </p:txBody>
      </p:sp>
      <p:sp>
        <p:nvSpPr>
          <p:cNvPr id="3" name="Espaço Reservado para Conteúdo 2"/>
          <p:cNvSpPr>
            <a:spLocks noGrp="1"/>
          </p:cNvSpPr>
          <p:nvPr>
            <p:ph sz="quarter" idx="1"/>
          </p:nvPr>
        </p:nvSpPr>
        <p:spPr/>
        <p:txBody>
          <a:bodyPr>
            <a:normAutofit/>
          </a:bodyPr>
          <a:lstStyle/>
          <a:p>
            <a:pPr marL="0" indent="0">
              <a:buNone/>
            </a:pPr>
            <a:endParaRPr lang="pt-BR" dirty="0"/>
          </a:p>
          <a:p>
            <a:pPr marL="0" indent="0">
              <a:buNone/>
            </a:pPr>
            <a:r>
              <a:rPr lang="pt-BR" dirty="0"/>
              <a:t>1856 - Relatórios do Hospício de Pedro II –superlotação - entrada indiscriminada de pacientes curáveis e incuráveis, afetados mentalmente ou indigentes.</a:t>
            </a:r>
          </a:p>
          <a:p>
            <a:pPr marL="0" indent="0">
              <a:buNone/>
            </a:pPr>
            <a:r>
              <a:rPr lang="pt-BR" dirty="0"/>
              <a:t>1881 - Decreto nº 8.024, de 12 de março, cria a cadeira de Doenças Nervosas e Mentais nas Faculdades de Medicina da Bahia e do Rio de Janeiro.</a:t>
            </a:r>
          </a:p>
          <a:p>
            <a:pPr algn="just"/>
            <a:r>
              <a:rPr lang="pt-BR" dirty="0"/>
              <a:t>1882 - A Lei nº 3.141, de 20 de outubro, dispõe sobre a execução do ensino de Psiquiatria no Brasil.</a:t>
            </a:r>
          </a:p>
          <a:p>
            <a:pPr marL="0" indent="0">
              <a:buNone/>
            </a:pPr>
            <a:endParaRPr lang="pt-BR" dirty="0"/>
          </a:p>
          <a:p>
            <a:pPr marL="0" indent="0">
              <a:buNone/>
            </a:pPr>
            <a:endParaRPr lang="pt-BR" dirty="0"/>
          </a:p>
          <a:p>
            <a:endParaRPr lang="pt-BR" dirty="0"/>
          </a:p>
        </p:txBody>
      </p:sp>
    </p:spTree>
    <p:extLst>
      <p:ext uri="{BB962C8B-B14F-4D97-AF65-F5344CB8AC3E}">
        <p14:creationId xmlns:p14="http://schemas.microsoft.com/office/powerpoint/2010/main" val="26148368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5517"/>
            <a:ext cx="7467600" cy="1143000"/>
          </a:xfrm>
        </p:spPr>
        <p:txBody>
          <a:bodyPr/>
          <a:lstStyle/>
          <a:p>
            <a:r>
              <a:rPr lang="pt-BR" dirty="0"/>
              <a:t>Referências</a:t>
            </a:r>
          </a:p>
        </p:txBody>
      </p:sp>
      <p:sp>
        <p:nvSpPr>
          <p:cNvPr id="3" name="Espaço Reservado para Conteúdo 2"/>
          <p:cNvSpPr>
            <a:spLocks noGrp="1"/>
          </p:cNvSpPr>
          <p:nvPr>
            <p:ph sz="quarter" idx="1"/>
          </p:nvPr>
        </p:nvSpPr>
        <p:spPr>
          <a:xfrm>
            <a:off x="472412" y="1268760"/>
            <a:ext cx="8132035" cy="5832648"/>
          </a:xfrm>
        </p:spPr>
        <p:txBody>
          <a:bodyPr>
            <a:normAutofit fontScale="77500" lnSpcReduction="20000"/>
          </a:bodyPr>
          <a:lstStyle/>
          <a:p>
            <a:pPr marL="0" indent="0">
              <a:spcBef>
                <a:spcPts val="1200"/>
              </a:spcBef>
              <a:buNone/>
            </a:pPr>
            <a:r>
              <a:rPr lang="pt-BR" sz="2200" b="1" dirty="0"/>
              <a:t>PRINCIPAL:</a:t>
            </a:r>
          </a:p>
          <a:p>
            <a:pPr>
              <a:spcBef>
                <a:spcPts val="1200"/>
              </a:spcBef>
            </a:pPr>
            <a:r>
              <a:rPr lang="pt-BR" sz="2200" dirty="0"/>
              <a:t>Reis AOA et al. Saúde Mental e Saúde Pública. In: Rocha AA, Cesar CLG e Ribeiro H. Saúde Pública: bases conceituais. 2ed. São Paulo: Atheneu; 2013.</a:t>
            </a:r>
          </a:p>
          <a:p>
            <a:pPr marL="0" indent="0">
              <a:spcBef>
                <a:spcPts val="1200"/>
              </a:spcBef>
              <a:buNone/>
            </a:pPr>
            <a:r>
              <a:rPr lang="pt-BR" sz="2200" b="1" dirty="0"/>
              <a:t>COMPLEMENTAR:</a:t>
            </a:r>
          </a:p>
          <a:p>
            <a:pPr>
              <a:spcBef>
                <a:spcPts val="1200"/>
              </a:spcBef>
            </a:pPr>
            <a:r>
              <a:rPr lang="pt-BR" sz="2200" dirty="0" err="1"/>
              <a:t>Frayze</a:t>
            </a:r>
            <a:r>
              <a:rPr lang="pt-BR" sz="2200" dirty="0"/>
              <a:t>-Pereira JA. O que é loucura? 10a ed. – São Paulo: Brasiliense, 1994. </a:t>
            </a:r>
          </a:p>
          <a:p>
            <a:pPr>
              <a:spcBef>
                <a:spcPts val="1200"/>
              </a:spcBef>
            </a:pPr>
            <a:r>
              <a:rPr lang="pt-BR" sz="2200" dirty="0"/>
              <a:t>Amarante, P. Saúde Mental e Atenção Psicossocial. Rio de Janeiro: Fiocruz; 2007.</a:t>
            </a:r>
          </a:p>
          <a:p>
            <a:pPr>
              <a:spcBef>
                <a:spcPts val="1200"/>
              </a:spcBef>
            </a:pPr>
            <a:r>
              <a:rPr lang="pt-BR" sz="2200" dirty="0" err="1"/>
              <a:t>Lancetti</a:t>
            </a:r>
            <a:r>
              <a:rPr lang="pt-BR" sz="2200" dirty="0"/>
              <a:t> A, Amarante P. Saúde Mental e Saúde Coletiva. In: Campos GWS, </a:t>
            </a:r>
            <a:r>
              <a:rPr lang="pt-BR" sz="2200" dirty="0" err="1"/>
              <a:t>Minayo</a:t>
            </a:r>
            <a:r>
              <a:rPr lang="pt-BR" sz="2200" dirty="0"/>
              <a:t> MCS, </a:t>
            </a:r>
            <a:r>
              <a:rPr lang="pt-BR" sz="2200" dirty="0" err="1"/>
              <a:t>Akerman</a:t>
            </a:r>
            <a:r>
              <a:rPr lang="pt-BR" sz="2200" dirty="0"/>
              <a:t> M, </a:t>
            </a:r>
            <a:r>
              <a:rPr lang="pt-BR" sz="2200" dirty="0" err="1"/>
              <a:t>Drumond</a:t>
            </a:r>
            <a:r>
              <a:rPr lang="pt-BR" sz="2200" dirty="0"/>
              <a:t> Júnior M, Carvalho YM, organizadores. Tratado de Saúde Coletiva. São Paulo: </a:t>
            </a:r>
            <a:r>
              <a:rPr lang="pt-BR" sz="2200" dirty="0" err="1"/>
              <a:t>Hucitec</a:t>
            </a:r>
            <a:r>
              <a:rPr lang="pt-BR" sz="2200" dirty="0"/>
              <a:t>; 2006. p. 615-34.</a:t>
            </a:r>
          </a:p>
          <a:p>
            <a:pPr>
              <a:spcBef>
                <a:spcPts val="1200"/>
              </a:spcBef>
            </a:pPr>
            <a:r>
              <a:rPr lang="pt-BR" sz="2000" dirty="0"/>
              <a:t>Caminhos para a </a:t>
            </a:r>
            <a:r>
              <a:rPr lang="pt-BR" sz="2000" dirty="0" err="1"/>
              <a:t>desinstitucionalização</a:t>
            </a:r>
            <a:r>
              <a:rPr lang="pt-BR" sz="2000" dirty="0"/>
              <a:t> no Estado de São Paulo: censo psicossocial 2014 / organizadoras Alina </a:t>
            </a:r>
            <a:r>
              <a:rPr lang="pt-BR" sz="2000" dirty="0" err="1"/>
              <a:t>Zoqui</a:t>
            </a:r>
            <a:r>
              <a:rPr lang="pt-BR" sz="2000" dirty="0"/>
              <a:t> de Freitas </a:t>
            </a:r>
            <a:r>
              <a:rPr lang="pt-BR" sz="2000" dirty="0" err="1"/>
              <a:t>Cayres</a:t>
            </a:r>
            <a:r>
              <a:rPr lang="pt-BR" sz="2000" dirty="0"/>
              <a:t> ... [et al.]; autores Alina </a:t>
            </a:r>
            <a:r>
              <a:rPr lang="pt-BR" sz="2000" dirty="0" err="1"/>
              <a:t>Zoqui</a:t>
            </a:r>
            <a:r>
              <a:rPr lang="pt-BR" sz="2000" dirty="0"/>
              <a:t> de Freitas </a:t>
            </a:r>
            <a:r>
              <a:rPr lang="pt-BR" sz="2000" dirty="0" err="1"/>
              <a:t>Cayres</a:t>
            </a:r>
            <a:r>
              <a:rPr lang="pt-BR" sz="2000" dirty="0"/>
              <a:t> ... [et al.]. São Paulo : FUNDAP : Secretaria da Saúde, 2015.Brasil, Lei 10.216.</a:t>
            </a:r>
          </a:p>
          <a:p>
            <a:pPr>
              <a:spcBef>
                <a:spcPts val="1200"/>
              </a:spcBef>
            </a:pPr>
            <a:r>
              <a:rPr lang="pt-BR" dirty="0"/>
              <a:t>Brasil. Ministério da Saúde. Portaria no. 3088, de 23 de dezembro de 2011, republicada em 21 de maio de 2013. Institui a Rede de Atenção Psicossocial para pessoas com sofrimento ou transtorno mental, incluindo aquelas com necessidades decorrentes do uso de crack, álcool e outras drogas, no âmbito do Sistema Único de Saúde. Diário Oficial da União; 2013d.</a:t>
            </a:r>
            <a:endParaRPr lang="pt-BR" sz="2000" dirty="0"/>
          </a:p>
          <a:p>
            <a:pPr>
              <a:spcBef>
                <a:spcPts val="1200"/>
              </a:spcBef>
            </a:pPr>
            <a:endParaRPr lang="pt-BR" sz="2200" dirty="0"/>
          </a:p>
        </p:txBody>
      </p:sp>
    </p:spTree>
    <p:extLst>
      <p:ext uri="{BB962C8B-B14F-4D97-AF65-F5344CB8AC3E}">
        <p14:creationId xmlns:p14="http://schemas.microsoft.com/office/powerpoint/2010/main" val="35106110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Reformas Psiquiátricas</a:t>
            </a:r>
          </a:p>
        </p:txBody>
      </p:sp>
      <p:sp>
        <p:nvSpPr>
          <p:cNvPr id="3" name="Espaço Reservado para Conteúdo 2"/>
          <p:cNvSpPr>
            <a:spLocks noGrp="1"/>
          </p:cNvSpPr>
          <p:nvPr>
            <p:ph sz="quarter" idx="1"/>
          </p:nvPr>
        </p:nvSpPr>
        <p:spPr>
          <a:xfrm>
            <a:off x="457200" y="1600200"/>
            <a:ext cx="7643192" cy="4873752"/>
          </a:xfrm>
        </p:spPr>
        <p:txBody>
          <a:bodyPr>
            <a:normAutofit fontScale="77500" lnSpcReduction="20000"/>
          </a:bodyPr>
          <a:lstStyle/>
          <a:p>
            <a:r>
              <a:rPr lang="pt-BR" dirty="0"/>
              <a:t>Três principais tendências críticas: </a:t>
            </a:r>
          </a:p>
          <a:p>
            <a:pPr marL="0" indent="0">
              <a:buNone/>
            </a:pPr>
            <a:r>
              <a:rPr lang="pt-BR" dirty="0"/>
              <a:t>1. CRÍTICA À ESTRUTURA ASILAR: </a:t>
            </a:r>
          </a:p>
          <a:p>
            <a:r>
              <a:rPr lang="pt-BR" dirty="0"/>
              <a:t>movimentos das COMUNIDADE TERAPÊUTICAS (Inglaterra e Estados Unidos) e da PSICOTERAPIA INSTITUCIONAL (França).</a:t>
            </a:r>
          </a:p>
          <a:p>
            <a:endParaRPr lang="pt-BR" dirty="0"/>
          </a:p>
          <a:p>
            <a:pPr marL="0" indent="0">
              <a:buNone/>
            </a:pPr>
            <a:r>
              <a:rPr lang="pt-BR" dirty="0"/>
              <a:t>2. ÊNFASE NA COMUNIDADE COMO LUGAR DE ATUAÇÃO:</a:t>
            </a:r>
          </a:p>
          <a:p>
            <a:r>
              <a:rPr lang="pt-BR" dirty="0"/>
              <a:t>movimentos da PSIQUIATRIA PREVENTIVA ou COMUNITÁRIA (Estados Unidos) e da PSIQUIATRIA DE SETOR (França).</a:t>
            </a:r>
          </a:p>
          <a:p>
            <a:endParaRPr lang="pt-BR" dirty="0"/>
          </a:p>
          <a:p>
            <a:pPr marL="0" indent="0">
              <a:buNone/>
            </a:pPr>
            <a:r>
              <a:rPr lang="pt-BR" dirty="0"/>
              <a:t>3. RUPTURA COM O SABER MÉDICO SOBRE A LOUCURA: movimentos da ANTI-PSIQUIATRIA (Inglaterra) e da PSIQUIATRIA DEMOCRÁTICA (Itália).</a:t>
            </a:r>
          </a:p>
          <a:p>
            <a:pPr marL="0" indent="0">
              <a:buNone/>
            </a:pPr>
            <a:r>
              <a:rPr lang="pt-BR" dirty="0"/>
              <a:t>Reformar todo o aparato manicomial: não apenas a construção física asilar, mas o conjunto de saberes e práticas científicas, sociais, legislativas e jurídicas.</a:t>
            </a:r>
          </a:p>
          <a:p>
            <a:pPr marL="0" indent="0">
              <a:buNone/>
            </a:pPr>
            <a:endParaRPr lang="pt-BR" dirty="0"/>
          </a:p>
          <a:p>
            <a:endParaRPr lang="pt-BR" dirty="0"/>
          </a:p>
          <a:p>
            <a:endParaRPr lang="pt-BR" dirty="0"/>
          </a:p>
        </p:txBody>
      </p:sp>
    </p:spTree>
    <p:extLst>
      <p:ext uri="{BB962C8B-B14F-4D97-AF65-F5344CB8AC3E}">
        <p14:creationId xmlns:p14="http://schemas.microsoft.com/office/powerpoint/2010/main" val="320516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32792" y="274638"/>
            <a:ext cx="7467600" cy="1143000"/>
          </a:xfrm>
        </p:spPr>
        <p:txBody>
          <a:bodyPr/>
          <a:lstStyle/>
          <a:p>
            <a:pPr algn="ctr"/>
            <a:r>
              <a:rPr lang="pt-BR" dirty="0"/>
              <a:t>História da saúde mental - Cronologia</a:t>
            </a:r>
          </a:p>
        </p:txBody>
      </p:sp>
      <p:sp>
        <p:nvSpPr>
          <p:cNvPr id="3" name="Espaço Reservado para Conteúdo 2"/>
          <p:cNvSpPr>
            <a:spLocks noGrp="1"/>
          </p:cNvSpPr>
          <p:nvPr>
            <p:ph sz="quarter" idx="1"/>
          </p:nvPr>
        </p:nvSpPr>
        <p:spPr/>
        <p:txBody>
          <a:bodyPr>
            <a:normAutofit fontScale="92500" lnSpcReduction="10000"/>
          </a:bodyPr>
          <a:lstStyle/>
          <a:p>
            <a:pPr marL="0" indent="0">
              <a:buNone/>
            </a:pPr>
            <a:r>
              <a:rPr lang="pt-BR" dirty="0"/>
              <a:t>1882 - Lei nº 3.141, de 20 de outubro, dispõe sobre o ensino de Psiquiatria no Brasil.</a:t>
            </a:r>
          </a:p>
          <a:p>
            <a:pPr marL="0" indent="0">
              <a:buNone/>
            </a:pPr>
            <a:r>
              <a:rPr lang="pt-BR" dirty="0"/>
              <a:t>1890 - Decreto nº 206, de 15 de fevereiro, cria a Assistência Médica e Legal aos Alienados e determina a criação das Colônias de São Bento e Conde de Mesquita, destinadas a pacientes do sexo masculino, tranquilos e incuráveis.</a:t>
            </a:r>
          </a:p>
          <a:p>
            <a:pPr algn="just"/>
            <a:r>
              <a:rPr lang="pt-BR" dirty="0"/>
              <a:t>1898 - Inaugurado, em São Paulo, o Hospital do </a:t>
            </a:r>
            <a:r>
              <a:rPr lang="pt-BR" dirty="0" err="1"/>
              <a:t>Juqueri</a:t>
            </a:r>
            <a:r>
              <a:rPr lang="pt-BR" dirty="0"/>
              <a:t>, sob a direção de Francisco Franco da Rocha.</a:t>
            </a:r>
          </a:p>
          <a:p>
            <a:pPr algn="just"/>
            <a:r>
              <a:rPr lang="pt-BR" dirty="0"/>
              <a:t>1903 - Barbacena, MG - capacidade para 200 leitos, cerca de cinco mil pacientes em 1961 (Holocausto Brasileiro). </a:t>
            </a:r>
          </a:p>
          <a:p>
            <a:pPr algn="just"/>
            <a:r>
              <a:rPr lang="pt-BR" dirty="0"/>
              <a:t>1904 - primeira ala destinada à infância inaugurada Hospício D. Pedro II. </a:t>
            </a:r>
          </a:p>
          <a:p>
            <a:pPr marL="0" indent="0">
              <a:buNone/>
            </a:pPr>
            <a:endParaRPr lang="pt-BR" dirty="0"/>
          </a:p>
          <a:p>
            <a:endParaRPr lang="pt-BR" dirty="0"/>
          </a:p>
        </p:txBody>
      </p:sp>
    </p:spTree>
    <p:extLst>
      <p:ext uri="{BB962C8B-B14F-4D97-AF65-F5344CB8AC3E}">
        <p14:creationId xmlns:p14="http://schemas.microsoft.com/office/powerpoint/2010/main" val="2413259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32792" y="274638"/>
            <a:ext cx="7467600" cy="1143000"/>
          </a:xfrm>
        </p:spPr>
        <p:txBody>
          <a:bodyPr/>
          <a:lstStyle/>
          <a:p>
            <a:pPr algn="ctr"/>
            <a:r>
              <a:rPr lang="pt-BR" dirty="0"/>
              <a:t>História da saúde mental - Cronologia</a:t>
            </a:r>
          </a:p>
        </p:txBody>
      </p:sp>
      <p:sp>
        <p:nvSpPr>
          <p:cNvPr id="3" name="Espaço Reservado para Conteúdo 2"/>
          <p:cNvSpPr>
            <a:spLocks noGrp="1"/>
          </p:cNvSpPr>
          <p:nvPr>
            <p:ph sz="quarter" idx="1"/>
          </p:nvPr>
        </p:nvSpPr>
        <p:spPr/>
        <p:txBody>
          <a:bodyPr>
            <a:normAutofit/>
          </a:bodyPr>
          <a:lstStyle/>
          <a:p>
            <a:pPr algn="just"/>
            <a:r>
              <a:rPr lang="pt-BR" dirty="0"/>
              <a:t>1907 - Criada, no Rio de Janeiro, a Sociedade Brasileira de Psiquiatria, Neurologia e Medicina Legal.</a:t>
            </a:r>
          </a:p>
          <a:p>
            <a:r>
              <a:rPr lang="pt-BR" dirty="0"/>
              <a:t>1912 - A Psiquiatria torna-se uma especialidade médica autônoma.</a:t>
            </a:r>
          </a:p>
          <a:p>
            <a:r>
              <a:rPr lang="pt-BR" dirty="0"/>
              <a:t> 1921 – Inaugurado Manicômio Judiciário, que se encarrega dos doentes mentais que cometem delitos.</a:t>
            </a:r>
          </a:p>
          <a:p>
            <a:r>
              <a:rPr lang="pt-BR" dirty="0"/>
              <a:t>1923 - Criada a Liga Brasileira de Higiene Mental (LBHM) </a:t>
            </a:r>
          </a:p>
          <a:p>
            <a:r>
              <a:rPr lang="pt-BR" dirty="0"/>
              <a:t>1924 - Inaugurada a Colônia de Psicopatas – Jacarepaguá (Colônia Juliano Moreira).</a:t>
            </a:r>
          </a:p>
          <a:p>
            <a:pPr marL="0" indent="0">
              <a:buNone/>
            </a:pPr>
            <a:endParaRPr lang="pt-BR" dirty="0"/>
          </a:p>
          <a:p>
            <a:endParaRPr lang="pt-BR" dirty="0"/>
          </a:p>
        </p:txBody>
      </p:sp>
    </p:spTree>
    <p:extLst>
      <p:ext uri="{BB962C8B-B14F-4D97-AF65-F5344CB8AC3E}">
        <p14:creationId xmlns:p14="http://schemas.microsoft.com/office/powerpoint/2010/main" val="2239245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32792" y="274638"/>
            <a:ext cx="7467600" cy="1143000"/>
          </a:xfrm>
        </p:spPr>
        <p:txBody>
          <a:bodyPr/>
          <a:lstStyle/>
          <a:p>
            <a:pPr algn="ctr"/>
            <a:r>
              <a:rPr lang="pt-BR" dirty="0"/>
              <a:t>História da saúde mental - Cronologia</a:t>
            </a:r>
          </a:p>
        </p:txBody>
      </p:sp>
      <p:sp>
        <p:nvSpPr>
          <p:cNvPr id="3" name="Espaço Reservado para Conteúdo 2"/>
          <p:cNvSpPr>
            <a:spLocks noGrp="1"/>
          </p:cNvSpPr>
          <p:nvPr>
            <p:ph sz="quarter" idx="1"/>
          </p:nvPr>
        </p:nvSpPr>
        <p:spPr>
          <a:xfrm>
            <a:off x="179512" y="1628800"/>
            <a:ext cx="8352928" cy="5056314"/>
          </a:xfrm>
        </p:spPr>
        <p:txBody>
          <a:bodyPr>
            <a:noAutofit/>
          </a:bodyPr>
          <a:lstStyle/>
          <a:p>
            <a:r>
              <a:rPr lang="pt-BR" sz="2000" dirty="0"/>
              <a:t>Anos 30: grande entusiasmo com a descoberta do choque insulínico, </a:t>
            </a:r>
            <a:r>
              <a:rPr lang="pt-BR" sz="2000" dirty="0" err="1"/>
              <a:t>eletroconvulsoterapia</a:t>
            </a:r>
            <a:r>
              <a:rPr lang="pt-BR" sz="2000" dirty="0"/>
              <a:t>, lobotomias;</a:t>
            </a:r>
          </a:p>
          <a:p>
            <a:r>
              <a:rPr lang="pt-BR" sz="2000" dirty="0"/>
              <a:t>Tratamento asilar e a ampliação do número de instituições de assistência às crianças anormais. </a:t>
            </a:r>
          </a:p>
          <a:p>
            <a:r>
              <a:rPr lang="pt-BR" sz="2000" dirty="0"/>
              <a:t>Anos 40: psiquiatria mais poderosa e </a:t>
            </a:r>
            <a:r>
              <a:rPr lang="pt-BR" sz="2000" dirty="0" err="1"/>
              <a:t>asilamento</a:t>
            </a:r>
            <a:r>
              <a:rPr lang="pt-BR" sz="2000" dirty="0"/>
              <a:t> mais frequente </a:t>
            </a:r>
          </a:p>
          <a:p>
            <a:r>
              <a:rPr lang="pt-BR" sz="2000" dirty="0"/>
              <a:t>1941 - Decreto-Lei nº 3.171, de 2 de abril, cria o Serviço Nacional das Doenças Mentais, com seus órgãos centrais: Centro Psiquiátrico Nacional, Colônia Juliano Moreira e Manicômio Judiciário.</a:t>
            </a:r>
          </a:p>
          <a:p>
            <a:r>
              <a:rPr lang="pt-BR" sz="2000" dirty="0"/>
              <a:t> 1946 - psiquiatra alagoana Nise da Silveira inaugura a Seção de Terapêutica Ocupacional e Reabilitação (STOR) no Centro Psiquiátrico Nacional, localizado no bairro de Engenho de Dentro. (filme: 0 coração da loucura)</a:t>
            </a:r>
          </a:p>
          <a:p>
            <a:pPr marL="0" indent="0">
              <a:buNone/>
            </a:pPr>
            <a:r>
              <a:rPr lang="pt-BR" sz="2000" dirty="0" err="1"/>
              <a:t>https</a:t>
            </a:r>
            <a:r>
              <a:rPr lang="pt-BR" sz="2000" dirty="0"/>
              <a:t>://</a:t>
            </a:r>
            <a:r>
              <a:rPr lang="pt-BR" sz="2000" dirty="0" err="1"/>
              <a:t>super.abril.com.br</a:t>
            </a:r>
            <a:r>
              <a:rPr lang="pt-BR" sz="2000" dirty="0"/>
              <a:t>/blog/</a:t>
            </a:r>
            <a:r>
              <a:rPr lang="pt-BR" sz="2000" dirty="0" err="1"/>
              <a:t>superlistas</a:t>
            </a:r>
            <a:r>
              <a:rPr lang="pt-BR" sz="2000" dirty="0"/>
              <a:t>/5-tratamentos-psiquiatricos-bizarros-que-cairam-em-desuso/</a:t>
            </a:r>
          </a:p>
          <a:p>
            <a:pPr marL="0" indent="0">
              <a:buNone/>
            </a:pPr>
            <a:endParaRPr lang="pt-BR" sz="2000" dirty="0"/>
          </a:p>
          <a:p>
            <a:pPr marL="0" indent="0">
              <a:buNone/>
            </a:pPr>
            <a:endParaRPr lang="pt-BR" sz="2000" dirty="0"/>
          </a:p>
          <a:p>
            <a:endParaRPr lang="pt-BR" sz="2000" dirty="0"/>
          </a:p>
        </p:txBody>
      </p:sp>
    </p:spTree>
    <p:extLst>
      <p:ext uri="{BB962C8B-B14F-4D97-AF65-F5344CB8AC3E}">
        <p14:creationId xmlns:p14="http://schemas.microsoft.com/office/powerpoint/2010/main" val="31077000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B89769-E022-4D48-AD33-45D8832EA6ED}"/>
              </a:ext>
            </a:extLst>
          </p:cNvPr>
          <p:cNvSpPr>
            <a:spLocks noGrp="1"/>
          </p:cNvSpPr>
          <p:nvPr>
            <p:ph type="title"/>
          </p:nvPr>
        </p:nvSpPr>
        <p:spPr/>
        <p:txBody>
          <a:bodyPr/>
          <a:lstStyle/>
          <a:p>
            <a:r>
              <a:rPr lang="pt-BR" dirty="0"/>
              <a:t>História da saúde mental - Cronologia</a:t>
            </a:r>
          </a:p>
        </p:txBody>
      </p:sp>
      <p:sp>
        <p:nvSpPr>
          <p:cNvPr id="3" name="Espaço Reservado para Conteúdo 2">
            <a:extLst>
              <a:ext uri="{FF2B5EF4-FFF2-40B4-BE49-F238E27FC236}">
                <a16:creationId xmlns:a16="http://schemas.microsoft.com/office/drawing/2014/main" id="{53452705-B226-354D-AC0F-59B9CB6FA983}"/>
              </a:ext>
            </a:extLst>
          </p:cNvPr>
          <p:cNvSpPr>
            <a:spLocks noGrp="1"/>
          </p:cNvSpPr>
          <p:nvPr>
            <p:ph sz="quarter" idx="1"/>
          </p:nvPr>
        </p:nvSpPr>
        <p:spPr/>
        <p:txBody>
          <a:bodyPr/>
          <a:lstStyle/>
          <a:p>
            <a:r>
              <a:rPr lang="pt-BR" dirty="0"/>
              <a:t>Anos 50: fortalecimento do processo de </a:t>
            </a:r>
            <a:r>
              <a:rPr lang="pt-BR" dirty="0" err="1"/>
              <a:t>psiquiatrização</a:t>
            </a:r>
            <a:r>
              <a:rPr lang="pt-BR" dirty="0"/>
              <a:t> com o aparecimentos dos primeiros </a:t>
            </a:r>
            <a:r>
              <a:rPr lang="pt-BR" dirty="0" err="1"/>
              <a:t>neurolépticos</a:t>
            </a:r>
            <a:r>
              <a:rPr lang="pt-BR" dirty="0"/>
              <a:t>.</a:t>
            </a:r>
          </a:p>
          <a:p>
            <a:r>
              <a:rPr lang="pt-BR" dirty="0"/>
              <a:t>Anos 60: psiquiatria – doença mental objeto de lucro</a:t>
            </a:r>
          </a:p>
          <a:p>
            <a:r>
              <a:rPr lang="pt-BR" dirty="0"/>
              <a:t>Anos 70 – aumento das denúncias de maus-tratos e negligência nos hospitais psiquiátricos;</a:t>
            </a:r>
          </a:p>
          <a:p>
            <a:r>
              <a:rPr lang="pt-BR" dirty="0"/>
              <a:t>Fim dos anos 70 - Crítica ao saber psiquiátrico e ao modelo </a:t>
            </a:r>
            <a:r>
              <a:rPr lang="pt-BR" dirty="0" err="1"/>
              <a:t>hospitalocêntrico</a:t>
            </a:r>
            <a:r>
              <a:rPr lang="pt-BR" dirty="0"/>
              <a:t> – influência dos movimentos de reforma da Europa e EUA.</a:t>
            </a:r>
          </a:p>
          <a:p>
            <a:endParaRPr lang="pt-BR" dirty="0"/>
          </a:p>
        </p:txBody>
      </p:sp>
    </p:spTree>
    <p:extLst>
      <p:ext uri="{BB962C8B-B14F-4D97-AF65-F5344CB8AC3E}">
        <p14:creationId xmlns:p14="http://schemas.microsoft.com/office/powerpoint/2010/main" val="1489804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História da saúde mental</a:t>
            </a:r>
          </a:p>
        </p:txBody>
      </p:sp>
      <p:sp>
        <p:nvSpPr>
          <p:cNvPr id="3" name="Espaço Reservado para Conteúdo 2"/>
          <p:cNvSpPr>
            <a:spLocks noGrp="1"/>
          </p:cNvSpPr>
          <p:nvPr>
            <p:ph sz="quarter" idx="1"/>
          </p:nvPr>
        </p:nvSpPr>
        <p:spPr>
          <a:xfrm>
            <a:off x="179511" y="1452769"/>
            <a:ext cx="7764395" cy="4873752"/>
          </a:xfrm>
        </p:spPr>
        <p:txBody>
          <a:bodyPr>
            <a:normAutofit/>
          </a:bodyPr>
          <a:lstStyle/>
          <a:p>
            <a:r>
              <a:rPr lang="pt-BR" dirty="0"/>
              <a:t>Sistema baseado na vigilância, controle e disciplina com dispositivos de punição e repressão.</a:t>
            </a:r>
          </a:p>
          <a:p>
            <a:r>
              <a:rPr lang="pt-BR" dirty="0"/>
              <a:t>Objeto de intervenção é a doença e seus sintomas.</a:t>
            </a:r>
          </a:p>
          <a:p>
            <a:pPr>
              <a:lnSpc>
                <a:spcPct val="110000"/>
              </a:lnSpc>
              <a:spcBef>
                <a:spcPts val="0"/>
              </a:spcBef>
            </a:pPr>
            <a:r>
              <a:rPr lang="pt-BR" dirty="0"/>
              <a:t>A noção do louco como doente ou desviante pressupõe um dever ser, que é social, político e cultural:  contextual.</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4657" y="3889645"/>
            <a:ext cx="4394102" cy="2637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3055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lcão Envidraçado">
  <a:themeElements>
    <a:clrScheme name="Balcão Envidraçado">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Balcão Envidraçado">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alcão Envidraçado">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Oriel</Template>
  <TotalTime>8890</TotalTime>
  <Words>2696</Words>
  <Application>Microsoft Macintosh PowerPoint</Application>
  <PresentationFormat>Apresentação na tela (4:3)</PresentationFormat>
  <Paragraphs>245</Paragraphs>
  <Slides>41</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41</vt:i4>
      </vt:variant>
    </vt:vector>
  </HeadingPairs>
  <TitlesOfParts>
    <vt:vector size="47" baseType="lpstr">
      <vt:lpstr>Arial</vt:lpstr>
      <vt:lpstr>Calibri</vt:lpstr>
      <vt:lpstr>Century Schoolbook</vt:lpstr>
      <vt:lpstr>Wingdings</vt:lpstr>
      <vt:lpstr>Wingdings 2</vt:lpstr>
      <vt:lpstr>Balcão Envidraçado</vt:lpstr>
      <vt:lpstr>Saúde Mental</vt:lpstr>
      <vt:lpstr>História da saúde mental - Cronologia</vt:lpstr>
      <vt:lpstr>História da saúde mental - Cronologia</vt:lpstr>
      <vt:lpstr>História da saúde mental - Cronologia</vt:lpstr>
      <vt:lpstr>História da saúde mental - Cronologia</vt:lpstr>
      <vt:lpstr>História da saúde mental - Cronologia</vt:lpstr>
      <vt:lpstr>História da saúde mental - Cronologia</vt:lpstr>
      <vt:lpstr>História da saúde mental - Cronologia</vt:lpstr>
      <vt:lpstr>História da saúde mental</vt:lpstr>
      <vt:lpstr>História da saúde mental</vt:lpstr>
      <vt:lpstr>Reforma psiquiátrica no brasil</vt:lpstr>
      <vt:lpstr>Reforma psiquiátrica no brasil</vt:lpstr>
      <vt:lpstr>Reforma psiquiátrica no brasil</vt:lpstr>
      <vt:lpstr>Reforma psiquiátrica no brasil</vt:lpstr>
      <vt:lpstr>Reforma psiquiátrica no brasil</vt:lpstr>
      <vt:lpstr>Reforma psiquiátrica no brasil</vt:lpstr>
      <vt:lpstr>Reforma psiquiátrica no brasil</vt:lpstr>
      <vt:lpstr>Da lógica psiquiátrica para a Atenção psicossocial</vt:lpstr>
      <vt:lpstr>Termos em uso (e desuso)</vt:lpstr>
      <vt:lpstr>Mudanças paradigmáticas</vt:lpstr>
      <vt:lpstr>Apresentação do PowerPoint</vt:lpstr>
      <vt:lpstr>Apresentação do PowerPoint</vt:lpstr>
      <vt:lpstr>RAPS – rede de atenção psicossocial</vt:lpstr>
      <vt:lpstr>Apresentação do PowerPoint</vt:lpstr>
      <vt:lpstr>Atualmente</vt:lpstr>
      <vt:lpstr>Desafios principais atuais</vt:lpstr>
      <vt:lpstr>Medicalização da vida cotidiana</vt:lpstr>
      <vt:lpstr>Medicalização da vida cotidiana</vt:lpstr>
      <vt:lpstr>Problemas mais frequentes</vt:lpstr>
      <vt:lpstr>Apresentação do PowerPoint</vt:lpstr>
      <vt:lpstr>Problemas mais frequentes</vt:lpstr>
      <vt:lpstr>Problemas mais frequentes</vt:lpstr>
      <vt:lpstr>Problemas mais frequentes </vt:lpstr>
      <vt:lpstr>Moradores de hospitais psiquiátricos Censo Psicossocial 2014 (Estado de SP)</vt:lpstr>
      <vt:lpstr>Censo Psicossocial 2014</vt:lpstr>
      <vt:lpstr>Uso de substâncias</vt:lpstr>
      <vt:lpstr>Avanços e conquistas </vt:lpstr>
      <vt:lpstr>Implantação de caps no brasil</vt:lpstr>
      <vt:lpstr>atividade</vt:lpstr>
      <vt:lpstr>Referências</vt:lpstr>
      <vt:lpstr>Reformas Psiquiátricas</vt:lpstr>
    </vt:vector>
  </TitlesOfParts>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Saúde Mental</dc:title>
  <dc:creator>Lasamec2</dc:creator>
  <cp:lastModifiedBy>Patricia Delfini</cp:lastModifiedBy>
  <cp:revision>69</cp:revision>
  <cp:lastPrinted>2017-04-28T19:12:44Z</cp:lastPrinted>
  <dcterms:created xsi:type="dcterms:W3CDTF">2016-05-25T18:44:04Z</dcterms:created>
  <dcterms:modified xsi:type="dcterms:W3CDTF">2018-05-10T10:15:13Z</dcterms:modified>
</cp:coreProperties>
</file>