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0" r:id="rId8"/>
    <p:sldId id="261" r:id="rId9"/>
    <p:sldId id="262" r:id="rId10"/>
    <p:sldId id="263" r:id="rId11"/>
    <p:sldId id="269" r:id="rId12"/>
    <p:sldId id="272" r:id="rId13"/>
    <p:sldId id="274" r:id="rId14"/>
    <p:sldId id="275" r:id="rId15"/>
    <p:sldId id="276" r:id="rId16"/>
    <p:sldId id="277" r:id="rId17"/>
    <p:sldId id="278" r:id="rId18"/>
    <p:sldId id="280" r:id="rId19"/>
    <p:sldId id="282" r:id="rId20"/>
    <p:sldId id="284" r:id="rId21"/>
    <p:sldId id="286" r:id="rId22"/>
    <p:sldId id="288" r:id="rId2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7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6D6C2-F34E-4259-827F-9932E9EE0D4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35E24-F1D2-4D91-A940-A79252C8FE3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39A47-B437-4B75-96C7-C7A0281F2E3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clip-art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lip-art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A11B15-A51D-4348-AEC3-7CAFB463BCD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F092005-6C71-4CA0-9B3F-A89C9570F06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C6C70-1546-4B7E-9295-65F251B46FD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7093F-70FD-454F-9F34-438B81A4BEA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2F418-9488-4370-AD44-20017EB7D3B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DD1C8-1CFE-448C-98D7-5F77290D0A3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FFC06-A1F4-4E16-B545-89D045D1966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5FC49-0D3F-4DBB-B443-6124C6F8C18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84A6C-1586-41F4-8F54-50438B73EFD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DF3A6-8748-4228-AA85-6790B48D79C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9EB1DD-C859-41D7-B7D4-25BF623B5CDC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Engenharia Econômica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PRO 2303</a:t>
            </a:r>
          </a:p>
          <a:p>
            <a:r>
              <a:rPr lang="pt-BR" dirty="0"/>
              <a:t>1</a:t>
            </a:r>
          </a:p>
        </p:txBody>
      </p:sp>
      <p:pic>
        <p:nvPicPr>
          <p:cNvPr id="2052" name="Picture 4" descr="logoprobai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0" y="247650"/>
            <a:ext cx="129222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3. A questão das </a:t>
            </a:r>
            <a:r>
              <a:rPr lang="pt-BR" sz="3600" dirty="0" err="1"/>
              <a:t>conseqüências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>
                <a:solidFill>
                  <a:srgbClr val="C00000"/>
                </a:solidFill>
              </a:rPr>
              <a:t>para quem </a:t>
            </a:r>
            <a:r>
              <a:rPr lang="pt-BR" sz="3600" dirty="0"/>
              <a:t>é crítica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9138"/>
            <a:ext cx="4038600" cy="4137025"/>
          </a:xfrm>
        </p:spPr>
        <p:txBody>
          <a:bodyPr/>
          <a:lstStyle/>
          <a:p>
            <a:pPr>
              <a:buFontTx/>
              <a:buNone/>
            </a:pPr>
            <a:r>
              <a:rPr lang="pt-BR" sz="2800" dirty="0"/>
              <a:t>	Antes de estabelecer procedimentos para formulação e avaliação de um projeto, é essencial decidir </a:t>
            </a:r>
            <a:r>
              <a:rPr lang="pt-BR" sz="2800" dirty="0" smtClean="0"/>
              <a:t>sob </a:t>
            </a:r>
            <a:r>
              <a:rPr lang="pt-BR" sz="2800" dirty="0"/>
              <a:t>qual </a:t>
            </a:r>
            <a:r>
              <a:rPr lang="pt-BR" sz="2800" dirty="0">
                <a:solidFill>
                  <a:srgbClr val="C00000"/>
                </a:solidFill>
              </a:rPr>
              <a:t>ponto de vista</a:t>
            </a:r>
            <a:r>
              <a:rPr lang="pt-BR" sz="2800" dirty="0"/>
              <a:t> será adotado </a:t>
            </a:r>
          </a:p>
        </p:txBody>
      </p:sp>
      <p:pic>
        <p:nvPicPr>
          <p:cNvPr id="18439" name="Picture 7" descr="caleidoscópi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93788" y="2540000"/>
            <a:ext cx="3386137" cy="23971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/>
              <a:t>4. Comensurabilidade das conseqüências de cada alternativa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060575"/>
            <a:ext cx="4038600" cy="4321175"/>
          </a:xfrm>
        </p:spPr>
        <p:txBody>
          <a:bodyPr/>
          <a:lstStyle/>
          <a:p>
            <a:pPr>
              <a:spcBef>
                <a:spcPct val="65000"/>
              </a:spcBef>
              <a:buFontTx/>
              <a:buNone/>
            </a:pPr>
            <a:r>
              <a:rPr lang="pt-BR" sz="2800"/>
              <a:t>	Em decisões econômicas, apenas unidades monetárias atendem a esse requisito.</a:t>
            </a:r>
          </a:p>
          <a:p>
            <a:pPr>
              <a:spcBef>
                <a:spcPct val="65000"/>
              </a:spcBef>
              <a:buFontTx/>
              <a:buNone/>
            </a:pPr>
            <a:r>
              <a:rPr lang="pt-BR" sz="2800"/>
              <a:t>	Palavras são um importante começo para decidir, mas não são suficientes.</a:t>
            </a:r>
          </a:p>
        </p:txBody>
      </p:sp>
      <p:pic>
        <p:nvPicPr>
          <p:cNvPr id="28679" name="Picture 7" descr="Dinheir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1600200"/>
            <a:ext cx="3008313" cy="4525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Situações que acontecem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pt-BR" sz="2800" dirty="0"/>
              <a:t>As diferenças não são mutuamente excludentes</a:t>
            </a:r>
          </a:p>
          <a:p>
            <a:pPr>
              <a:spcBef>
                <a:spcPct val="50000"/>
              </a:spcBef>
            </a:pPr>
            <a:r>
              <a:rPr lang="pt-BR" sz="2800" dirty="0"/>
              <a:t>Não há peso na importância dos atributos</a:t>
            </a:r>
          </a:p>
          <a:p>
            <a:pPr>
              <a:spcBef>
                <a:spcPct val="50000"/>
              </a:spcBef>
            </a:pPr>
            <a:r>
              <a:rPr lang="pt-BR" sz="2800" dirty="0"/>
              <a:t>A </a:t>
            </a:r>
            <a:r>
              <a:rPr lang="pt-BR" sz="2800" dirty="0" smtClean="0"/>
              <a:t>capacidade </a:t>
            </a:r>
            <a:r>
              <a:rPr lang="pt-BR" sz="2800" dirty="0"/>
              <a:t>de argumentação pode ser tendenciosa</a:t>
            </a:r>
          </a:p>
        </p:txBody>
      </p:sp>
      <p:pic>
        <p:nvPicPr>
          <p:cNvPr id="33799" name="Picture 7" descr="discussã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517775"/>
            <a:ext cx="4038600" cy="26892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que fazer então?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pt-BR" sz="2400"/>
              <a:t>Expressar as diferenças em unidades físicas adequadas.</a:t>
            </a:r>
          </a:p>
          <a:p>
            <a:pPr marL="533400" indent="-533400">
              <a:spcBef>
                <a:spcPct val="80000"/>
              </a:spcBef>
              <a:buFontTx/>
              <a:buAutoNum type="arabicPeriod"/>
            </a:pPr>
            <a:r>
              <a:rPr lang="pt-BR" sz="2400"/>
              <a:t>As unidades físicas devem ser transformadas em unidades monetárias.</a:t>
            </a:r>
          </a:p>
          <a:p>
            <a:pPr marL="533400" indent="-533400">
              <a:spcBef>
                <a:spcPct val="80000"/>
              </a:spcBef>
              <a:buFontTx/>
              <a:buAutoNum type="arabicPeriod"/>
            </a:pPr>
            <a:r>
              <a:rPr lang="pt-BR" sz="2400"/>
              <a:t>As unidades monetárias devem ser alocadas no tempo.</a:t>
            </a:r>
          </a:p>
        </p:txBody>
      </p:sp>
      <p:pic>
        <p:nvPicPr>
          <p:cNvPr id="36872" name="Picture 8" descr="balanç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33925" y="1857375"/>
            <a:ext cx="3867150" cy="4010025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7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Gerando um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4000" dirty="0" err="1" smtClean="0">
                <a:solidFill>
                  <a:srgbClr val="0070C0"/>
                </a:solidFill>
              </a:rPr>
              <a:t>Fluxo</a:t>
            </a:r>
            <a:r>
              <a:rPr lang="en-US" sz="4000" dirty="0" smtClean="0">
                <a:solidFill>
                  <a:srgbClr val="0070C0"/>
                </a:solidFill>
              </a:rPr>
              <a:t> de </a:t>
            </a:r>
            <a:r>
              <a:rPr lang="en-US" sz="4000" dirty="0" err="1" smtClean="0">
                <a:solidFill>
                  <a:srgbClr val="0070C0"/>
                </a:solidFill>
              </a:rPr>
              <a:t>caixa</a:t>
            </a:r>
            <a:endParaRPr lang="pt-BR" sz="4000" dirty="0">
              <a:solidFill>
                <a:srgbClr val="0070C0"/>
              </a:solidFill>
            </a:endParaRPr>
          </a:p>
        </p:txBody>
      </p:sp>
      <p:pic>
        <p:nvPicPr>
          <p:cNvPr id="39943" name="Picture 7" descr="fluxo caix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16513" y="1600200"/>
            <a:ext cx="3101975" cy="4525963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Questões a considerar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pt-BR"/>
              <a:t>Perspectiva de mudança no nível de preços</a:t>
            </a:r>
          </a:p>
          <a:p>
            <a:pPr>
              <a:spcBef>
                <a:spcPct val="100000"/>
              </a:spcBef>
            </a:pPr>
            <a:r>
              <a:rPr lang="pt-BR"/>
              <a:t>Perspectiva de mudança do poder de compra</a:t>
            </a:r>
          </a:p>
          <a:p>
            <a:pPr>
              <a:spcBef>
                <a:spcPct val="100000"/>
              </a:spcBef>
            </a:pPr>
            <a:r>
              <a:rPr lang="pt-BR"/>
              <a:t>Validade dos preços de mercado como base para decisão entre alternativas de investimento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/>
              <a:t>5. Irrelevância de fatores comuns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492375"/>
            <a:ext cx="4038600" cy="3633788"/>
          </a:xfrm>
        </p:spPr>
        <p:txBody>
          <a:bodyPr/>
          <a:lstStyle/>
          <a:p>
            <a:pPr>
              <a:buFontTx/>
              <a:buNone/>
            </a:pPr>
            <a:r>
              <a:rPr lang="pt-BR" sz="2800"/>
              <a:t>	Apenas diferenças entre alternativas são relevantes para seu cotejo.</a:t>
            </a:r>
          </a:p>
        </p:txBody>
      </p:sp>
      <p:pic>
        <p:nvPicPr>
          <p:cNvPr id="44039" name="Picture 7" descr="singularidad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414588"/>
            <a:ext cx="4038600" cy="2897187"/>
          </a:xfrm>
          <a:noFill/>
          <a:ln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/>
              <a:t>6. Separação das decisões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/>
          <a:p>
            <a:pPr>
              <a:buFontTx/>
              <a:buNone/>
            </a:pPr>
            <a:r>
              <a:rPr lang="pt-BR" sz="2800"/>
              <a:t>	Sempre que praticável, decisões separadas devem ser tomadas separadamente.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pt-BR" sz="2800"/>
              <a:t>	Assim, partes improdutivas do projeto não são ocultadas na análise.</a:t>
            </a:r>
          </a:p>
        </p:txBody>
      </p:sp>
      <p:pic>
        <p:nvPicPr>
          <p:cNvPr id="46087" name="Picture 7" descr="separa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347913"/>
            <a:ext cx="4038600" cy="3030537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/>
              <a:t>7. Necessidade e escolha de critérios de decisão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76475"/>
            <a:ext cx="4038600" cy="3849688"/>
          </a:xfrm>
        </p:spPr>
        <p:txBody>
          <a:bodyPr/>
          <a:lstStyle/>
          <a:p>
            <a:pPr>
              <a:spcBef>
                <a:spcPct val="60000"/>
              </a:spcBef>
              <a:buFontTx/>
              <a:buNone/>
            </a:pPr>
            <a:r>
              <a:rPr lang="pt-BR" sz="2800"/>
              <a:t>	Deve-se adotar um ou mais </a:t>
            </a:r>
            <a:r>
              <a:rPr lang="pt-BR" sz="2800">
                <a:solidFill>
                  <a:schemeClr val="hlink"/>
                </a:solidFill>
              </a:rPr>
              <a:t>critérios</a:t>
            </a:r>
            <a:r>
              <a:rPr lang="pt-BR" sz="2800"/>
              <a:t> para tomada de decisão.</a:t>
            </a:r>
          </a:p>
          <a:p>
            <a:pPr>
              <a:spcBef>
                <a:spcPct val="60000"/>
              </a:spcBef>
              <a:buFontTx/>
              <a:buNone/>
            </a:pPr>
            <a:r>
              <a:rPr lang="pt-BR" sz="2800"/>
              <a:t>	O primeiro critério é que contribua para fazer o melhor uso de recursos limitados.</a:t>
            </a:r>
          </a:p>
        </p:txBody>
      </p:sp>
      <p:pic>
        <p:nvPicPr>
          <p:cNvPr id="49159" name="Picture 7" descr="Lápi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236788"/>
            <a:ext cx="4038600" cy="3252787"/>
          </a:xfrm>
          <a:noFill/>
          <a:ln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/>
              <a:t>8. Critérios secundários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060575"/>
            <a:ext cx="4038600" cy="4065588"/>
          </a:xfrm>
        </p:spPr>
        <p:txBody>
          <a:bodyPr/>
          <a:lstStyle/>
          <a:p>
            <a:pPr>
              <a:spcBef>
                <a:spcPct val="60000"/>
              </a:spcBef>
              <a:buFontTx/>
              <a:buNone/>
            </a:pPr>
            <a:r>
              <a:rPr lang="pt-BR" sz="2400"/>
              <a:t>	Mesmo as mais cuidadosas estimativas das conseqüências monetárias da escolha de diferentes alternativas quase certamente estarão incorretas. </a:t>
            </a:r>
          </a:p>
          <a:p>
            <a:pPr>
              <a:spcBef>
                <a:spcPct val="60000"/>
              </a:spcBef>
              <a:buFontTx/>
              <a:buNone/>
            </a:pPr>
            <a:r>
              <a:rPr lang="pt-BR" sz="2400"/>
              <a:t>	Critérios secundários ajudam a lidar com as incertezas</a:t>
            </a:r>
          </a:p>
        </p:txBody>
      </p:sp>
      <p:pic>
        <p:nvPicPr>
          <p:cNvPr id="54279" name="Picture 7" descr="incertez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90563" y="1695450"/>
            <a:ext cx="3571875" cy="4333875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Engenharia Econômica?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1600200"/>
            <a:ext cx="4691062" cy="49244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i="1"/>
              <a:t>	(…) principles and techniques needed for </a:t>
            </a:r>
            <a:r>
              <a:rPr lang="en-US" sz="2000" i="1">
                <a:solidFill>
                  <a:schemeClr val="accent2"/>
                </a:solidFill>
              </a:rPr>
              <a:t>making decisions</a:t>
            </a:r>
            <a:r>
              <a:rPr lang="en-US" sz="2000" i="1"/>
              <a:t> about the acquisition and retirement of </a:t>
            </a:r>
            <a:r>
              <a:rPr lang="en-US" sz="2000" i="1">
                <a:solidFill>
                  <a:schemeClr val="accent2"/>
                </a:solidFill>
              </a:rPr>
              <a:t>capital goods</a:t>
            </a:r>
            <a:r>
              <a:rPr lang="en-US" sz="2000" i="1"/>
              <a:t> by industry and government.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i="1"/>
              <a:t>	Normally, such decisions should be made on the grounds of </a:t>
            </a:r>
            <a:r>
              <a:rPr lang="en-US" sz="2000" i="1">
                <a:solidFill>
                  <a:schemeClr val="accent2"/>
                </a:solidFill>
              </a:rPr>
              <a:t>long-run economy</a:t>
            </a:r>
            <a:r>
              <a:rPr lang="en-US" sz="2000" i="1"/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i="1"/>
              <a:t>	Because </a:t>
            </a:r>
            <a:r>
              <a:rPr lang="en-US" sz="2000" i="1">
                <a:solidFill>
                  <a:schemeClr val="accent2"/>
                </a:solidFill>
              </a:rPr>
              <a:t>engineers make many such decisions and make recommendations for many others</a:t>
            </a:r>
            <a:r>
              <a:rPr lang="en-US" sz="2000" i="1"/>
              <a:t>, the body of principles and techniques related to them has been called </a:t>
            </a:r>
            <a:r>
              <a:rPr lang="en-US" sz="2000" i="1">
                <a:solidFill>
                  <a:srgbClr val="FF5050"/>
                </a:solidFill>
              </a:rPr>
              <a:t>engineering economy</a:t>
            </a:r>
            <a:r>
              <a:rPr lang="en-US" sz="2000" i="1"/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i="1"/>
              <a:t>	Eugene L. Grant (1897-1996)</a:t>
            </a:r>
          </a:p>
        </p:txBody>
      </p:sp>
      <p:pic>
        <p:nvPicPr>
          <p:cNvPr id="3078" name="Picture 6" descr="gran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36650" y="2165350"/>
            <a:ext cx="2039938" cy="2886075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/>
              <a:t>9. Fatores intangíveis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44675"/>
            <a:ext cx="4038600" cy="4281488"/>
          </a:xfrm>
        </p:spPr>
        <p:txBody>
          <a:bodyPr/>
          <a:lstStyle/>
          <a:p>
            <a:pPr>
              <a:buFontTx/>
              <a:buNone/>
            </a:pPr>
            <a:r>
              <a:rPr lang="pt-BR" sz="2800"/>
              <a:t>	Eram conhecidos como “dados não reduzíveis a um problema de investimento”.</a:t>
            </a:r>
          </a:p>
          <a:p>
            <a:pPr>
              <a:spcBef>
                <a:spcPct val="70000"/>
              </a:spcBef>
              <a:buFontTx/>
              <a:buNone/>
            </a:pPr>
            <a:r>
              <a:rPr lang="pt-BR" sz="2800"/>
              <a:t>	As decisões devem abrir espaço para esses fatores.</a:t>
            </a:r>
          </a:p>
        </p:txBody>
      </p:sp>
      <p:pic>
        <p:nvPicPr>
          <p:cNvPr id="57351" name="Picture 7" descr="intangíve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12863" y="2900363"/>
            <a:ext cx="2908300" cy="2030412"/>
          </a:xfrm>
          <a:noFill/>
          <a:ln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/>
              <a:t>10. Necessidade de visão sistêmica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420938"/>
            <a:ext cx="4038600" cy="3705225"/>
          </a:xfrm>
        </p:spPr>
        <p:txBody>
          <a:bodyPr/>
          <a:lstStyle/>
          <a:p>
            <a:pPr>
              <a:buFontTx/>
              <a:buNone/>
            </a:pPr>
            <a:r>
              <a:rPr lang="pt-BR" sz="2800"/>
              <a:t>	Freqüentemente é necessário examinar as inter-relações entre algumas decisões antes de tomar uma decisão.</a:t>
            </a:r>
          </a:p>
        </p:txBody>
      </p:sp>
      <p:pic>
        <p:nvPicPr>
          <p:cNvPr id="62470" name="Picture 6" descr="xadrez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77875" y="1600200"/>
            <a:ext cx="3397250" cy="4525963"/>
          </a:xfrm>
          <a:noFill/>
          <a:ln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t-BR" dirty="0" smtClean="0">
                <a:latin typeface="Calibri" pitchFamily="34" charset="0"/>
              </a:rPr>
              <a:t>Praticando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712968" cy="5184576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pt-BR" sz="2400" i="1" dirty="0" smtClean="0">
                <a:latin typeface="Calibri" pitchFamily="34" charset="0"/>
              </a:rPr>
              <a:t>Para estimular o desenvolvimento </a:t>
            </a:r>
            <a:r>
              <a:rPr lang="pt-BR" sz="2400" i="1" dirty="0">
                <a:latin typeface="Calibri" pitchFamily="34" charset="0"/>
              </a:rPr>
              <a:t>d</a:t>
            </a:r>
            <a:r>
              <a:rPr lang="pt-BR" sz="2400" i="1" dirty="0" smtClean="0">
                <a:latin typeface="Calibri" pitchFamily="34" charset="0"/>
              </a:rPr>
              <a:t>a cidade, a Agência de Inovação de </a:t>
            </a:r>
            <a:r>
              <a:rPr lang="pt-BR" sz="2400" i="1" dirty="0" err="1" smtClean="0">
                <a:latin typeface="Calibri" pitchFamily="34" charset="0"/>
              </a:rPr>
              <a:t>Politecnópolis</a:t>
            </a:r>
            <a:r>
              <a:rPr lang="pt-BR" sz="2400" i="1" dirty="0" smtClean="0">
                <a:latin typeface="Calibri" pitchFamily="34" charset="0"/>
              </a:rPr>
              <a:t> criou o Centro de Economia Criativa (CEC), destinado a abrigar projetos e empresas nascentes, assim como os serviços de apoio a esses empreendimentos inovadores. Um dos andares foi dedicado a um </a:t>
            </a:r>
            <a:r>
              <a:rPr lang="pt-BR" sz="2400" i="1" dirty="0" err="1" smtClean="0">
                <a:latin typeface="Calibri" pitchFamily="34" charset="0"/>
              </a:rPr>
              <a:t>FabLab</a:t>
            </a:r>
            <a:r>
              <a:rPr lang="pt-BR" sz="2400" i="1" dirty="0" smtClean="0">
                <a:latin typeface="Calibri" pitchFamily="34" charset="0"/>
              </a:rPr>
              <a:t> aberto.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pt-BR" sz="2400" i="1" dirty="0" smtClean="0">
                <a:latin typeface="Calibri" pitchFamily="34" charset="0"/>
              </a:rPr>
              <a:t>O sucesso da iniciativa foi grande e o prédio adaptado, que tem 12 andares, está completamente ocupado. Todavia, a administração do CEC vem </a:t>
            </a:r>
            <a:r>
              <a:rPr lang="pt-BR" sz="2400" i="1" dirty="0">
                <a:latin typeface="Calibri" pitchFamily="34" charset="0"/>
              </a:rPr>
              <a:t>recebendo número crescente de </a:t>
            </a:r>
            <a:r>
              <a:rPr lang="pt-BR" sz="2400" i="1" dirty="0" smtClean="0">
                <a:latin typeface="Calibri" pitchFamily="34" charset="0"/>
              </a:rPr>
              <a:t>reclamações do(a)s usuários no Fale  Conosco</a:t>
            </a:r>
            <a:r>
              <a:rPr lang="pt-BR" sz="2400" i="1" dirty="0">
                <a:latin typeface="Calibri" pitchFamily="34" charset="0"/>
              </a:rPr>
              <a:t>. A mais frequente é a demora dos elevadores (há </a:t>
            </a:r>
            <a:r>
              <a:rPr lang="pt-BR" sz="2400" i="1" dirty="0" smtClean="0">
                <a:latin typeface="Calibri" pitchFamily="34" charset="0"/>
              </a:rPr>
              <a:t>dois).</a:t>
            </a:r>
            <a:endParaRPr lang="pt-BR" sz="2400" i="1" dirty="0">
              <a:latin typeface="Calibri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pt-BR" sz="2400" i="1" dirty="0" smtClean="0">
                <a:solidFill>
                  <a:srgbClr val="C00000"/>
                </a:solidFill>
                <a:latin typeface="Calibri" pitchFamily="34" charset="0"/>
              </a:rPr>
              <a:t>a) Que conduta vocês recomendam?</a:t>
            </a:r>
            <a:endParaRPr lang="pt-BR" sz="2400" i="1" dirty="0">
              <a:solidFill>
                <a:srgbClr val="C000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pt-BR" sz="2400" i="1" dirty="0" smtClean="0">
                <a:solidFill>
                  <a:srgbClr val="C00000"/>
                </a:solidFill>
                <a:latin typeface="Calibri" pitchFamily="34" charset="0"/>
              </a:rPr>
              <a:t>b) Como </a:t>
            </a:r>
            <a:r>
              <a:rPr lang="pt-BR" sz="2400" i="1" dirty="0">
                <a:solidFill>
                  <a:srgbClr val="C00000"/>
                </a:solidFill>
                <a:latin typeface="Calibri" pitchFamily="34" charset="0"/>
              </a:rPr>
              <a:t>decidir </a:t>
            </a:r>
            <a:r>
              <a:rPr lang="pt-BR" sz="2400" i="1" dirty="0" smtClean="0">
                <a:solidFill>
                  <a:srgbClr val="C00000"/>
                </a:solidFill>
                <a:latin typeface="Calibri" pitchFamily="34" charset="0"/>
              </a:rPr>
              <a:t>o que fazer? 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pt-BR" sz="2400" i="1" dirty="0" smtClean="0">
                <a:solidFill>
                  <a:srgbClr val="C00000"/>
                </a:solidFill>
                <a:latin typeface="Calibri" pitchFamily="34" charset="0"/>
              </a:rPr>
              <a:t>Explicitar </a:t>
            </a:r>
            <a:r>
              <a:rPr lang="pt-BR" sz="2400" i="1" smtClean="0">
                <a:solidFill>
                  <a:srgbClr val="C00000"/>
                </a:solidFill>
                <a:latin typeface="Calibri" pitchFamily="34" charset="0"/>
              </a:rPr>
              <a:t>os eventuais pressupostos </a:t>
            </a:r>
            <a:r>
              <a:rPr lang="pt-BR" sz="2400" i="1" dirty="0" smtClean="0">
                <a:solidFill>
                  <a:srgbClr val="C00000"/>
                </a:solidFill>
                <a:latin typeface="Calibri" pitchFamily="34" charset="0"/>
              </a:rPr>
              <a:t>adotados.</a:t>
            </a:r>
            <a:endParaRPr lang="pt-BR" sz="2400" i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/>
              <a:t>EE para Decisões de Investimento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clipArt" sz="half" idx="1"/>
          </p:nvPr>
        </p:nvSpPr>
        <p:spPr/>
      </p:sp>
      <p:sp>
        <p:nvSpPr>
          <p:cNvPr id="512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	</a:t>
            </a:r>
            <a:r>
              <a:rPr lang="en-US" sz="2000" i="1"/>
              <a:t>And yet there is no field of professional labor in which a limited amount of modest incompetency at $ 150 per month can set so many picks and shovels and locomotives at work for no purpose whatever.</a:t>
            </a:r>
          </a:p>
          <a:p>
            <a:pPr>
              <a:buFontTx/>
              <a:buNone/>
            </a:pPr>
            <a:endParaRPr lang="en-US" sz="2000" i="1"/>
          </a:p>
          <a:p>
            <a:pPr>
              <a:buFontTx/>
              <a:buNone/>
            </a:pPr>
            <a:r>
              <a:rPr lang="en-US" sz="2000" i="1"/>
              <a:t>	A.M. Wellington – The economic theory of railway location (1887)  </a:t>
            </a:r>
            <a:endParaRPr lang="en-US" sz="2800"/>
          </a:p>
        </p:txBody>
      </p:sp>
      <p:pic>
        <p:nvPicPr>
          <p:cNvPr id="5124" name="Picture 4" descr="investimen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2680900" cy="406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1135_image_file_original"/>
          <p:cNvPicPr>
            <a:picLocks noChangeAspect="1" noChangeArrowheads="1"/>
          </p:cNvPicPr>
          <p:nvPr/>
        </p:nvPicPr>
        <p:blipFill>
          <a:blip r:embed="rId2" cstate="print"/>
          <a:srcRect t="1595" r="162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803775" y="4495800"/>
            <a:ext cx="3689350" cy="11414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tIns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400">
                <a:solidFill>
                  <a:schemeClr val="bg1"/>
                </a:solidFill>
              </a:rPr>
              <a:t>Como não despencar no processo de decisão de investimentos?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Projetos industriais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80000"/>
              </a:spcBef>
              <a:buFontTx/>
              <a:buNone/>
            </a:pPr>
            <a:r>
              <a:rPr lang="pt-BR" sz="2400"/>
              <a:t>	</a:t>
            </a:r>
            <a:r>
              <a:rPr lang="pt-BR" sz="2400" i="1"/>
              <a:t>As decisões pré-operacionais como condicionantes dos custos de operação em unidades industriais de processo</a:t>
            </a:r>
          </a:p>
          <a:p>
            <a:pPr>
              <a:lnSpc>
                <a:spcPct val="80000"/>
              </a:lnSpc>
              <a:spcBef>
                <a:spcPct val="80000"/>
              </a:spcBef>
              <a:buFontTx/>
              <a:buNone/>
            </a:pPr>
            <a:r>
              <a:rPr lang="pt-BR" sz="2400"/>
              <a:t>	H.S. Almeida, G.A. Plonski e G.B.G. Cury</a:t>
            </a:r>
          </a:p>
          <a:p>
            <a:pPr>
              <a:lnSpc>
                <a:spcPct val="80000"/>
              </a:lnSpc>
              <a:spcBef>
                <a:spcPct val="80000"/>
              </a:spcBef>
              <a:buFontTx/>
              <a:buNone/>
            </a:pPr>
            <a:r>
              <a:rPr lang="pt-BR" sz="2400"/>
              <a:t>	</a:t>
            </a:r>
            <a:r>
              <a:rPr lang="pt-BR" sz="2400">
                <a:solidFill>
                  <a:schemeClr val="hlink"/>
                </a:solidFill>
              </a:rPr>
              <a:t>III Congresso Pan-americano de Engenharia Econômica e de Custos (Santiago do Chile, 1978)</a:t>
            </a:r>
          </a:p>
        </p:txBody>
      </p:sp>
      <p:pic>
        <p:nvPicPr>
          <p:cNvPr id="7177" name="Picture 9" descr="Fábrica ciment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30250" y="2784475"/>
            <a:ext cx="3027363" cy="19415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Marco conceitual da EE para decisões de investimento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2400" dirty="0" smtClean="0"/>
              <a:t>cf. Grant &amp; </a:t>
            </a:r>
            <a:r>
              <a:rPr lang="pt-BR" sz="2400" dirty="0" err="1" smtClean="0"/>
              <a:t>Ireson</a:t>
            </a:r>
            <a:endParaRPr lang="pt-BR" sz="2400" dirty="0" smtClean="0"/>
          </a:p>
          <a:p>
            <a:r>
              <a:rPr lang="pt-BR" sz="2400" i="1" dirty="0" err="1" smtClean="0"/>
              <a:t>Principles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of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Engineering</a:t>
            </a:r>
            <a:r>
              <a:rPr lang="pt-BR" sz="2400" i="1" dirty="0" smtClean="0"/>
              <a:t> </a:t>
            </a:r>
            <a:r>
              <a:rPr lang="pt-BR" sz="2400" i="1" dirty="0" err="1" smtClean="0"/>
              <a:t>Economy</a:t>
            </a:r>
            <a:r>
              <a:rPr lang="pt-BR" sz="2400" i="1" dirty="0" smtClean="0"/>
              <a:t> (5th ed.)</a:t>
            </a:r>
          </a:p>
          <a:p>
            <a:endParaRPr lang="pt-BR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/>
              <a:t>1. Reconhecer e definir alternativas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sz="2800"/>
              <a:t>	</a:t>
            </a:r>
            <a:r>
              <a:rPr lang="pt-BR" sz="2800">
                <a:solidFill>
                  <a:srgbClr val="FF5050"/>
                </a:solidFill>
              </a:rPr>
              <a:t>Decisões são tomadas entre alternativas</a:t>
            </a:r>
            <a:r>
              <a:rPr lang="pt-BR" sz="2800"/>
              <a:t>.</a:t>
            </a:r>
          </a:p>
          <a:p>
            <a:pPr>
              <a:buFontTx/>
              <a:buNone/>
            </a:pPr>
            <a:r>
              <a:rPr lang="pt-BR" sz="2800"/>
              <a:t>	É desejável que as alternativas estejam claramente definidas e que os méritos de todas as alternativas </a:t>
            </a:r>
            <a:r>
              <a:rPr lang="pt-BR" sz="2800">
                <a:solidFill>
                  <a:schemeClr val="hlink"/>
                </a:solidFill>
              </a:rPr>
              <a:t>apropriadas</a:t>
            </a:r>
            <a:r>
              <a:rPr lang="pt-BR" sz="2800"/>
              <a:t> sejam avaliadas</a:t>
            </a:r>
          </a:p>
        </p:txBody>
      </p:sp>
      <p:pic>
        <p:nvPicPr>
          <p:cNvPr id="13319" name="Picture 7" descr="alternativas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2425" y="2820988"/>
            <a:ext cx="3865563" cy="17970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Falhas usuais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pt-BR"/>
              <a:t>Decisão apenas entre </a:t>
            </a:r>
            <a:r>
              <a:rPr lang="pt-BR" i="1"/>
              <a:t>fazer</a:t>
            </a:r>
            <a:r>
              <a:rPr lang="pt-BR"/>
              <a:t> e </a:t>
            </a:r>
            <a:r>
              <a:rPr lang="pt-BR" i="1"/>
              <a:t>não fazer</a:t>
            </a:r>
            <a:endParaRPr lang="pt-BR"/>
          </a:p>
          <a:p>
            <a:pPr>
              <a:spcBef>
                <a:spcPct val="50000"/>
              </a:spcBef>
            </a:pPr>
            <a:r>
              <a:rPr lang="pt-BR"/>
              <a:t>Falta de consideração de </a:t>
            </a:r>
            <a:r>
              <a:rPr lang="pt-BR" i="1"/>
              <a:t>soluções não-estruturais</a:t>
            </a:r>
          </a:p>
          <a:p>
            <a:pPr>
              <a:spcBef>
                <a:spcPct val="50000"/>
              </a:spcBef>
            </a:pPr>
            <a:r>
              <a:rPr lang="pt-BR"/>
              <a:t>Colocar a sofisticação técnica como pré-requisito para ter uma solução econômica</a:t>
            </a:r>
          </a:p>
          <a:p>
            <a:pPr>
              <a:spcBef>
                <a:spcPct val="50000"/>
              </a:spcBef>
            </a:pPr>
            <a:r>
              <a:rPr lang="pt-BR"/>
              <a:t>Exagerar na formulação e consideração de alternativas para decisão</a:t>
            </a:r>
            <a:endParaRPr lang="pt-BR" i="1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/>
              <a:t>2. É necessário considerar</a:t>
            </a:r>
            <a:br>
              <a:rPr lang="pt-BR" sz="3600"/>
            </a:br>
            <a:r>
              <a:rPr lang="pt-BR" sz="3600"/>
              <a:t>as conseqüências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60000"/>
              </a:spcBef>
              <a:buFontTx/>
              <a:buNone/>
            </a:pPr>
            <a:r>
              <a:rPr lang="pt-BR" sz="2800"/>
              <a:t>	Decisões devem ser tomadas com base nas conseqüências esperadas de cada alternativa.</a:t>
            </a:r>
          </a:p>
          <a:p>
            <a:pPr>
              <a:lnSpc>
                <a:spcPct val="90000"/>
              </a:lnSpc>
              <a:spcBef>
                <a:spcPct val="60000"/>
              </a:spcBef>
              <a:buFontTx/>
              <a:buNone/>
            </a:pPr>
            <a:r>
              <a:rPr lang="pt-BR" sz="2800"/>
              <a:t>	Todas as conseqüências [</a:t>
            </a:r>
            <a:r>
              <a:rPr lang="pt-BR" sz="2800">
                <a:solidFill>
                  <a:schemeClr val="hlink"/>
                </a:solidFill>
              </a:rPr>
              <a:t>ocorrerão</a:t>
            </a:r>
            <a:r>
              <a:rPr lang="pt-BR" sz="2800"/>
              <a:t>] ou [</a:t>
            </a:r>
            <a:r>
              <a:rPr lang="pt-BR" sz="2800">
                <a:solidFill>
                  <a:srgbClr val="D60093"/>
                </a:solidFill>
              </a:rPr>
              <a:t>poderão ocorrer</a:t>
            </a:r>
            <a:r>
              <a:rPr lang="pt-BR" sz="2800"/>
              <a:t>] no futuro. </a:t>
            </a:r>
          </a:p>
        </p:txBody>
      </p:sp>
      <p:pic>
        <p:nvPicPr>
          <p:cNvPr id="16391" name="Picture 7" descr="Gravidez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76275" y="2278063"/>
            <a:ext cx="3238500" cy="32385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353</Words>
  <Application>Microsoft Office PowerPoint</Application>
  <PresentationFormat>Apresentação na tela (4:3)</PresentationFormat>
  <Paragraphs>75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Design padrão</vt:lpstr>
      <vt:lpstr>Engenharia Econômica</vt:lpstr>
      <vt:lpstr>Engenharia Econômica?</vt:lpstr>
      <vt:lpstr>EE para Decisões de Investimento</vt:lpstr>
      <vt:lpstr>Apresentação do PowerPoint</vt:lpstr>
      <vt:lpstr>Projetos industriais</vt:lpstr>
      <vt:lpstr>Marco conceitual da EE para decisões de investimento</vt:lpstr>
      <vt:lpstr>1. Reconhecer e definir alternativas</vt:lpstr>
      <vt:lpstr>Falhas usuais</vt:lpstr>
      <vt:lpstr>2. É necessário considerar as conseqüências</vt:lpstr>
      <vt:lpstr>3. A questão das conseqüências para quem é crítica</vt:lpstr>
      <vt:lpstr>4. Comensurabilidade das conseqüências de cada alternativa</vt:lpstr>
      <vt:lpstr>Situações que acontecem</vt:lpstr>
      <vt:lpstr>O que fazer então?</vt:lpstr>
      <vt:lpstr>Gerando um</vt:lpstr>
      <vt:lpstr>Questões a considerar</vt:lpstr>
      <vt:lpstr>5. Irrelevância de fatores comuns</vt:lpstr>
      <vt:lpstr>6. Separação das decisões</vt:lpstr>
      <vt:lpstr>7. Necessidade e escolha de critérios de decisão</vt:lpstr>
      <vt:lpstr>8. Critérios secundários</vt:lpstr>
      <vt:lpstr>9. Fatores intangíveis</vt:lpstr>
      <vt:lpstr>10. Necessidade de visão sistêmica</vt:lpstr>
      <vt:lpstr>Praticando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Engenharia Econômica</dc:title>
  <dc:creator>Guilherme</dc:creator>
  <cp:lastModifiedBy>Ary</cp:lastModifiedBy>
  <cp:revision>31</cp:revision>
  <dcterms:created xsi:type="dcterms:W3CDTF">2007-03-08T06:41:23Z</dcterms:created>
  <dcterms:modified xsi:type="dcterms:W3CDTF">2015-02-26T15:56:14Z</dcterms:modified>
</cp:coreProperties>
</file>