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286" r:id="rId4"/>
    <p:sldId id="287" r:id="rId5"/>
    <p:sldId id="323" r:id="rId6"/>
    <p:sldId id="324" r:id="rId7"/>
    <p:sldId id="325" r:id="rId8"/>
    <p:sldId id="291" r:id="rId9"/>
    <p:sldId id="257" r:id="rId10"/>
    <p:sldId id="284" r:id="rId11"/>
    <p:sldId id="261" r:id="rId12"/>
    <p:sldId id="285" r:id="rId13"/>
    <p:sldId id="292" r:id="rId14"/>
    <p:sldId id="288" r:id="rId15"/>
    <p:sldId id="289" r:id="rId16"/>
    <p:sldId id="290" r:id="rId17"/>
    <p:sldId id="293" r:id="rId18"/>
    <p:sldId id="294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277" r:id="rId37"/>
    <p:sldId id="322" r:id="rId38"/>
    <p:sldId id="299" r:id="rId39"/>
    <p:sldId id="300" r:id="rId40"/>
    <p:sldId id="301" r:id="rId41"/>
    <p:sldId id="302" r:id="rId42"/>
    <p:sldId id="266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6D5B-6977-473C-BA6A-18FB4F70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4F55A1-ECE2-4B48-81D6-774932F9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CA072-B743-4270-A95C-B511C447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4D510-9BBA-42FC-B40B-FEC99EC8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CEB8D-3EA8-4E42-88A1-631827B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A7A0C-1768-47AF-B099-225F9F30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9122F0-9724-4072-AC02-4F268C89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F360F-F815-48BD-A21E-B92F3D7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6AEBB-7F90-46DC-9762-44A2621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E7A30-59A4-4C56-A9EE-E8A6C9F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BC1B1-B763-497C-A32E-6846958C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459C1-5D97-4AEC-B9D5-8E5D1B5BA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C3C-95F6-4F2F-B474-19730A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D19AE-E3CF-4B3B-BBEC-646E06F9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7DB3C-D3BB-454D-8C24-2302707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050AD-102D-4333-BEC6-CCF52934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0DF5F-66A8-4EFD-9AB3-01E47380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1FEB3-7330-458A-B615-BA1243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A1B12-A6A2-4278-ABED-2EB6D4C1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E2169D-6D17-49D5-9988-0913174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9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D770-29DA-4819-9A0F-C1A8A306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507FEA-AAA1-416A-BC0B-4DE7A7ED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95AD4-5626-47B9-92AD-8CE8EA97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7E1D6-C06D-462E-9B06-F1EA6F0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DACAB-9B91-45EA-ADA0-148A539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6C0D5-8A40-4652-A629-4916CC83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655EC-8B77-40E6-B7DC-6469EC94D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AAB9B4-2B05-4EDC-A524-E1B8A589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4F13A6-2ECE-43E6-B48F-1BF108F9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BBC300-EA06-4960-B503-513809F2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B0D21A-9526-4537-9FF3-849176B6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7D60-0196-46F1-B83D-5043258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7CAED-F48C-42C1-9197-536CD478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D663C-4DFC-4591-9A69-333313D3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0A0D0-68EC-44D9-8E99-9D509A0EE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EF92C-71FC-45AA-8CBA-1F3E7FEB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EF3AE-06C4-4069-AAAB-D211053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4A968-EF42-45C5-8271-4A4DF45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2C25AD-8146-4455-BC37-70FE2036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B6F73-303A-456B-B1BC-FE664AEE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BC02D2-3FBF-4B22-81F7-FE5B21EB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CAC775-31EF-49E4-A927-FCD7563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4B573-8DA5-4A8B-9DA2-ED4806C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9023FB-4255-4353-BAED-7DC685B3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775C8-387B-430C-B595-20A3B8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9B5075-762F-4159-A494-CD947A1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B2B02-2709-478B-A59B-7280FF0E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0A59D-92CE-4169-BD6B-84844B33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F557-6F0D-482E-AEDA-5AAADF76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8D4CA-AC29-4614-A88D-E5DCB07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E9B19-5777-4BD2-A970-3D0DF7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B212C-6C85-4AE7-95C2-2FB0A1D1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92E-57F7-498B-9424-341E0517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69E3A4-3404-4FCA-9CBF-99461CC0C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161C2-0B14-4B07-A656-00BEC889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A2D961-2B5E-4487-ACBB-D15194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B3CA2-1C06-468E-A86E-6D30FBC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A96DF1-D79C-40A3-82D2-89B207CA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8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438C2-1633-4E14-8854-DBA5C6AF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E5955F-76D2-4D56-9698-F71FAC3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084E0-EB25-4F23-B56E-2548061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53A0C-2373-45BC-A6C5-9E8A2C15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D9FEC-906F-40A1-B652-A9941815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Estabilidade e Bifurcações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PEF 6004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(28/10/2021)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Comportamento Assintótico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03C56D-9F14-4595-969A-4C272773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invariante(S): condição inicial está em S .... O fluxo ou o mapa fica em S para todo t &gt; 0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5C9456-FC21-45AB-83D1-3B130A31C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52838"/>
            <a:ext cx="10218948" cy="96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conjuntos invariantes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- variedade estável para um ponto de equilíbrio (fixo) 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- variedade instável para um ponto de equilíbrio (fixo)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- solução periódica</a:t>
            </a:r>
          </a:p>
        </p:txBody>
      </p:sp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não errante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959F87-4164-41A4-9603-EA79619D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2" y="1825625"/>
            <a:ext cx="11461958" cy="30833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69FEDAE-857C-4AB3-963A-50F94E08D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05" y="4939171"/>
            <a:ext cx="9073612" cy="222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oscilador não amortecido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F46FC-2FCE-4BB9-89E2-FDCF2398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Todas as trajetórias no espaço de estados são fechadas</a:t>
            </a:r>
          </a:p>
          <a:p>
            <a:endParaRPr lang="pt-BR" dirty="0"/>
          </a:p>
          <a:p>
            <a:r>
              <a:rPr lang="pt-BR" dirty="0"/>
              <a:t>Infinitesimalmente próxima de uma trajetória sempre há outra</a:t>
            </a:r>
          </a:p>
          <a:p>
            <a:endParaRPr lang="pt-BR" dirty="0"/>
          </a:p>
          <a:p>
            <a:r>
              <a:rPr lang="pt-BR" dirty="0"/>
              <a:t>Todos os pontos são não errantes</a:t>
            </a:r>
          </a:p>
        </p:txBody>
      </p:sp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Conjuntos ômega-limite e alfa-limite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Linguagem de engenheiros:</a:t>
            </a:r>
          </a:p>
          <a:p>
            <a:endParaRPr lang="pt-BR" dirty="0"/>
          </a:p>
          <a:p>
            <a:r>
              <a:rPr lang="pt-BR" dirty="0"/>
              <a:t>Ômega-limite: regime permanente</a:t>
            </a:r>
          </a:p>
          <a:p>
            <a:endParaRPr lang="pt-BR" dirty="0"/>
          </a:p>
          <a:p>
            <a:r>
              <a:rPr lang="pt-BR" dirty="0"/>
              <a:t>Alfa-limite: regime transitório </a:t>
            </a:r>
          </a:p>
        </p:txBody>
      </p:sp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</a:t>
            </a:r>
          </a:p>
        </p:txBody>
      </p:sp>
      <p:pic>
        <p:nvPicPr>
          <p:cNvPr id="12" name="Espaço Reservado para Conteúdo 11">
            <a:extLst>
              <a:ext uri="{FF2B5EF4-FFF2-40B4-BE49-F238E27FC236}">
                <a16:creationId xmlns:a16="http://schemas.microsoft.com/office/drawing/2014/main" id="{D3BDF0F6-1C06-45A6-9899-A3352CDA3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817" y="1982428"/>
            <a:ext cx="10439799" cy="182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0846836-DF99-496D-B210-B6394AB98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181" y="1591979"/>
            <a:ext cx="8118182" cy="43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 que generaliza a ideia de robustez em controle</a:t>
            </a:r>
          </a:p>
          <a:p>
            <a:endParaRPr lang="pt-BR" dirty="0"/>
          </a:p>
          <a:p>
            <a:r>
              <a:rPr lang="pt-BR" dirty="0"/>
              <a:t>Perturbações não alteram qualitativamente o comportamento do sistema</a:t>
            </a:r>
          </a:p>
          <a:p>
            <a:endParaRPr lang="pt-BR" dirty="0"/>
          </a:p>
          <a:p>
            <a:r>
              <a:rPr lang="pt-BR" dirty="0"/>
              <a:t>Equivalência topológica a uma épsilon-perturbação</a:t>
            </a:r>
          </a:p>
        </p:txBody>
      </p:sp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uma épsilon-perturbação?</a:t>
            </a:r>
          </a:p>
          <a:p>
            <a:r>
              <a:rPr lang="pt-BR" dirty="0"/>
              <a:t> Mudança infinitesimal nos parâmetros, mantendo as derivadas próximas</a:t>
            </a:r>
          </a:p>
          <a:p>
            <a:endParaRPr lang="pt-BR" dirty="0"/>
          </a:p>
          <a:p>
            <a:r>
              <a:rPr lang="pt-BR" dirty="0"/>
              <a:t>O que é equivalência topológica?</a:t>
            </a:r>
          </a:p>
          <a:p>
            <a:r>
              <a:rPr lang="pt-BR" dirty="0"/>
              <a:t>Existência de um homeomorfismo que leva o espaço de estados de um sistema no outro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Estrutural: sistemas conservativos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EE: equivalência topológica a uma épsilon-perturbação</a:t>
            </a:r>
          </a:p>
          <a:p>
            <a:endParaRPr lang="pt-BR" dirty="0"/>
          </a:p>
          <a:p>
            <a:r>
              <a:rPr lang="pt-BR" dirty="0"/>
              <a:t>EE pode ser expressa pelos comportamentos assintóticos</a:t>
            </a:r>
          </a:p>
          <a:p>
            <a:endParaRPr lang="pt-BR" dirty="0"/>
          </a:p>
          <a:p>
            <a:r>
              <a:rPr lang="pt-BR" dirty="0"/>
              <a:t>Conjuntos invariantes; conjuntos não errantes</a:t>
            </a:r>
          </a:p>
          <a:p>
            <a:endParaRPr lang="pt-BR" dirty="0"/>
          </a:p>
          <a:p>
            <a:r>
              <a:rPr lang="pt-BR" dirty="0"/>
              <a:t>Conjuntos ômega-limite e alfa-limite</a:t>
            </a:r>
          </a:p>
        </p:txBody>
      </p:sp>
    </p:spTree>
    <p:extLst>
      <p:ext uri="{BB962C8B-B14F-4D97-AF65-F5344CB8AC3E}">
        <p14:creationId xmlns:p14="http://schemas.microsoft.com/office/powerpoint/2010/main" val="182282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8E991-6A23-4E3C-B281-AF818F79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8E493D-D279-4FB3-B90E-C37392FEB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Mapa de Poincaré (Exemplo)</a:t>
            </a:r>
          </a:p>
          <a:p>
            <a:endParaRPr lang="pt-BR" dirty="0"/>
          </a:p>
          <a:p>
            <a:r>
              <a:rPr lang="pt-BR" dirty="0"/>
              <a:t>Estabilidade Estrutural</a:t>
            </a:r>
          </a:p>
          <a:p>
            <a:endParaRPr lang="pt-BR" dirty="0"/>
          </a:p>
          <a:p>
            <a:r>
              <a:rPr lang="pt-BR" dirty="0"/>
              <a:t>Sistemas hamiltonianos</a:t>
            </a:r>
          </a:p>
        </p:txBody>
      </p:sp>
    </p:spTree>
    <p:extLst>
      <p:ext uri="{BB962C8B-B14F-4D97-AF65-F5344CB8AC3E}">
        <p14:creationId xmlns:p14="http://schemas.microsoft.com/office/powerpoint/2010/main" val="465736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Fluxos </a:t>
            </a:r>
            <a:r>
              <a:rPr lang="pt-BR" dirty="0" err="1"/>
              <a:t>bi-dimensionais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80E80C-36C0-4D1E-92B3-16D1F17E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92" y="1540491"/>
            <a:ext cx="8333772" cy="417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9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Poincaré-</a:t>
            </a:r>
            <a:r>
              <a:rPr lang="pt-BR" dirty="0" err="1"/>
              <a:t>Bendixson</a:t>
            </a:r>
            <a:endParaRPr lang="pt-BR" dirty="0"/>
          </a:p>
        </p:txBody>
      </p:sp>
      <p:pic>
        <p:nvPicPr>
          <p:cNvPr id="11" name="Espaço Reservado para Conteúdo 10">
            <a:extLst>
              <a:ext uri="{FF2B5EF4-FFF2-40B4-BE49-F238E27FC236}">
                <a16:creationId xmlns:a16="http://schemas.microsoft.com/office/drawing/2014/main" id="{40718091-0E09-41B8-B9FD-AD3F69F1F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20" y="2028797"/>
            <a:ext cx="9389829" cy="15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9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Generalização do teorema de </a:t>
            </a:r>
            <a:r>
              <a:rPr lang="pt-BR" dirty="0" err="1"/>
              <a:t>Bendixson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Dulac</a:t>
            </a:r>
            <a:r>
              <a:rPr lang="pt-BR" dirty="0"/>
              <a:t>: Três tipos de conjuntos não errantes para fluxos </a:t>
            </a:r>
            <a:r>
              <a:rPr lang="pt-BR" dirty="0" err="1"/>
              <a:t>bi-dimensionais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19245C-70F2-4108-A8E3-D5449E1B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54" y="2588918"/>
            <a:ext cx="9622050" cy="167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7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unindo pontos de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Homoclínicas</a:t>
            </a:r>
            <a:r>
              <a:rPr lang="pt-BR" dirty="0"/>
              <a:t>                                              </a:t>
            </a:r>
            <a:r>
              <a:rPr lang="pt-BR" dirty="0" err="1"/>
              <a:t>Heteroclínicas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5C4EE0-DFD8-4F83-A156-5944CB135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31160"/>
            <a:ext cx="3334692" cy="24356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36AAC22-1A72-400B-99C3-A11BBB953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361" y="2708858"/>
            <a:ext cx="3817641" cy="1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32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Hamiltonianos: 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88DD95F-CE15-482D-9B51-31E46F63E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313" y="1374007"/>
            <a:ext cx="4828687" cy="17379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70001-EA73-4C36-A01F-39BCC5025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181" y="3289109"/>
            <a:ext cx="6118082" cy="54170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B64BE72-0E0D-4A4E-9D46-CFFEB9A7E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6" y="4022620"/>
            <a:ext cx="8035287" cy="5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57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 amortecimento: Hamiltoniano</a:t>
            </a: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8B9DE3B2-042D-43E7-882B-279EE2972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123" y="1984919"/>
            <a:ext cx="4541323" cy="11259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D91B505-F9C9-44C8-A934-56A90437E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193" y="3432976"/>
            <a:ext cx="6605563" cy="11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17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 do Hamiltoniano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Pontos críticos de H correspondem aos pontos fixos do fluxo.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Além disso: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Logo, curvas de nível de H, i.e., H=constante, correspondem a trajetórias no espaço de estados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ED96AC-9ACF-448A-B1AA-21A46869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477" y="3429000"/>
            <a:ext cx="6354567" cy="103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08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no espaço de estados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FC0EEAE-B74B-48B1-9456-51A1A40FC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041" y="1535694"/>
            <a:ext cx="5276217" cy="51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66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conservativo (engenharia): forma geral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1E07719-DBB4-4501-93A6-D795BAD4A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08" y="1806423"/>
            <a:ext cx="3916525" cy="99201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173DA7-CB4A-47B8-9DC8-4756A8C4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063" y="2901363"/>
            <a:ext cx="3501813" cy="1949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E1288BF-B1BE-47FC-AE4A-6AA47114A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168" y="5195230"/>
            <a:ext cx="6069416" cy="140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5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 ponto de equilíbrio pertence ao eixo x</a:t>
            </a:r>
          </a:p>
          <a:p>
            <a:endParaRPr lang="pt-BR" dirty="0"/>
          </a:p>
          <a:p>
            <a:r>
              <a:rPr lang="pt-BR" dirty="0"/>
              <a:t>Todo ponto fixo é ponto crítico de V(x)</a:t>
            </a:r>
          </a:p>
          <a:p>
            <a:endParaRPr lang="pt-BR" dirty="0"/>
          </a:p>
          <a:p>
            <a:r>
              <a:rPr lang="pt-BR" dirty="0"/>
              <a:t>Soluções: 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BBBCDF-CE67-4C8F-8B12-BB80D920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475" y="4754090"/>
            <a:ext cx="4281371" cy="91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3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DD3CE-6226-4253-A331-7B0471D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Retomando o mapa de Poincaré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D019027-3A2C-41D5-A1DB-3DE01FD24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483" y="1540095"/>
            <a:ext cx="3634451" cy="342610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938C1EE-54E1-40F3-A21B-58B1D2042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127" y="4966201"/>
            <a:ext cx="7963382" cy="136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5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de solução gráfica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Isóclinas</a:t>
            </a:r>
            <a:r>
              <a:rPr lang="pt-BR" dirty="0"/>
              <a:t>: curvas de inclinação constante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860806-58C6-4941-BC93-670C816AE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48" y="2586123"/>
            <a:ext cx="3265518" cy="15214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4B093F-04B3-48DC-AEB6-A6B11FB1D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67" y="4271877"/>
            <a:ext cx="4409719" cy="95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38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</a:t>
            </a:r>
            <a:br>
              <a:rPr lang="pt-BR" dirty="0"/>
            </a:b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4D32717E-3BB5-4BA0-A25B-EC1A15F98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804" y="1690688"/>
            <a:ext cx="3433635" cy="16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12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Equilíbrio: (0,0) e (1,1)....pontos não hiperbólicos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Autovalores (0,0) ... 0 e -1</a:t>
            </a:r>
          </a:p>
          <a:p>
            <a:r>
              <a:rPr lang="pt-BR" dirty="0"/>
              <a:t>Autovalores (1,1) ... +j e –j ....Falha </a:t>
            </a:r>
            <a:r>
              <a:rPr lang="pt-BR" dirty="0" err="1"/>
              <a:t>Hartman-Grobman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45E4305-92FB-4F54-8042-E5520B7EE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275776"/>
            <a:ext cx="8857985" cy="14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62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Tentando obter as trajetórias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x=0 (eixo y) implica </a:t>
            </a:r>
            <a:r>
              <a:rPr lang="pt-BR" dirty="0" err="1"/>
              <a:t>dx</a:t>
            </a:r>
            <a:r>
              <a:rPr lang="pt-BR" dirty="0"/>
              <a:t>/</a:t>
            </a:r>
            <a:r>
              <a:rPr lang="pt-BR" dirty="0" err="1"/>
              <a:t>dt</a:t>
            </a:r>
            <a:r>
              <a:rPr lang="pt-BR" dirty="0"/>
              <a:t> = 0, i.e., o eixo y é invariante.</a:t>
            </a:r>
          </a:p>
          <a:p>
            <a:r>
              <a:rPr lang="pt-BR" dirty="0"/>
              <a:t>Procurando </a:t>
            </a:r>
            <a:r>
              <a:rPr lang="pt-BR" dirty="0" err="1"/>
              <a:t>isóclinas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9D4E6E-3056-4A44-B392-97350D47C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91" y="3189179"/>
            <a:ext cx="4060361" cy="212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43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</a:t>
            </a:r>
            <a:r>
              <a:rPr lang="pt-BR" dirty="0" err="1"/>
              <a:t>isóclinas</a:t>
            </a: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B7BD892A-A9C8-4474-9858-82F58C051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861" y="2160588"/>
            <a:ext cx="593831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19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trajetórias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690F698-4DFC-4CA6-B978-69EC26F9C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401" y="1690688"/>
            <a:ext cx="6306971" cy="43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AB9A4-C5D0-47C9-AAA6-F7D41758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 der </a:t>
            </a:r>
            <a:r>
              <a:rPr lang="pt-BR" dirty="0" err="1"/>
              <a:t>Pol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A140EC5-89C5-45DE-99EC-92327D630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195" y="2120172"/>
            <a:ext cx="5949293" cy="45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68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não errante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959F87-4164-41A4-9603-EA79619D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79" y="1602601"/>
            <a:ext cx="10458069" cy="281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72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923D3-36E2-4507-AD5D-82BDC1AA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Dependência de parâmetros (</a:t>
            </a:r>
            <a:r>
              <a:rPr lang="pt-BR" dirty="0" err="1"/>
              <a:t>Düffing</a:t>
            </a:r>
            <a:r>
              <a:rPr lang="pt-BR" dirty="0"/>
              <a:t>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DBF8F3E-8FDB-43D2-936D-95DAF5DDB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880" y="1898512"/>
            <a:ext cx="6192721" cy="10677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6074F78-A69F-4ECC-8CEB-7DC119F88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523" y="3194189"/>
            <a:ext cx="4501940" cy="136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006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C57E6-1778-4392-B2BC-5E5A502B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Hamiltoniano integrável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13816E5-EDF6-4D88-A054-6667353D0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770" y="1690687"/>
            <a:ext cx="1738556" cy="80718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F32B713-0721-477B-93BA-1770EFAB5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770" y="2991773"/>
            <a:ext cx="5906958" cy="136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70DCB-00EB-4762-B901-ED15EA63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37834ED-8F99-4B0C-915A-07D2CF23F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375" y="1690688"/>
            <a:ext cx="5822337" cy="150509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06141F3-C801-4A71-A3CE-3DD1D45AD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744" y="3308225"/>
            <a:ext cx="8239104" cy="12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843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7D263-579F-4916-B607-F2BDCE15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(variando beta)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ABA0658-3DB6-433F-859B-A578BE74B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788" y="1944528"/>
            <a:ext cx="7967170" cy="262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82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C5EE0-DCD2-43D3-AFE4-7E9925CB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Perdendo a </a:t>
            </a:r>
            <a:r>
              <a:rPr lang="pt-BR" dirty="0" err="1"/>
              <a:t>conservatividade</a:t>
            </a:r>
            <a:r>
              <a:rPr lang="pt-BR" dirty="0"/>
              <a:t> (beta não nulo)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6CB6467-DEB2-434C-8076-C86E63F38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219" y="2076094"/>
            <a:ext cx="8991620" cy="270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67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Tarefa 5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39595B-51FF-4011-9F1E-8EEBEEE5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0" y="1792172"/>
            <a:ext cx="10515600" cy="4351338"/>
          </a:xfrm>
        </p:spPr>
        <p:txBody>
          <a:bodyPr/>
          <a:lstStyle/>
          <a:p>
            <a:r>
              <a:rPr lang="pt-BR" dirty="0"/>
              <a:t>Encontrar os conjuntos não errantes para a equação de van der Pol. Considerar épsilon positivo e usar o computador se necessário.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6BA63C-F9B3-4E8B-A7A0-163A6718C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58" y="3267306"/>
            <a:ext cx="9077102" cy="12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1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Coordenadas polares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1AABE66D-EEFC-4A11-87E8-F3088CEC7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075" y="2246677"/>
            <a:ext cx="10750159" cy="33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9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Integrando e escrevendo o mapa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97757EDB-2C84-44FA-A9E3-89C0AEF87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273" y="1690688"/>
            <a:ext cx="12899203" cy="371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Derivada no ponto fixo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EF51477-70CA-497D-A842-4BDC2297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97" y="2299855"/>
            <a:ext cx="9727716" cy="294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5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 do sistema e não de soluções</a:t>
            </a:r>
          </a:p>
          <a:p>
            <a:endParaRPr lang="pt-BR" dirty="0"/>
          </a:p>
          <a:p>
            <a:r>
              <a:rPr lang="pt-BR" dirty="0"/>
              <a:t>Equilíbrio: estabilidade</a:t>
            </a:r>
          </a:p>
          <a:p>
            <a:r>
              <a:rPr lang="pt-BR" dirty="0"/>
              <a:t>Soluções periódicas: estabilidade orbital</a:t>
            </a:r>
          </a:p>
          <a:p>
            <a:r>
              <a:rPr lang="pt-BR" dirty="0"/>
              <a:t>Sistema: estabilidade estrutural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Estabilidade Estrutural: comportamento assintótico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Lembrando o exemplo da massa-mola:</a:t>
            </a:r>
          </a:p>
          <a:p>
            <a:endParaRPr lang="pt-BR" dirty="0"/>
          </a:p>
          <a:p>
            <a:r>
              <a:rPr lang="pt-BR" dirty="0"/>
              <a:t>x” + b x’ + </a:t>
            </a:r>
            <a:r>
              <a:rPr lang="pt-BR" dirty="0" err="1"/>
              <a:t>cx</a:t>
            </a:r>
            <a:r>
              <a:rPr lang="pt-BR" dirty="0"/>
              <a:t> = 0</a:t>
            </a:r>
          </a:p>
          <a:p>
            <a:endParaRPr lang="pt-BR" dirty="0"/>
          </a:p>
          <a:p>
            <a:r>
              <a:rPr lang="pt-BR" dirty="0"/>
              <a:t>b&lt;0 ....soluções tendem ao infinito (estabilidade estrutural)</a:t>
            </a:r>
          </a:p>
          <a:p>
            <a:r>
              <a:rPr lang="pt-BR" dirty="0"/>
              <a:t>b&gt;0.....equilíbrio </a:t>
            </a:r>
            <a:r>
              <a:rPr lang="pt-BR" dirty="0" err="1"/>
              <a:t>assintoticamente</a:t>
            </a:r>
            <a:r>
              <a:rPr lang="pt-BR" dirty="0"/>
              <a:t> estável (estabilidade estrutural)</a:t>
            </a:r>
          </a:p>
          <a:p>
            <a:r>
              <a:rPr lang="pt-BR" dirty="0"/>
              <a:t>b=0 .....oscilações (instabilidade estrutural)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572</Words>
  <Application>Microsoft Office PowerPoint</Application>
  <PresentationFormat>Widescreen</PresentationFormat>
  <Paragraphs>119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Arial Black</vt:lpstr>
      <vt:lpstr>Calibri</vt:lpstr>
      <vt:lpstr>Calibri Light</vt:lpstr>
      <vt:lpstr>Tema do Office</vt:lpstr>
      <vt:lpstr>Estabilidade e Bifurcações PEF 6004 (28/10/2021)</vt:lpstr>
      <vt:lpstr>Programa</vt:lpstr>
      <vt:lpstr>Retomando o mapa de Poincaré</vt:lpstr>
      <vt:lpstr>Exemplo</vt:lpstr>
      <vt:lpstr>Coordenadas polares</vt:lpstr>
      <vt:lpstr>Integrando e escrevendo o mapa</vt:lpstr>
      <vt:lpstr>Derivada no ponto fixo</vt:lpstr>
      <vt:lpstr>Estabilidade Estrutural</vt:lpstr>
      <vt:lpstr>Estabilidade Estrutural: comportamento assintótico</vt:lpstr>
      <vt:lpstr>Comportamento Assintótico</vt:lpstr>
      <vt:lpstr>Exemplos de conjuntos invariantes</vt:lpstr>
      <vt:lpstr>Conjunto não errante</vt:lpstr>
      <vt:lpstr>Para o oscilador não amortecido</vt:lpstr>
      <vt:lpstr>Conjuntos ômega-limite e alfa-limite</vt:lpstr>
      <vt:lpstr>Formalizando</vt:lpstr>
      <vt:lpstr>Exemplo</vt:lpstr>
      <vt:lpstr>Estabilidade estrutural</vt:lpstr>
      <vt:lpstr>Conceitos fundamentais</vt:lpstr>
      <vt:lpstr>Estabilidade Estrutural: sistemas conservativos</vt:lpstr>
      <vt:lpstr>Fluxos bi-dimensionais</vt:lpstr>
      <vt:lpstr>Teorema de Poincaré-Bendixson</vt:lpstr>
      <vt:lpstr>Generalização do teorema de Bendixson</vt:lpstr>
      <vt:lpstr>Trajetórias unindo pontos de equilíbrio</vt:lpstr>
      <vt:lpstr>Sistemas Hamiltonianos: exemplo</vt:lpstr>
      <vt:lpstr>Sem amortecimento: Hamiltoniano</vt:lpstr>
      <vt:lpstr>Propriedade do Hamiltoniano</vt:lpstr>
      <vt:lpstr>Trajetórias no espaço de estados</vt:lpstr>
      <vt:lpstr>Sistema conservativo (engenharia): forma geral</vt:lpstr>
      <vt:lpstr>Propriedades</vt:lpstr>
      <vt:lpstr>Método de solução gráfica</vt:lpstr>
      <vt:lpstr>Exemplo: </vt:lpstr>
      <vt:lpstr>Equilíbrio: (0,0) e (1,1)....pontos não hiperbólicos</vt:lpstr>
      <vt:lpstr>Tentando obter as trajetórias</vt:lpstr>
      <vt:lpstr>Desenhando as isóclinas</vt:lpstr>
      <vt:lpstr>Desenhando as trajetórias</vt:lpstr>
      <vt:lpstr>Van der Pol</vt:lpstr>
      <vt:lpstr>Conjunto não errante</vt:lpstr>
      <vt:lpstr>Dependência de parâmetros (Düffing)</vt:lpstr>
      <vt:lpstr>Hamiltoniano integrável</vt:lpstr>
      <vt:lpstr>Trajetórias (variando beta)</vt:lpstr>
      <vt:lpstr>Perdendo a conservatividade (beta não nulo)</vt:lpstr>
      <vt:lpstr>Tarefa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Lenovo</cp:lastModifiedBy>
  <cp:revision>67</cp:revision>
  <dcterms:created xsi:type="dcterms:W3CDTF">2019-06-28T19:51:26Z</dcterms:created>
  <dcterms:modified xsi:type="dcterms:W3CDTF">2021-10-28T13:36:12Z</dcterms:modified>
</cp:coreProperties>
</file>