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2" r:id="rId12"/>
    <p:sldId id="274" r:id="rId13"/>
    <p:sldId id="275" r:id="rId14"/>
    <p:sldId id="265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rbel" panose="020B050302020402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 snapToGrid="0">
      <p:cViewPr varScale="1">
        <p:scale>
          <a:sx n="103" d="100"/>
          <a:sy n="103" d="100"/>
        </p:scale>
        <p:origin x="3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http://buzzsumo.com/</a:t>
            </a:r>
            <a:endParaRPr/>
          </a:p>
        </p:txBody>
      </p:sp>
      <p:sp>
        <p:nvSpPr>
          <p:cNvPr id="163" name="Google Shape;16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de título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4" name="Google Shape;24;p2"/>
            <p:cNvSpPr/>
            <p:nvPr/>
          </p:nvSpPr>
          <p:spPr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l" t="t" r="r" b="b"/>
              <a:pathLst>
                <a:path w="670" h="1753" extrusionOk="0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l" t="t" r="r" b="b"/>
              <a:pathLst>
                <a:path w="652" h="1684" extrusionOk="0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l" t="t" r="r" b="b"/>
              <a:pathLst>
                <a:path w="1697" h="2693" extrusionOk="0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l" t="t" r="r" b="b"/>
              <a:pathLst>
                <a:path w="2099" h="2624" extrusionOk="0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rgbClr val="0B5982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l" t="t" r="r" b="b"/>
              <a:pathLst>
                <a:path w="2883" h="2627" extrusionOk="0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l" t="t" r="r" b="b"/>
              <a:pathLst>
                <a:path w="2258" h="2696" extrusionOk="0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rbel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420"/>
              </a:spcBef>
              <a:spcAft>
                <a:spcPts val="0"/>
              </a:spcAft>
              <a:buSzPts val="304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9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61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232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203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203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203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203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203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ftr" idx="11"/>
          </p:nvPr>
        </p:nvSpPr>
        <p:spPr>
          <a:xfrm>
            <a:off x="5332412" y="5883275"/>
            <a:ext cx="432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Panorâmica com Legenda">
  <p:cSld name="Foto Panorâmica com Legend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>
            <a:spLocks noGrp="1"/>
          </p:cNvSpPr>
          <p:nvPr>
            <p:ph type="pic" idx="2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1"/>
          </p:nvPr>
        </p:nvSpPr>
        <p:spPr>
          <a:xfrm>
            <a:off x="1484311" y="5299603"/>
            <a:ext cx="10018711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203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74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305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Legenda">
  <p:cSld name="Título e Legenda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9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ção com Legenda">
  <p:cSld name="Citação com Legenda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bel"/>
              <a:buNone/>
            </a:pPr>
            <a:r>
              <a:rPr lang="pt-BR" sz="8000" b="0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“</a:t>
            </a:r>
            <a:endParaRPr/>
          </a:p>
        </p:txBody>
      </p:sp>
      <p:sp>
        <p:nvSpPr>
          <p:cNvPr id="101" name="Google Shape;101;p13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bel"/>
              <a:buNone/>
            </a:pPr>
            <a:r>
              <a:rPr lang="pt-BR" sz="8000" b="0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”</a:t>
            </a:r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body" idx="1"/>
          </p:nvPr>
        </p:nvSpPr>
        <p:spPr>
          <a:xfrm>
            <a:off x="2436811" y="3428999"/>
            <a:ext cx="8532815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610"/>
              <a:buFont typeface="Corbel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900"/>
              <a:buFont typeface="Corbel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610"/>
              <a:buFont typeface="Corbel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320"/>
              <a:buFont typeface="Corbel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Font typeface="Corbel"/>
              <a:buNone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body" idx="2"/>
          </p:nvPr>
        </p:nvSpPr>
        <p:spPr>
          <a:xfrm>
            <a:off x="1484311" y="4343400"/>
            <a:ext cx="10018711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9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ão de Nome">
  <p:cSld name="Cartão de Nom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9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r o Cartão de Nome">
  <p:cSld name="Citar o Cartão de Nom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bel"/>
              <a:buNone/>
            </a:pPr>
            <a:r>
              <a:rPr lang="pt-BR" sz="8000" b="0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“</a:t>
            </a:r>
            <a:endParaRPr/>
          </a:p>
        </p:txBody>
      </p:sp>
      <p:sp>
        <p:nvSpPr>
          <p:cNvPr id="116" name="Google Shape;116;p15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rbel"/>
              <a:buNone/>
            </a:pPr>
            <a:r>
              <a:rPr lang="pt-BR" sz="8000" b="0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”</a:t>
            </a:r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bel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1"/>
          </p:nvPr>
        </p:nvSpPr>
        <p:spPr>
          <a:xfrm>
            <a:off x="1484313" y="3886200"/>
            <a:ext cx="10018710" cy="8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spcBef>
                <a:spcPts val="480"/>
              </a:spcBef>
              <a:spcAft>
                <a:spcPts val="0"/>
              </a:spcAft>
              <a:buSzPts val="348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2"/>
          </p:nvPr>
        </p:nvSpPr>
        <p:spPr>
          <a:xfrm>
            <a:off x="1484312" y="4775200"/>
            <a:ext cx="1001871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261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adeiro ou Falso">
  <p:cSld name="Verdadeiro ou Falso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1"/>
          </p:nvPr>
        </p:nvSpPr>
        <p:spPr>
          <a:xfrm>
            <a:off x="1484312" y="3505200"/>
            <a:ext cx="10018713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4060"/>
              <a:buNone/>
              <a:defRPr sz="2800" b="0" cap="none">
                <a:solidFill>
                  <a:schemeClr val="dk1"/>
                </a:solidFill>
              </a:defRPr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2"/>
          </p:nvPr>
        </p:nvSpPr>
        <p:spPr>
          <a:xfrm>
            <a:off x="1484311" y="4343400"/>
            <a:ext cx="10018713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61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 rot="5400000">
            <a:off x="4931566" y="-780257"/>
            <a:ext cx="3124201" cy="1001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/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 rot="5400000">
            <a:off x="8065140" y="2353315"/>
            <a:ext cx="5105400" cy="177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body" idx="1"/>
          </p:nvPr>
        </p:nvSpPr>
        <p:spPr>
          <a:xfrm rot="5400000">
            <a:off x="2941483" y="-771371"/>
            <a:ext cx="5105400" cy="801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/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/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2pPr>
            <a:lvl3pPr marL="1371600" lvl="2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3pPr>
            <a:lvl4pPr marL="1828800" lvl="3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4pPr>
            <a:lvl5pPr marL="2286000" lvl="4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5pPr>
            <a:lvl6pPr marL="2743200" lvl="5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6pPr>
            <a:lvl7pPr marL="3200400" lvl="6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7pPr>
            <a:lvl8pPr marL="3657600" lvl="7" indent="-394334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/>
            </a:lvl8pPr>
            <a:lvl9pPr marL="4114800" lvl="8" indent="-394334" algn="l">
              <a:spcBef>
                <a:spcPts val="600"/>
              </a:spcBef>
              <a:spcAft>
                <a:spcPts val="600"/>
              </a:spcAft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10951856" y="5867131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 txBox="1"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9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03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1484312" y="2666999"/>
            <a:ext cx="4895055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 sz="1800"/>
            </a:lvl1pPr>
            <a:lvl2pPr marL="914400" lvl="1" indent="-375919" algn="l"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1600"/>
            </a:lvl2pPr>
            <a:lvl3pPr marL="1371600" lvl="2" indent="-357505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3pPr>
            <a:lvl4pPr marL="1828800" lvl="3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4pPr>
            <a:lvl5pPr marL="2286000" lvl="4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5pPr>
            <a:lvl6pPr marL="2743200" lvl="5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6pPr>
            <a:lvl7pPr marL="3200400" lvl="6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7pPr>
            <a:lvl8pPr marL="3657600" lvl="7" indent="-339090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8pPr>
            <a:lvl9pPr marL="4114800" lvl="8" indent="-339090" algn="l">
              <a:spcBef>
                <a:spcPts val="600"/>
              </a:spcBef>
              <a:spcAft>
                <a:spcPts val="600"/>
              </a:spcAft>
              <a:buSzPts val="174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2"/>
          </p:nvPr>
        </p:nvSpPr>
        <p:spPr>
          <a:xfrm>
            <a:off x="6607967" y="2667000"/>
            <a:ext cx="4895056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 sz="1800"/>
            </a:lvl1pPr>
            <a:lvl2pPr marL="914400" lvl="1" indent="-375919" algn="l"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1600"/>
            </a:lvl2pPr>
            <a:lvl3pPr marL="1371600" lvl="2" indent="-357505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3pPr>
            <a:lvl4pPr marL="1828800" lvl="3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4pPr>
            <a:lvl5pPr marL="2286000" lvl="4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5pPr>
            <a:lvl6pPr marL="2743200" lvl="5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6pPr>
            <a:lvl7pPr marL="3200400" lvl="6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7pPr>
            <a:lvl8pPr marL="3657600" lvl="7" indent="-339090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8pPr>
            <a:lvl9pPr marL="4114800" lvl="8" indent="-339090" algn="l">
              <a:spcBef>
                <a:spcPts val="600"/>
              </a:spcBef>
              <a:spcAft>
                <a:spcPts val="600"/>
              </a:spcAft>
              <a:buSzPts val="1740"/>
              <a:buChar char="•"/>
              <a:defRPr sz="1200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4060"/>
              <a:buNone/>
              <a:defRPr sz="2800" b="0">
                <a:solidFill>
                  <a:srgbClr val="1186C3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9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32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2"/>
          </p:nvPr>
        </p:nvSpPr>
        <p:spPr>
          <a:xfrm>
            <a:off x="1484311" y="3335337"/>
            <a:ext cx="4895056" cy="2455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 sz="1800"/>
            </a:lvl1pPr>
            <a:lvl2pPr marL="914400" lvl="1" indent="-375919" algn="l"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1600"/>
            </a:lvl2pPr>
            <a:lvl3pPr marL="1371600" lvl="2" indent="-357505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3pPr>
            <a:lvl4pPr marL="1828800" lvl="3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4pPr>
            <a:lvl5pPr marL="2286000" lvl="4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5pPr>
            <a:lvl6pPr marL="2743200" lvl="5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6pPr>
            <a:lvl7pPr marL="3200400" lvl="6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7pPr>
            <a:lvl8pPr marL="3657600" lvl="7" indent="-339090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8pPr>
            <a:lvl9pPr marL="4114800" lvl="8" indent="-339090" algn="l">
              <a:spcBef>
                <a:spcPts val="600"/>
              </a:spcBef>
              <a:spcAft>
                <a:spcPts val="600"/>
              </a:spcAft>
              <a:buSzPts val="1740"/>
              <a:buChar char="•"/>
              <a:defRPr sz="1200"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3"/>
          </p:nvPr>
        </p:nvSpPr>
        <p:spPr>
          <a:xfrm>
            <a:off x="6880487" y="2667000"/>
            <a:ext cx="462253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4060"/>
              <a:buNone/>
              <a:defRPr sz="2800" b="0">
                <a:solidFill>
                  <a:srgbClr val="1186C3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9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61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232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232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body" idx="4"/>
          </p:nvPr>
        </p:nvSpPr>
        <p:spPr>
          <a:xfrm>
            <a:off x="6607967" y="3335337"/>
            <a:ext cx="4895056" cy="2455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4335" algn="l">
              <a:spcBef>
                <a:spcPts val="360"/>
              </a:spcBef>
              <a:spcAft>
                <a:spcPts val="0"/>
              </a:spcAft>
              <a:buSzPts val="2610"/>
              <a:buChar char="•"/>
              <a:defRPr sz="1800"/>
            </a:lvl1pPr>
            <a:lvl2pPr marL="914400" lvl="1" indent="-375919" algn="l"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1600"/>
            </a:lvl2pPr>
            <a:lvl3pPr marL="1371600" lvl="2" indent="-357505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3pPr>
            <a:lvl4pPr marL="1828800" lvl="3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4pPr>
            <a:lvl5pPr marL="2286000" lvl="4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5pPr>
            <a:lvl6pPr marL="2743200" lvl="5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6pPr>
            <a:lvl7pPr marL="3200400" lvl="6" indent="-339089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7pPr>
            <a:lvl8pPr marL="3657600" lvl="7" indent="-339090" algn="l">
              <a:spcBef>
                <a:spcPts val="600"/>
              </a:spcBef>
              <a:spcAft>
                <a:spcPts val="0"/>
              </a:spcAft>
              <a:buSzPts val="1740"/>
              <a:buChar char="•"/>
              <a:defRPr sz="1200"/>
            </a:lvl8pPr>
            <a:lvl9pPr marL="4114800" lvl="8" indent="-339090" algn="l">
              <a:spcBef>
                <a:spcPts val="600"/>
              </a:spcBef>
              <a:spcAft>
                <a:spcPts val="600"/>
              </a:spcAft>
              <a:buSzPts val="1740"/>
              <a:buChar char="•"/>
              <a:defRPr sz="1200"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rbel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5262033" y="685799"/>
            <a:ext cx="6240990" cy="510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12750" algn="l">
              <a:spcBef>
                <a:spcPts val="400"/>
              </a:spcBef>
              <a:spcAft>
                <a:spcPts val="0"/>
              </a:spcAft>
              <a:buSzPts val="2900"/>
              <a:buChar char="•"/>
              <a:defRPr sz="2000"/>
            </a:lvl1pPr>
            <a:lvl2pPr marL="914400" lvl="1" indent="-394335" algn="l">
              <a:spcBef>
                <a:spcPts val="600"/>
              </a:spcBef>
              <a:spcAft>
                <a:spcPts val="0"/>
              </a:spcAft>
              <a:buSzPts val="2610"/>
              <a:buChar char="•"/>
              <a:defRPr sz="1800"/>
            </a:lvl2pPr>
            <a:lvl3pPr marL="1371600" lvl="2" indent="-375919" algn="l"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1600"/>
            </a:lvl3pPr>
            <a:lvl4pPr marL="1828800" lvl="3" indent="-357505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4pPr>
            <a:lvl5pPr marL="2286000" lvl="4" indent="-357504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5pPr>
            <a:lvl6pPr marL="2743200" lvl="5" indent="-357504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6pPr>
            <a:lvl7pPr marL="3200400" lvl="6" indent="-357504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7pPr>
            <a:lvl8pPr marL="3657600" lvl="7" indent="-357504" algn="l">
              <a:spcBef>
                <a:spcPts val="600"/>
              </a:spcBef>
              <a:spcAft>
                <a:spcPts val="0"/>
              </a:spcAft>
              <a:buSzPts val="2030"/>
              <a:buChar char="•"/>
              <a:defRPr sz="1400"/>
            </a:lvl8pPr>
            <a:lvl9pPr marL="4114800" lvl="8" indent="-357504" algn="l">
              <a:spcBef>
                <a:spcPts val="600"/>
              </a:spcBef>
              <a:spcAft>
                <a:spcPts val="600"/>
              </a:spcAft>
              <a:buSzPts val="2030"/>
              <a:buChar char="•"/>
              <a:defRPr sz="14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body" idx="2"/>
          </p:nvPr>
        </p:nvSpPr>
        <p:spPr>
          <a:xfrm>
            <a:off x="1484312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232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74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305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>
            <a:spLocks noGrp="1"/>
          </p:cNvSpPr>
          <p:nvPr>
            <p:ph type="pic" idx="2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rgbClr val="1186C3"/>
              </a:buClr>
              <a:buSzPts val="232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1"/>
          </p:nvPr>
        </p:nvSpPr>
        <p:spPr>
          <a:xfrm>
            <a:off x="1482724" y="3124199"/>
            <a:ext cx="542615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61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74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30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305"/>
              <a:buNone/>
              <a:defRPr sz="900"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1" name="Google Shape;11;p1"/>
            <p:cNvSpPr/>
            <p:nvPr/>
          </p:nvSpPr>
          <p:spPr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l" t="t" r="r" b="b"/>
              <a:pathLst>
                <a:path w="707" h="3357" extrusionOk="0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" name="Google Shape;12;p1"/>
            <p:cNvSpPr/>
            <p:nvPr/>
          </p:nvSpPr>
          <p:spPr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l" t="t" r="r" b="b"/>
              <a:pathLst>
                <a:path w="704" h="3324" extrusionOk="0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3" name="Google Shape;13;p1"/>
            <p:cNvSpPr/>
            <p:nvPr/>
          </p:nvSpPr>
          <p:spPr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l" t="t" r="r" b="b"/>
              <a:pathLst>
                <a:path w="774" h="1020" extrusionOk="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l" t="t" r="r" b="b"/>
              <a:pathLst>
                <a:path w="942" h="987" extrusionOk="0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982"/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l" t="t" r="r" b="b"/>
              <a:pathLst>
                <a:path w="1342" h="990" extrusionOk="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186C3"/>
            </a:solidFill>
            <a:ln>
              <a:noFill/>
            </a:ln>
          </p:spPr>
        </p:sp>
        <p:sp>
          <p:nvSpPr>
            <p:cNvPr id="16" name="Google Shape;16;p1"/>
            <p:cNvSpPr/>
            <p:nvPr/>
          </p:nvSpPr>
          <p:spPr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l" t="t" r="r" b="b"/>
              <a:pathLst>
                <a:path w="1068" h="1020" extrusionOk="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</p: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49580" algn="l" rtl="0">
              <a:spcBef>
                <a:spcPts val="480"/>
              </a:spcBef>
              <a:spcAft>
                <a:spcPts val="0"/>
              </a:spcAft>
              <a:buClr>
                <a:srgbClr val="1186C3"/>
              </a:buClr>
              <a:buSzPts val="348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412750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9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94335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61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75919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32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7504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03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7504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03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7504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03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7504" algn="l" rtl="0">
              <a:spcBef>
                <a:spcPts val="600"/>
              </a:spcBef>
              <a:spcAft>
                <a:spcPts val="0"/>
              </a:spcAft>
              <a:buClr>
                <a:srgbClr val="1186C3"/>
              </a:buClr>
              <a:buSzPts val="203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7504" algn="l" rtl="0">
              <a:spcBef>
                <a:spcPts val="600"/>
              </a:spcBef>
              <a:spcAft>
                <a:spcPts val="600"/>
              </a:spcAft>
              <a:buClr>
                <a:srgbClr val="1186C3"/>
              </a:buClr>
              <a:buSzPts val="203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dt" idx="10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ftr" idx="11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sldNum" idx="12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napapp.com/blog/lead-generation-funne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yegg/the-19-channels-you-can-use-to-get-traction-93c762d19339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JNR2EpS0jw" TargetMode="External"/><Relationship Id="rId3" Type="http://schemas.openxmlformats.org/officeDocument/2006/relationships/hyperlink" Target="https://www.youtube.com/watch?v=WxfZkMm3wcg" TargetMode="External"/><Relationship Id="rId7" Type="http://schemas.openxmlformats.org/officeDocument/2006/relationships/hyperlink" Target="https://www.youtube.com/watch?v=EeGDRSWB46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f6g4P4ZfZY" TargetMode="External"/><Relationship Id="rId5" Type="http://schemas.openxmlformats.org/officeDocument/2006/relationships/hyperlink" Target="https://s-media-cache-ak0.pinimg.com/originals/13/02/36/1302364edc0af7e0c97025ad281cecf5.png" TargetMode="External"/><Relationship Id="rId4" Type="http://schemas.openxmlformats.org/officeDocument/2006/relationships/hyperlink" Target="https://www.youtube.com/watch?v=a9JLJ4cm3W8&amp;t=2s" TargetMode="External"/><Relationship Id="rId9" Type="http://schemas.openxmlformats.org/officeDocument/2006/relationships/hyperlink" Target="http://buzzsumo.com/)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Q3d3KigPQ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rbel"/>
              <a:buNone/>
            </a:pPr>
            <a:r>
              <a:rPr lang="pt-BR"/>
              <a:t>Marketing e crescimento</a:t>
            </a:r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3045"/>
              <a:buNone/>
            </a:pPr>
            <a:r>
              <a:rPr lang="pt-BR"/>
              <a:t>PRO3473 2018</a:t>
            </a:r>
            <a:endParaRPr/>
          </a:p>
          <a:p>
            <a:pPr marL="0" lvl="0" indent="0" algn="r" rtl="0">
              <a:spcBef>
                <a:spcPts val="1020"/>
              </a:spcBef>
              <a:spcAft>
                <a:spcPts val="0"/>
              </a:spcAft>
              <a:buSzPts val="3045"/>
              <a:buNone/>
            </a:pPr>
            <a:r>
              <a:rPr lang="pt-BR"/>
              <a:t>Prof. Guilherme Ary Plonski</a:t>
            </a:r>
            <a:endParaRPr/>
          </a:p>
          <a:p>
            <a:pPr marL="0" lvl="0" indent="0" algn="r" rtl="0">
              <a:spcBef>
                <a:spcPts val="1020"/>
              </a:spcBef>
              <a:spcAft>
                <a:spcPts val="0"/>
              </a:spcAft>
              <a:buSzPts val="3045"/>
              <a:buNone/>
            </a:pPr>
            <a:r>
              <a:rPr lang="pt-BR"/>
              <a:t>Artur Vilas Boas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Mudança atual: Calor não é trabalho!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494970" y="2032762"/>
            <a:ext cx="10008051" cy="4186990"/>
          </a:xfrm>
        </p:spPr>
        <p:txBody>
          <a:bodyPr>
            <a:noAutofit/>
          </a:bodyPr>
          <a:lstStyle/>
          <a:p>
            <a:r>
              <a:rPr lang="en-US" sz="2600" dirty="0"/>
              <a:t>-Marketing </a:t>
            </a:r>
            <a:r>
              <a:rPr lang="en-US" sz="2600" dirty="0" err="1"/>
              <a:t>saindo</a:t>
            </a:r>
            <a:r>
              <a:rPr lang="en-US" sz="2600" dirty="0"/>
              <a:t> de </a:t>
            </a:r>
            <a:r>
              <a:rPr lang="en-US" sz="2600" dirty="0" err="1"/>
              <a:t>uma</a:t>
            </a:r>
            <a:r>
              <a:rPr lang="en-US" sz="2600" dirty="0"/>
              <a:t> </a:t>
            </a:r>
            <a:r>
              <a:rPr lang="en-US" sz="2600" dirty="0" err="1"/>
              <a:t>orientação</a:t>
            </a:r>
            <a:r>
              <a:rPr lang="en-US" sz="2600" dirty="0"/>
              <a:t> ”</a:t>
            </a:r>
            <a:r>
              <a:rPr lang="en-US" sz="2600" dirty="0" err="1"/>
              <a:t>oba-oba</a:t>
            </a:r>
            <a:r>
              <a:rPr lang="en-US" sz="2600" dirty="0"/>
              <a:t>” e se </a:t>
            </a:r>
            <a:r>
              <a:rPr lang="en-US" sz="2600" dirty="0" err="1"/>
              <a:t>estabelecendo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uma</a:t>
            </a:r>
            <a:r>
              <a:rPr lang="en-US" sz="2600" dirty="0"/>
              <a:t> </a:t>
            </a:r>
            <a:r>
              <a:rPr lang="en-US" sz="2600" dirty="0" err="1"/>
              <a:t>orientação</a:t>
            </a:r>
            <a:r>
              <a:rPr lang="en-US" sz="2600" dirty="0"/>
              <a:t> de </a:t>
            </a:r>
            <a:r>
              <a:rPr lang="en-US" sz="2600" dirty="0" err="1"/>
              <a:t>processos</a:t>
            </a:r>
            <a:r>
              <a:rPr lang="en-US" sz="2600" dirty="0"/>
              <a:t> </a:t>
            </a:r>
            <a:r>
              <a:rPr lang="en-US" sz="2600" dirty="0" err="1"/>
              <a:t>claros</a:t>
            </a:r>
            <a:r>
              <a:rPr lang="en-US" sz="2600" dirty="0"/>
              <a:t>.</a:t>
            </a:r>
          </a:p>
          <a:p>
            <a:endParaRPr lang="en-US" sz="2600" dirty="0"/>
          </a:p>
          <a:p>
            <a:r>
              <a:rPr lang="en-US" sz="2600" dirty="0"/>
              <a:t>-</a:t>
            </a:r>
            <a:r>
              <a:rPr lang="en-US" sz="2600" dirty="0" err="1"/>
              <a:t>Mentalidade</a:t>
            </a:r>
            <a:r>
              <a:rPr lang="en-US" sz="2600" dirty="0"/>
              <a:t> de </a:t>
            </a:r>
            <a:r>
              <a:rPr lang="en-US" sz="2600" dirty="0" err="1"/>
              <a:t>métricas</a:t>
            </a:r>
            <a:r>
              <a:rPr lang="en-US" sz="2600" dirty="0"/>
              <a:t> e </a:t>
            </a:r>
            <a:r>
              <a:rPr lang="en-US" sz="2600" dirty="0" err="1"/>
              <a:t>experimentos</a:t>
            </a:r>
            <a:r>
              <a:rPr lang="en-US" sz="2600" dirty="0"/>
              <a:t> (</a:t>
            </a:r>
            <a:r>
              <a:rPr lang="en-US" sz="2600" dirty="0" err="1"/>
              <a:t>validação</a:t>
            </a:r>
            <a:r>
              <a:rPr lang="en-US" sz="2600" dirty="0"/>
              <a:t> das </a:t>
            </a:r>
            <a:r>
              <a:rPr lang="en-US" sz="2600" dirty="0" err="1"/>
              <a:t>hipóteses</a:t>
            </a:r>
            <a:r>
              <a:rPr lang="en-US" sz="2600" dirty="0"/>
              <a:t> de </a:t>
            </a:r>
            <a:r>
              <a:rPr lang="en-US" sz="2600" dirty="0" err="1"/>
              <a:t>crescimento</a:t>
            </a:r>
            <a:r>
              <a:rPr lang="en-US" sz="2600" dirty="0"/>
              <a:t>): </a:t>
            </a:r>
            <a:r>
              <a:rPr lang="en-US" sz="2600" dirty="0" err="1"/>
              <a:t>testar</a:t>
            </a:r>
            <a:r>
              <a:rPr lang="en-US" sz="2600" dirty="0"/>
              <a:t> </a:t>
            </a:r>
            <a:r>
              <a:rPr lang="en-US" sz="2600" dirty="0" err="1"/>
              <a:t>diversos</a:t>
            </a:r>
            <a:r>
              <a:rPr lang="en-US" sz="2600" dirty="0"/>
              <a:t> </a:t>
            </a:r>
            <a:r>
              <a:rPr lang="en-US" sz="2600" dirty="0" err="1"/>
              <a:t>canais</a:t>
            </a:r>
            <a:r>
              <a:rPr lang="en-US" sz="2600" dirty="0"/>
              <a:t> e </a:t>
            </a:r>
            <a:r>
              <a:rPr lang="en-US" sz="2600" dirty="0" err="1"/>
              <a:t>ir</a:t>
            </a:r>
            <a:r>
              <a:rPr lang="en-US" sz="2600" dirty="0"/>
              <a:t> </a:t>
            </a:r>
            <a:r>
              <a:rPr lang="en-US" sz="2600" dirty="0" err="1"/>
              <a:t>buscando</a:t>
            </a:r>
            <a:r>
              <a:rPr lang="en-US" sz="2600" dirty="0"/>
              <a:t> o que </a:t>
            </a:r>
            <a:r>
              <a:rPr lang="en-US" sz="2600" dirty="0" err="1"/>
              <a:t>mais</a:t>
            </a:r>
            <a:r>
              <a:rPr lang="en-US" sz="2600" dirty="0"/>
              <a:t> tem </a:t>
            </a:r>
            <a:r>
              <a:rPr lang="en-US" sz="2600" dirty="0" err="1"/>
              <a:t>alinhamento</a:t>
            </a:r>
            <a:r>
              <a:rPr lang="en-US" sz="2600" dirty="0"/>
              <a:t> (Bullseye Framework).</a:t>
            </a:r>
          </a:p>
          <a:p>
            <a:endParaRPr lang="en-US" sz="2600" dirty="0"/>
          </a:p>
          <a:p>
            <a:r>
              <a:rPr lang="en-US" sz="2600" dirty="0"/>
              <a:t>-</a:t>
            </a:r>
            <a:r>
              <a:rPr lang="en-US" sz="2600" dirty="0" err="1"/>
              <a:t>Conexão</a:t>
            </a:r>
            <a:r>
              <a:rPr lang="en-US" sz="2600" dirty="0"/>
              <a:t> dos </a:t>
            </a:r>
            <a:r>
              <a:rPr lang="en-US" sz="2600" dirty="0" err="1"/>
              <a:t>universos</a:t>
            </a:r>
            <a:r>
              <a:rPr lang="en-US" sz="2600" dirty="0"/>
              <a:t> ”marketing x </a:t>
            </a:r>
            <a:r>
              <a:rPr lang="en-US" sz="2600" dirty="0" err="1"/>
              <a:t>comercial</a:t>
            </a:r>
            <a:r>
              <a:rPr lang="en-US" sz="2600" dirty="0"/>
              <a:t>”.  </a:t>
            </a:r>
          </a:p>
          <a:p>
            <a:pPr algn="r"/>
            <a:r>
              <a:rPr lang="en-US" sz="2600" b="1" dirty="0">
                <a:hlinkClick r:id="rId2"/>
              </a:rPr>
              <a:t>Leitura interessante sobre funil.</a:t>
            </a:r>
            <a:endParaRPr lang="en-US" sz="2600" b="1" dirty="0"/>
          </a:p>
          <a:p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338387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80802" cy="6858000"/>
          </a:xfrm>
          <a:prstGeom prst="rect">
            <a:avLst/>
          </a:prstGeom>
        </p:spPr>
      </p:pic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021305" y="1989220"/>
            <a:ext cx="9481718" cy="4186990"/>
          </a:xfrm>
        </p:spPr>
        <p:txBody>
          <a:bodyPr>
            <a:noAutofit/>
          </a:bodyPr>
          <a:lstStyle/>
          <a:p>
            <a:endParaRPr lang="en-US" sz="2600" dirty="0"/>
          </a:p>
          <a:p>
            <a:endParaRPr lang="pt-BR" sz="2600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7360269" y="1829178"/>
            <a:ext cx="4308139" cy="44196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1. Teste de </a:t>
            </a:r>
            <a:r>
              <a:rPr lang="en-US" sz="2600" dirty="0" err="1"/>
              <a:t>canais</a:t>
            </a:r>
            <a:r>
              <a:rPr lang="en-US" sz="2600" dirty="0"/>
              <a:t> </a:t>
            </a:r>
            <a:r>
              <a:rPr lang="en-US" sz="2600" dirty="0" err="1"/>
              <a:t>possíveis</a:t>
            </a:r>
            <a:endParaRPr lang="en-US" sz="2600" dirty="0"/>
          </a:p>
          <a:p>
            <a:r>
              <a:rPr lang="en-US" sz="2600" dirty="0"/>
              <a:t>2. </a:t>
            </a:r>
            <a:r>
              <a:rPr lang="en-US" sz="2600" dirty="0" err="1"/>
              <a:t>Identificar</a:t>
            </a:r>
            <a:r>
              <a:rPr lang="en-US" sz="2600" dirty="0"/>
              <a:t> </a:t>
            </a:r>
            <a:r>
              <a:rPr lang="en-US" sz="2600" dirty="0" err="1"/>
              <a:t>os</a:t>
            </a:r>
            <a:r>
              <a:rPr lang="en-US" sz="2600" dirty="0"/>
              <a:t> 6 que </a:t>
            </a:r>
            <a:r>
              <a:rPr lang="en-US" sz="2600" dirty="0" err="1"/>
              <a:t>geram</a:t>
            </a:r>
            <a:r>
              <a:rPr lang="en-US" sz="2600" dirty="0"/>
              <a:t> </a:t>
            </a:r>
            <a:r>
              <a:rPr lang="en-US" sz="2600" dirty="0" err="1"/>
              <a:t>mais</a:t>
            </a:r>
            <a:r>
              <a:rPr lang="en-US" sz="2600" dirty="0"/>
              <a:t> </a:t>
            </a:r>
            <a:r>
              <a:rPr lang="en-US" sz="2600" dirty="0" err="1"/>
              <a:t>conversões</a:t>
            </a:r>
            <a:endParaRPr lang="en-US" sz="2600" dirty="0"/>
          </a:p>
          <a:p>
            <a:r>
              <a:rPr lang="en-US" sz="2600" dirty="0"/>
              <a:t>3. </a:t>
            </a:r>
            <a:r>
              <a:rPr lang="en-US" sz="2600" dirty="0" err="1"/>
              <a:t>Selecionar</a:t>
            </a:r>
            <a:r>
              <a:rPr lang="en-US" sz="2600" dirty="0"/>
              <a:t> </a:t>
            </a:r>
            <a:r>
              <a:rPr lang="en-US" sz="2600" dirty="0" err="1"/>
              <a:t>os</a:t>
            </a:r>
            <a:r>
              <a:rPr lang="en-US" sz="2600" dirty="0"/>
              <a:t> 2/3 </a:t>
            </a:r>
            <a:r>
              <a:rPr lang="en-US" sz="2600" dirty="0" err="1"/>
              <a:t>mais</a:t>
            </a:r>
            <a:r>
              <a:rPr lang="en-US" sz="2600" dirty="0"/>
              <a:t> </a:t>
            </a:r>
            <a:r>
              <a:rPr lang="en-US" sz="2600" dirty="0" err="1"/>
              <a:t>efetivos</a:t>
            </a:r>
            <a:endParaRPr lang="en-US" sz="2600" dirty="0"/>
          </a:p>
          <a:p>
            <a:endParaRPr lang="en-US" sz="2600" dirty="0"/>
          </a:p>
          <a:p>
            <a:r>
              <a:rPr lang="en-US" sz="2600" b="1" dirty="0" err="1"/>
              <a:t>Poucas</a:t>
            </a:r>
            <a:r>
              <a:rPr lang="en-US" sz="2600" b="1" dirty="0"/>
              <a:t> </a:t>
            </a:r>
            <a:r>
              <a:rPr lang="en-US" sz="2600" b="1" dirty="0" err="1"/>
              <a:t>empresas</a:t>
            </a:r>
            <a:r>
              <a:rPr lang="en-US" sz="2600" b="1" dirty="0"/>
              <a:t> </a:t>
            </a:r>
            <a:r>
              <a:rPr lang="en-US" sz="2600" b="1" dirty="0" err="1"/>
              <a:t>fazem</a:t>
            </a:r>
            <a:r>
              <a:rPr lang="en-US" sz="2600" b="1" dirty="0"/>
              <a:t>.</a:t>
            </a:r>
          </a:p>
          <a:p>
            <a:endParaRPr lang="en-US" sz="2600" b="1" dirty="0"/>
          </a:p>
          <a:p>
            <a:r>
              <a:rPr lang="en-US" sz="2600" dirty="0" err="1"/>
              <a:t>Livro</a:t>
            </a:r>
            <a:r>
              <a:rPr lang="en-US" sz="2600" dirty="0"/>
              <a:t> </a:t>
            </a:r>
            <a:r>
              <a:rPr lang="en-US" sz="2600" dirty="0" err="1"/>
              <a:t>bom</a:t>
            </a:r>
            <a:r>
              <a:rPr lang="en-US" sz="2600" dirty="0"/>
              <a:t> </a:t>
            </a:r>
            <a:r>
              <a:rPr lang="en-US" sz="2600" dirty="0" err="1"/>
              <a:t>sobre</a:t>
            </a:r>
            <a:r>
              <a:rPr lang="en-US" sz="2600" dirty="0"/>
              <a:t>: </a:t>
            </a:r>
            <a:r>
              <a:rPr lang="en-US" sz="2600" b="1" dirty="0">
                <a:hlinkClick r:id="rId3"/>
              </a:rPr>
              <a:t>Traction</a:t>
            </a:r>
            <a:r>
              <a:rPr lang="en-US" sz="2600" dirty="0"/>
              <a:t>.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6980802" y="286603"/>
            <a:ext cx="4174878" cy="1450757"/>
          </a:xfrm>
        </p:spPr>
        <p:txBody>
          <a:bodyPr/>
          <a:lstStyle/>
          <a:p>
            <a:r>
              <a:rPr lang="pt-BR" b="1" dirty="0" err="1"/>
              <a:t>Bullseye</a:t>
            </a:r>
            <a:r>
              <a:rPr lang="pt-BR" b="1" dirty="0"/>
              <a:t> Framework</a:t>
            </a:r>
          </a:p>
        </p:txBody>
      </p:sp>
    </p:spTree>
    <p:extLst>
      <p:ext uri="{BB962C8B-B14F-4D97-AF65-F5344CB8AC3E}">
        <p14:creationId xmlns:p14="http://schemas.microsoft.com/office/powerpoint/2010/main" val="345516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21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0"/>
            <a:ext cx="12206514" cy="6720088"/>
          </a:xfrm>
        </p:spPr>
      </p:pic>
    </p:spTree>
    <p:extLst>
      <p:ext uri="{BB962C8B-B14F-4D97-AF65-F5344CB8AC3E}">
        <p14:creationId xmlns:p14="http://schemas.microsoft.com/office/powerpoint/2010/main" val="620418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pt-BR" dirty="0"/>
              <a:t>Atividade para a outra terça </a:t>
            </a:r>
            <a:endParaRPr dirty="0"/>
          </a:p>
        </p:txBody>
      </p:sp>
      <p:sp>
        <p:nvSpPr>
          <p:cNvPr id="207" name="Google Shape;207;p28"/>
          <p:cNvSpPr txBox="1">
            <a:spLocks noGrp="1"/>
          </p:cNvSpPr>
          <p:nvPr>
            <p:ph type="body" idx="1"/>
          </p:nvPr>
        </p:nvSpPr>
        <p:spPr>
          <a:xfrm>
            <a:off x="2228850" y="1666874"/>
            <a:ext cx="8709300" cy="459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1080"/>
              </a:spcBef>
              <a:spcAft>
                <a:spcPts val="0"/>
              </a:spcAft>
              <a:buClr>
                <a:srgbClr val="1287C3"/>
              </a:buClr>
              <a:buSzPts val="3480"/>
              <a:buNone/>
            </a:pPr>
            <a:endParaRPr dirty="0"/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Clr>
                <a:srgbClr val="1287C3"/>
              </a:buClr>
              <a:buSzPts val="3480"/>
              <a:buChar char="•"/>
            </a:pPr>
            <a:r>
              <a:rPr lang="pt-BR" dirty="0"/>
              <a:t>Desenhar um plano de marketing para startup com 1 ação de guerrilha e 3 outras ações.</a:t>
            </a:r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Clr>
                <a:srgbClr val="1287C3"/>
              </a:buClr>
              <a:buSzPts val="3480"/>
              <a:buChar char="•"/>
            </a:pPr>
            <a:endParaRPr lang="pt-BR" dirty="0"/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Clr>
                <a:srgbClr val="1287C3"/>
              </a:buClr>
              <a:buSzPts val="3480"/>
              <a:buChar char="•"/>
            </a:pPr>
            <a:r>
              <a:rPr lang="pt-BR" dirty="0"/>
              <a:t>Criar </a:t>
            </a:r>
            <a:r>
              <a:rPr lang="pt-BR" dirty="0" err="1"/>
              <a:t>landing</a:t>
            </a:r>
            <a:r>
              <a:rPr lang="pt-BR" dirty="0"/>
              <a:t> </a:t>
            </a:r>
            <a:r>
              <a:rPr lang="pt-BR" dirty="0" err="1"/>
              <a:t>page</a:t>
            </a:r>
            <a:r>
              <a:rPr lang="pt-BR" dirty="0"/>
              <a:t> do projeto e conseguir +500 acessos outra terça)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pt-BR"/>
              <a:t>Por que estudar marketing para startups?	</a:t>
            </a:r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1"/>
          </p:nvPr>
        </p:nvSpPr>
        <p:spPr>
          <a:xfrm>
            <a:off x="2021305" y="2314075"/>
            <a:ext cx="9481718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480"/>
              <a:buChar char="•"/>
            </a:pPr>
            <a:r>
              <a:rPr lang="pt-BR" sz="2400"/>
              <a:t>Condição diferente de uma empresa normal: alto risco e pouco </a:t>
            </a:r>
            <a:r>
              <a:rPr lang="pt-BR"/>
              <a:t>caixa (A Small Business Is Not a Little Big Business);</a:t>
            </a:r>
            <a:endParaRPr sz="2400"/>
          </a:p>
          <a:p>
            <a:pPr marL="285750" lvl="0" indent="-285750" algn="l" rtl="0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3480"/>
              <a:buChar char="•"/>
            </a:pPr>
            <a:r>
              <a:rPr lang="pt-BR" sz="2400"/>
              <a:t>Novas estratégias sendo utilizadas – papel dos engenheiros nas áreas de marketing (data driven);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3480"/>
              <a:buChar char="•"/>
            </a:pPr>
            <a:r>
              <a:rPr lang="pt-BR" sz="2400"/>
              <a:t>Uso da tecnologia como elemento fundamental para crescimento.</a:t>
            </a:r>
            <a:endParaRPr/>
          </a:p>
          <a:p>
            <a:pPr marL="285750" lvl="0" indent="-64770" algn="l" rtl="0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3480"/>
              <a:buNone/>
            </a:pPr>
            <a:endParaRPr sz="2400"/>
          </a:p>
          <a:p>
            <a:pPr marL="285750" lvl="0" indent="-285750" algn="l" rtl="0">
              <a:lnSpc>
                <a:spcPct val="90000"/>
              </a:lnSpc>
              <a:spcBef>
                <a:spcPts val="1080"/>
              </a:spcBef>
              <a:spcAft>
                <a:spcPts val="0"/>
              </a:spcAft>
              <a:buSzPts val="3480"/>
              <a:buChar char="•"/>
            </a:pPr>
            <a:r>
              <a:rPr lang="pt-BR" sz="2400"/>
              <a:t>Livros: Marketing 3.0; Re-work; Startup Growth Engines.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endParaRPr/>
          </a:p>
        </p:txBody>
      </p:sp>
      <p:pic>
        <p:nvPicPr>
          <p:cNvPr id="159" name="Google Shape;159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83832" y="0"/>
            <a:ext cx="9208168" cy="6890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1737902" y="564733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rbel"/>
              <a:buNone/>
            </a:pPr>
            <a:r>
              <a:rPr lang="pt-BR" sz="3600"/>
              <a:t>Growth</a:t>
            </a:r>
            <a:br>
              <a:rPr lang="pt-BR" sz="3600"/>
            </a:br>
            <a:endParaRPr sz="3600"/>
          </a:p>
        </p:txBody>
      </p:sp>
      <p:sp>
        <p:nvSpPr>
          <p:cNvPr id="166" name="Google Shape;166;p22"/>
          <p:cNvSpPr txBox="1"/>
          <p:nvPr/>
        </p:nvSpPr>
        <p:spPr>
          <a:xfrm>
            <a:off x="2980706" y="1603169"/>
            <a:ext cx="8502733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-Custo de aquisição de usuário x lifetime value;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-Taxa de conversão e taxa de atrito;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-Costumer/user experience (twitter recomendations; designtech companies);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-Gamification e burn rate;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-Automatização (zapier.com) </a:t>
            </a:r>
            <a:endParaRPr sz="2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2474172" y="612234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pt-BR"/>
              <a:t>Inbound e Outbound Marketing</a:t>
            </a:r>
            <a:endParaRPr/>
          </a:p>
        </p:txBody>
      </p:sp>
      <p:sp>
        <p:nvSpPr>
          <p:cNvPr id="172" name="Google Shape;172;p23"/>
          <p:cNvSpPr txBox="1"/>
          <p:nvPr/>
        </p:nvSpPr>
        <p:spPr>
          <a:xfrm>
            <a:off x="3040083" y="1710047"/>
            <a:ext cx="7540831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-Influenciadores - lomadee (I);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-Cold mail/comment/inbox (o novo “cold call”) (O);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-Email marketing (O);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-Eventos e webinars (I);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-Content marketing (I) e SEO - Source Market;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2557299" y="540983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pt-BR"/>
              <a:t>Viralização, novas mídias e second screen </a:t>
            </a:r>
            <a:endParaRPr/>
          </a:p>
        </p:txBody>
      </p:sp>
      <p:sp>
        <p:nvSpPr>
          <p:cNvPr id="178" name="Google Shape;178;p24"/>
          <p:cNvSpPr txBox="1"/>
          <p:nvPr/>
        </p:nvSpPr>
        <p:spPr>
          <a:xfrm>
            <a:off x="2165685" y="1741663"/>
            <a:ext cx="9865894" cy="710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-Hotmail (tagline “get your free email” – 1mm/6m)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-Youtube e embed code (myspace)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-Dropbox referral</a:t>
            </a:r>
            <a:b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-Linkedin (estratégias e SEO)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-Instagram  crossposting</a:t>
            </a: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-Vídeos virais (revmob); </a:t>
            </a:r>
            <a:r>
              <a:rPr lang="pt-BR" sz="24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3"/>
              </a:rPr>
              <a:t>Cassey Nestat</a:t>
            </a: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; </a:t>
            </a:r>
            <a:r>
              <a:rPr lang="pt-BR" sz="24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4"/>
              </a:rPr>
              <a:t>Heineken</a:t>
            </a: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; emocionais.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</a:t>
            </a:r>
            <a:r>
              <a:rPr lang="pt-BR" sz="24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5"/>
              </a:rPr>
              <a:t>Infografia</a:t>
            </a: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</a:t>
            </a:r>
            <a:r>
              <a:rPr lang="pt-BR" sz="24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6"/>
              </a:rPr>
              <a:t>Second screen</a:t>
            </a: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</a:t>
            </a:r>
            <a:r>
              <a:rPr lang="pt-BR" sz="24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7"/>
              </a:rPr>
              <a:t>LipDub</a:t>
            </a: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</a:t>
            </a:r>
            <a:r>
              <a:rPr lang="pt-BR" sz="24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8"/>
              </a:rPr>
              <a:t>Dumb ways to die</a:t>
            </a: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– conscientização na Austrália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-Gerenciamento de mídias (</a:t>
            </a:r>
            <a:r>
              <a:rPr lang="pt-BR" sz="24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9"/>
              </a:rPr>
              <a:t>http://buzzsumo.com/)</a:t>
            </a: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e bid strategies</a:t>
            </a: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>
            <a:spLocks noGrp="1"/>
          </p:cNvSpPr>
          <p:nvPr>
            <p:ph type="title"/>
          </p:nvPr>
        </p:nvSpPr>
        <p:spPr>
          <a:xfrm>
            <a:off x="2569175" y="529107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r>
              <a:rPr lang="pt-BR"/>
              <a:t>Marketing de Guerrilha</a:t>
            </a:r>
            <a:endParaRPr/>
          </a:p>
        </p:txBody>
      </p:sp>
      <p:sp>
        <p:nvSpPr>
          <p:cNvPr id="184" name="Google Shape;184;p25"/>
          <p:cNvSpPr txBox="1"/>
          <p:nvPr/>
        </p:nvSpPr>
        <p:spPr>
          <a:xfrm>
            <a:off x="1941095" y="1809997"/>
            <a:ext cx="9930063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-Tem origem da guerra do vietnã = poucos recursos vencendo gigantes com estratégia e criatividade.</a:t>
            </a: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-Ambush marketing (associar uma marca dentro de um evento em que não é patrocinadora oficial)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-Astrosurfing (criar movimentos artificiais para gerar momentum)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</a:t>
            </a:r>
            <a:r>
              <a:rPr lang="pt-BR" sz="2400" u="sng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3"/>
              </a:rPr>
              <a:t>Flashmobs </a:t>
            </a: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-Marketing invisível</a:t>
            </a: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-PR Stunt – Jaguar e Chuva de Twix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-Intervenção urbana – 3M e ponto de ônibus</a:t>
            </a: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85092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 rotWithShape="1">
          <a:blip r:embed="rId4">
            <a:alphaModFix/>
          </a:blip>
          <a:srcRect b="69591"/>
          <a:stretch/>
        </p:blipFill>
        <p:spPr>
          <a:xfrm>
            <a:off x="3850927" y="0"/>
            <a:ext cx="4154083" cy="370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804" y="3699605"/>
            <a:ext cx="4119206" cy="315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5010" y="2704844"/>
            <a:ext cx="4186990" cy="4153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05010" y="747"/>
            <a:ext cx="4186990" cy="2704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97810"/>
            <a:ext cx="4982744" cy="356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7694" y="2695074"/>
            <a:ext cx="7264306" cy="416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6041"/>
            <a:ext cx="4942454" cy="329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 rotWithShape="1">
          <a:blip r:embed="rId6">
            <a:alphaModFix/>
          </a:blip>
          <a:srcRect t="20932" r="4878"/>
          <a:stretch/>
        </p:blipFill>
        <p:spPr>
          <a:xfrm>
            <a:off x="4927694" y="-16042"/>
            <a:ext cx="7248264" cy="3012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alaxe">
  <a:themeElements>
    <a:clrScheme name="Paralaxe">
      <a:dk1>
        <a:srgbClr val="000000"/>
      </a:dk1>
      <a:lt1>
        <a:srgbClr val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</Words>
  <Application>Microsoft Macintosh PowerPoint</Application>
  <PresentationFormat>Widescreen</PresentationFormat>
  <Paragraphs>90</Paragraphs>
  <Slides>14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Corbel</vt:lpstr>
      <vt:lpstr>Calibri</vt:lpstr>
      <vt:lpstr>Arial</vt:lpstr>
      <vt:lpstr>Paralaxe</vt:lpstr>
      <vt:lpstr>Marketing e crescimento</vt:lpstr>
      <vt:lpstr>Por que estudar marketing para startups? </vt:lpstr>
      <vt:lpstr>Apresentação do PowerPoint</vt:lpstr>
      <vt:lpstr>Growth </vt:lpstr>
      <vt:lpstr>Inbound e Outbound Marketing</vt:lpstr>
      <vt:lpstr>Viralização, novas mídias e second screen </vt:lpstr>
      <vt:lpstr>Marketing de Guerrilha</vt:lpstr>
      <vt:lpstr>Apresentação do PowerPoint</vt:lpstr>
      <vt:lpstr>Apresentação do PowerPoint</vt:lpstr>
      <vt:lpstr>Mudança atual: Calor não é trabalho!</vt:lpstr>
      <vt:lpstr>Bullseye Framework</vt:lpstr>
      <vt:lpstr>Apresentação do PowerPoint</vt:lpstr>
      <vt:lpstr>Apresentação do PowerPoint</vt:lpstr>
      <vt:lpstr>Atividade para a outra terça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e crescimento</dc:title>
  <cp:lastModifiedBy>Artur Vilas Boas</cp:lastModifiedBy>
  <cp:revision>1</cp:revision>
  <dcterms:modified xsi:type="dcterms:W3CDTF">2019-11-11T01:10:40Z</dcterms:modified>
</cp:coreProperties>
</file>