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256" r:id="rId3"/>
    <p:sldId id="262" r:id="rId4"/>
    <p:sldId id="263" r:id="rId5"/>
    <p:sldId id="264" r:id="rId6"/>
    <p:sldId id="275" r:id="rId7"/>
    <p:sldId id="273" r:id="rId8"/>
    <p:sldId id="274" r:id="rId9"/>
    <p:sldId id="276" r:id="rId10"/>
    <p:sldId id="277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62240"/>
    <a:srgbClr val="FFB027"/>
    <a:srgbClr val="9A1A30"/>
    <a:srgbClr val="50A7FA"/>
    <a:srgbClr val="FA2F4C"/>
    <a:srgbClr val="EF32FA"/>
    <a:srgbClr val="FFDA68"/>
    <a:srgbClr val="244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76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CA802-BDBB-8A49-BF3E-CC3CE8A23EF9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BA29B-96BA-DD48-80F1-F66AF5AC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09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7FDCA-3F7F-2745-9AB1-F4E8740808E1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5FC66-4470-0B4F-9312-A0F3AFBA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1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1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3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9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8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5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4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4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2BFBC-F9AF-7845-AE04-27569838C22C}" type="datetimeFigureOut">
              <a:rPr lang="en-US" smtClean="0"/>
              <a:t>08/09/20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7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1069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t-PT" sz="4000" dirty="0" smtClean="0"/>
              <a:t>Capítulo 5 – Avaliação e </a:t>
            </a:r>
            <a:r>
              <a:rPr lang="pt-PT" sz="4000" dirty="0" smtClean="0"/>
              <a:t>escolha das </a:t>
            </a:r>
            <a:r>
              <a:rPr lang="pt-PT" sz="4000" dirty="0" smtClean="0"/>
              <a:t>prioridades no mercado alvo</a:t>
            </a:r>
            <a:endParaRPr lang="pt-PT" sz="40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58767" y="1388962"/>
            <a:ext cx="8985233" cy="5469038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u="sng" dirty="0" smtClean="0">
                <a:solidFill>
                  <a:srgbClr val="FFFFFF"/>
                </a:solidFill>
              </a:rPr>
              <a:t>Segmentos de sem teto</a:t>
            </a:r>
          </a:p>
          <a:p>
            <a:pPr marL="571500" indent="-571500" algn="ctr">
              <a:buFontTx/>
              <a:buChar char="-"/>
            </a:pPr>
            <a:r>
              <a:rPr lang="pt-BR" sz="4000" dirty="0" smtClean="0">
                <a:solidFill>
                  <a:srgbClr val="FFFFFF"/>
                </a:solidFill>
              </a:rPr>
              <a:t>Pessoas com distúrbios de uso de drogas</a:t>
            </a:r>
          </a:p>
          <a:p>
            <a:pPr marL="571500" indent="-571500" algn="ctr">
              <a:buFontTx/>
              <a:buChar char="-"/>
            </a:pPr>
            <a:r>
              <a:rPr lang="pt-BR" sz="4000" dirty="0" smtClean="0">
                <a:solidFill>
                  <a:srgbClr val="FFFFFF"/>
                </a:solidFill>
              </a:rPr>
              <a:t>Pessoas com distúrbios de doenças mentais</a:t>
            </a:r>
          </a:p>
          <a:p>
            <a:pPr marL="571500" indent="-571500" algn="ctr">
              <a:buFontTx/>
              <a:buChar char="-"/>
            </a:pPr>
            <a:r>
              <a:rPr lang="pt-BR" sz="4000" dirty="0" smtClean="0">
                <a:solidFill>
                  <a:srgbClr val="FFFFFF"/>
                </a:solidFill>
              </a:rPr>
              <a:t>Sobreviventes de violência doméstica</a:t>
            </a:r>
          </a:p>
          <a:p>
            <a:pPr marL="571500" indent="-571500" algn="ctr">
              <a:buFontTx/>
              <a:buChar char="-"/>
            </a:pPr>
            <a:r>
              <a:rPr lang="pt-BR" sz="4000" dirty="0" smtClean="0">
                <a:solidFill>
                  <a:srgbClr val="FFFFFF"/>
                </a:solidFill>
              </a:rPr>
              <a:t>Pessoas portadoras de doenças físicas</a:t>
            </a:r>
            <a:endParaRPr lang="pt-BR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1631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Tx/>
              <a:buChar char="•"/>
            </a:pPr>
            <a:r>
              <a:rPr lang="pt-BR" sz="4000" dirty="0" smtClean="0"/>
              <a:t>O Segmento Sem teto cr</a:t>
            </a:r>
            <a:r>
              <a:rPr lang="pt-BR" sz="4000" dirty="0" smtClean="0"/>
              <a:t>ônico tem barreiras intensas à moradia. A maioria é portadora de um ou mais condições incapacitantes como doença mental grave e dependência química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657770146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Uso dos múltiplos fatores são usados para avaliar os segmentos entre si</a:t>
            </a:r>
          </a:p>
          <a:p>
            <a:pPr marL="571500" indent="-571500" algn="ctr">
              <a:buFontTx/>
              <a:buChar char="-"/>
            </a:pPr>
            <a:r>
              <a:rPr lang="pt-BR" sz="4000" dirty="0" smtClean="0"/>
              <a:t>Tamanho do segmento</a:t>
            </a:r>
          </a:p>
          <a:p>
            <a:pPr marL="571500" indent="-571500" algn="ctr">
              <a:buFontTx/>
              <a:buChar char="-"/>
            </a:pPr>
            <a:r>
              <a:rPr lang="pt-BR" sz="4000" dirty="0" smtClean="0"/>
              <a:t>Incidência do problema </a:t>
            </a:r>
            <a:r>
              <a:rPr lang="mr-IN" sz="4000" dirty="0" smtClean="0"/>
              <a:t>–</a:t>
            </a:r>
            <a:r>
              <a:rPr lang="pt-BR" sz="4000" dirty="0" smtClean="0"/>
              <a:t> quantas pessoas nesse segmento estão envolvidas em “comportamento relativo ao problema”</a:t>
            </a:r>
          </a:p>
          <a:p>
            <a:pPr marL="571500" indent="-571500" algn="ctr">
              <a:buFontTx/>
              <a:buChar char="-"/>
            </a:pPr>
            <a:r>
              <a:rPr lang="pt-BR" sz="4000" dirty="0" smtClean="0"/>
              <a:t>Em cada segmento, qual é o tempo médio que estão vivendo como sem teto?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24256734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Gravidade do problema:  quais são os níveis de pobreza nesse segmento</a:t>
            </a:r>
            <a:r>
              <a:rPr lang="pt-BR" sz="4000" dirty="0" smtClean="0"/>
              <a:t>?</a:t>
            </a:r>
          </a:p>
          <a:p>
            <a:pPr algn="ctr"/>
            <a:r>
              <a:rPr lang="pt-BR" sz="4000" dirty="0" smtClean="0"/>
              <a:t> </a:t>
            </a:r>
            <a:r>
              <a:rPr lang="pt-BR" sz="4000" dirty="0" smtClean="0"/>
              <a:t>Qual % de cada segmento está na pobreza extrema, moderada, relativa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12518096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Desamparo </a:t>
            </a:r>
            <a:r>
              <a:rPr lang="mr-IN" sz="4000" dirty="0" smtClean="0"/>
              <a:t>–</a:t>
            </a:r>
            <a:r>
              <a:rPr lang="pt-BR" sz="4000" dirty="0" smtClean="0"/>
              <a:t> em que medida esse segmento pode cuidar de si mesmo ou precisar de ajuda dos outros</a:t>
            </a:r>
          </a:p>
          <a:p>
            <a:pPr algn="ctr"/>
            <a:r>
              <a:rPr lang="pt-BR" sz="4000" dirty="0" smtClean="0"/>
              <a:t>Como esses segmentos diferem em relação ao estado de saúde, nível de escolaridade, habilidades profissionais, nível de renda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12518096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Acessibilidade </a:t>
            </a:r>
            <a:r>
              <a:rPr lang="mr-IN" sz="4000" dirty="0" smtClean="0"/>
              <a:t>–</a:t>
            </a:r>
            <a:r>
              <a:rPr lang="pt-BR" sz="4000" dirty="0" smtClean="0"/>
              <a:t> Esse é um público que pode ser facilmente identificado e contatado?</a:t>
            </a:r>
          </a:p>
          <a:p>
            <a:pPr algn="ctr"/>
            <a:r>
              <a:rPr lang="pt-BR" sz="4000" dirty="0" smtClean="0"/>
              <a:t>Prontidão para mudança </a:t>
            </a:r>
            <a:r>
              <a:rPr lang="mr-IN" sz="4000" dirty="0" smtClean="0"/>
              <a:t>–</a:t>
            </a:r>
            <a:r>
              <a:rPr lang="pt-BR" sz="4000" dirty="0" smtClean="0"/>
              <a:t> Quanto essas pessoas estão prontas, dispostas e capazes a responder?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12518096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Custos cumulativos para contatar e servir o segmento: como os custos estimados par contatar e influenciar esse segmento se comparam aos custos para atingir os outros segmentos?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2021381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err="1" smtClean="0"/>
              <a:t>Responsividade</a:t>
            </a:r>
            <a:r>
              <a:rPr lang="pt-BR" sz="4000" dirty="0" smtClean="0"/>
              <a:t> ao Mix de marketing: qual é a probabilidade de esse mercado ser responsivo às estratégias de </a:t>
            </a:r>
            <a:r>
              <a:rPr lang="pt-BR" sz="4000" dirty="0" err="1" smtClean="0"/>
              <a:t>mkt</a:t>
            </a:r>
            <a:r>
              <a:rPr lang="pt-BR" sz="4000" dirty="0" smtClean="0"/>
              <a:t> social?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90019009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Capacidade organizacional: qual é a experiência de nossa equipe ou a disponibilidade de recursos externos para auxiliar no desenvolvimento e na implementação de atividades para esse mercado?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90019009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- Veteranos</a:t>
            </a:r>
            <a:endParaRPr lang="pt-BR" sz="4000" dirty="0" smtClean="0"/>
          </a:p>
          <a:p>
            <a:pPr algn="ctr"/>
            <a:r>
              <a:rPr lang="pt-BR" sz="4000" dirty="0" smtClean="0"/>
              <a:t>- Jovens </a:t>
            </a:r>
            <a:r>
              <a:rPr lang="pt-BR" sz="4000" dirty="0" smtClean="0"/>
              <a:t>sem família</a:t>
            </a:r>
          </a:p>
          <a:p>
            <a:pPr algn="ctr"/>
            <a:r>
              <a:rPr lang="pt-BR" sz="4000" dirty="0" smtClean="0"/>
              <a:t>- Idosos</a:t>
            </a:r>
            <a:endParaRPr lang="pt-BR" sz="4000" dirty="0" smtClean="0"/>
          </a:p>
          <a:p>
            <a:pPr algn="ctr"/>
            <a:r>
              <a:rPr lang="pt-BR" sz="4000" dirty="0" smtClean="0"/>
              <a:t>- Pessoas </a:t>
            </a:r>
            <a:r>
              <a:rPr lang="pt-BR" sz="4000" dirty="0" smtClean="0"/>
              <a:t>com HIV/Aids</a:t>
            </a:r>
          </a:p>
          <a:p>
            <a:pPr algn="ctr"/>
            <a:r>
              <a:rPr lang="pt-BR" sz="4000" dirty="0" smtClean="0"/>
              <a:t>- Trabalhadores </a:t>
            </a:r>
            <a:r>
              <a:rPr lang="pt-BR" sz="4000" dirty="0" smtClean="0"/>
              <a:t>agrícolas</a:t>
            </a:r>
          </a:p>
          <a:p>
            <a:pPr algn="ctr"/>
            <a:r>
              <a:rPr lang="pt-BR" sz="4000" dirty="0" smtClean="0"/>
              <a:t>- Sem </a:t>
            </a:r>
            <a:r>
              <a:rPr lang="pt-BR" sz="4000" dirty="0" smtClean="0"/>
              <a:t>teto crônicos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55745554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Uso do modelo de estágios de mudança</a:t>
            </a:r>
          </a:p>
          <a:p>
            <a:pPr algn="ctr"/>
            <a:r>
              <a:rPr lang="pt-BR" sz="4000" dirty="0" smtClean="0"/>
              <a:t>(modelo </a:t>
            </a:r>
            <a:r>
              <a:rPr lang="pt-BR" sz="4000" dirty="0" err="1" smtClean="0"/>
              <a:t>transteórico</a:t>
            </a:r>
            <a:r>
              <a:rPr lang="pt-BR" sz="4000" dirty="0" smtClean="0"/>
              <a:t>)</a:t>
            </a:r>
          </a:p>
          <a:p>
            <a:pPr algn="ctr"/>
            <a:r>
              <a:rPr lang="pt-BR" sz="4000" dirty="0" smtClean="0"/>
              <a:t>4 estágios</a:t>
            </a:r>
          </a:p>
          <a:p>
            <a:pPr algn="ctr"/>
            <a:r>
              <a:rPr lang="pt-BR" sz="4000" dirty="0" err="1" smtClean="0"/>
              <a:t>Pré</a:t>
            </a:r>
            <a:r>
              <a:rPr lang="pt-BR" sz="4000" dirty="0" smtClean="0"/>
              <a:t>-contemplação</a:t>
            </a:r>
          </a:p>
          <a:p>
            <a:pPr algn="ctr"/>
            <a:r>
              <a:rPr lang="pt-BR" sz="4000" dirty="0" smtClean="0"/>
              <a:t>Contemplação</a:t>
            </a:r>
          </a:p>
          <a:p>
            <a:pPr algn="ctr"/>
            <a:r>
              <a:rPr lang="pt-BR" sz="4000" dirty="0" smtClean="0"/>
              <a:t>Preparação/em ação</a:t>
            </a:r>
          </a:p>
          <a:p>
            <a:pPr algn="ctr"/>
            <a:r>
              <a:rPr lang="pt-BR" sz="4000" dirty="0" smtClean="0"/>
              <a:t>Manutenção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926507468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- </a:t>
            </a:r>
            <a:r>
              <a:rPr lang="pt-BR" sz="4000" dirty="0" err="1" smtClean="0"/>
              <a:t>Pré</a:t>
            </a:r>
            <a:r>
              <a:rPr lang="pt-BR" sz="4000" dirty="0" smtClean="0"/>
              <a:t> contemplação - As pessoas neste estágio geralmente não têm intenção de mudar seu comportamento e costumam negar o problema</a:t>
            </a:r>
          </a:p>
          <a:p>
            <a:pPr algn="ctr"/>
            <a:r>
              <a:rPr lang="pt-BR" sz="4000" dirty="0" smtClean="0"/>
              <a:t>- Contemplação: As pessoas reconhecem que têm um problema e começam a pensar seriamente em resolvê-lo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926507468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Preparação/em ação: a maioria das pessoas neste estágio estão fazendo os ajustes finais antes de começarem a mudar seu comportamento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926507468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Manutenção </a:t>
            </a:r>
            <a:r>
              <a:rPr lang="mr-IN" sz="4000" dirty="0" smtClean="0"/>
              <a:t>–</a:t>
            </a:r>
            <a:r>
              <a:rPr lang="pt-BR" sz="4000" dirty="0" smtClean="0"/>
              <a:t> neste estágio os indivíduos trabalham para consolidar os ganhos obtidos durante a ação e se esforçam para evitar recaídas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373529783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T</a:t>
            </a:r>
            <a:r>
              <a:rPr lang="pt-BR" sz="4000" dirty="0" smtClean="0"/>
              <a:t>êm três segmentos de sem teto:</a:t>
            </a:r>
          </a:p>
          <a:p>
            <a:pPr marL="571500" indent="-571500" algn="ctr">
              <a:buFontTx/>
              <a:buChar char="•"/>
            </a:pPr>
            <a:r>
              <a:rPr lang="pt-BR" sz="4000" dirty="0" smtClean="0"/>
              <a:t>O Segmento em risco</a:t>
            </a:r>
          </a:p>
          <a:p>
            <a:pPr marL="571500" indent="-571500" algn="ctr">
              <a:buFontTx/>
              <a:buChar char="•"/>
            </a:pPr>
            <a:r>
              <a:rPr lang="pt-BR" sz="4000" dirty="0" smtClean="0"/>
              <a:t>O segmento sem-teto com esperança</a:t>
            </a:r>
          </a:p>
          <a:p>
            <a:pPr marL="571500" indent="-571500" algn="ctr">
              <a:buFontTx/>
              <a:buChar char="•"/>
            </a:pPr>
            <a:r>
              <a:rPr lang="pt-BR" sz="4000" dirty="0" smtClean="0"/>
              <a:t>O segmento sem teto crônico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55652431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O Segmento Em Risco est</a:t>
            </a:r>
            <a:r>
              <a:rPr lang="pt-BR" sz="4000" dirty="0" smtClean="0"/>
              <a:t>á </a:t>
            </a:r>
            <a:r>
              <a:rPr lang="pt-BR" sz="4000" dirty="0" smtClean="0"/>
              <a:t>em risco iminente de tornar-se sem teto, mas ainda n</a:t>
            </a:r>
            <a:r>
              <a:rPr lang="pt-BR" sz="4000" dirty="0" smtClean="0"/>
              <a:t>ão é. Os membros desse segmento geralmente passaram por um revés, como uma doença que os impede de trabalhar, separação da família ou outra perda de renda que os impediu de pagar o  aluguel. A intervenção com auxílio financeiro pontual muitas vezes basta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007904048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77843" y="158739"/>
            <a:ext cx="8501289" cy="6437419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Tx/>
              <a:buChar char="•"/>
            </a:pPr>
            <a:r>
              <a:rPr lang="pt-BR" sz="4000" dirty="0" smtClean="0"/>
              <a:t>Segmento sem teto com esperança </a:t>
            </a:r>
            <a:r>
              <a:rPr lang="pt-BR" sz="4000" dirty="0" smtClean="0"/>
              <a:t>é sem teto atualmente com barreiras à moradia</a:t>
            </a:r>
          </a:p>
          <a:p>
            <a:pPr marL="571500" indent="-571500" algn="ctr">
              <a:buFontTx/>
              <a:buChar char="•"/>
            </a:pPr>
            <a:r>
              <a:rPr lang="pt-BR" sz="4000" dirty="0" smtClean="0"/>
              <a:t>Têm habilidades profissionais mas passaram um longo período de desemprego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411010482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525</Words>
  <Application>Microsoft Macintosh PowerPoint</Application>
  <PresentationFormat>On-screen Show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Capítulo 5 – Avaliação e escolha das prioridades no mercado alvo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Social</dc:title>
  <dc:creator>Claudia Acevedo</dc:creator>
  <cp:lastModifiedBy>Claudia  Acevedo</cp:lastModifiedBy>
  <cp:revision>86</cp:revision>
  <cp:lastPrinted>2015-10-01T18:27:20Z</cp:lastPrinted>
  <dcterms:created xsi:type="dcterms:W3CDTF">2015-09-08T00:19:29Z</dcterms:created>
  <dcterms:modified xsi:type="dcterms:W3CDTF">2020-09-08T19:50:04Z</dcterms:modified>
</cp:coreProperties>
</file>