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7" r:id="rId2"/>
    <p:sldId id="299" r:id="rId3"/>
    <p:sldId id="300" r:id="rId4"/>
    <p:sldId id="301" r:id="rId5"/>
    <p:sldId id="302" r:id="rId6"/>
    <p:sldId id="304" r:id="rId7"/>
    <p:sldId id="305" r:id="rId8"/>
    <p:sldId id="307" r:id="rId9"/>
    <p:sldId id="306" r:id="rId10"/>
    <p:sldId id="309" r:id="rId11"/>
    <p:sldId id="311" r:id="rId12"/>
    <p:sldId id="312" r:id="rId13"/>
    <p:sldId id="313" r:id="rId14"/>
    <p:sldId id="322" r:id="rId15"/>
    <p:sldId id="315" r:id="rId16"/>
    <p:sldId id="319" r:id="rId17"/>
    <p:sldId id="326" r:id="rId18"/>
    <p:sldId id="327" r:id="rId19"/>
    <p:sldId id="328" r:id="rId20"/>
    <p:sldId id="332" r:id="rId21"/>
    <p:sldId id="333" r:id="rId22"/>
    <p:sldId id="334" r:id="rId23"/>
    <p:sldId id="341" r:id="rId24"/>
    <p:sldId id="338" r:id="rId25"/>
    <p:sldId id="308" r:id="rId26"/>
    <p:sldId id="342" r:id="rId27"/>
    <p:sldId id="310" r:id="rId28"/>
    <p:sldId id="343" r:id="rId29"/>
    <p:sldId id="344" r:id="rId30"/>
    <p:sldId id="345" r:id="rId31"/>
    <p:sldId id="314" r:id="rId32"/>
    <p:sldId id="346" r:id="rId33"/>
    <p:sldId id="347" r:id="rId3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lma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CC3300"/>
    <a:srgbClr val="A50021"/>
    <a:srgbClr val="FFFFCC"/>
    <a:srgbClr val="0066FF"/>
    <a:srgbClr val="FF3300"/>
    <a:srgbClr val="474A81"/>
    <a:srgbClr val="F09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53" y="442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5-08-18T10:54:23.437" idx="1">
    <p:pos x="3496" y="198"/>
    <p:text>Na figura do livro não tem o Q0. Verificar se é para excluir o Q0 do gráfico abaixo.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6741E51C-A201-455E-B243-5F83F1621B1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E216383A-7B40-41D8-9500-DA9609F8AC1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276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650F8-49CE-46D7-8938-5EB5359490D8}" type="slidenum">
              <a:rPr lang="en-US"/>
              <a:pPr/>
              <a:t>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9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3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0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4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6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8</a:t>
            </a:r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206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207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902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9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411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132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10</a:t>
            </a:r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616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40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8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18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45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6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4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E835F-9AF4-4B9F-82B9-8AA57F17EC5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5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5</a:t>
            </a: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568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042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5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773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614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6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5978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223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7</a:t>
            </a:r>
          </a:p>
        </p:txBody>
      </p:sp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29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1830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869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27</a:t>
            </a: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38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4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2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31</a:t>
            </a: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592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460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35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6797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803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4022938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4022938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017" tIns="48148" rIns="98017" bIns="48148" anchor="b"/>
          <a:lstStyle/>
          <a:p>
            <a:pPr algn="r"/>
            <a:r>
              <a:rPr lang="en-US" sz="1300" dirty="0"/>
              <a:t>35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1" y="9722884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1" y="2"/>
            <a:ext cx="3076363" cy="511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/>
          <a:lstStyle/>
          <a:p>
            <a:endParaRPr lang="pt-BR"/>
          </a:p>
        </p:txBody>
      </p:sp>
      <p:sp>
        <p:nvSpPr>
          <p:cNvPr id="470022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8017" tIns="48148" rIns="98017" bIns="48148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69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3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2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383A-7B40-41D8-9500-DA9609F8AC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98120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79120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63" y="304800"/>
            <a:ext cx="7983537" cy="7239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962400" cy="4343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4953000" y="1600200"/>
            <a:ext cx="3962400" cy="43434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8EA2B85-DC7D-4625-AB44-903CB1F28EDA}" type="slidenum">
              <a:rPr lang="en-US"/>
              <a:pPr/>
              <a:t>‹nº›</a:t>
            </a:fld>
            <a:endParaRPr lang="en-US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6803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b="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b="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b="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b="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FFFF"/>
            </a:gs>
            <a:gs pos="100000">
              <a:srgbClr val="FFFFCC">
                <a:gamma/>
                <a:tint val="20000"/>
                <a:invGamma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39825" y="6470650"/>
            <a:ext cx="2357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6963" y="6451600"/>
            <a:ext cx="2265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0" rIns="92075" bIns="0" anchor="b"/>
          <a:lstStyle/>
          <a:p>
            <a:pPr algn="ctr"/>
            <a:r>
              <a:rPr lang="en-US" sz="1200" i="0">
                <a:latin typeface="Times New Roman" pitchFamily="18" charset="0"/>
              </a:rPr>
              <a:t>Harcourt, Inc. items and derived items copyright © 2001 by Harcourt, Inc.</a:t>
            </a:r>
            <a:endParaRPr lang="en-US" sz="1400" i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9A0E"/>
        </a:buClr>
        <a:buSzPct val="69000"/>
        <a:buFont typeface="Monotype Sorts" charset="2"/>
        <a:buChar char="u"/>
        <a:tabLst>
          <a:tab pos="333375" algn="l"/>
          <a:tab pos="857250" algn="l"/>
        </a:tabLs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ä"/>
        <a:tabLst>
          <a:tab pos="333375" algn="l"/>
          <a:tab pos="857250" algn="l"/>
        </a:tabLst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tabLst>
          <a:tab pos="333375" algn="l"/>
          <a:tab pos="857250" algn="l"/>
        </a:tabLst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tabLst>
          <a:tab pos="333375" algn="l"/>
          <a:tab pos="857250" algn="l"/>
        </a:tabLst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381000"/>
            <a:ext cx="4751388" cy="6072188"/>
          </a:xfrm>
        </p:spPr>
        <p:txBody>
          <a:bodyPr/>
          <a:lstStyle/>
          <a:p>
            <a:r>
              <a:rPr lang="pt-BR" dirty="0"/>
              <a:t>Introdução à Economia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Demanda e Oferta</a:t>
            </a:r>
            <a:br>
              <a:rPr lang="pt-BR" sz="3200" dirty="0"/>
            </a:br>
            <a:r>
              <a:rPr lang="pt-BR" sz="3200" dirty="0"/>
              <a:t>Aula 2</a:t>
            </a:r>
            <a:endParaRPr lang="en-US" sz="3200" dirty="0"/>
          </a:p>
        </p:txBody>
      </p:sp>
      <p:pic>
        <p:nvPicPr>
          <p:cNvPr id="329731" name="Picture 3" descr="chap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6808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de indiferença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Mostram os pontos onde o consumidor é </a:t>
            </a:r>
            <a:r>
              <a:rPr lang="pt-BR" dirty="0" err="1"/>
              <a:t>indiferentre</a:t>
            </a:r>
            <a:endParaRPr lang="pt-BR" dirty="0"/>
          </a:p>
          <a:p>
            <a:r>
              <a:rPr lang="pt-BR" dirty="0"/>
              <a:t>Isto é, as combinações de bens que lhe dão a mesma satisfação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71414"/>
            <a:ext cx="7772400" cy="738206"/>
          </a:xfrm>
        </p:spPr>
        <p:txBody>
          <a:bodyPr/>
          <a:lstStyle/>
          <a:p>
            <a:r>
              <a:rPr lang="pt-BR" dirty="0"/>
              <a:t>Curva de </a:t>
            </a:r>
            <a:r>
              <a:rPr lang="pt-BR" dirty="0" err="1"/>
              <a:t>indeferença</a:t>
            </a:r>
            <a:endParaRPr lang="pt-BR" dirty="0"/>
          </a:p>
        </p:txBody>
      </p:sp>
      <p:pic>
        <p:nvPicPr>
          <p:cNvPr id="296962" name="Picture 2" descr="C:\Users\Pedro\Pictures\2010-03-02\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71414"/>
            <a:ext cx="7772400" cy="809644"/>
          </a:xfrm>
        </p:spPr>
        <p:txBody>
          <a:bodyPr/>
          <a:lstStyle/>
          <a:p>
            <a:r>
              <a:rPr lang="pt-BR" sz="3200" dirty="0"/>
              <a:t>Mapa de indiferença mostra o que as pessoas gostariam de consumir</a:t>
            </a:r>
          </a:p>
        </p:txBody>
      </p:sp>
      <p:pic>
        <p:nvPicPr>
          <p:cNvPr id="297986" name="Picture 2" descr="C:\Users\Pedro\Pictures\2010-03-02\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4171"/>
            <a:ext cx="9144000" cy="58182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 de restrição orçamentária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necessidades humanas são ilimitadas</a:t>
            </a:r>
          </a:p>
          <a:p>
            <a:r>
              <a:rPr lang="pt-BR" dirty="0"/>
              <a:t>Porém a capacidade de </a:t>
            </a:r>
            <a:r>
              <a:rPr lang="pt-BR" dirty="0" err="1"/>
              <a:t>satisfaze-las</a:t>
            </a:r>
            <a:r>
              <a:rPr lang="pt-BR" dirty="0"/>
              <a:t> esbarra no obstáculo de que as necessidades são limitadas</a:t>
            </a:r>
          </a:p>
          <a:p>
            <a:r>
              <a:rPr lang="pt-BR" dirty="0"/>
              <a:t>Possibilidades é dada pela linha de restrição orçamentária</a:t>
            </a:r>
          </a:p>
          <a:p>
            <a:r>
              <a:rPr lang="pt-BR" dirty="0"/>
              <a:t>Mostras as possibilidades de consumo dados os preços e renda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81000"/>
            <a:ext cx="8198296" cy="1463824"/>
          </a:xfrm>
        </p:spPr>
        <p:txBody>
          <a:bodyPr/>
          <a:lstStyle/>
          <a:p>
            <a:r>
              <a:rPr lang="pt-BR" sz="3600" dirty="0"/>
              <a:t>Restrição orçamentária: mostra o que as pessoas podem </a:t>
            </a:r>
            <a:r>
              <a:rPr lang="pt-BR" sz="3600" dirty="0" err="1"/>
              <a:t>consumidr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Suponha que pessoa consuma somente alimentos e vestuário</a:t>
            </a:r>
          </a:p>
          <a:p>
            <a:r>
              <a:rPr lang="pt-BR" dirty="0" err="1"/>
              <a:t>P</a:t>
            </a:r>
            <a:r>
              <a:rPr lang="pt-BR" baseline="-25000" dirty="0" err="1"/>
              <a:t>a</a:t>
            </a:r>
            <a:r>
              <a:rPr lang="pt-BR" dirty="0" err="1"/>
              <a:t>q</a:t>
            </a:r>
            <a:r>
              <a:rPr lang="pt-BR" baseline="-25000" dirty="0" err="1"/>
              <a:t>a</a:t>
            </a:r>
            <a:r>
              <a:rPr lang="pt-BR" dirty="0"/>
              <a:t> + </a:t>
            </a:r>
            <a:r>
              <a:rPr lang="pt-BR" dirty="0" err="1"/>
              <a:t>P</a:t>
            </a:r>
            <a:r>
              <a:rPr lang="pt-BR" baseline="-25000" dirty="0" err="1"/>
              <a:t>v</a:t>
            </a:r>
            <a:r>
              <a:rPr lang="pt-BR" dirty="0" err="1"/>
              <a:t>q</a:t>
            </a:r>
            <a:r>
              <a:rPr lang="pt-BR" baseline="-25000" dirty="0" err="1"/>
              <a:t>v</a:t>
            </a:r>
            <a:r>
              <a:rPr lang="pt-BR" baseline="-25000" dirty="0"/>
              <a:t> </a:t>
            </a:r>
            <a:r>
              <a:rPr lang="pt-BR" dirty="0"/>
              <a:t>≤ R</a:t>
            </a:r>
            <a:endParaRPr lang="pt-BR" baseline="-25000" dirty="0"/>
          </a:p>
          <a:p>
            <a:r>
              <a:rPr lang="pt-BR" dirty="0"/>
              <a:t>Por exemplo, vamos assumir que pessoa tenha </a:t>
            </a:r>
          </a:p>
          <a:p>
            <a:r>
              <a:rPr lang="pt-BR" dirty="0"/>
              <a:t>R = 500,00, </a:t>
            </a:r>
            <a:r>
              <a:rPr lang="pt-BR" dirty="0" err="1"/>
              <a:t>Pa</a:t>
            </a:r>
            <a:r>
              <a:rPr lang="pt-BR" dirty="0"/>
              <a:t> = 5,00, </a:t>
            </a:r>
            <a:r>
              <a:rPr lang="pt-BR" dirty="0" err="1"/>
              <a:t>Pv</a:t>
            </a:r>
            <a:r>
              <a:rPr lang="pt-BR" dirty="0"/>
              <a:t> = 10,00</a:t>
            </a:r>
          </a:p>
          <a:p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pt-BR" dirty="0"/>
              <a:t>Linha de restrição orçamentária</a:t>
            </a:r>
          </a:p>
        </p:txBody>
      </p:sp>
      <p:pic>
        <p:nvPicPr>
          <p:cNvPr id="300034" name="Picture 2" descr="C:\Users\Pedro\Pictures\2010-03-02\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84" y="1312082"/>
            <a:ext cx="8940416" cy="53316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14290"/>
            <a:ext cx="7772400" cy="642942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equilibrio</a:t>
            </a:r>
            <a:r>
              <a:rPr lang="pt-BR" dirty="0"/>
              <a:t> do consumidor</a:t>
            </a:r>
          </a:p>
        </p:txBody>
      </p:sp>
      <p:pic>
        <p:nvPicPr>
          <p:cNvPr id="3074" name="Picture 2" descr="C:\Users\Pedro\Pictures\2010-03-03\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87" y="857232"/>
            <a:ext cx="8835169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0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1D1F184-2623-46DD-8A01-6C7694784456}" type="slidenum">
              <a:rPr lang="en-US"/>
              <a:pPr/>
              <a:t>17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1042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3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04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Curva de demanda</a:t>
            </a:r>
          </a:p>
        </p:txBody>
      </p:sp>
      <p:sp>
        <p:nvSpPr>
          <p:cNvPr id="47104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1295995"/>
            <a:ext cx="8077200" cy="5013325"/>
          </a:xfrm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da demanda</a:t>
            </a:r>
            <a:endParaRPr lang="pt-BR"/>
          </a:p>
          <a:p>
            <a:pPr lvl="1">
              <a:buSzPct val="75000"/>
            </a:pPr>
            <a:r>
              <a:rPr lang="pt-BR" sz="2600"/>
              <a:t>A curva da demanda mostra a quantidade de uma mercadoria que os consumidores estão dispostos a comprar para cada preço unitário, considerando constantes outros fatores que não sejam o preço</a:t>
            </a:r>
          </a:p>
          <a:p>
            <a:pPr lvl="1">
              <a:buSzPct val="75000"/>
            </a:pPr>
            <a:r>
              <a:rPr lang="pt-BR" sz="2600"/>
              <a:t>Essa relação entre preço e quantidade pode ser representada pela equação:</a:t>
            </a:r>
          </a:p>
        </p:txBody>
      </p:sp>
      <p:grpSp>
        <p:nvGrpSpPr>
          <p:cNvPr id="471046" name="Group 1030"/>
          <p:cNvGrpSpPr>
            <a:grpSpLocks/>
          </p:cNvGrpSpPr>
          <p:nvPr/>
        </p:nvGrpSpPr>
        <p:grpSpPr bwMode="auto">
          <a:xfrm>
            <a:off x="2819400" y="5022850"/>
            <a:ext cx="3971925" cy="1076325"/>
            <a:chOff x="1776" y="3108"/>
            <a:chExt cx="2502" cy="678"/>
          </a:xfrm>
        </p:grpSpPr>
        <p:sp>
          <p:nvSpPr>
            <p:cNvPr id="471047" name="Rectangle 1031"/>
            <p:cNvSpPr>
              <a:spLocks noChangeArrowheads="1"/>
            </p:cNvSpPr>
            <p:nvPr/>
          </p:nvSpPr>
          <p:spPr bwMode="auto">
            <a:xfrm>
              <a:off x="1776" y="3108"/>
              <a:ext cx="2412" cy="6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71048" name="Object 10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91" y="3156"/>
            <a:ext cx="2487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ção" r:id="rId4" imgW="736560" imgH="203040" progId="Equation.3">
                    <p:embed/>
                  </p:oleObj>
                </mc:Choice>
                <mc:Fallback>
                  <p:oleObj name="Equação" r:id="rId4" imgW="736560" imgH="2030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3156"/>
                          <a:ext cx="2487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54598833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355BE39-0441-412A-A29C-408601E58380}" type="slidenum">
              <a:rPr lang="en-US"/>
              <a:pPr/>
              <a:t>18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309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Curva de demanda</a:t>
            </a:r>
          </a:p>
        </p:txBody>
      </p:sp>
      <p:sp>
        <p:nvSpPr>
          <p:cNvPr id="473093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4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5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3096" name="Rectangle 1032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473105" name="Group 1041"/>
          <p:cNvGrpSpPr>
            <a:grpSpLocks/>
          </p:cNvGrpSpPr>
          <p:nvPr/>
        </p:nvGrpSpPr>
        <p:grpSpPr bwMode="auto">
          <a:xfrm>
            <a:off x="3560763" y="4738688"/>
            <a:ext cx="4840287" cy="1204912"/>
            <a:chOff x="2243" y="2985"/>
            <a:chExt cx="3049" cy="759"/>
          </a:xfrm>
        </p:grpSpPr>
        <p:sp>
          <p:nvSpPr>
            <p:cNvPr id="473098" name="Rectangle 1034"/>
            <p:cNvSpPr>
              <a:spLocks noChangeArrowheads="1"/>
            </p:cNvSpPr>
            <p:nvPr/>
          </p:nvSpPr>
          <p:spPr bwMode="auto">
            <a:xfrm>
              <a:off x="2677" y="2985"/>
              <a:ext cx="2615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 quantidade (Q) </a:t>
              </a:r>
            </a:p>
            <a:p>
              <a:r>
                <a:rPr lang="en-US" sz="1600" b="1">
                  <a:latin typeface="Arial" charset="0"/>
                </a:rPr>
                <a:t>demandada em número de </a:t>
              </a:r>
            </a:p>
            <a:p>
              <a:r>
                <a:rPr lang="en-US" sz="1600" b="1">
                  <a:latin typeface="Arial" charset="0"/>
                </a:rPr>
                <a:t>unidades por período de tempo</a:t>
              </a:r>
            </a:p>
          </p:txBody>
        </p:sp>
        <p:sp>
          <p:nvSpPr>
            <p:cNvPr id="473099" name="Freeform 1035"/>
            <p:cNvSpPr>
              <a:spLocks/>
            </p:cNvSpPr>
            <p:nvPr/>
          </p:nvSpPr>
          <p:spPr bwMode="auto">
            <a:xfrm>
              <a:off x="2243" y="3358"/>
              <a:ext cx="433" cy="386"/>
            </a:xfrm>
            <a:custGeom>
              <a:avLst/>
              <a:gdLst/>
              <a:ahLst/>
              <a:cxnLst>
                <a:cxn ang="0">
                  <a:pos x="124" y="385"/>
                </a:cxn>
                <a:cxn ang="0">
                  <a:pos x="247" y="257"/>
                </a:cxn>
                <a:cxn ang="0">
                  <a:pos x="185" y="257"/>
                </a:cxn>
                <a:cxn ang="0">
                  <a:pos x="185" y="129"/>
                </a:cxn>
                <a:cxn ang="0">
                  <a:pos x="432" y="128"/>
                </a:cxn>
                <a:cxn ang="0">
                  <a:pos x="431" y="0"/>
                </a:cxn>
                <a:cxn ang="0">
                  <a:pos x="61" y="2"/>
                </a:cxn>
                <a:cxn ang="0">
                  <a:pos x="62" y="258"/>
                </a:cxn>
                <a:cxn ang="0">
                  <a:pos x="0" y="258"/>
                </a:cxn>
                <a:cxn ang="0">
                  <a:pos x="124" y="385"/>
                </a:cxn>
              </a:cxnLst>
              <a:rect l="0" t="0" r="r" b="b"/>
              <a:pathLst>
                <a:path w="433" h="386">
                  <a:moveTo>
                    <a:pt x="124" y="385"/>
                  </a:moveTo>
                  <a:lnTo>
                    <a:pt x="247" y="257"/>
                  </a:lnTo>
                  <a:lnTo>
                    <a:pt x="185" y="257"/>
                  </a:lnTo>
                  <a:lnTo>
                    <a:pt x="185" y="129"/>
                  </a:lnTo>
                  <a:lnTo>
                    <a:pt x="432" y="128"/>
                  </a:lnTo>
                  <a:lnTo>
                    <a:pt x="431" y="0"/>
                  </a:lnTo>
                  <a:lnTo>
                    <a:pt x="61" y="2"/>
                  </a:lnTo>
                  <a:lnTo>
                    <a:pt x="62" y="258"/>
                  </a:lnTo>
                  <a:lnTo>
                    <a:pt x="0" y="258"/>
                  </a:lnTo>
                  <a:lnTo>
                    <a:pt x="124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73104" name="Group 1040"/>
          <p:cNvGrpSpPr>
            <a:grpSpLocks/>
          </p:cNvGrpSpPr>
          <p:nvPr/>
        </p:nvGrpSpPr>
        <p:grpSpPr bwMode="auto">
          <a:xfrm>
            <a:off x="2208213" y="2522538"/>
            <a:ext cx="4065587" cy="1270000"/>
            <a:chOff x="1391" y="1589"/>
            <a:chExt cx="2561" cy="800"/>
          </a:xfrm>
        </p:grpSpPr>
        <p:sp>
          <p:nvSpPr>
            <p:cNvPr id="473101" name="Rectangle 1037"/>
            <p:cNvSpPr>
              <a:spLocks noChangeArrowheads="1"/>
            </p:cNvSpPr>
            <p:nvPr/>
          </p:nvSpPr>
          <p:spPr bwMode="auto">
            <a:xfrm>
              <a:off x="1537" y="1589"/>
              <a:ext cx="2415" cy="37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 preço (P) pago</a:t>
              </a:r>
            </a:p>
            <a:p>
              <a:r>
                <a:rPr lang="en-US" sz="1600" b="1">
                  <a:latin typeface="Arial" charset="0"/>
                </a:rPr>
                <a:t> por unidade em dólares</a:t>
              </a:r>
            </a:p>
          </p:txBody>
        </p:sp>
        <p:sp>
          <p:nvSpPr>
            <p:cNvPr id="473102" name="Freeform 1038"/>
            <p:cNvSpPr>
              <a:spLocks/>
            </p:cNvSpPr>
            <p:nvPr/>
          </p:nvSpPr>
          <p:spPr bwMode="auto">
            <a:xfrm>
              <a:off x="1391" y="1956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3103" name="Rectangle 1039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3106" name="Text Box 1042"/>
          <p:cNvSpPr txBox="1">
            <a:spLocks noChangeArrowheads="1"/>
          </p:cNvSpPr>
          <p:nvPr/>
        </p:nvSpPr>
        <p:spPr bwMode="auto">
          <a:xfrm>
            <a:off x="4906963" y="1557338"/>
            <a:ext cx="3679825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3778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6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BE4E8C6-71A5-4C9B-A9FD-F77D6D63C9E3}" type="slidenum">
              <a:rPr lang="en-US"/>
              <a:pPr/>
              <a:t>19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7513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3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772400" cy="1149096"/>
          </a:xfrm>
          <a:noFill/>
          <a:ln/>
        </p:spPr>
        <p:txBody>
          <a:bodyPr/>
          <a:lstStyle/>
          <a:p>
            <a:r>
              <a:rPr lang="pt-BR" dirty="0"/>
              <a:t>Curva de demanda</a:t>
            </a:r>
          </a:p>
        </p:txBody>
      </p:sp>
      <p:sp>
        <p:nvSpPr>
          <p:cNvPr id="475141" name="Rectangle 1029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2" name="Line 1030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5143" name="Line 1031"/>
          <p:cNvSpPr>
            <a:spLocks noChangeShapeType="1"/>
          </p:cNvSpPr>
          <p:nvPr/>
        </p:nvSpPr>
        <p:spPr bwMode="auto">
          <a:xfrm>
            <a:off x="222885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75150" name="Group 1038"/>
          <p:cNvGrpSpPr>
            <a:grpSpLocks/>
          </p:cNvGrpSpPr>
          <p:nvPr/>
        </p:nvGrpSpPr>
        <p:grpSpPr bwMode="auto">
          <a:xfrm>
            <a:off x="3124200" y="1589088"/>
            <a:ext cx="5815013" cy="3975100"/>
            <a:chOff x="1968" y="1001"/>
            <a:chExt cx="3663" cy="2504"/>
          </a:xfrm>
        </p:grpSpPr>
        <p:sp>
          <p:nvSpPr>
            <p:cNvPr id="475145" name="Freeform 1033"/>
            <p:cNvSpPr>
              <a:spLocks/>
            </p:cNvSpPr>
            <p:nvPr/>
          </p:nvSpPr>
          <p:spPr bwMode="auto">
            <a:xfrm>
              <a:off x="1968" y="1200"/>
              <a:ext cx="1873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0" y="587"/>
                </a:cxn>
                <a:cxn ang="0">
                  <a:pos x="782" y="1203"/>
                </a:cxn>
                <a:cxn ang="0">
                  <a:pos x="1349" y="1852"/>
                </a:cxn>
                <a:cxn ang="0">
                  <a:pos x="1625" y="2095"/>
                </a:cxn>
                <a:cxn ang="0">
                  <a:pos x="1872" y="2208"/>
                </a:cxn>
              </a:cxnLst>
              <a:rect l="0" t="0" r="r" b="b"/>
              <a:pathLst>
                <a:path w="1873" h="2209">
                  <a:moveTo>
                    <a:pt x="0" y="0"/>
                  </a:moveTo>
                  <a:lnTo>
                    <a:pt x="360" y="587"/>
                  </a:lnTo>
                  <a:lnTo>
                    <a:pt x="782" y="1203"/>
                  </a:lnTo>
                  <a:lnTo>
                    <a:pt x="1349" y="1852"/>
                  </a:lnTo>
                  <a:lnTo>
                    <a:pt x="1625" y="2095"/>
                  </a:lnTo>
                  <a:lnTo>
                    <a:pt x="1872" y="2208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75146" name="Rectangle 1034"/>
            <p:cNvSpPr>
              <a:spLocks noChangeArrowheads="1"/>
            </p:cNvSpPr>
            <p:nvPr/>
          </p:nvSpPr>
          <p:spPr bwMode="auto">
            <a:xfrm>
              <a:off x="3881" y="3257"/>
              <a:ext cx="230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D</a:t>
              </a:r>
              <a:endParaRPr lang="en-US" i="1"/>
            </a:p>
          </p:txBody>
        </p:sp>
        <p:sp>
          <p:nvSpPr>
            <p:cNvPr id="475147" name="Rectangle 1035"/>
            <p:cNvSpPr>
              <a:spLocks noChangeArrowheads="1"/>
            </p:cNvSpPr>
            <p:nvPr/>
          </p:nvSpPr>
          <p:spPr bwMode="auto">
            <a:xfrm>
              <a:off x="2805" y="1001"/>
              <a:ext cx="2826" cy="12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da demanda tem</a:t>
              </a:r>
            </a:p>
            <a:p>
              <a:pPr algn="ctr"/>
              <a:r>
                <a:rPr lang="en-US" sz="1800" b="1">
                  <a:latin typeface="Arial" charset="0"/>
                </a:rPr>
                <a:t>inclinação negativa, demonstrando que</a:t>
              </a:r>
            </a:p>
            <a:p>
              <a:pPr algn="ctr"/>
              <a:r>
                <a:rPr lang="en-US" sz="1800" b="1">
                  <a:latin typeface="Arial" charset="0"/>
                </a:rPr>
                <a:t> os consumidores estão dispostos a</a:t>
              </a:r>
            </a:p>
            <a:p>
              <a:pPr algn="ctr"/>
              <a:r>
                <a:rPr lang="en-US" sz="1800" b="1">
                  <a:latin typeface="Arial" charset="0"/>
                </a:rPr>
                <a:t> comprar mais a um preço mais baixo,</a:t>
              </a:r>
            </a:p>
            <a:p>
              <a:pPr algn="ctr"/>
              <a:r>
                <a:rPr lang="en-US" sz="1800" b="1">
                  <a:latin typeface="Arial" charset="0"/>
                </a:rPr>
                <a:t> à medida que o produto se torna</a:t>
              </a:r>
            </a:p>
            <a:p>
              <a:pPr algn="ctr"/>
              <a:r>
                <a:rPr lang="en-US" sz="1800" b="1">
                  <a:latin typeface="Arial" charset="0"/>
                </a:rPr>
                <a:t> relativamente mais barato e </a:t>
              </a:r>
            </a:p>
            <a:p>
              <a:pPr algn="ctr"/>
              <a:r>
                <a:rPr lang="en-US" sz="1800" b="1">
                  <a:latin typeface="Arial" charset="0"/>
                </a:rPr>
                <a:t>a renda real do consumidor aumenta.</a:t>
              </a:r>
            </a:p>
          </p:txBody>
        </p:sp>
      </p:grpSp>
      <p:sp>
        <p:nvSpPr>
          <p:cNvPr id="475148" name="Rectangle 1036"/>
          <p:cNvSpPr>
            <a:spLocks noChangeArrowheads="1"/>
          </p:cNvSpPr>
          <p:nvPr/>
        </p:nvSpPr>
        <p:spPr bwMode="auto">
          <a:xfrm>
            <a:off x="5378450" y="5892800"/>
            <a:ext cx="16621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>
                <a:latin typeface="Arial" charset="0"/>
              </a:rPr>
              <a:t>Quantidade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475149" name="Rectangle 1037"/>
          <p:cNvSpPr>
            <a:spLocks noChangeArrowheads="1"/>
          </p:cNvSpPr>
          <p:nvPr/>
        </p:nvSpPr>
        <p:spPr bwMode="auto">
          <a:xfrm>
            <a:off x="608013" y="1663700"/>
            <a:ext cx="1565275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unidade)</a:t>
            </a:r>
            <a:endParaRPr lang="en-US">
              <a:latin typeface="Arial" charset="0"/>
            </a:endParaRPr>
          </a:p>
        </p:txBody>
      </p:sp>
      <p:sp>
        <p:nvSpPr>
          <p:cNvPr id="475151" name="Text Box 1039"/>
          <p:cNvSpPr txBox="1">
            <a:spLocks noChangeArrowheads="1"/>
          </p:cNvSpPr>
          <p:nvPr/>
        </p:nvSpPr>
        <p:spPr bwMode="auto">
          <a:xfrm>
            <a:off x="5008563" y="990600"/>
            <a:ext cx="3679825" cy="531813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</a:t>
            </a:r>
            <a:r>
              <a:rPr lang="pt-BR" sz="2800" b="1">
                <a:latin typeface="Arial" charset="0"/>
              </a:rPr>
              <a:t>demanda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724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Modelando a realidade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Modelos para simplificar a realidade</a:t>
            </a:r>
          </a:p>
          <a:p>
            <a:r>
              <a:rPr lang="pt-BR" dirty="0"/>
              <a:t>Representações gráficas</a:t>
            </a:r>
          </a:p>
          <a:p>
            <a:r>
              <a:rPr lang="pt-BR" dirty="0"/>
              <a:t>Representações matemáticas:</a:t>
            </a:r>
          </a:p>
          <a:p>
            <a:pPr lvl="1"/>
            <a:r>
              <a:rPr lang="pt-BR" dirty="0"/>
              <a:t>Função: relação entre a variável dependente e a independente  Q(d) = f(P)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elementar da demanda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Demanda individual: quantidade de um determinado bem ou serviço que o consumidor deseja adquirir em certo período de tempo</a:t>
            </a:r>
          </a:p>
          <a:p>
            <a:pPr lvl="1"/>
            <a:r>
              <a:rPr lang="pt-BR" dirty="0"/>
              <a:t>É o desejo, a intenção</a:t>
            </a:r>
          </a:p>
          <a:p>
            <a:pPr lvl="1"/>
            <a:r>
              <a:rPr lang="pt-BR" dirty="0"/>
              <a:t>É definida por unidade de valor (preço por sorvete) e por unidade de tempo (consumo mensal, por exemplo)</a:t>
            </a:r>
          </a:p>
        </p:txBody>
      </p:sp>
    </p:spTree>
    <p:extLst>
      <p:ext uri="{BB962C8B-B14F-4D97-AF65-F5344CB8AC3E}">
        <p14:creationId xmlns:p14="http://schemas.microsoft.com/office/powerpoint/2010/main" val="2459907198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Fatores que influenciam a demanda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Dx = f(</a:t>
            </a:r>
            <a:r>
              <a:rPr lang="pt-BR" dirty="0" err="1"/>
              <a:t>Px</a:t>
            </a:r>
            <a:r>
              <a:rPr lang="pt-BR" dirty="0"/>
              <a:t>, </a:t>
            </a:r>
            <a:r>
              <a:rPr lang="pt-BR" dirty="0" err="1"/>
              <a:t>Pi</a:t>
            </a:r>
            <a:r>
              <a:rPr lang="pt-BR" dirty="0"/>
              <a:t>, R, G) onde</a:t>
            </a:r>
          </a:p>
          <a:p>
            <a:pPr lvl="1"/>
            <a:r>
              <a:rPr lang="pt-BR" dirty="0" err="1"/>
              <a:t>Px</a:t>
            </a:r>
            <a:r>
              <a:rPr lang="pt-BR" dirty="0"/>
              <a:t> = preço do </a:t>
            </a:r>
            <a:r>
              <a:rPr lang="pt-BR" dirty="0" err="1"/>
              <a:t>proprio</a:t>
            </a:r>
            <a:r>
              <a:rPr lang="pt-BR" dirty="0"/>
              <a:t> bem</a:t>
            </a:r>
          </a:p>
          <a:p>
            <a:pPr lvl="1"/>
            <a:r>
              <a:rPr lang="pt-BR" dirty="0" err="1"/>
              <a:t>Pi</a:t>
            </a:r>
            <a:r>
              <a:rPr lang="pt-BR" dirty="0"/>
              <a:t> = preço de outros bens</a:t>
            </a:r>
          </a:p>
          <a:p>
            <a:pPr lvl="1"/>
            <a:r>
              <a:rPr lang="pt-BR" dirty="0"/>
              <a:t>R = renda</a:t>
            </a:r>
          </a:p>
          <a:p>
            <a:pPr lvl="1"/>
            <a:r>
              <a:rPr lang="pt-BR" dirty="0"/>
              <a:t>G = Gostos e </a:t>
            </a:r>
            <a:r>
              <a:rPr lang="pt-BR" dirty="0" err="1"/>
              <a:t>preferencias</a:t>
            </a:r>
            <a:endParaRPr lang="pt-BR" dirty="0"/>
          </a:p>
          <a:p>
            <a:r>
              <a:rPr lang="pt-BR" dirty="0"/>
              <a:t>Nos nossos estudos, vamos estudar um fator por vez, mantendo todos os outros constantes</a:t>
            </a:r>
          </a:p>
        </p:txBody>
      </p:sp>
    </p:spTree>
    <p:extLst>
      <p:ext uri="{BB962C8B-B14F-4D97-AF65-F5344CB8AC3E}">
        <p14:creationId xmlns:p14="http://schemas.microsoft.com/office/powerpoint/2010/main" val="682027151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pt-BR" dirty="0"/>
              <a:t>Relação entre quantidade demanda e preço do bem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r>
              <a:rPr lang="pt-BR" sz="2800" dirty="0"/>
              <a:t>Dx = f(</a:t>
            </a:r>
            <a:r>
              <a:rPr lang="pt-BR" sz="2800" dirty="0" err="1"/>
              <a:t>Px</a:t>
            </a:r>
            <a:r>
              <a:rPr lang="pt-BR" sz="2800" dirty="0"/>
              <a:t>), com tudo o mais constante</a:t>
            </a:r>
          </a:p>
          <a:p>
            <a:r>
              <a:rPr lang="pt-BR" sz="2800" dirty="0"/>
              <a:t>Normalmente, relação inversa</a:t>
            </a:r>
          </a:p>
          <a:p>
            <a:pPr lvl="1"/>
            <a:r>
              <a:rPr lang="pt-BR" sz="2400" dirty="0" err="1"/>
              <a:t>Px</a:t>
            </a:r>
            <a:r>
              <a:rPr lang="pt-BR" sz="2400" dirty="0"/>
              <a:t>    </a:t>
            </a:r>
            <a:r>
              <a:rPr lang="pt-BR" sz="2400" dirty="0" err="1"/>
              <a:t>Dx</a:t>
            </a:r>
            <a:endParaRPr lang="pt-BR" sz="2400" dirty="0"/>
          </a:p>
          <a:p>
            <a:pPr lvl="1"/>
            <a:r>
              <a:rPr lang="pt-BR" sz="2400" dirty="0" err="1"/>
              <a:t>Px</a:t>
            </a:r>
            <a:r>
              <a:rPr lang="pt-BR" sz="2400" dirty="0"/>
              <a:t>    </a:t>
            </a:r>
            <a:r>
              <a:rPr lang="pt-BR" sz="2400" dirty="0" err="1"/>
              <a:t>Dx</a:t>
            </a:r>
            <a:r>
              <a:rPr lang="pt-BR" sz="2400" dirty="0"/>
              <a:t> </a:t>
            </a:r>
          </a:p>
          <a:p>
            <a:r>
              <a:rPr lang="pt-BR" sz="2800" dirty="0"/>
              <a:t>Em algumas situações, poderá haver relação direta, aumento do preço leva a aumento do consumo: bem de </a:t>
            </a:r>
            <a:r>
              <a:rPr lang="pt-BR" sz="2800" dirty="0" err="1"/>
              <a:t>Giffen</a:t>
            </a:r>
            <a:endParaRPr lang="pt-BR" sz="2800" dirty="0"/>
          </a:p>
          <a:p>
            <a:pPr lvl="1"/>
            <a:r>
              <a:rPr lang="pt-BR" sz="2400" dirty="0"/>
              <a:t>Carne e batatas; farinha e carne seca</a:t>
            </a:r>
          </a:p>
          <a:p>
            <a:r>
              <a:rPr lang="pt-BR" sz="2800" dirty="0"/>
              <a:t>Curva de demanda: relação entre a demanda e o preço da mercadoria num certo </a:t>
            </a:r>
            <a:r>
              <a:rPr lang="pt-BR" sz="2800" dirty="0" err="1"/>
              <a:t>periodo</a:t>
            </a:r>
            <a:r>
              <a:rPr lang="pt-BR" sz="2800" dirty="0"/>
              <a:t> de tempo, tudo o mais constante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28C567F-003D-48FF-A2E8-07A50795D4A3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9632" y="2348880"/>
            <a:ext cx="0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59756D-7B72-4A18-AE60-500C436F370C}"/>
              </a:ext>
            </a:extLst>
          </p:cNvPr>
          <p:cNvCxnSpPr>
            <a:cxnSpLocks/>
          </p:cNvCxnSpPr>
          <p:nvPr/>
        </p:nvCxnSpPr>
        <p:spPr bwMode="auto">
          <a:xfrm>
            <a:off x="1907704" y="2348880"/>
            <a:ext cx="0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EA3384A-581D-4973-BA9E-15A97AC18832}"/>
              </a:ext>
            </a:extLst>
          </p:cNvPr>
          <p:cNvCxnSpPr>
            <a:cxnSpLocks/>
          </p:cNvCxnSpPr>
          <p:nvPr/>
        </p:nvCxnSpPr>
        <p:spPr bwMode="auto">
          <a:xfrm>
            <a:off x="1259632" y="2780928"/>
            <a:ext cx="0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CC32255-D53D-4EFA-ACB9-87342D4D5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1907704" y="2780928"/>
            <a:ext cx="0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2713997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7772400" cy="1143000"/>
          </a:xfrm>
        </p:spPr>
        <p:txBody>
          <a:bodyPr/>
          <a:lstStyle/>
          <a:p>
            <a:r>
              <a:rPr lang="pt-BR" sz="2800" dirty="0"/>
              <a:t>Demanda de mercado: soma das demandas individuais</a:t>
            </a:r>
          </a:p>
        </p:txBody>
      </p:sp>
      <p:pic>
        <p:nvPicPr>
          <p:cNvPr id="5122" name="Picture 2" descr="C:\Users\Pedro\Pictures\2010-03-03\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715436" cy="5572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2122642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pt-BR" dirty="0"/>
              <a:t>Relação entre a demanda e a renda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geral, a relação é positiva, são chamados bens normais</a:t>
            </a:r>
          </a:p>
          <a:p>
            <a:pPr lvl="1"/>
            <a:r>
              <a:rPr lang="pt-BR" dirty="0"/>
              <a:t>Para os bens normais, elevação na renda desloca a curva de demanda para a direita</a:t>
            </a:r>
          </a:p>
          <a:p>
            <a:r>
              <a:rPr lang="pt-BR" dirty="0"/>
              <a:t>Em alguns bens, o aumento na renda diminui o consumo: bens inferiores</a:t>
            </a:r>
          </a:p>
          <a:p>
            <a:pPr lvl="1"/>
            <a:r>
              <a:rPr lang="pt-BR" dirty="0"/>
              <a:t>Carne de segunda e miúdos</a:t>
            </a:r>
          </a:p>
          <a:p>
            <a:r>
              <a:rPr lang="pt-BR" dirty="0"/>
              <a:t>Deslocamentos da curva de demanda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7264901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83EF91F9-7FAF-4DCD-853A-DC154AC546F7}" type="slidenum">
              <a:rPr lang="en-US"/>
              <a:pPr/>
              <a:t>25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>
                <a:solidFill>
                  <a:srgbClr val="FB110B"/>
                </a:solidFill>
              </a:rPr>
              <a:t>A curva de oferta</a:t>
            </a:r>
            <a:endParaRPr lang="pt-BR"/>
          </a:p>
          <a:p>
            <a:pPr lvl="1">
              <a:buSzPct val="75000"/>
            </a:pPr>
            <a:r>
              <a:rPr lang="pt-BR"/>
              <a:t>A curva de oferta mostra a quantidade de uma mercadoria que os produtores estão dispostos a vender a um determinado preço, considerando constantes outros fatores que possam afetar a quantidade ofertada.</a:t>
            </a:r>
          </a:p>
        </p:txBody>
      </p:sp>
    </p:spTree>
    <p:extLst>
      <p:ext uri="{BB962C8B-B14F-4D97-AF65-F5344CB8AC3E}">
        <p14:creationId xmlns:p14="http://schemas.microsoft.com/office/powerpoint/2010/main" val="1158205241"/>
      </p:ext>
    </p:extLst>
  </p:cSld>
  <p:clrMapOvr>
    <a:masterClrMapping/>
  </p:clrMapOvr>
  <p:transition spd="med"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2137116-D6FA-4BE6-9BBA-76389FFD77BF}" type="slidenum">
              <a:rPr lang="en-US"/>
              <a:pPr/>
              <a:t>26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670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670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5670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38200" y="2217738"/>
            <a:ext cx="8077200" cy="3725862"/>
          </a:xfrm>
          <a:noFill/>
          <a:ln/>
        </p:spPr>
        <p:txBody>
          <a:bodyPr/>
          <a:lstStyle/>
          <a:p>
            <a:pPr lvl="1">
              <a:buSzPct val="75000"/>
            </a:pPr>
            <a:r>
              <a:rPr lang="pt-BR"/>
              <a:t>Essa relação entre quantidade ofertada e preço pode ser demonstrada pela equação:</a:t>
            </a:r>
          </a:p>
        </p:txBody>
      </p:sp>
      <p:grpSp>
        <p:nvGrpSpPr>
          <p:cNvPr id="456710" name="Group 1030"/>
          <p:cNvGrpSpPr>
            <a:grpSpLocks/>
          </p:cNvGrpSpPr>
          <p:nvPr/>
        </p:nvGrpSpPr>
        <p:grpSpPr bwMode="auto">
          <a:xfrm>
            <a:off x="2971800" y="3962400"/>
            <a:ext cx="3333750" cy="1028700"/>
            <a:chOff x="1872" y="2496"/>
            <a:chExt cx="2100" cy="648"/>
          </a:xfrm>
        </p:grpSpPr>
        <p:sp>
          <p:nvSpPr>
            <p:cNvPr id="456711" name="Rectangle 1031"/>
            <p:cNvSpPr>
              <a:spLocks noChangeArrowheads="1"/>
            </p:cNvSpPr>
            <p:nvPr/>
          </p:nvSpPr>
          <p:spPr bwMode="auto">
            <a:xfrm>
              <a:off x="1872" y="2496"/>
              <a:ext cx="2100" cy="64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456712" name="Object 103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057" y="2564"/>
            <a:ext cx="1811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ção" r:id="rId4" imgW="698400" imgH="203040" progId="Equation.3">
                    <p:embed/>
                  </p:oleObj>
                </mc:Choice>
                <mc:Fallback>
                  <p:oleObj name="Equação" r:id="rId4" imgW="698400" imgH="203040" progId="Equation.3">
                    <p:embed/>
                    <p:pic>
                      <p:nvPicPr>
                        <p:cNvPr id="456712" name="Object 1032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" y="2564"/>
                          <a:ext cx="1811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6713" name="Text Box 1033"/>
          <p:cNvSpPr txBox="1">
            <a:spLocks noChangeArrowheads="1"/>
          </p:cNvSpPr>
          <p:nvPr/>
        </p:nvSpPr>
        <p:spPr bwMode="auto">
          <a:xfrm>
            <a:off x="630238" y="1544638"/>
            <a:ext cx="3106737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da oferta</a:t>
            </a:r>
            <a:endParaRPr lang="en-US" sz="3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765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18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93D24B0-B4BE-4AE7-A2C7-8AAE9C95A6AB}" type="slidenum">
              <a:rPr lang="en-US"/>
              <a:pPr/>
              <a:t>27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3257550" y="63055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3105150" y="62928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58757" name="Group 5"/>
          <p:cNvGrpSpPr>
            <a:grpSpLocks/>
          </p:cNvGrpSpPr>
          <p:nvPr/>
        </p:nvGrpSpPr>
        <p:grpSpPr bwMode="auto">
          <a:xfrm>
            <a:off x="2798763" y="4649788"/>
            <a:ext cx="6083300" cy="1293812"/>
            <a:chOff x="3743" y="2773"/>
            <a:chExt cx="3832" cy="815"/>
          </a:xfrm>
        </p:grpSpPr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4222" y="2773"/>
              <a:ext cx="3353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horizontal mede a</a:t>
              </a:r>
            </a:p>
            <a:p>
              <a:r>
                <a:rPr lang="en-US" sz="1600" b="1">
                  <a:latin typeface="Arial" charset="0"/>
                </a:rPr>
                <a:t>quantidade (Q) ofertada em número de unidades por </a:t>
              </a:r>
            </a:p>
            <a:p>
              <a:r>
                <a:rPr lang="en-US" sz="1600" b="1">
                  <a:latin typeface="Arial" charset="0"/>
                </a:rPr>
                <a:t>período de tempo</a:t>
              </a:r>
            </a:p>
          </p:txBody>
        </p:sp>
        <p:sp>
          <p:nvSpPr>
            <p:cNvPr id="458759" name="Freeform 7"/>
            <p:cNvSpPr>
              <a:spLocks/>
            </p:cNvSpPr>
            <p:nvPr/>
          </p:nvSpPr>
          <p:spPr bwMode="auto">
            <a:xfrm>
              <a:off x="3743" y="3202"/>
              <a:ext cx="480" cy="386"/>
            </a:xfrm>
            <a:custGeom>
              <a:avLst/>
              <a:gdLst/>
              <a:ahLst/>
              <a:cxnLst>
                <a:cxn ang="0">
                  <a:pos x="138" y="385"/>
                </a:cxn>
                <a:cxn ang="0">
                  <a:pos x="274" y="257"/>
                </a:cxn>
                <a:cxn ang="0">
                  <a:pos x="206" y="257"/>
                </a:cxn>
                <a:cxn ang="0">
                  <a:pos x="205" y="129"/>
                </a:cxn>
                <a:cxn ang="0">
                  <a:pos x="479" y="128"/>
                </a:cxn>
                <a:cxn ang="0">
                  <a:pos x="478" y="0"/>
                </a:cxn>
                <a:cxn ang="0">
                  <a:pos x="68" y="2"/>
                </a:cxn>
                <a:cxn ang="0">
                  <a:pos x="69" y="258"/>
                </a:cxn>
                <a:cxn ang="0">
                  <a:pos x="0" y="258"/>
                </a:cxn>
                <a:cxn ang="0">
                  <a:pos x="138" y="385"/>
                </a:cxn>
              </a:cxnLst>
              <a:rect l="0" t="0" r="r" b="b"/>
              <a:pathLst>
                <a:path w="480" h="386">
                  <a:moveTo>
                    <a:pt x="138" y="385"/>
                  </a:moveTo>
                  <a:lnTo>
                    <a:pt x="274" y="257"/>
                  </a:lnTo>
                  <a:lnTo>
                    <a:pt x="206" y="257"/>
                  </a:lnTo>
                  <a:lnTo>
                    <a:pt x="205" y="129"/>
                  </a:lnTo>
                  <a:lnTo>
                    <a:pt x="479" y="128"/>
                  </a:lnTo>
                  <a:lnTo>
                    <a:pt x="478" y="0"/>
                  </a:lnTo>
                  <a:lnTo>
                    <a:pt x="68" y="2"/>
                  </a:lnTo>
                  <a:lnTo>
                    <a:pt x="69" y="258"/>
                  </a:lnTo>
                  <a:lnTo>
                    <a:pt x="0" y="258"/>
                  </a:lnTo>
                  <a:lnTo>
                    <a:pt x="138" y="38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8760" name="Group 8"/>
          <p:cNvGrpSpPr>
            <a:grpSpLocks/>
          </p:cNvGrpSpPr>
          <p:nvPr/>
        </p:nvGrpSpPr>
        <p:grpSpPr bwMode="auto">
          <a:xfrm>
            <a:off x="2246313" y="2478088"/>
            <a:ext cx="2717800" cy="1524000"/>
            <a:chOff x="1415" y="1093"/>
            <a:chExt cx="1712" cy="960"/>
          </a:xfrm>
        </p:grpSpPr>
        <p:sp>
          <p:nvSpPr>
            <p:cNvPr id="458761" name="Rectangle 9"/>
            <p:cNvSpPr>
              <a:spLocks noChangeArrowheads="1"/>
            </p:cNvSpPr>
            <p:nvPr/>
          </p:nvSpPr>
          <p:spPr bwMode="auto">
            <a:xfrm>
              <a:off x="1561" y="1093"/>
              <a:ext cx="1566" cy="52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latin typeface="Arial" charset="0"/>
                </a:rPr>
                <a:t>O eixo vertical mede o</a:t>
              </a:r>
            </a:p>
            <a:p>
              <a:r>
                <a:rPr lang="en-US" sz="1600" b="1">
                  <a:latin typeface="Arial" charset="0"/>
                </a:rPr>
                <a:t>preço (P) recebido</a:t>
              </a:r>
            </a:p>
            <a:p>
              <a:r>
                <a:rPr lang="en-US" sz="1600" b="1">
                  <a:latin typeface="Arial" charset="0"/>
                </a:rPr>
                <a:t>por unidade em dólares</a:t>
              </a:r>
            </a:p>
          </p:txBody>
        </p:sp>
        <p:sp>
          <p:nvSpPr>
            <p:cNvPr id="458762" name="Freeform 10"/>
            <p:cNvSpPr>
              <a:spLocks/>
            </p:cNvSpPr>
            <p:nvPr/>
          </p:nvSpPr>
          <p:spPr bwMode="auto">
            <a:xfrm>
              <a:off x="1415" y="1620"/>
              <a:ext cx="434" cy="433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144" y="185"/>
                </a:cxn>
                <a:cxn ang="0">
                  <a:pos x="144" y="247"/>
                </a:cxn>
                <a:cxn ang="0">
                  <a:pos x="289" y="247"/>
                </a:cxn>
                <a:cxn ang="0">
                  <a:pos x="288" y="0"/>
                </a:cxn>
                <a:cxn ang="0">
                  <a:pos x="433" y="0"/>
                </a:cxn>
                <a:cxn ang="0">
                  <a:pos x="433" y="370"/>
                </a:cxn>
                <a:cxn ang="0">
                  <a:pos x="145" y="370"/>
                </a:cxn>
                <a:cxn ang="0">
                  <a:pos x="145" y="432"/>
                </a:cxn>
                <a:cxn ang="0">
                  <a:pos x="0" y="309"/>
                </a:cxn>
              </a:cxnLst>
              <a:rect l="0" t="0" r="r" b="b"/>
              <a:pathLst>
                <a:path w="434" h="433">
                  <a:moveTo>
                    <a:pt x="0" y="309"/>
                  </a:moveTo>
                  <a:lnTo>
                    <a:pt x="144" y="185"/>
                  </a:lnTo>
                  <a:lnTo>
                    <a:pt x="144" y="247"/>
                  </a:lnTo>
                  <a:lnTo>
                    <a:pt x="289" y="247"/>
                  </a:lnTo>
                  <a:lnTo>
                    <a:pt x="288" y="0"/>
                  </a:lnTo>
                  <a:lnTo>
                    <a:pt x="433" y="0"/>
                  </a:lnTo>
                  <a:lnTo>
                    <a:pt x="433" y="370"/>
                  </a:lnTo>
                  <a:lnTo>
                    <a:pt x="145" y="370"/>
                  </a:lnTo>
                  <a:lnTo>
                    <a:pt x="145" y="432"/>
                  </a:lnTo>
                  <a:lnTo>
                    <a:pt x="0" y="309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87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58764" name="Text Box 12"/>
          <p:cNvSpPr txBox="1">
            <a:spLocks noChangeArrowheads="1"/>
          </p:cNvSpPr>
          <p:nvPr/>
        </p:nvSpPr>
        <p:spPr bwMode="auto">
          <a:xfrm>
            <a:off x="5629275" y="1284288"/>
            <a:ext cx="3106738" cy="531812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 de oferta</a:t>
            </a:r>
          </a:p>
        </p:txBody>
      </p:sp>
      <p:sp>
        <p:nvSpPr>
          <p:cNvPr id="458765" name="Line 13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6" name="Line 14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58767" name="Rectangle 15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760413" y="1663700"/>
            <a:ext cx="141287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 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unidade)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616338"/>
      </p:ext>
    </p:extLst>
  </p:cSld>
  <p:clrMapOvr>
    <a:masterClrMapping/>
  </p:clrMapOvr>
  <p:transition spd="med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Rodapé 2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0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EBF7D55A-E482-4C6A-879B-44AFF045A97B}" type="slidenum">
              <a:rPr lang="en-US"/>
              <a:pPr/>
              <a:t>28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124200" y="62357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06" name="Group 6"/>
          <p:cNvGrpSpPr>
            <a:grpSpLocks/>
          </p:cNvGrpSpPr>
          <p:nvPr/>
        </p:nvGrpSpPr>
        <p:grpSpPr bwMode="auto">
          <a:xfrm>
            <a:off x="2209800" y="1782763"/>
            <a:ext cx="6811963" cy="3476625"/>
            <a:chOff x="1392" y="1123"/>
            <a:chExt cx="4291" cy="2190"/>
          </a:xfrm>
        </p:grpSpPr>
        <p:sp>
          <p:nvSpPr>
            <p:cNvPr id="460807" name="Freeform 7"/>
            <p:cNvSpPr>
              <a:spLocks/>
            </p:cNvSpPr>
            <p:nvPr/>
          </p:nvSpPr>
          <p:spPr bwMode="auto">
            <a:xfrm>
              <a:off x="1392" y="1440"/>
              <a:ext cx="2209" cy="1873"/>
            </a:xfrm>
            <a:custGeom>
              <a:avLst/>
              <a:gdLst/>
              <a:ahLst/>
              <a:cxnLst>
                <a:cxn ang="0">
                  <a:pos x="0" y="1872"/>
                </a:cxn>
                <a:cxn ang="0">
                  <a:pos x="587" y="1512"/>
                </a:cxn>
                <a:cxn ang="0">
                  <a:pos x="1203" y="1090"/>
                </a:cxn>
                <a:cxn ang="0">
                  <a:pos x="1852" y="523"/>
                </a:cxn>
                <a:cxn ang="0">
                  <a:pos x="2095" y="247"/>
                </a:cxn>
                <a:cxn ang="0">
                  <a:pos x="2208" y="0"/>
                </a:cxn>
              </a:cxnLst>
              <a:rect l="0" t="0" r="r" b="b"/>
              <a:pathLst>
                <a:path w="2209" h="1873">
                  <a:moveTo>
                    <a:pt x="0" y="1872"/>
                  </a:moveTo>
                  <a:lnTo>
                    <a:pt x="587" y="1512"/>
                  </a:lnTo>
                  <a:lnTo>
                    <a:pt x="1203" y="1090"/>
                  </a:lnTo>
                  <a:lnTo>
                    <a:pt x="1852" y="523"/>
                  </a:lnTo>
                  <a:lnTo>
                    <a:pt x="2095" y="247"/>
                  </a:lnTo>
                  <a:lnTo>
                    <a:pt x="2208" y="0"/>
                  </a:lnTo>
                </a:path>
              </a:pathLst>
            </a:custGeom>
            <a:noFill/>
            <a:ln w="50800" cap="rnd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3487" y="1123"/>
              <a:ext cx="24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i="1">
                  <a:latin typeface="Arial" charset="0"/>
                </a:rPr>
                <a:t>S</a:t>
              </a:r>
            </a:p>
          </p:txBody>
        </p:sp>
        <p:sp>
          <p:nvSpPr>
            <p:cNvPr id="460809" name="Rectangle 9"/>
            <p:cNvSpPr>
              <a:spLocks noChangeArrowheads="1"/>
            </p:cNvSpPr>
            <p:nvPr/>
          </p:nvSpPr>
          <p:spPr bwMode="auto">
            <a:xfrm>
              <a:off x="3073" y="2413"/>
              <a:ext cx="2610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b="1">
                  <a:latin typeface="Arial" charset="0"/>
                </a:rPr>
                <a:t>A curva de oferta tem inclinação </a:t>
              </a:r>
            </a:p>
            <a:p>
              <a:pPr algn="ctr"/>
              <a:r>
                <a:rPr lang="en-US" sz="1800" b="1">
                  <a:latin typeface="Arial" charset="0"/>
                </a:rPr>
                <a:t>positiva, demonstrando que, para </a:t>
              </a:r>
            </a:p>
            <a:p>
              <a:pPr algn="ctr"/>
              <a:r>
                <a:rPr lang="en-US" sz="1800" b="1">
                  <a:latin typeface="Arial" charset="0"/>
                </a:rPr>
                <a:t>preços mais elevados, as empresas </a:t>
              </a:r>
            </a:p>
            <a:p>
              <a:pPr algn="ctr"/>
              <a:r>
                <a:rPr lang="en-US" sz="1800" b="1">
                  <a:latin typeface="Arial" charset="0"/>
                </a:rPr>
                <a:t>produzirão mais</a:t>
              </a:r>
            </a:p>
          </p:txBody>
        </p:sp>
      </p:grp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6618288" y="1284288"/>
            <a:ext cx="1800225" cy="958850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A curva</a:t>
            </a:r>
          </a:p>
          <a:p>
            <a:pPr algn="ctr"/>
            <a:r>
              <a:rPr lang="en-US" sz="2800" b="1">
                <a:latin typeface="Arial" charset="0"/>
              </a:rPr>
              <a:t> de oferta</a:t>
            </a: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2209800" y="1744663"/>
            <a:ext cx="0" cy="4211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2209800" y="5969000"/>
            <a:ext cx="4222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359400" y="5873750"/>
            <a:ext cx="1374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latin typeface="Arial" charset="0"/>
              </a:rPr>
              <a:t>Quantidade</a:t>
            </a:r>
            <a:r>
              <a:rPr lang="en-US"/>
              <a:t> </a:t>
            </a: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817563" y="1663700"/>
            <a:ext cx="13557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Preço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(dólares por</a:t>
            </a:r>
          </a:p>
          <a:p>
            <a:pPr algn="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 unidade)</a:t>
            </a:r>
            <a:r>
              <a:rPr lang="en-US"/>
              <a:t> </a:t>
            </a:r>
          </a:p>
        </p:txBody>
      </p:sp>
      <p:grpSp>
        <p:nvGrpSpPr>
          <p:cNvPr id="460815" name="Group 15"/>
          <p:cNvGrpSpPr>
            <a:grpSpLocks/>
          </p:cNvGrpSpPr>
          <p:nvPr/>
        </p:nvGrpSpPr>
        <p:grpSpPr bwMode="auto">
          <a:xfrm>
            <a:off x="1744663" y="4183063"/>
            <a:ext cx="1936750" cy="2108200"/>
            <a:chOff x="1099" y="2635"/>
            <a:chExt cx="1220" cy="1328"/>
          </a:xfrm>
        </p:grpSpPr>
        <p:sp>
          <p:nvSpPr>
            <p:cNvPr id="460816" name="Line 16"/>
            <p:cNvSpPr>
              <a:spLocks noChangeShapeType="1"/>
            </p:cNvSpPr>
            <p:nvPr/>
          </p:nvSpPr>
          <p:spPr bwMode="auto">
            <a:xfrm>
              <a:off x="1404" y="2796"/>
              <a:ext cx="8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7" name="Line 17"/>
            <p:cNvSpPr>
              <a:spLocks noChangeShapeType="1"/>
            </p:cNvSpPr>
            <p:nvPr/>
          </p:nvSpPr>
          <p:spPr bwMode="auto">
            <a:xfrm rot="-5400000">
              <a:off x="1716" y="3288"/>
              <a:ext cx="9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8" name="Oval 18"/>
            <p:cNvSpPr>
              <a:spLocks noChangeArrowheads="1"/>
            </p:cNvSpPr>
            <p:nvPr/>
          </p:nvSpPr>
          <p:spPr bwMode="auto">
            <a:xfrm>
              <a:off x="2124" y="2760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19" name="Rectangle 19"/>
            <p:cNvSpPr>
              <a:spLocks noChangeArrowheads="1"/>
            </p:cNvSpPr>
            <p:nvPr/>
          </p:nvSpPr>
          <p:spPr bwMode="auto">
            <a:xfrm>
              <a:off x="1099" y="2635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0" name="Rectangle 20"/>
            <p:cNvSpPr>
              <a:spLocks noChangeArrowheads="1"/>
            </p:cNvSpPr>
            <p:nvPr/>
          </p:nvSpPr>
          <p:spPr bwMode="auto">
            <a:xfrm>
              <a:off x="202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  <a:endParaRPr lang="en-US" i="1">
                <a:latin typeface="Arial" charset="0"/>
              </a:endParaRPr>
            </a:p>
          </p:txBody>
        </p:sp>
      </p:grpSp>
      <p:grpSp>
        <p:nvGrpSpPr>
          <p:cNvPr id="460821" name="Group 21"/>
          <p:cNvGrpSpPr>
            <a:grpSpLocks/>
          </p:cNvGrpSpPr>
          <p:nvPr/>
        </p:nvGrpSpPr>
        <p:grpSpPr bwMode="auto">
          <a:xfrm>
            <a:off x="1744663" y="3402013"/>
            <a:ext cx="2984500" cy="2889250"/>
            <a:chOff x="1099" y="2143"/>
            <a:chExt cx="1880" cy="1820"/>
          </a:xfrm>
        </p:grpSpPr>
        <p:sp>
          <p:nvSpPr>
            <p:cNvPr id="460822" name="Line 22"/>
            <p:cNvSpPr>
              <a:spLocks noChangeShapeType="1"/>
            </p:cNvSpPr>
            <p:nvPr/>
          </p:nvSpPr>
          <p:spPr bwMode="auto">
            <a:xfrm>
              <a:off x="1404" y="2340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3" name="Line 23"/>
            <p:cNvSpPr>
              <a:spLocks noChangeShapeType="1"/>
            </p:cNvSpPr>
            <p:nvPr/>
          </p:nvSpPr>
          <p:spPr bwMode="auto">
            <a:xfrm rot="-5400000">
              <a:off x="2094" y="3042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4" name="Oval 24"/>
            <p:cNvSpPr>
              <a:spLocks noChangeArrowheads="1"/>
            </p:cNvSpPr>
            <p:nvPr/>
          </p:nvSpPr>
          <p:spPr bwMode="auto">
            <a:xfrm>
              <a:off x="2736" y="2292"/>
              <a:ext cx="132" cy="1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7654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5" name="AutoShape 25"/>
            <p:cNvSpPr>
              <a:spLocks noChangeArrowheads="1"/>
            </p:cNvSpPr>
            <p:nvPr/>
          </p:nvSpPr>
          <p:spPr bwMode="auto">
            <a:xfrm>
              <a:off x="2268" y="3240"/>
              <a:ext cx="480" cy="276"/>
            </a:xfrm>
            <a:prstGeom prst="rightArrow">
              <a:avLst>
                <a:gd name="adj1" fmla="val 50000"/>
                <a:gd name="adj2" fmla="val 4347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6" name="AutoShape 26"/>
            <p:cNvSpPr>
              <a:spLocks noChangeArrowheads="1"/>
            </p:cNvSpPr>
            <p:nvPr/>
          </p:nvSpPr>
          <p:spPr bwMode="auto">
            <a:xfrm rot="-5400000">
              <a:off x="1620" y="2412"/>
              <a:ext cx="360" cy="276"/>
            </a:xfrm>
            <a:prstGeom prst="rightArrow">
              <a:avLst>
                <a:gd name="adj1" fmla="val 42037"/>
                <a:gd name="adj2" fmla="val 49638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827" name="Rectangle 27"/>
            <p:cNvSpPr>
              <a:spLocks noChangeArrowheads="1"/>
            </p:cNvSpPr>
            <p:nvPr/>
          </p:nvSpPr>
          <p:spPr bwMode="auto">
            <a:xfrm>
              <a:off x="1099" y="2143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60828" name="Rectangle 28"/>
            <p:cNvSpPr>
              <a:spLocks noChangeArrowheads="1"/>
            </p:cNvSpPr>
            <p:nvPr/>
          </p:nvSpPr>
          <p:spPr bwMode="auto">
            <a:xfrm>
              <a:off x="2683" y="3715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  <a:endParaRPr lang="en-US" i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521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CF1AA917-689F-4792-9B8E-58C7297DE4CC}" type="slidenum">
              <a:rPr lang="en-US"/>
              <a:pPr/>
              <a:t>29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2850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1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285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2853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Outros determinantes da oferta além do preço</a:t>
            </a:r>
          </a:p>
          <a:p>
            <a:pPr lvl="1">
              <a:buSzPct val="75000"/>
            </a:pPr>
            <a:r>
              <a:rPr lang="pt-BR"/>
              <a:t>Custos de produção</a:t>
            </a:r>
          </a:p>
          <a:p>
            <a:pPr lvl="2">
              <a:spcBef>
                <a:spcPct val="35000"/>
              </a:spcBef>
            </a:pPr>
            <a:r>
              <a:rPr lang="pt-BR"/>
              <a:t>Mão-de-obra </a:t>
            </a:r>
          </a:p>
          <a:p>
            <a:pPr lvl="2">
              <a:spcBef>
                <a:spcPct val="35000"/>
              </a:spcBef>
            </a:pPr>
            <a:r>
              <a:rPr lang="pt-BR"/>
              <a:t>Capital</a:t>
            </a:r>
          </a:p>
          <a:p>
            <a:pPr lvl="2">
              <a:spcBef>
                <a:spcPct val="35000"/>
              </a:spcBef>
            </a:pPr>
            <a:r>
              <a:rPr lang="pt-BR"/>
              <a:t>Matérias-primas </a:t>
            </a:r>
          </a:p>
        </p:txBody>
      </p:sp>
    </p:spTree>
    <p:extLst>
      <p:ext uri="{BB962C8B-B14F-4D97-AF65-F5344CB8AC3E}">
        <p14:creationId xmlns:p14="http://schemas.microsoft.com/office/powerpoint/2010/main" val="3771568268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Construindo um gráfico</a:t>
            </a:r>
          </a:p>
        </p:txBody>
      </p:sp>
      <p:pic>
        <p:nvPicPr>
          <p:cNvPr id="291842" name="Picture 2" descr="C:\Users\Pedro\Pictures\2010-03-02\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82" y="1428736"/>
            <a:ext cx="706095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3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EB3F276-0BDF-4EC3-A90B-F789D1743F89}" type="slidenum">
              <a:rPr lang="en-US"/>
              <a:pPr/>
              <a:t>30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4898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899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4901" name="Rectangle 102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pt-BR" sz="2800"/>
              <a:t>O custo das matérias-primas cai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1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2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Ao preço </a:t>
            </a:r>
            <a:r>
              <a:rPr lang="pt-BR" sz="2000" i="1"/>
              <a:t>P</a:t>
            </a:r>
            <a:r>
              <a:rPr lang="pt-BR" sz="2000" i="1" baseline="-25000"/>
              <a:t>2</a:t>
            </a:r>
            <a:r>
              <a:rPr lang="pt-BR" sz="2000"/>
              <a:t>, produz-se </a:t>
            </a:r>
            <a:r>
              <a:rPr lang="pt-BR" sz="2000" i="1"/>
              <a:t>Q</a:t>
            </a:r>
            <a:r>
              <a:rPr lang="pt-BR" sz="2000" i="1" baseline="-25000"/>
              <a:t>1</a:t>
            </a:r>
            <a:endParaRPr lang="pt-BR" sz="2000" baseline="-25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A curva da oferta desloca-se para a direita (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i="1"/>
              <a:t>)</a:t>
            </a:r>
            <a:endParaRPr lang="pt-BR" sz="2000"/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pt-BR" sz="2000"/>
              <a:t>Para qualquer preço, a produção em </a:t>
            </a:r>
            <a:r>
              <a:rPr lang="pt-BR" sz="2000" i="1"/>
              <a:t>S</a:t>
            </a:r>
            <a:r>
              <a:rPr lang="pt-BR" sz="2000" i="1" baseline="30000"/>
              <a:t>’</a:t>
            </a:r>
            <a:r>
              <a:rPr lang="pt-BR" sz="2000" baseline="30000"/>
              <a:t> </a:t>
            </a:r>
            <a:r>
              <a:rPr lang="pt-BR" sz="2000"/>
              <a:t> é maior do que em </a:t>
            </a:r>
            <a:r>
              <a:rPr lang="pt-BR" sz="2000" i="1"/>
              <a:t>S</a:t>
            </a:r>
            <a:endParaRPr lang="pt-BR" sz="2000" baseline="30000"/>
          </a:p>
        </p:txBody>
      </p:sp>
      <p:sp>
        <p:nvSpPr>
          <p:cNvPr id="464902" name="Line 1030"/>
          <p:cNvSpPr>
            <a:spLocks noChangeShapeType="1"/>
          </p:cNvSpPr>
          <p:nvPr/>
        </p:nvSpPr>
        <p:spPr bwMode="auto">
          <a:xfrm>
            <a:off x="4953000" y="1871663"/>
            <a:ext cx="0" cy="4033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3" name="Rectangle 1031"/>
          <p:cNvSpPr>
            <a:spLocks noChangeArrowheads="1"/>
          </p:cNvSpPr>
          <p:nvPr/>
        </p:nvSpPr>
        <p:spPr bwMode="auto">
          <a:xfrm>
            <a:off x="4545013" y="1782763"/>
            <a:ext cx="350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P</a:t>
            </a:r>
          </a:p>
        </p:txBody>
      </p:sp>
      <p:grpSp>
        <p:nvGrpSpPr>
          <p:cNvPr id="464904" name="Group 1032"/>
          <p:cNvGrpSpPr>
            <a:grpSpLocks/>
          </p:cNvGrpSpPr>
          <p:nvPr/>
        </p:nvGrpSpPr>
        <p:grpSpPr bwMode="auto">
          <a:xfrm>
            <a:off x="5334000" y="1912938"/>
            <a:ext cx="2873375" cy="3575050"/>
            <a:chOff x="3360" y="1205"/>
            <a:chExt cx="1810" cy="2252"/>
          </a:xfrm>
        </p:grpSpPr>
        <p:sp>
          <p:nvSpPr>
            <p:cNvPr id="464905" name="Freeform 1033"/>
            <p:cNvSpPr>
              <a:spLocks/>
            </p:cNvSpPr>
            <p:nvPr/>
          </p:nvSpPr>
          <p:spPr bwMode="auto">
            <a:xfrm>
              <a:off x="336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rnd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06" name="Rectangle 1034"/>
            <p:cNvSpPr>
              <a:spLocks noChangeArrowheads="1"/>
            </p:cNvSpPr>
            <p:nvPr/>
          </p:nvSpPr>
          <p:spPr bwMode="auto">
            <a:xfrm>
              <a:off x="4949" y="1205"/>
              <a:ext cx="22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</a:t>
              </a:r>
            </a:p>
          </p:txBody>
        </p:sp>
      </p:grpSp>
      <p:sp>
        <p:nvSpPr>
          <p:cNvPr id="464907" name="Text Box 1035"/>
          <p:cNvSpPr txBox="1">
            <a:spLocks noChangeArrowheads="1"/>
          </p:cNvSpPr>
          <p:nvPr/>
        </p:nvSpPr>
        <p:spPr bwMode="auto">
          <a:xfrm>
            <a:off x="566738" y="1347788"/>
            <a:ext cx="3074987" cy="409575"/>
          </a:xfrm>
          <a:prstGeom prst="rect">
            <a:avLst/>
          </a:prstGeom>
          <a:solidFill>
            <a:srgbClr val="D8C0CB"/>
          </a:solidFill>
          <a:ln w="12700">
            <a:solidFill>
              <a:srgbClr val="376546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Deslocamento da oferta</a:t>
            </a:r>
            <a:endParaRPr lang="en-US" b="1">
              <a:latin typeface="Arial" charset="0"/>
            </a:endParaRPr>
          </a:p>
        </p:txBody>
      </p:sp>
      <p:sp>
        <p:nvSpPr>
          <p:cNvPr id="464908" name="Line 1036"/>
          <p:cNvSpPr>
            <a:spLocks noChangeShapeType="1"/>
          </p:cNvSpPr>
          <p:nvPr/>
        </p:nvSpPr>
        <p:spPr bwMode="auto">
          <a:xfrm>
            <a:off x="4957763" y="5905500"/>
            <a:ext cx="37290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4909" name="Rectangle 1037"/>
          <p:cNvSpPr>
            <a:spLocks noChangeArrowheads="1"/>
          </p:cNvSpPr>
          <p:nvPr/>
        </p:nvSpPr>
        <p:spPr bwMode="auto">
          <a:xfrm>
            <a:off x="8370888" y="5875338"/>
            <a:ext cx="377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i="1">
                <a:latin typeface="Arial" charset="0"/>
              </a:rPr>
              <a:t>Q</a:t>
            </a:r>
          </a:p>
        </p:txBody>
      </p:sp>
      <p:grpSp>
        <p:nvGrpSpPr>
          <p:cNvPr id="464910" name="Group 1038"/>
          <p:cNvGrpSpPr>
            <a:grpSpLocks/>
          </p:cNvGrpSpPr>
          <p:nvPr/>
        </p:nvGrpSpPr>
        <p:grpSpPr bwMode="auto">
          <a:xfrm>
            <a:off x="4545013" y="3570288"/>
            <a:ext cx="2847975" cy="2698750"/>
            <a:chOff x="2863" y="2249"/>
            <a:chExt cx="1794" cy="1700"/>
          </a:xfrm>
        </p:grpSpPr>
        <p:sp>
          <p:nvSpPr>
            <p:cNvPr id="464911" name="Rectangle 1039"/>
            <p:cNvSpPr>
              <a:spLocks noChangeArrowheads="1"/>
            </p:cNvSpPr>
            <p:nvPr/>
          </p:nvSpPr>
          <p:spPr bwMode="auto">
            <a:xfrm>
              <a:off x="2863" y="224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2" name="Line 1040"/>
            <p:cNvSpPr>
              <a:spLocks noChangeShapeType="1"/>
            </p:cNvSpPr>
            <p:nvPr/>
          </p:nvSpPr>
          <p:spPr bwMode="auto">
            <a:xfrm>
              <a:off x="3147" y="2400"/>
              <a:ext cx="1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3" name="Line 1041"/>
            <p:cNvSpPr>
              <a:spLocks noChangeShapeType="1"/>
            </p:cNvSpPr>
            <p:nvPr/>
          </p:nvSpPr>
          <p:spPr bwMode="auto">
            <a:xfrm>
              <a:off x="451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4" name="Oval 1042"/>
            <p:cNvSpPr>
              <a:spLocks noChangeArrowheads="1"/>
            </p:cNvSpPr>
            <p:nvPr/>
          </p:nvSpPr>
          <p:spPr bwMode="auto">
            <a:xfrm>
              <a:off x="446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5" name="Line 1043"/>
            <p:cNvSpPr>
              <a:spLocks noChangeShapeType="1"/>
            </p:cNvSpPr>
            <p:nvPr/>
          </p:nvSpPr>
          <p:spPr bwMode="auto">
            <a:xfrm>
              <a:off x="3147" y="2880"/>
              <a:ext cx="8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16" name="Rectangle 1044"/>
            <p:cNvSpPr>
              <a:spLocks noChangeArrowheads="1"/>
            </p:cNvSpPr>
            <p:nvPr/>
          </p:nvSpPr>
          <p:spPr bwMode="auto">
            <a:xfrm>
              <a:off x="2863" y="2729"/>
              <a:ext cx="2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P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17" name="Rectangle 1045"/>
            <p:cNvSpPr>
              <a:spLocks noChangeArrowheads="1"/>
            </p:cNvSpPr>
            <p:nvPr/>
          </p:nvSpPr>
          <p:spPr bwMode="auto">
            <a:xfrm>
              <a:off x="436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1</a:t>
              </a:r>
            </a:p>
          </p:txBody>
        </p:sp>
        <p:sp>
          <p:nvSpPr>
            <p:cNvPr id="464918" name="Rectangle 1046"/>
            <p:cNvSpPr>
              <a:spLocks noChangeArrowheads="1"/>
            </p:cNvSpPr>
            <p:nvPr/>
          </p:nvSpPr>
          <p:spPr bwMode="auto">
            <a:xfrm>
              <a:off x="388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0</a:t>
              </a:r>
            </a:p>
          </p:txBody>
        </p:sp>
        <p:sp>
          <p:nvSpPr>
            <p:cNvPr id="464919" name="Line 1047"/>
            <p:cNvSpPr>
              <a:spLocks noChangeShapeType="1"/>
            </p:cNvSpPr>
            <p:nvPr/>
          </p:nvSpPr>
          <p:spPr bwMode="auto">
            <a:xfrm>
              <a:off x="4032" y="2895"/>
              <a:ext cx="0" cy="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0" name="Oval 1048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4921" name="Group 1049"/>
          <p:cNvGrpSpPr>
            <a:grpSpLocks/>
          </p:cNvGrpSpPr>
          <p:nvPr/>
        </p:nvGrpSpPr>
        <p:grpSpPr bwMode="auto">
          <a:xfrm>
            <a:off x="6105525" y="1912938"/>
            <a:ext cx="3038475" cy="4356100"/>
            <a:chOff x="3840" y="1205"/>
            <a:chExt cx="1914" cy="2744"/>
          </a:xfrm>
        </p:grpSpPr>
        <p:sp>
          <p:nvSpPr>
            <p:cNvPr id="464922" name="Line 1050"/>
            <p:cNvSpPr>
              <a:spLocks noChangeShapeType="1"/>
            </p:cNvSpPr>
            <p:nvPr/>
          </p:nvSpPr>
          <p:spPr bwMode="auto">
            <a:xfrm>
              <a:off x="4047" y="2880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3" name="Freeform 1051"/>
            <p:cNvSpPr>
              <a:spLocks/>
            </p:cNvSpPr>
            <p:nvPr/>
          </p:nvSpPr>
          <p:spPr bwMode="auto">
            <a:xfrm>
              <a:off x="3840" y="1440"/>
              <a:ext cx="1777" cy="2017"/>
            </a:xfrm>
            <a:custGeom>
              <a:avLst/>
              <a:gdLst/>
              <a:ahLst/>
              <a:cxnLst>
                <a:cxn ang="0">
                  <a:pos x="0" y="2016"/>
                </a:cxn>
                <a:cxn ang="0">
                  <a:pos x="472" y="1628"/>
                </a:cxn>
                <a:cxn ang="0">
                  <a:pos x="968" y="1174"/>
                </a:cxn>
                <a:cxn ang="0">
                  <a:pos x="1490" y="563"/>
                </a:cxn>
                <a:cxn ang="0">
                  <a:pos x="1685" y="266"/>
                </a:cxn>
                <a:cxn ang="0">
                  <a:pos x="1776" y="0"/>
                </a:cxn>
              </a:cxnLst>
              <a:rect l="0" t="0" r="r" b="b"/>
              <a:pathLst>
                <a:path w="1777" h="2017">
                  <a:moveTo>
                    <a:pt x="0" y="2016"/>
                  </a:moveTo>
                  <a:lnTo>
                    <a:pt x="472" y="1628"/>
                  </a:lnTo>
                  <a:lnTo>
                    <a:pt x="968" y="1174"/>
                  </a:lnTo>
                  <a:lnTo>
                    <a:pt x="1490" y="563"/>
                  </a:lnTo>
                  <a:lnTo>
                    <a:pt x="1685" y="266"/>
                  </a:lnTo>
                  <a:lnTo>
                    <a:pt x="1776" y="0"/>
                  </a:lnTo>
                </a:path>
              </a:pathLst>
            </a:custGeom>
            <a:noFill/>
            <a:ln w="50800" cap="flat" cmpd="sng">
              <a:solidFill>
                <a:srgbClr val="FF99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64924" name="Rectangle 1052"/>
            <p:cNvSpPr>
              <a:spLocks noChangeArrowheads="1"/>
            </p:cNvSpPr>
            <p:nvPr/>
          </p:nvSpPr>
          <p:spPr bwMode="auto">
            <a:xfrm>
              <a:off x="5489" y="1205"/>
              <a:ext cx="2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S’</a:t>
              </a:r>
            </a:p>
          </p:txBody>
        </p:sp>
        <p:sp>
          <p:nvSpPr>
            <p:cNvPr id="464925" name="Line 1053"/>
            <p:cNvSpPr>
              <a:spLocks noChangeShapeType="1"/>
            </p:cNvSpPr>
            <p:nvPr/>
          </p:nvSpPr>
          <p:spPr bwMode="auto">
            <a:xfrm>
              <a:off x="4992" y="2427"/>
              <a:ext cx="0" cy="1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6" name="Oval 1054"/>
            <p:cNvSpPr>
              <a:spLocks noChangeArrowheads="1"/>
            </p:cNvSpPr>
            <p:nvPr/>
          </p:nvSpPr>
          <p:spPr bwMode="auto">
            <a:xfrm>
              <a:off x="4944" y="235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7" name="Oval 1055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8" name="AutoShape 1056"/>
            <p:cNvSpPr>
              <a:spLocks noChangeArrowheads="1"/>
            </p:cNvSpPr>
            <p:nvPr/>
          </p:nvSpPr>
          <p:spPr bwMode="auto">
            <a:xfrm>
              <a:off x="5088" y="1680"/>
              <a:ext cx="336" cy="240"/>
            </a:xfrm>
            <a:prstGeom prst="rightArrow">
              <a:avLst>
                <a:gd name="adj1" fmla="val 50000"/>
                <a:gd name="adj2" fmla="val 82542"/>
              </a:avLst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4929" name="Rectangle 1057"/>
            <p:cNvSpPr>
              <a:spLocks noChangeArrowheads="1"/>
            </p:cNvSpPr>
            <p:nvPr/>
          </p:nvSpPr>
          <p:spPr bwMode="auto">
            <a:xfrm>
              <a:off x="4841" y="3701"/>
              <a:ext cx="29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 i="1">
                  <a:latin typeface="Arial" charset="0"/>
                </a:rPr>
                <a:t>Q</a:t>
              </a:r>
              <a:r>
                <a:rPr lang="en-US" sz="2000" b="1" i="1" baseline="-25000">
                  <a:latin typeface="Arial" charset="0"/>
                </a:rPr>
                <a:t>2</a:t>
              </a:r>
            </a:p>
          </p:txBody>
        </p:sp>
        <p:sp>
          <p:nvSpPr>
            <p:cNvPr id="464930" name="Line 1058"/>
            <p:cNvSpPr>
              <a:spLocks noChangeShapeType="1"/>
            </p:cNvSpPr>
            <p:nvPr/>
          </p:nvSpPr>
          <p:spPr bwMode="auto">
            <a:xfrm>
              <a:off x="4539" y="2400"/>
              <a:ext cx="4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89275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4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4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4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4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8282614C-4643-4828-8265-277F5D0CBC5E}" type="slidenum">
              <a:rPr lang="en-US"/>
              <a:pPr/>
              <a:t>31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6946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7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694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6949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A oferta é afetada por outras variáveis além do preço, tais como o custo da mão-de-obra, do capital e das matérias-primas.</a:t>
            </a:r>
          </a:p>
          <a:p>
            <a:pPr lvl="1">
              <a:buSzPct val="75000"/>
            </a:pPr>
            <a:r>
              <a:rPr lang="pt-BR"/>
              <a:t>Mudanças na oferta associadas a modificações nos determinantes extra-preço são representadas por deslocamentos de toda a curva de oferta.</a:t>
            </a:r>
          </a:p>
        </p:txBody>
      </p:sp>
    </p:spTree>
    <p:extLst>
      <p:ext uri="{BB962C8B-B14F-4D97-AF65-F5344CB8AC3E}">
        <p14:creationId xmlns:p14="http://schemas.microsoft.com/office/powerpoint/2010/main" val="2373278525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3"/>
          <p:cNvSpPr>
            <a:spLocks noGrp="1"/>
          </p:cNvSpPr>
          <p:nvPr>
            <p:ph type="ftr" sz="quarter" idx="4294967295"/>
          </p:nvPr>
        </p:nvSpPr>
        <p:spPr>
          <a:xfrm>
            <a:off x="820738" y="6440488"/>
            <a:ext cx="5902325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Capítulo 2	 </a:t>
            </a:r>
            <a:r>
              <a:rPr lang="en-US" sz="1400"/>
              <a:t>©2006 by Pearson Education do Brasil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9638" y="6440488"/>
            <a:ext cx="109378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2AC6F03-B0D1-447C-891C-D2B81784AE6B}" type="slidenum">
              <a:rPr lang="en-US"/>
              <a:pPr/>
              <a:t>32</a:t>
            </a:fld>
            <a:endParaRPr lang="en-US" b="0">
              <a:latin typeface="Times New Roman" pitchFamily="18" charset="0"/>
            </a:endParaRPr>
          </a:p>
        </p:txBody>
      </p:sp>
      <p:sp>
        <p:nvSpPr>
          <p:cNvPr id="468994" name="Rectangle 102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5" name="Rectangle 102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6899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Oferta</a:t>
            </a:r>
          </a:p>
        </p:txBody>
      </p:sp>
      <p:sp>
        <p:nvSpPr>
          <p:cNvPr id="46899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70000"/>
              </a:spcBef>
            </a:pPr>
            <a:r>
              <a:rPr lang="pt-BR"/>
              <a:t>Oferta - revisão</a:t>
            </a:r>
          </a:p>
          <a:p>
            <a:pPr lvl="1">
              <a:buSzPct val="75000"/>
            </a:pPr>
            <a:r>
              <a:rPr lang="pt-BR"/>
              <a:t>Mudanças na quantidade ofertada causadas por alterações no preço do produto são representadas por movimentos ao longo da curva de oferta.</a:t>
            </a:r>
          </a:p>
        </p:txBody>
      </p:sp>
    </p:spTree>
    <p:extLst>
      <p:ext uri="{BB962C8B-B14F-4D97-AF65-F5344CB8AC3E}">
        <p14:creationId xmlns:p14="http://schemas.microsoft.com/office/powerpoint/2010/main" val="1255569710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A3783-A3FD-469E-9BA0-E6639C517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576064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BAD6C9-8A7B-4FE5-92D4-F70CA540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620689"/>
            <a:ext cx="7520880" cy="5904655"/>
          </a:xfrm>
        </p:spPr>
        <p:txBody>
          <a:bodyPr/>
          <a:lstStyle/>
          <a:p>
            <a:pPr marL="514350" indent="-514350" algn="l">
              <a:buAutoNum type="arabicPeriod"/>
            </a:pPr>
            <a:endParaRPr lang="pt-BR" sz="2000" dirty="0"/>
          </a:p>
          <a:p>
            <a:pPr marL="514350" indent="-514350" algn="l">
              <a:buAutoNum type="arabicPeriod"/>
            </a:pPr>
            <a:r>
              <a:rPr lang="pt-BR" sz="2000" dirty="0"/>
              <a:t>Utilidade é a capacidade de bens e serviços em satisfazer as necessidades humanas</a:t>
            </a:r>
          </a:p>
          <a:p>
            <a:pPr marL="971550" lvl="1" indent="-514350" algn="l">
              <a:buAutoNum type="arabicPeriod"/>
            </a:pPr>
            <a:r>
              <a:rPr lang="pt-BR" sz="1600" dirty="0"/>
              <a:t>Pode ser positiva ou negativa</a:t>
            </a:r>
          </a:p>
          <a:p>
            <a:pPr marL="971550" lvl="1" indent="-514350" algn="l">
              <a:buAutoNum type="arabicPeriod"/>
            </a:pPr>
            <a:r>
              <a:rPr lang="pt-BR" sz="1600" dirty="0" err="1"/>
              <a:t>Acrescimos</a:t>
            </a:r>
            <a:r>
              <a:rPr lang="pt-BR" sz="1600" dirty="0"/>
              <a:t> de satisfação embora positivos, podem ser decrescentes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As necessidades humanas são ilimitadas, somos limitados pela nossa capacidade financeira 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A curva de demanda mostra o que os consumidores estão querendo comprar a cada preço em certo intervalo de tempo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A curva de oferta mostra o que o mercado está disposto a vender em cada nível de preço 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O mercado se ajusta no chamado ponto de equilíbrio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Outros fatores podem afetar a oferta, demanda e o equilíbrio de mercado</a:t>
            </a:r>
          </a:p>
          <a:p>
            <a:pPr marL="514350" indent="-514350" algn="l">
              <a:buAutoNum type="arabicPeriod"/>
            </a:pPr>
            <a:r>
              <a:rPr lang="pt-BR" sz="2000" dirty="0"/>
              <a:t>Quando outros fatores variam além do preço, as curvas se deslocam para a direita ou para a esquerda, levando a novos pontos de equilíbrio</a:t>
            </a:r>
          </a:p>
          <a:p>
            <a:pPr marL="514350" indent="-514350" algn="l">
              <a:buAutoNum type="arabicPeriod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2691702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547670"/>
          </a:xfrm>
        </p:spPr>
        <p:txBody>
          <a:bodyPr/>
          <a:lstStyle/>
          <a:p>
            <a:r>
              <a:rPr lang="pt-BR" dirty="0"/>
              <a:t>Construindo um </a:t>
            </a:r>
            <a:r>
              <a:rPr lang="pt-BR" dirty="0" err="1"/>
              <a:t>grafico</a:t>
            </a:r>
            <a:endParaRPr lang="pt-BR" dirty="0"/>
          </a:p>
        </p:txBody>
      </p:sp>
      <p:pic>
        <p:nvPicPr>
          <p:cNvPr id="292866" name="Picture 2" descr="C:\Users\Pedro\Pictures\2010-03-02\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19108"/>
          </a:xfrm>
        </p:spPr>
        <p:txBody>
          <a:bodyPr/>
          <a:lstStyle/>
          <a:p>
            <a:r>
              <a:rPr lang="pt-BR" dirty="0"/>
              <a:t>Equação da 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5382930"/>
          </a:xfrm>
        </p:spPr>
        <p:txBody>
          <a:bodyPr/>
          <a:lstStyle/>
          <a:p>
            <a:r>
              <a:rPr lang="pt-BR" dirty="0" err="1"/>
              <a:t>Coeteris</a:t>
            </a:r>
            <a:r>
              <a:rPr lang="pt-BR" dirty="0"/>
              <a:t> </a:t>
            </a:r>
            <a:r>
              <a:rPr lang="pt-BR" dirty="0" err="1"/>
              <a:t>paribus</a:t>
            </a:r>
            <a:endParaRPr lang="pt-BR" dirty="0"/>
          </a:p>
          <a:p>
            <a:r>
              <a:rPr lang="pt-BR" dirty="0" err="1"/>
              <a:t>Q</a:t>
            </a:r>
            <a:r>
              <a:rPr lang="pt-BR" baseline="-25000" dirty="0" err="1"/>
              <a:t>d</a:t>
            </a:r>
            <a:r>
              <a:rPr lang="pt-BR" dirty="0"/>
              <a:t> = f(P)</a:t>
            </a:r>
          </a:p>
          <a:p>
            <a:r>
              <a:rPr lang="pt-BR" dirty="0"/>
              <a:t>Assumindo relação linear</a:t>
            </a:r>
          </a:p>
          <a:p>
            <a:pPr lvl="1"/>
            <a:r>
              <a:rPr lang="pt-BR" dirty="0" err="1"/>
              <a:t>Q</a:t>
            </a:r>
            <a:r>
              <a:rPr lang="pt-BR" baseline="-25000" dirty="0" err="1"/>
              <a:t>d</a:t>
            </a:r>
            <a:r>
              <a:rPr lang="pt-BR" dirty="0"/>
              <a:t> = a + </a:t>
            </a:r>
            <a:r>
              <a:rPr lang="pt-BR" dirty="0" err="1"/>
              <a:t>bP</a:t>
            </a:r>
            <a:endParaRPr lang="pt-BR" dirty="0"/>
          </a:p>
          <a:p>
            <a:pPr lvl="1"/>
            <a:r>
              <a:rPr lang="pt-BR" dirty="0"/>
              <a:t>a corresponderia ao intercepto e b o coeficiente angular</a:t>
            </a:r>
          </a:p>
          <a:p>
            <a:pPr lvl="1"/>
            <a:r>
              <a:rPr lang="pt-BR" dirty="0"/>
              <a:t>b também é chamado de declividade da reta, em geral negativa, mostrando uma relação inversa entre preço e quantidade</a:t>
            </a:r>
          </a:p>
          <a:p>
            <a:pPr lvl="1"/>
            <a:r>
              <a:rPr lang="pt-BR" dirty="0"/>
              <a:t>Exemplo: D = 5 – 3P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teoria da utilidade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que a pessoas demandam, procuram, bens ?</a:t>
            </a:r>
          </a:p>
          <a:p>
            <a:pPr lvl="1"/>
            <a:r>
              <a:rPr lang="pt-BR" dirty="0"/>
              <a:t>Porque seu consumo traz algum tipo de satisfação</a:t>
            </a:r>
          </a:p>
          <a:p>
            <a:pPr lvl="2"/>
            <a:r>
              <a:rPr lang="pt-BR" dirty="0"/>
              <a:t>Utilidade, capacidade de satisfação necessidades</a:t>
            </a:r>
          </a:p>
          <a:p>
            <a:pPr lvl="2"/>
            <a:r>
              <a:rPr lang="pt-BR" dirty="0"/>
              <a:t>Condição necessária para mercadoria ser demandada: trazer satisfação, satisfazer uma necessidade</a:t>
            </a:r>
          </a:p>
          <a:p>
            <a:pPr lvl="2"/>
            <a:endParaRPr lang="pt-BR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</a:t>
            </a:r>
            <a:r>
              <a:rPr lang="pt-BR" dirty="0" err="1"/>
              <a:t>possivel</a:t>
            </a:r>
            <a:r>
              <a:rPr lang="pt-BR" dirty="0"/>
              <a:t> medir utilidade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101042" cy="5214974"/>
          </a:xfrm>
        </p:spPr>
        <p:txBody>
          <a:bodyPr/>
          <a:lstStyle/>
          <a:p>
            <a:r>
              <a:rPr lang="pt-BR" dirty="0"/>
              <a:t>Não existem medidas diretas</a:t>
            </a:r>
          </a:p>
          <a:p>
            <a:r>
              <a:rPr lang="pt-BR" dirty="0"/>
              <a:t>Imaginemos que consigamos criar um </a:t>
            </a:r>
            <a:r>
              <a:rPr lang="pt-BR" dirty="0" err="1"/>
              <a:t>indice</a:t>
            </a:r>
            <a:r>
              <a:rPr lang="pt-BR" dirty="0"/>
              <a:t> de utilidade. Espera-se algumas </a:t>
            </a:r>
            <a:r>
              <a:rPr lang="pt-BR" dirty="0" err="1"/>
              <a:t>caracteristicas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Utilidade cresce quando consumimos pouco de um bem mas passa a decrescer a partir de certo ponto</a:t>
            </a:r>
          </a:p>
          <a:p>
            <a:pPr lvl="1"/>
            <a:r>
              <a:rPr lang="pt-BR" dirty="0"/>
              <a:t>Utilidade marginal: </a:t>
            </a:r>
            <a:r>
              <a:rPr lang="pt-BR" dirty="0" err="1"/>
              <a:t>acrescimos</a:t>
            </a:r>
            <a:r>
              <a:rPr lang="pt-BR" dirty="0"/>
              <a:t> ao consumo por cada unidade adicional</a:t>
            </a:r>
          </a:p>
          <a:p>
            <a:pPr lvl="1"/>
            <a:r>
              <a:rPr lang="pt-BR" dirty="0"/>
              <a:t>É </a:t>
            </a:r>
            <a:r>
              <a:rPr lang="pt-BR" dirty="0" err="1"/>
              <a:t>descrescente</a:t>
            </a:r>
            <a:r>
              <a:rPr lang="pt-BR" dirty="0"/>
              <a:t>, veja consumo chocolate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 marginal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Acrescimo</a:t>
            </a:r>
            <a:r>
              <a:rPr lang="pt-BR" dirty="0"/>
              <a:t> à utilidade total decorrente do consumo de uma unidade adicional de mercadoria</a:t>
            </a:r>
          </a:p>
          <a:p>
            <a:r>
              <a:rPr lang="pt-BR" dirty="0"/>
              <a:t>Decresce à medida que aumenta consumo</a:t>
            </a:r>
          </a:p>
          <a:p>
            <a:r>
              <a:rPr lang="pt-BR" dirty="0"/>
              <a:t>Lei da utilidade marginal decrescente: à medida que aumenta o consumo de determinada mercadoria, a utilidade marginal dessa mercadoria diminui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047736"/>
          </a:xfrm>
        </p:spPr>
        <p:txBody>
          <a:bodyPr/>
          <a:lstStyle/>
          <a:p>
            <a:r>
              <a:rPr lang="pt-BR" dirty="0"/>
              <a:t>Utilidade marginal</a:t>
            </a:r>
          </a:p>
        </p:txBody>
      </p:sp>
      <p:pic>
        <p:nvPicPr>
          <p:cNvPr id="293890" name="Picture 2" descr="C:\Users\Pedro\Pictures\2010-03-02\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" y="1179007"/>
            <a:ext cx="9079738" cy="56789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!mankiw">
  <a:themeElements>
    <a:clrScheme name="">
      <a:dk1>
        <a:srgbClr val="790015"/>
      </a:dk1>
      <a:lt1>
        <a:srgbClr val="F6BF69"/>
      </a:lt1>
      <a:dk2>
        <a:srgbClr val="6E0043"/>
      </a:dk2>
      <a:lt2>
        <a:srgbClr val="EF9100"/>
      </a:lt2>
      <a:accent1>
        <a:srgbClr val="00B7A5"/>
      </a:accent1>
      <a:accent2>
        <a:srgbClr val="618FFD"/>
      </a:accent2>
      <a:accent3>
        <a:srgbClr val="FADCB9"/>
      </a:accent3>
      <a:accent4>
        <a:srgbClr val="660010"/>
      </a:accent4>
      <a:accent5>
        <a:srgbClr val="AAD8CF"/>
      </a:accent5>
      <a:accent6>
        <a:srgbClr val="5781E5"/>
      </a:accent6>
      <a:hlink>
        <a:srgbClr val="F76681"/>
      </a:hlink>
      <a:folHlink>
        <a:srgbClr val="FDE3BA"/>
      </a:folHlink>
    </a:clrScheme>
    <a:fontScheme name="!mankiw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!manki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manki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manki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c:\office97\templa~1\presen~2\!mankiw.ppt</Template>
  <TotalTime>1239</TotalTime>
  <Pages>64</Pages>
  <Words>1263</Words>
  <Application>Microsoft Office PowerPoint</Application>
  <PresentationFormat>Apresentação na tela (4:3)</PresentationFormat>
  <Paragraphs>232</Paragraphs>
  <Slides>33</Slides>
  <Notes>32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Monotype Sorts</vt:lpstr>
      <vt:lpstr>Tahoma</vt:lpstr>
      <vt:lpstr>Times New Roman</vt:lpstr>
      <vt:lpstr>!mankiw</vt:lpstr>
      <vt:lpstr>Equação</vt:lpstr>
      <vt:lpstr>Introdução à Economia   Demanda e Oferta Aula 2</vt:lpstr>
      <vt:lpstr>Modelando a realidade</vt:lpstr>
      <vt:lpstr>Construindo um gráfico</vt:lpstr>
      <vt:lpstr>Construindo um grafico</vt:lpstr>
      <vt:lpstr>Equação da reta</vt:lpstr>
      <vt:lpstr>A teoria da utilidade</vt:lpstr>
      <vt:lpstr>É possivel medir utilidade ?</vt:lpstr>
      <vt:lpstr>Utilidade marginal</vt:lpstr>
      <vt:lpstr>Utilidade marginal</vt:lpstr>
      <vt:lpstr>Curvas de indiferença</vt:lpstr>
      <vt:lpstr>Curva de indeferença</vt:lpstr>
      <vt:lpstr>Mapa de indiferença mostra o que as pessoas gostariam de consumir</vt:lpstr>
      <vt:lpstr>Linha de restrição orçamentária</vt:lpstr>
      <vt:lpstr>Restrição orçamentária: mostra o que as pessoas podem consumidr</vt:lpstr>
      <vt:lpstr>Linha de restrição orçamentária</vt:lpstr>
      <vt:lpstr>O equilibrio do consumidor</vt:lpstr>
      <vt:lpstr>Curva de demanda</vt:lpstr>
      <vt:lpstr>Curva de demanda</vt:lpstr>
      <vt:lpstr>Curva de demanda</vt:lpstr>
      <vt:lpstr>Teoria elementar da demanda</vt:lpstr>
      <vt:lpstr>Fatores que influenciam a demanda</vt:lpstr>
      <vt:lpstr>Relação entre quantidade demanda e preço do bem</vt:lpstr>
      <vt:lpstr>Demanda de mercado: soma das demandas individuais</vt:lpstr>
      <vt:lpstr>Relação entre a demanda e a renda</vt:lpstr>
      <vt:lpstr>Oferta</vt:lpstr>
      <vt:lpstr>Oferta</vt:lpstr>
      <vt:lpstr>Oferta</vt:lpstr>
      <vt:lpstr>Oferta</vt:lpstr>
      <vt:lpstr>Oferta</vt:lpstr>
      <vt:lpstr>Oferta</vt:lpstr>
      <vt:lpstr>Oferta</vt:lpstr>
      <vt:lpstr>Oferta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subject>Saving, Investment &amp; the Financial System</dc:subject>
  <dc:creator>Mark P. Karscig</dc:creator>
  <cp:keywords>price elasticity</cp:keywords>
  <cp:lastModifiedBy>Pedro Valentim Marques</cp:lastModifiedBy>
  <cp:revision>469</cp:revision>
  <cp:lastPrinted>1997-07-28T16:10:48Z</cp:lastPrinted>
  <dcterms:created xsi:type="dcterms:W3CDTF">1998-06-22T00:04:04Z</dcterms:created>
  <dcterms:modified xsi:type="dcterms:W3CDTF">2020-01-27T19:44:13Z</dcterms:modified>
</cp:coreProperties>
</file>