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2A58-5E80-4412-A191-197792DD621E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0DD9-CFA2-450C-8A51-C230DED285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FACULDADE DE DIREITO </a:t>
            </a:r>
            <a:r>
              <a:rPr lang="pt-BR" sz="3200" smtClean="0"/>
              <a:t>DA </a:t>
            </a:r>
            <a:r>
              <a:rPr lang="pt-BR" sz="3200" smtClean="0"/>
              <a:t>UNIVERSIDADE</a:t>
            </a:r>
            <a:br>
              <a:rPr lang="pt-BR" sz="3200" smtClean="0"/>
            </a:br>
            <a:r>
              <a:rPr lang="pt-BR" sz="3200" smtClean="0"/>
              <a:t>DE SÃO  PAULO  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AS DECLARAÇÕES DE DIREITOS E OS DIREITOS FUNDAMENTAIS</a:t>
            </a:r>
          </a:p>
          <a:p>
            <a:r>
              <a:rPr lang="pt-BR" dirty="0" err="1" smtClean="0"/>
              <a:t>Profa</a:t>
            </a:r>
            <a:r>
              <a:rPr lang="pt-BR" dirty="0" smtClean="0"/>
              <a:t>. Dra.  Eunice Aparecida Jesus Prudente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Meditem sobre as disposições do art. 5º da nossa CF de 1988: ART. 5º , LIII, LIV, LV, LVII, LXVIII .</a:t>
            </a:r>
          </a:p>
          <a:p>
            <a:r>
              <a:rPr lang="pt-BR" dirty="0" smtClean="0"/>
              <a:t>A Inglaterra cujo “</a:t>
            </a:r>
            <a:r>
              <a:rPr lang="pt-BR" dirty="0" err="1" smtClean="0"/>
              <a:t>nomen</a:t>
            </a:r>
            <a:r>
              <a:rPr lang="pt-BR" dirty="0" smtClean="0"/>
              <a:t> </a:t>
            </a:r>
            <a:r>
              <a:rPr lang="pt-BR" dirty="0" err="1" smtClean="0"/>
              <a:t>juris</a:t>
            </a:r>
            <a:r>
              <a:rPr lang="pt-BR" dirty="0" smtClean="0"/>
              <a:t>” é Reino Unido não tem constituição formal escrita como a maioria dos estados. Sua constituição é composta por documentos constitucionais antigos,  declarações de direitos, leis ordinárias, decisões jurisprudenciais e direito consuetudinário.</a:t>
            </a:r>
          </a:p>
          <a:p>
            <a:r>
              <a:rPr lang="pt-BR" dirty="0" smtClean="0"/>
              <a:t>O primeiro documento integrante da constituição inglesa é a “Magna Carta “, embora a constituição  material lhe seja anterior.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B) Documentos decorrentes Iluminismo e do Pensamento Liberal</a:t>
            </a:r>
          </a:p>
          <a:p>
            <a:r>
              <a:rPr lang="pt-BR" dirty="0" smtClean="0"/>
              <a:t>Impressionam as influências do humanismo, racionalismo (René Descartes ), Renascimento, Reforma Protestante e sobretudo os embates dos burgueses para conquistarem o poder político ( além do desenvolvimento do capitalismo mercantil até a industrialização )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Merece nossa atenção as citações de  ROSCOE POUND ( Desenvolvimento das Garantias Constitucionais da Liberdade ) referindo-se aos pensadores do séc. XVII, no texto do Professor DALLARI:</a:t>
            </a:r>
          </a:p>
          <a:p>
            <a:pPr algn="just"/>
            <a:r>
              <a:rPr lang="pt-BR" dirty="0" smtClean="0"/>
              <a:t>“1</a:t>
            </a:r>
            <a:r>
              <a:rPr lang="pt-BR" sz="3600" dirty="0" smtClean="0"/>
              <a:t>) Há direitos naturais demonstráveis pela razão. São eternos e absolutos, válidos para todos os homens em todos </a:t>
            </a:r>
            <a:r>
              <a:rPr lang="pt-BR" sz="3600" smtClean="0"/>
              <a:t>os tempos </a:t>
            </a:r>
            <a:r>
              <a:rPr lang="pt-BR" sz="3600" dirty="0" smtClean="0"/>
              <a:t>e em todos os lugares.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2</a:t>
            </a:r>
            <a:r>
              <a:rPr lang="pt-BR" sz="3600" dirty="0" smtClean="0"/>
              <a:t>) O Direito Natural é um grupo de regras, suscetíveis de verificação por meio da razão, que asseguram todos esses direitos naturais.</a:t>
            </a:r>
          </a:p>
          <a:p>
            <a:pPr algn="just"/>
            <a:r>
              <a:rPr lang="pt-BR" sz="3600" dirty="0" smtClean="0"/>
              <a:t>3</a:t>
            </a:r>
            <a:r>
              <a:rPr lang="pt-BR" sz="4000" dirty="0" smtClean="0"/>
              <a:t>) O estado existe tão só para assegurar aos homens esses direitos naturais.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4</a:t>
            </a:r>
            <a:r>
              <a:rPr lang="pt-BR" sz="4000" dirty="0" smtClean="0"/>
              <a:t>  </a:t>
            </a:r>
            <a:r>
              <a:rPr lang="pt-BR" sz="3600" dirty="0" smtClean="0"/>
              <a:t>) O direito positivo, o direito aplicado e executado pelos tribunais, é o meio pelo qual o Estado realiza essa função e obriga moralmente somente enquanto está de acordo com o Direito Natural “</a:t>
            </a:r>
          </a:p>
          <a:p>
            <a:r>
              <a:rPr lang="pt-BR" dirty="0" smtClean="0"/>
              <a:t> B.1. </a:t>
            </a:r>
            <a:r>
              <a:rPr lang="pt-BR" dirty="0" err="1" smtClean="0"/>
              <a:t>Petition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Rights</a:t>
            </a:r>
            <a:r>
              <a:rPr lang="pt-BR" dirty="0" smtClean="0"/>
              <a:t>  ( 1628 ) Direito dos súditos requerem/peticionarem ao monarca.</a:t>
            </a:r>
          </a:p>
          <a:p>
            <a:r>
              <a:rPr lang="pt-BR" dirty="0" smtClean="0"/>
              <a:t>Meditem: CF 1988 – art. 5º  XXXIII, XXXIV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B.2. Habeas Corpus </a:t>
            </a:r>
            <a:r>
              <a:rPr lang="pt-BR" dirty="0" err="1" smtClean="0"/>
              <a:t>Amendment</a:t>
            </a:r>
            <a:r>
              <a:rPr lang="pt-BR" dirty="0" smtClean="0"/>
              <a:t> </a:t>
            </a:r>
            <a:r>
              <a:rPr lang="pt-BR" dirty="0" err="1" smtClean="0"/>
              <a:t>Act</a:t>
            </a:r>
            <a:r>
              <a:rPr lang="pt-BR" dirty="0" smtClean="0"/>
              <a:t>  ( 1679 ) Garantiu a liberdade individual, submeteu a liberdade individual, submetendo a privação de liberdade  a regras fixas e não ao arbítrio do monarca.</a:t>
            </a:r>
          </a:p>
          <a:p>
            <a:r>
              <a:rPr lang="pt-BR" dirty="0" smtClean="0"/>
              <a:t>B. 3. Bill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Rights</a:t>
            </a:r>
            <a:r>
              <a:rPr lang="pt-BR" dirty="0" smtClean="0"/>
              <a:t> ( 1689 ) marca o fim da Revolução Liberal Inglesa com a restauração monárquica sob controles, durou aproximadamente todo o século XVII com vários episódios políticos e guerreiros. Garante direitos individuais ( liberdades ) e firmou a supremacia do Parlamento. Foi fundamental para o sistema político parlamentarista no qual um parlamentar será o Chefe de Governo e desenvolverá políticas públicas acordado com o Parlamento.  “ O rei reina, mas não governa “ O monarca também estará no Executivo como Chefe de Estado para manter o “ reino unido “.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B.4 )   Documentos americanos decorrentes da Revolução Liberal Americana ( 1776 ). Trata-se da guerra pela independência das treze colônias britânicas na América, durante a qual foi discutido o ideário liberal ( Locke, Montesquieu, Rousseau ), destaque-se ainda a obra O Federalista ( </a:t>
            </a:r>
            <a:r>
              <a:rPr lang="pt-BR" dirty="0" err="1" smtClean="0"/>
              <a:t>Publio</a:t>
            </a:r>
            <a:r>
              <a:rPr lang="pt-BR" dirty="0" smtClean="0"/>
              <a:t>: </a:t>
            </a:r>
            <a:r>
              <a:rPr lang="pt-BR" dirty="0" err="1" smtClean="0"/>
              <a:t>Jay</a:t>
            </a:r>
            <a:r>
              <a:rPr lang="pt-BR" dirty="0" smtClean="0"/>
              <a:t>, </a:t>
            </a:r>
            <a:r>
              <a:rPr lang="pt-BR" dirty="0" err="1" smtClean="0"/>
              <a:t>Hamilto</a:t>
            </a:r>
            <a:r>
              <a:rPr lang="pt-BR" dirty="0" smtClean="0"/>
              <a:t> e Madison ) resultando em 1787 na Convenção de Filadélfia com a instituição dos Estados Unidos da América.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B.1.1 ) Declaração do Bom Povo de Virginia      ( 1776 )</a:t>
            </a:r>
          </a:p>
          <a:p>
            <a:r>
              <a:rPr lang="pt-BR" dirty="0" smtClean="0"/>
              <a:t>B.1.2 )  Declaração de Independência   ( 1776 )</a:t>
            </a:r>
          </a:p>
          <a:p>
            <a:r>
              <a:rPr lang="pt-BR" dirty="0" smtClean="0"/>
              <a:t>B.1.3 ) Constituição Federal dos Estados Unidos da América ( 1787 )</a:t>
            </a:r>
          </a:p>
          <a:p>
            <a:endParaRPr lang="pt-BR" dirty="0" smtClean="0"/>
          </a:p>
          <a:p>
            <a:r>
              <a:rPr lang="pt-BR" dirty="0" smtClean="0"/>
              <a:t>B.2. Declaração de Direitos do Homem e do Cidadão de 1789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Revolução Liberal Francesa foi o evento de maior repercussão para o movimento liberal. Com duas faces de um mesmo movimento de idéias e providências políticas.  Temos o liberalismo Político inaugurando o Estado Constitucional com novas instituições políticas e sob o primado da lei, e também o liberalismo econômico graças às contribuições dos economistas clássicos ( Ricardo, Adam Smith 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É o advento do Estadão Liberal clássico, não intervencionista, garantidor dos direitos individuais ( as liberdades ).  </a:t>
            </a:r>
          </a:p>
          <a:p>
            <a:r>
              <a:rPr lang="pt-BR" dirty="0" smtClean="0"/>
              <a:t>A Declaração de Direitos do Homem e do Cidadão teve um cunho universal influenciando todo o mundo. Sua proposta é para um novo estado:</a:t>
            </a:r>
          </a:p>
          <a:p>
            <a:r>
              <a:rPr lang="pt-BR" dirty="0" smtClean="0"/>
              <a:t>“Art. 16 Toda a sociedade na qual não estejam garantidos os direitos, nem assegurada a separação dos poderes não tem constituição “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Introdução</a:t>
            </a:r>
          </a:p>
          <a:p>
            <a:pPr algn="just"/>
            <a:r>
              <a:rPr lang="pt-BR" sz="2800" dirty="0" smtClean="0"/>
              <a:t>Os antecedentes históricos do reconhecimento da pessoa  como ser vivo racional dotado de dimensão social, cultural, espiritual, portanto sujeito responsável pela própria existência, construtor de ciências e tecnologias ,  demonstram os desafios </a:t>
            </a:r>
            <a:r>
              <a:rPr lang="pt-BR" sz="2800" dirty="0"/>
              <a:t> </a:t>
            </a:r>
            <a:r>
              <a:rPr lang="pt-BR" sz="2800" dirty="0" smtClean="0"/>
              <a:t>enfrentados ao longo da História.</a:t>
            </a:r>
          </a:p>
          <a:p>
            <a:pPr algn="just"/>
            <a:r>
              <a:rPr lang="pt-BR" sz="2800" dirty="0" smtClean="0"/>
              <a:t>Embora nosso texto  (DALLARI ) se inicie pela Magna Carta , o mundo antigo deixou marcas indeléveis no próprio entendimento de pessoa e nas declarações de direito atuais.</a:t>
            </a:r>
          </a:p>
          <a:p>
            <a:r>
              <a:rPr lang="pt-BR" sz="2800" dirty="0" smtClean="0"/>
              <a:t>                                                             </a:t>
            </a:r>
            <a:endParaRPr lang="pt-B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Atentem para a limitação do poder, desnudando-o com a distribuições de suas principais funções: Legislativo, Executivo e Judiciário e a garantia de direitos mas apenas os individuais, ou seja, as liberdades ( liberdade de expressão, liberdade de ir e vir, liberdade de culto, direito de propriedade, entendido apenas como livre iniciativa, inviolabilidade de correspondência, inviolabilidade de domicílio) Quanto à igualdade observada apenas sob o ponto de vista formal.</a:t>
            </a:r>
          </a:p>
          <a:p>
            <a:r>
              <a:rPr lang="pt-BR" dirty="0" smtClean="0"/>
              <a:t>Assim se instala o Estado de Direito sem compromissos com a questão social.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Notem as disposições do art. 2º “O fim de toda associação política é a conservação dos direitos naturais e imprescindíveis do homem. Esses direitos são a liberdade, a propriedade, a segurança e a resistência </a:t>
            </a:r>
            <a:r>
              <a:rPr lang="pt-BR" sz="2800" dirty="0" smtClean="0"/>
              <a:t>a opressão”.</a:t>
            </a:r>
          </a:p>
          <a:p>
            <a:r>
              <a:rPr lang="pt-BR" sz="2800" dirty="0" smtClean="0"/>
              <a:t>Encerram uma proposta de Estado garantidor  da individualidade é a nova idéia de liberdade,  “ a dos modernos “.  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3. Documentos Decorrentes do Estado Social – Intervencionista</a:t>
            </a:r>
          </a:p>
          <a:p>
            <a:pPr algn="just"/>
            <a:r>
              <a:rPr lang="pt-BR" dirty="0" smtClean="0"/>
              <a:t>As revoluções do âmbito da produção e circulação de bens com as manufaturas, a industrialização, a urbanização da convivência, aliada à revolução de idéias com o pensamento socialista científico de Karl Marx, bem como a atuação política do operariado urbano, instou o Estado a mudanças em sua posição. Foi obrigado a interferir na sociedade, na economia para buscar o mínimo de igualdade e reconhecimento de novos direitos. Também imprescindíveis mas de natureza social, pois o Estado Social reconhece as desigualdades e o embate entre classes sociais.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A) Constituição Mexicana de 1917</a:t>
            </a:r>
          </a:p>
          <a:p>
            <a:pPr algn="just"/>
            <a:r>
              <a:rPr lang="pt-BR" dirty="0" smtClean="0"/>
              <a:t>Resultado da Revolução Social no México, a despeito de como o Brasil a industrialização ter ocorrido em meados do século XX. Seu líder Ricardo Flores </a:t>
            </a:r>
            <a:r>
              <a:rPr lang="pt-BR" dirty="0" err="1" smtClean="0"/>
              <a:t>Magón</a:t>
            </a:r>
            <a:r>
              <a:rPr lang="pt-BR" dirty="0" smtClean="0"/>
              <a:t>, líder do grupo </a:t>
            </a:r>
            <a:r>
              <a:rPr lang="pt-BR" dirty="0" err="1" smtClean="0"/>
              <a:t>Regeneración</a:t>
            </a:r>
            <a:r>
              <a:rPr lang="pt-BR" dirty="0" smtClean="0"/>
              <a:t>, formado por intelectuais contra a ditadura de </a:t>
            </a:r>
            <a:r>
              <a:rPr lang="pt-BR" dirty="0" err="1" smtClean="0"/>
              <a:t>Porfirio</a:t>
            </a:r>
            <a:r>
              <a:rPr lang="pt-BR" dirty="0" smtClean="0"/>
              <a:t> Diaz, seguiam a doutrina </a:t>
            </a:r>
            <a:r>
              <a:rPr lang="pt-BR" dirty="0" err="1" smtClean="0"/>
              <a:t>anarcossindicalista</a:t>
            </a:r>
            <a:r>
              <a:rPr lang="pt-BR" dirty="0" smtClean="0"/>
              <a:t> (Mikhail </a:t>
            </a:r>
            <a:r>
              <a:rPr lang="pt-BR" dirty="0" err="1" smtClean="0"/>
              <a:t>Bakunin</a:t>
            </a:r>
            <a:r>
              <a:rPr lang="pt-BR" dirty="0" smtClean="0"/>
              <a:t> ). </a:t>
            </a:r>
          </a:p>
          <a:p>
            <a:pPr algn="just"/>
            <a:r>
              <a:rPr lang="pt-BR" dirty="0" smtClean="0"/>
              <a:t>Esta Constituição é a primeira a propor um Estado Social, pois garantia os direitos individuais e políticos mas também educação pública e proteção aos trabalhadores assalariados. Também enfrenta a questão da terra, mas a reforma agrária não se efetivou até a atualidade no México.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B)  Declaração dos Direitos do Povo Trabalhador  ( 1918)</a:t>
            </a:r>
          </a:p>
          <a:p>
            <a:r>
              <a:rPr lang="pt-BR" dirty="0" smtClean="0"/>
              <a:t>Editada na </a:t>
            </a:r>
            <a:r>
              <a:rPr lang="pt-BR" dirty="0" err="1" smtClean="0"/>
              <a:t>Russia</a:t>
            </a:r>
            <a:r>
              <a:rPr lang="pt-BR" dirty="0" smtClean="0"/>
              <a:t> como uma das principais </a:t>
            </a:r>
            <a:r>
              <a:rPr lang="pt-BR" dirty="0" err="1" smtClean="0"/>
              <a:t>consequencias</a:t>
            </a:r>
            <a:r>
              <a:rPr lang="pt-BR" dirty="0" smtClean="0"/>
              <a:t> da Revolução Socialista de 1917 que suprimiu a propriedade privada , transferindo ao Estado os meios de produção. </a:t>
            </a:r>
          </a:p>
          <a:p>
            <a:r>
              <a:rPr lang="pt-BR" dirty="0" smtClean="0"/>
              <a:t>Traz os ideais socialistas para a organização política dos trabalhadores russos, extinguindo as classes sociais.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C)  Constituição de </a:t>
            </a:r>
            <a:r>
              <a:rPr lang="pt-BR" dirty="0" err="1" smtClean="0"/>
              <a:t>Weimar</a:t>
            </a:r>
            <a:endParaRPr lang="pt-BR" dirty="0" smtClean="0"/>
          </a:p>
          <a:p>
            <a:r>
              <a:rPr lang="pt-BR" dirty="0" smtClean="0"/>
              <a:t>Aprovada após a Primeira  Guerra Mundial na Alemanha em 1919. Enuncia o uso da terra sob o interesse geral, dispõe sobre a repartição da terra, proteção dos trabalhadores, usando a expressão “ dignidade do trabalhador”, previdência social.</a:t>
            </a:r>
          </a:p>
          <a:p>
            <a:r>
              <a:rPr lang="pt-BR" dirty="0" smtClean="0"/>
              <a:t>É a primeira constituição que propõe um Estado Social em uma economia industrial.</a:t>
            </a:r>
          </a:p>
          <a:p>
            <a:r>
              <a:rPr lang="pt-BR" dirty="0" smtClean="0"/>
              <a:t>Influenciou outros estados, inclusive foi modelo para a primeira Constituição brasileira de cunho social, a de 1934.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D)  Declaração de Direitos Humanos de 1948</a:t>
            </a:r>
          </a:p>
          <a:p>
            <a:pPr algn="just"/>
            <a:r>
              <a:rPr lang="pt-BR" dirty="0" smtClean="0"/>
              <a:t>Instituída em 1945 após a Segunda Guerra Mundial, a Organização das Nações Unidas – ONU  tem entre seus objetivos a manutenção da paz com solução pacífica dos litígios. Como PAZ não é passividade sua atuação começa com o reconhecimentos dos direitos individuais, sociais, econômicos e culturais e assim os recomenda aos Estados para constitucionalizá-los como fundamentais.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1.  Antigamente ...</a:t>
            </a:r>
          </a:p>
          <a:p>
            <a:pPr algn="just"/>
            <a:r>
              <a:rPr lang="pt-BR" dirty="0" smtClean="0"/>
              <a:t>É visível para nós que no pensamento antigo e portanto na política e no direito valorizavam  a organização social, a pessoa é apenas um integrante de entidades sociais importantes, a  “individualidade inexiste”.</a:t>
            </a:r>
          </a:p>
          <a:p>
            <a:pPr algn="just"/>
            <a:r>
              <a:rPr lang="pt-BR" dirty="0" smtClean="0"/>
              <a:t>BENJAMIN CONSTANT  em sua obra: “ Liberdade dos Antigos e Liberdade dos Modernos” merece atenção pois faz a distinção, da passagem do sentido de liberdade, portanto de ser humano antes e depois do pensamento liberal que passará a considerar direitos humanos individuais, a liberdade no sentido moderno.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1. Grécia Antiga</a:t>
            </a:r>
          </a:p>
          <a:p>
            <a:pPr algn="just"/>
            <a:r>
              <a:rPr lang="pt-BR" dirty="0" smtClean="0"/>
              <a:t>- Sócrates  - Com as questões da “alma” lança outros valores “ Conhece-te a ti mesmo “ e assim se alcançará racionalmente, mediante método dialético, o conhecimento, a filosofia.</a:t>
            </a:r>
          </a:p>
          <a:p>
            <a:pPr algn="just"/>
            <a:r>
              <a:rPr lang="pt-BR" dirty="0" smtClean="0"/>
              <a:t>- Sófocles – Importante dramaturgo, cujas obras críticas à sociedade, traz diálogos chamando a atenção para a importância da pessoa e sua cultura, portanto seus direitos, superiores às normas postas pelos governantes ( direito positivo 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Em sua obra (tragédia) ANTÍGONA, uma mulher enfrenta o Rei Creonte, no diálogo deixa claro que há direitos anteriores aos éditos reais e que devem ser respeitados.</a:t>
            </a:r>
          </a:p>
          <a:p>
            <a:r>
              <a:rPr lang="pt-BR" dirty="0" smtClean="0"/>
              <a:t>- </a:t>
            </a:r>
            <a:r>
              <a:rPr lang="pt-BR" dirty="0" err="1" smtClean="0"/>
              <a:t>Judaismo</a:t>
            </a:r>
            <a:r>
              <a:rPr lang="pt-BR" dirty="0" smtClean="0"/>
              <a:t> ...</a:t>
            </a:r>
          </a:p>
          <a:p>
            <a:pPr algn="just"/>
            <a:r>
              <a:rPr lang="pt-BR" dirty="0" smtClean="0"/>
              <a:t>Profeta Isaias : Entre muitos ensinamentos destaca a vulnerabilidade das crianças, viúvas e estrangeiros. Lembra ao povo judeu que também foi estrangeiro quando esteve na </a:t>
            </a:r>
            <a:r>
              <a:rPr lang="pt-BR" dirty="0" err="1" smtClean="0"/>
              <a:t>Babilonia</a:t>
            </a:r>
            <a:r>
              <a:rPr lang="pt-BR" dirty="0" smtClean="0"/>
              <a:t>, etc.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Decálogo de Moisés – preservação da vida, respeito aos idosos. etc.</a:t>
            </a:r>
          </a:p>
          <a:p>
            <a:pPr algn="just"/>
            <a:r>
              <a:rPr lang="pt-BR" dirty="0" smtClean="0"/>
              <a:t>- Cristianismo – pensamento de Jesus de Nazaré – críticas às várias formas de  poder econômico, religioso, políticos</a:t>
            </a:r>
          </a:p>
          <a:p>
            <a:pPr algn="just"/>
            <a:r>
              <a:rPr lang="pt-BR" dirty="0" smtClean="0"/>
              <a:t>Destaque para respeito às crianças, mulheres; crítica às penas cruéis ( apedrejamento ); respeito aos miseráveis  ( Bom Samaritano );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Paulo, o Profeta dos Gentios ( Cartas ) – Igualdade – respeito aos estrangeiros – </a:t>
            </a:r>
          </a:p>
          <a:p>
            <a:r>
              <a:rPr lang="pt-BR" dirty="0" smtClean="0"/>
              <a:t>Mediação de conflitos entre os novos cristãos e o poder temporal:“todo poder vem de Deus” </a:t>
            </a:r>
          </a:p>
          <a:p>
            <a:r>
              <a:rPr lang="pt-BR" dirty="0" smtClean="0"/>
              <a:t>* Há também belíssimas páginas sobre os direitos da pessoa no pensamento muçulmano, bem como no budismo, mas não tenho as fontes. </a:t>
            </a:r>
          </a:p>
          <a:p>
            <a:r>
              <a:rPr lang="pt-BR" dirty="0" smtClean="0"/>
              <a:t>Algum dos Senhores Alunos poderia me auxiliar?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2. Precedentes Históricos a partir da Magna Carta</a:t>
            </a:r>
          </a:p>
          <a:p>
            <a:r>
              <a:rPr lang="pt-BR" dirty="0" smtClean="0"/>
              <a:t>A)  MAGNA CARTA  ( 1215 )</a:t>
            </a:r>
          </a:p>
          <a:p>
            <a:r>
              <a:rPr lang="pt-BR" dirty="0" smtClean="0"/>
              <a:t>Revolta de barões e altos </a:t>
            </a:r>
            <a:r>
              <a:rPr lang="pt-BR" dirty="0"/>
              <a:t>p</a:t>
            </a:r>
            <a:r>
              <a:rPr lang="pt-BR" dirty="0" smtClean="0"/>
              <a:t>relados ingleses – submetem o rei João Sem Terra a diretrizes as quais foram confirmadas por sete de seus sucessores. Destaca-se garantia da liberdade de ir e vir, propriedade privada, graduação da penalidade conforme o delito, presunção de inocência até um julgamento.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Professor DALLARI em seu texto  cita o parágrafo 39 da Magna Carta, um dos mais elucidativos daquele momento político: “ Nenhum homem livre poderá ser detido ou mantido preso, privado de seus bens, posto fora da lei ou banido, ou de qualquer maneira molestado, e não procederemos contra ele nem o faremos vir, a menos que por julgamento legítimo de seus pares e pela lei da terra “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1861</Words>
  <Application>Microsoft Office PowerPoint</Application>
  <PresentationFormat>Apresentação na tela (4:3)</PresentationFormat>
  <Paragraphs>71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FACULDADE DE DIREITO DA UNIVERSIDADE DE SÃO  PAULO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DA UNIVERSIDADE DE SÃO PAULO DAEPARTAMENTO DE DIREITO DO ESTADO</dc:title>
  <dc:creator>CGA-EAJPrudente</dc:creator>
  <cp:lastModifiedBy>eunice.a</cp:lastModifiedBy>
  <cp:revision>80</cp:revision>
  <dcterms:created xsi:type="dcterms:W3CDTF">2013-05-27T12:50:19Z</dcterms:created>
  <dcterms:modified xsi:type="dcterms:W3CDTF">2018-02-26T18:51:39Z</dcterms:modified>
</cp:coreProperties>
</file>