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embeddedFontLst>
    <p:embeddedFont>
      <p:font typeface="Montserrat"/>
      <p:regular r:id="rId29"/>
      <p:bold r:id="rId30"/>
      <p:italic r:id="rId31"/>
      <p:boldItalic r:id="rId32"/>
    </p:embeddedFont>
    <p:embeddedFont>
      <p:font typeface="PT Serif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7.xml"/><Relationship Id="rId33" Type="http://schemas.openxmlformats.org/officeDocument/2006/relationships/font" Target="fonts/PTSerif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35" Type="http://schemas.openxmlformats.org/officeDocument/2006/relationships/font" Target="fonts/PTSerif-italic.fntdata"/><Relationship Id="rId12" Type="http://schemas.openxmlformats.org/officeDocument/2006/relationships/slide" Target="slides/slide8.xml"/><Relationship Id="rId34" Type="http://schemas.openxmlformats.org/officeDocument/2006/relationships/font" Target="fonts/PTSerif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PTSerif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2bd8e760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2bd8e76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f2bd8e760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f2bd8e76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2bd8e760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2bd8e7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f2bd8e760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f2bd8e76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2bd8e760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2bd8e76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2bd8e760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f2bd8e76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2bd8e760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2bd8e76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2bd8e760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2bd8e76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f2bd8e760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f2bd8e76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2bd8e760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f2bd8e76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f2bd8e760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f2bd8e76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f2bd8e760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f2bd8e76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f2bd8e760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f2bd8e76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f2bd8e760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f2bd8e76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f2bd8e760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f2bd8e76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7e30181e_0_1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87e30181e_0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2bd8e76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f2bd8e7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2bd8e76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2bd8e76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7e30181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7e30181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e30181e_0_33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87e30181e_0_3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f2bd8e760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f2bd8e76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2bd8e760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f2bd8e76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2bd8e760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f2bd8e76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000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34275" y="2655750"/>
            <a:ext cx="78888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9pPr>
          </a:lstStyle>
          <a:p/>
        </p:txBody>
      </p:sp>
      <p:cxnSp>
        <p:nvCxnSpPr>
          <p:cNvPr id="10" name="Google Shape;10;p2"/>
          <p:cNvCxnSpPr/>
          <p:nvPr/>
        </p:nvCxnSpPr>
        <p:spPr>
          <a:xfrm rot="10800000">
            <a:off x="2588100" y="4854825"/>
            <a:ext cx="3967800" cy="0"/>
          </a:xfrm>
          <a:prstGeom prst="straightConnector1">
            <a:avLst/>
          </a:prstGeom>
          <a:noFill/>
          <a:ln cap="flat" cmpd="sng" w="9525">
            <a:solidFill>
              <a:srgbClr val="F3EFEA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600400" y="4243950"/>
            <a:ext cx="58578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 sz="2400">
                <a:solidFill>
                  <a:srgbClr val="8F7B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>
                <a:solidFill>
                  <a:srgbClr val="8F7B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>
                <a:solidFill>
                  <a:srgbClr val="8F7B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 sz="2400">
                <a:solidFill>
                  <a:srgbClr val="8F7B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 sz="2400">
                <a:solidFill>
                  <a:srgbClr val="8F7B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 sz="2400">
                <a:solidFill>
                  <a:srgbClr val="8F7B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 sz="2400">
                <a:solidFill>
                  <a:srgbClr val="8F7B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 sz="2400">
                <a:solidFill>
                  <a:srgbClr val="8F7B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 sz="2400">
                <a:solidFill>
                  <a:srgbClr val="8F7B87"/>
                </a:solidFill>
              </a:defRPr>
            </a:lvl9pPr>
          </a:lstStyle>
          <a:p/>
        </p:txBody>
      </p:sp>
      <p:cxnSp>
        <p:nvCxnSpPr>
          <p:cNvPr id="14" name="Google Shape;14;p3"/>
          <p:cNvCxnSpPr/>
          <p:nvPr/>
        </p:nvCxnSpPr>
        <p:spPr>
          <a:xfrm rot="10800000">
            <a:off x="-15990" y="3911348"/>
            <a:ext cx="2476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136250" y="2003975"/>
            <a:ext cx="871500" cy="871500"/>
          </a:xfrm>
          <a:prstGeom prst="ellipse">
            <a:avLst/>
          </a:prstGeom>
          <a:solidFill>
            <a:srgbClr val="8F7B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555350" y="3034800"/>
            <a:ext cx="60333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7B87"/>
              </a:buClr>
              <a:buSzPts val="3000"/>
              <a:buChar char="○"/>
              <a:defRPr i="1">
                <a:solidFill>
                  <a:srgbClr val="8F7B87"/>
                </a:solidFill>
              </a:defRPr>
            </a:lvl1pPr>
            <a:lvl2pPr indent="-3810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Char char="□"/>
              <a:defRPr i="1">
                <a:solidFill>
                  <a:srgbClr val="8F7B87"/>
                </a:solidFill>
              </a:defRPr>
            </a:lvl2pPr>
            <a:lvl3pPr indent="-3810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Char char="○"/>
              <a:defRPr i="1">
                <a:solidFill>
                  <a:srgbClr val="8F7B87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800"/>
              <a:buChar char="□"/>
              <a:defRPr i="1">
                <a:solidFill>
                  <a:srgbClr val="8F7B87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800"/>
              <a:buChar char="○"/>
              <a:defRPr i="1">
                <a:solidFill>
                  <a:srgbClr val="8F7B87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800"/>
              <a:buChar char="■"/>
              <a:defRPr i="1">
                <a:solidFill>
                  <a:srgbClr val="8F7B87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800"/>
              <a:buChar char="●"/>
              <a:defRPr i="1">
                <a:solidFill>
                  <a:srgbClr val="8F7B87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800"/>
              <a:buChar char="○"/>
              <a:defRPr i="1">
                <a:solidFill>
                  <a:srgbClr val="8F7B87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800"/>
              <a:buChar char="■"/>
              <a:defRPr i="1">
                <a:solidFill>
                  <a:srgbClr val="8F7B87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/>
        </p:nvSpPr>
        <p:spPr>
          <a:xfrm>
            <a:off x="3593400" y="19117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22" name="Google Shape;22;p5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3" name="Google Shape;23;p5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" type="body"/>
          </p:nvPr>
        </p:nvSpPr>
        <p:spPr>
          <a:xfrm>
            <a:off x="626350" y="1997950"/>
            <a:ext cx="3644400" cy="427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870698" y="1997950"/>
            <a:ext cx="3644400" cy="427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28" name="Google Shape;28;p6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9" name="Google Shape;29;p6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626350" y="2013800"/>
            <a:ext cx="2547900" cy="4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304738" y="2013800"/>
            <a:ext cx="2547900" cy="4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83125" y="2013800"/>
            <a:ext cx="2547900" cy="4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35" name="Google Shape;35;p7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6" name="Google Shape;36;p7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39" name="Google Shape;39;p8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0" name="Google Shape;40;p8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2600500" y="5862275"/>
            <a:ext cx="3957600" cy="6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i="1" sz="1800"/>
            </a:lvl1pPr>
          </a:lstStyle>
          <a:p/>
        </p:txBody>
      </p:sp>
      <p:cxnSp>
        <p:nvCxnSpPr>
          <p:cNvPr id="43" name="Google Shape;43;p9"/>
          <p:cNvCxnSpPr/>
          <p:nvPr/>
        </p:nvCxnSpPr>
        <p:spPr>
          <a:xfrm rot="10800000">
            <a:off x="-15900" y="6253129"/>
            <a:ext cx="23340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4" name="Google Shape;44;p9"/>
          <p:cNvCxnSpPr/>
          <p:nvPr/>
        </p:nvCxnSpPr>
        <p:spPr>
          <a:xfrm>
            <a:off x="6825900" y="6253129"/>
            <a:ext cx="23394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22900" y="274650"/>
            <a:ext cx="38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ctrTitle"/>
          </p:nvPr>
        </p:nvSpPr>
        <p:spPr>
          <a:xfrm>
            <a:off x="627600" y="2111675"/>
            <a:ext cx="78888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Realismo Ofensivo II</a:t>
            </a:r>
            <a:endParaRPr b="0" i="1" sz="1800"/>
          </a:p>
        </p:txBody>
      </p:sp>
      <p:sp>
        <p:nvSpPr>
          <p:cNvPr id="51" name="Google Shape;51;p11"/>
          <p:cNvSpPr txBox="1"/>
          <p:nvPr/>
        </p:nvSpPr>
        <p:spPr>
          <a:xfrm>
            <a:off x="2042400" y="5199050"/>
            <a:ext cx="50592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Orion Noda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 DAS GPs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Quatro grandes objetivos das GPs:</a:t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Buscar </a:t>
            </a:r>
            <a:r>
              <a:rPr lang="en">
                <a:solidFill>
                  <a:srgbClr val="FF0000"/>
                </a:solidFill>
              </a:rPr>
              <a:t>hegemonia </a:t>
            </a:r>
            <a:r>
              <a:rPr lang="en"/>
              <a:t>regional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Buscar </a:t>
            </a:r>
            <a:r>
              <a:rPr lang="en">
                <a:solidFill>
                  <a:srgbClr val="FF0000"/>
                </a:solidFill>
              </a:rPr>
              <a:t>poder </a:t>
            </a:r>
            <a:r>
              <a:rPr lang="en"/>
              <a:t>econômico (poder latente)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Buscar </a:t>
            </a:r>
            <a:r>
              <a:rPr lang="en">
                <a:solidFill>
                  <a:srgbClr val="FF0000"/>
                </a:solidFill>
              </a:rPr>
              <a:t>poder </a:t>
            </a:r>
            <a:r>
              <a:rPr lang="en"/>
              <a:t>terrestre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u="sng"/>
              <a:t>Buscar </a:t>
            </a:r>
            <a:r>
              <a:rPr b="1" lang="en" u="sng">
                <a:solidFill>
                  <a:srgbClr val="FF0000"/>
                </a:solidFill>
              </a:rPr>
              <a:t>poder </a:t>
            </a:r>
            <a:r>
              <a:rPr b="1" lang="en" u="sng"/>
              <a:t>nuclear</a:t>
            </a:r>
            <a:endParaRPr b="1"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 SEJA...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6587" y="-1"/>
            <a:ext cx="10937160" cy="74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09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4650" y="-117475"/>
            <a:ext cx="12632750" cy="70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1295400" y="1555750"/>
            <a:ext cx="20955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PODER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5543550" y="1293900"/>
            <a:ext cx="7345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HEGEMONIA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PODER!!!!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 rot="-1815804">
            <a:off x="414881" y="2912422"/>
            <a:ext cx="9765344" cy="42871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500" u="sng">
                <a:solidFill>
                  <a:srgbClr val="FF0000"/>
                </a:solidFill>
              </a:rPr>
              <a:t>GPs SEMPRE BUSCAM PODER</a:t>
            </a:r>
            <a:endParaRPr b="1" sz="65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PODER GLOBAL X REGIONAL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GPs devem buscar a hegemonia regional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Hegemonia global é quase impossível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Dificuldade da projeção de poder cruzando oceanos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Poder parador das águas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Falta de clara superioridade nuclear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Estratégias das GPs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MAXIMIZAÇÃO DE PODER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617100" y="12853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Guerra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Ex.: Muitos, podem escolher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Chantagem (</a:t>
            </a:r>
            <a:r>
              <a:rPr i="1" lang="en"/>
              <a:t>Blackmail</a:t>
            </a:r>
            <a:r>
              <a:rPr lang="en"/>
              <a:t>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Ex.: Crise de Munique, 1938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Incitação de conflitos (</a:t>
            </a:r>
            <a:r>
              <a:rPr i="1" lang="en"/>
              <a:t>Bait and bleed</a:t>
            </a:r>
            <a:r>
              <a:rPr lang="en"/>
              <a:t>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Rússia, Áustria, Prússia e França, 1789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Sangria (</a:t>
            </a:r>
            <a:r>
              <a:rPr i="1" lang="en"/>
              <a:t>Bloodletting</a:t>
            </a:r>
            <a:r>
              <a:rPr lang="en"/>
              <a:t>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EUA (Truman), Alemanha e URSS, 1941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MANUTENÇÃO DE PODER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617100" y="1997950"/>
            <a:ext cx="85269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Balanceamento (</a:t>
            </a:r>
            <a:r>
              <a:rPr i="1" lang="en"/>
              <a:t>Balancing/Offshore Balancing</a:t>
            </a:r>
            <a:r>
              <a:rPr lang="en"/>
              <a:t>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Sinalização de apoio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Aliança defensiva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Mobilização de recursos</a:t>
            </a:r>
            <a:endParaRPr/>
          </a:p>
          <a:p>
            <a: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AutoNum type="romanLcPeriod"/>
            </a:pPr>
            <a:r>
              <a:rPr lang="en"/>
              <a:t>Ex.: EUA e URSS, Guerra Fria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Delegação (</a:t>
            </a:r>
            <a:r>
              <a:rPr i="1" lang="en"/>
              <a:t>Buckpassing</a:t>
            </a:r>
            <a:r>
              <a:rPr lang="en"/>
              <a:t>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Manutenção de boas relações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AutoNum type="romanLcPeriod"/>
            </a:pPr>
            <a:r>
              <a:rPr lang="en"/>
              <a:t>França e URSS x Hitler</a:t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700" y="3657950"/>
            <a:ext cx="3200050" cy="32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/>
          <p:nvPr/>
        </p:nvSpPr>
        <p:spPr>
          <a:xfrm rot="-674584">
            <a:off x="6496029" y="3782968"/>
            <a:ext cx="1714095" cy="717256"/>
          </a:xfrm>
          <a:prstGeom prst="donut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/>
          <p:nvPr/>
        </p:nvSpPr>
        <p:spPr>
          <a:xfrm rot="796619">
            <a:off x="8611053" y="3968035"/>
            <a:ext cx="323959" cy="342803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/>
          <p:nvPr/>
        </p:nvSpPr>
        <p:spPr>
          <a:xfrm rot="796619">
            <a:off x="8611053" y="4806235"/>
            <a:ext cx="323959" cy="342803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/>
          <p:nvPr/>
        </p:nvSpPr>
        <p:spPr>
          <a:xfrm rot="-1826157">
            <a:off x="6304529" y="4689401"/>
            <a:ext cx="323940" cy="342771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/>
          <p:nvPr/>
        </p:nvSpPr>
        <p:spPr>
          <a:xfrm rot="-1826157">
            <a:off x="6304529" y="5775251"/>
            <a:ext cx="323940" cy="342771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BALANCEAMENTO X DELEGAÇÃO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617100" y="144550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Melhor estratégia depende da configuração de poder: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Bipolaridade: delegação inviável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Multipolaridade equilibrada: delegação favorável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Multipolaridade desequilibrada: delegação inviável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CONFIGURAÇÕES DE PODER E GUERRA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Sistemas bipolares são menos propensos à guerra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Multipolaridades mais propensas devido a: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Mais díades conflitivas (mais possibilidades de conflito)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Mais chances de desequilíbrio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Mais chances de erro de cálculo (muitas variáveis)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Prólogo</a:t>
            </a:r>
            <a:endParaRPr/>
          </a:p>
        </p:txBody>
      </p:sp>
      <p:sp>
        <p:nvSpPr>
          <p:cNvPr id="57" name="Google Shape;57;p12"/>
          <p:cNvSpPr txBox="1"/>
          <p:nvPr>
            <p:ph idx="1" type="subTitle"/>
          </p:nvPr>
        </p:nvSpPr>
        <p:spPr>
          <a:xfrm>
            <a:off x="2600400" y="4243950"/>
            <a:ext cx="58578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Contextualização do Realismo Ofensivo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ESTRATÉGIAS A SEREM EVITADAS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Apaziguamento (</a:t>
            </a:r>
            <a:r>
              <a:rPr i="1" lang="en"/>
              <a:t>appeasement</a:t>
            </a:r>
            <a:r>
              <a:rPr lang="en"/>
              <a:t>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Ex.: Crise de Munique, 1938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i="1" lang="en"/>
              <a:t>Bandwagoning </a:t>
            </a:r>
            <a:r>
              <a:rPr lang="en"/>
              <a:t>¹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Ex.: Itália ou Romênia e Bulgária, WW II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_________________________________________________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¹ </a:t>
            </a:r>
            <a:r>
              <a:rPr i="1" lang="en" sz="2400"/>
              <a:t>Bandwagoning </a:t>
            </a:r>
            <a:r>
              <a:rPr lang="en" sz="2400"/>
              <a:t>e balanceamento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APAZIGUAMENTO, WW II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0" y="1293900"/>
            <a:ext cx="36195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ctrTitle"/>
          </p:nvPr>
        </p:nvSpPr>
        <p:spPr>
          <a:xfrm>
            <a:off x="2600400" y="2987425"/>
            <a:ext cx="58578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Críticas e o “super-esticamento”</a:t>
            </a:r>
            <a:endParaRPr/>
          </a:p>
        </p:txBody>
      </p:sp>
      <p:sp>
        <p:nvSpPr>
          <p:cNvPr id="192" name="Google Shape;192;p32"/>
          <p:cNvSpPr txBox="1"/>
          <p:nvPr>
            <p:ph idx="1" type="subTitle"/>
          </p:nvPr>
        </p:nvSpPr>
        <p:spPr>
          <a:xfrm>
            <a:off x="2600400" y="4243950"/>
            <a:ext cx="58578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CRÍTICAS REALISTAS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617100" y="167410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RD: Constante e incessante busca por poder aumenta custos e diminui retornos; poder super-esticado e propenso à ruptura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RO: Qualquer retorno em termos de poder (relativo) é um retorno vital. Ganho de um Estado = perda de outro (jogo de soma-zero); mais poder = maior segurança = maior propensão à agressão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1555350" y="3034800"/>
            <a:ext cx="60333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“[John Mearsheimer’s] target is the optimistic view of geopolitics that grew up after the cold war’s end in 1989. He demolishes all the main components of that happy vision.”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 sz="2400">
                <a:solidFill>
                  <a:schemeClr val="lt1"/>
                </a:solidFill>
              </a:rPr>
              <a:t>The Economist, on “The Tragedy of Great Power Politics”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PÓS-GUERRA FRIA...</a:t>
            </a:r>
            <a:endParaRPr/>
          </a:p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000" y="1855222"/>
            <a:ext cx="4678001" cy="500276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1314450" y="1174750"/>
            <a:ext cx="2400300" cy="2247900"/>
          </a:xfrm>
          <a:prstGeom prst="wedgeRoundRectCallout">
            <a:avLst>
              <a:gd fmla="val 63492" name="adj1"/>
              <a:gd fmla="val 71186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Fim da história!!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MEARSHEIMER!!!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749" y="1398038"/>
            <a:ext cx="4266251" cy="54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228600" y="965200"/>
            <a:ext cx="3314700" cy="1905000"/>
          </a:xfrm>
          <a:prstGeom prst="wedgeRoundRectCallout">
            <a:avLst>
              <a:gd fmla="val 89080" name="adj1"/>
              <a:gd fmla="val 39000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Otimismo? Tô fora! Pego minha bike e vou embora.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2438400" y="3219500"/>
            <a:ext cx="6705600" cy="11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No último capítulo...</a:t>
            </a:r>
            <a:endParaRPr sz="4800"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2594200" y="5325300"/>
            <a:ext cx="5277000" cy="15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PRESSUPOSTOS DO REALISMO OFENSIVO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617100" y="1285350"/>
            <a:ext cx="82221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Sistema Internacional anárquico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Capacidades militares ofensivas dos Estados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Incerteza das ações dos demais Estados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Sobrevivência como objetivo máximo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Racionalidade dos Estados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ctrTitle"/>
          </p:nvPr>
        </p:nvSpPr>
        <p:spPr>
          <a:xfrm>
            <a:off x="2600400" y="2968375"/>
            <a:ext cx="58578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 e lógica das GPs</a:t>
            </a:r>
            <a:endParaRPr/>
          </a:p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2600400" y="4243950"/>
            <a:ext cx="58578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TRÊS LÓGICAS DO REALISMO OFENSIVO (1995)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617100" y="167410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 base nos pressupostos…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Incerteza + Capacidade Militar + Medo = Possibilidade de ação preventiva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Racionalidade + Anarquia = Auto-ajuda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Mais poder = Mais segurança/chance de sobrevivência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622900" y="150900"/>
            <a:ext cx="38982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 DAS GPs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Quatro grandes objetivos das GPs:</a:t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Buscar hegemonia regional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Buscar poder econômico (poder latente)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Buscar poder terrestre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u="sng"/>
              <a:t>Buscar poder nuclear</a:t>
            </a:r>
            <a:endParaRPr b="1"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tri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