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33"/>
  </p:notesMasterIdLst>
  <p:sldIdLst>
    <p:sldId id="256" r:id="rId2"/>
    <p:sldId id="264" r:id="rId3"/>
    <p:sldId id="442" r:id="rId4"/>
    <p:sldId id="414" r:id="rId5"/>
    <p:sldId id="415" r:id="rId6"/>
    <p:sldId id="416" r:id="rId7"/>
    <p:sldId id="417" r:id="rId8"/>
    <p:sldId id="443" r:id="rId9"/>
    <p:sldId id="418" r:id="rId10"/>
    <p:sldId id="444" r:id="rId11"/>
    <p:sldId id="419" r:id="rId12"/>
    <p:sldId id="420" r:id="rId13"/>
    <p:sldId id="440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459" r:id="rId29"/>
    <p:sldId id="460" r:id="rId30"/>
    <p:sldId id="461" r:id="rId31"/>
    <p:sldId id="46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28571-01BC-4529-9911-93D45C28365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mc:AlternateContent xmlns:mc="http://schemas.openxmlformats.org/markup-compatibility/2006" xmlns:a14="http://schemas.microsoft.com/office/drawing/2010/main">
      <mc:Choice Requires="a14">
        <dgm:pt modelId="{9DF35236-A98C-4DF2-9407-7D1F4379D9A3}">
          <dgm:prSet phldrT="[Texto]"/>
          <dgm:spPr>
            <a:solidFill>
              <a:schemeClr val="accent5">
                <a:lumMod val="60000"/>
                <a:lumOff val="40000"/>
              </a:schemeClr>
            </a:solidFill>
          </dgm:spPr>
          <dgm:t>
            <a:bodyPr/>
            <a:lstStyle/>
            <a:p>
              <a14:m>
                <m:oMath xmlns:m="http://schemas.openxmlformats.org/officeDocument/2006/math">
                  <m:r>
                    <a:rPr lang="pt-BR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𝑝</m:t>
                  </m:r>
                  <m:sSub>
                    <m:sSubPr>
                      <m:ctrlP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e>
                    <m: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</m:sub>
                  </m:sSub>
                </m:oMath>
              </a14:m>
              <a:r>
                <a:rPr lang="pt-BR" dirty="0" smtClean="0"/>
                <a:t>&lt;0</a:t>
              </a:r>
              <a:endParaRPr lang="pt-BR" dirty="0"/>
            </a:p>
          </dgm:t>
        </dgm:pt>
      </mc:Choice>
      <mc:Fallback xmlns="">
        <dgm:pt modelId="{9DF35236-A98C-4DF2-9407-7D1F4379D9A3}">
          <dgm:prSet phldrT="[Texto]"/>
          <dgm:spPr>
            <a:solidFill>
              <a:schemeClr val="accent5">
                <a:lumMod val="60000"/>
                <a:lumOff val="40000"/>
              </a:schemeClr>
            </a:solidFill>
          </dgm:spPr>
          <dgm:t>
            <a:bodyPr/>
            <a:lstStyle/>
            <a:p>
              <a:r>
                <a:rPr lang="pt-BR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𝑝</a:t>
              </a:r>
              <a:r>
                <a:rPr lang="pt-BR" i="0">
                  <a:latin typeface="Cambria Math" panose="02040503050406030204" pitchFamily="18" charset="0"/>
                  <a:ea typeface="Cambria Math" panose="02040503050406030204" pitchFamily="18" charset="0"/>
                </a:rPr>
                <a:t>𝑓_11</a:t>
              </a:r>
              <a:r>
                <a:rPr lang="pt-BR" dirty="0" smtClean="0"/>
                <a:t>&lt;0</a:t>
              </a:r>
              <a:endParaRPr lang="pt-BR" dirty="0"/>
            </a:p>
          </dgm:t>
        </dgm:pt>
      </mc:Fallback>
    </mc:AlternateContent>
    <dgm:pt modelId="{D9F60A15-A19D-4E8A-A11F-71977B433CC0}" type="parTrans" cxnId="{3C2E4437-E337-446F-94AB-4F6F6C589783}">
      <dgm:prSet/>
      <dgm:spPr/>
      <dgm:t>
        <a:bodyPr/>
        <a:lstStyle/>
        <a:p>
          <a:endParaRPr lang="pt-BR"/>
        </a:p>
      </dgm:t>
    </dgm:pt>
    <dgm:pt modelId="{5E6C0ED0-E8C1-40E5-AF35-90139E92BCD5}" type="sibTrans" cxnId="{3C2E4437-E337-446F-94AB-4F6F6C589783}">
      <dgm:prSet/>
      <dgm:spPr/>
      <dgm:t>
        <a:bodyPr/>
        <a:lstStyle/>
        <a:p>
          <a:endParaRPr lang="pt-BR"/>
        </a:p>
      </dgm:t>
    </dgm:pt>
    <mc:AlternateContent xmlns:mc="http://schemas.openxmlformats.org/markup-compatibility/2006" xmlns:a14="http://schemas.microsoft.com/office/drawing/2010/main">
      <mc:Choice Requires="a14">
        <dgm:pt modelId="{67719F48-7434-42BD-BD02-62A630CE7FC7}">
          <dgm:prSet phldrT="[Texto]" custT="1"/>
          <dgm:spPr>
            <a:solidFill>
              <a:schemeClr val="accent5">
                <a:lumMod val="60000"/>
                <a:lumOff val="40000"/>
              </a:schemeClr>
            </a:solidFill>
          </dgm:spPr>
          <dgm:t>
            <a:bodyPr/>
            <a:lstStyle/>
            <a:p>
              <a14:m>
                <m:oMath xmlns:m="http://schemas.openxmlformats.org/officeDocument/2006/math">
                  <m:d>
                    <m:dPr>
                      <m:ctrlPr>
                        <a:rPr lang="pt-B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dPr>
                    <m:e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e>
                  </m:d>
                </m:oMath>
              </a14:m>
              <a:r>
                <a:rPr lang="pt-BR" sz="2400" dirty="0" smtClean="0"/>
                <a:t>&gt;0</a:t>
              </a:r>
              <a:endParaRPr lang="pt-BR" sz="2400" dirty="0"/>
            </a:p>
          </dgm:t>
        </dgm:pt>
      </mc:Choice>
      <mc:Fallback xmlns="">
        <dgm:pt modelId="{67719F48-7434-42BD-BD02-62A630CE7FC7}">
          <dgm:prSet phldrT="[Texto]" custT="1"/>
          <dgm:spPr>
            <a:solidFill>
              <a:schemeClr val="accent5">
                <a:lumMod val="60000"/>
                <a:lumOff val="40000"/>
              </a:schemeClr>
            </a:solidFill>
          </dgm:spPr>
          <dgm:t>
            <a:bodyPr/>
            <a:lstStyle/>
            <a:p>
              <a:r>
                <a:rPr lang="pt-BR" sz="240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(</a:t>
              </a:r>
              <a:r>
                <a:rPr lang="pt-BR" sz="2400" i="0">
                  <a:latin typeface="Cambria Math" panose="02040503050406030204" pitchFamily="18" charset="0"/>
                  <a:ea typeface="Cambria Math" panose="02040503050406030204" pitchFamily="18" charset="0"/>
                </a:rPr>
                <a:t>𝑓_11 𝑓_22−𝑓_12^2 )</a:t>
              </a:r>
              <a:r>
                <a:rPr lang="pt-BR" sz="2400" dirty="0" smtClean="0"/>
                <a:t>&gt;0</a:t>
              </a:r>
              <a:endParaRPr lang="pt-BR" sz="2400" dirty="0"/>
            </a:p>
          </dgm:t>
        </dgm:pt>
      </mc:Fallback>
    </mc:AlternateContent>
    <dgm:pt modelId="{1CB83DA6-733F-4CFF-90B5-E4950A72AA91}" type="parTrans" cxnId="{24B579C0-ED01-41EA-AF47-D4893707C6DD}">
      <dgm:prSet/>
      <dgm:spPr/>
      <dgm:t>
        <a:bodyPr/>
        <a:lstStyle/>
        <a:p>
          <a:endParaRPr lang="pt-BR"/>
        </a:p>
      </dgm:t>
    </dgm:pt>
    <dgm:pt modelId="{5848922A-6E88-44F1-9116-FA500E0A116A}" type="sibTrans" cxnId="{24B579C0-ED01-41EA-AF47-D4893707C6DD}">
      <dgm:prSet/>
      <dgm:spPr/>
      <dgm:t>
        <a:bodyPr/>
        <a:lstStyle/>
        <a:p>
          <a:endParaRPr lang="pt-BR"/>
        </a:p>
      </dgm:t>
    </dgm:pt>
    <mc:AlternateContent xmlns:mc="http://schemas.openxmlformats.org/markup-compatibility/2006" xmlns:a14="http://schemas.microsoft.com/office/drawing/2010/main">
      <mc:Choice Requires="a14">
        <dgm:pt modelId="{64D1343A-7001-4BC4-A064-3749E5F41D12}">
          <dgm:prSet phldrT="[Texto]"/>
          <dgm:spPr>
            <a:solidFill>
              <a:schemeClr val="accent5">
                <a:lumMod val="60000"/>
                <a:lumOff val="40000"/>
              </a:schemeClr>
            </a:solidFill>
          </dgm:spPr>
          <dgm:t>
            <a:bodyPr/>
            <a:lstStyle/>
            <a:p>
              <a14:m>
                <m:oMath xmlns:m="http://schemas.openxmlformats.org/officeDocument/2006/math">
                  <m:sSubSup>
                    <m:sSubSupPr>
                      <m:ctrlP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SupPr>
                    <m:e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e>
                    <m: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sub>
                    <m:sup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sup>
                  </m:sSubSup>
                </m:oMath>
              </a14:m>
              <a:r>
                <a:rPr lang="pt-BR" dirty="0" smtClean="0"/>
                <a:t>&gt;0 (quadrado)</a:t>
              </a:r>
              <a:endParaRPr lang="pt-BR" dirty="0"/>
            </a:p>
          </dgm:t>
        </dgm:pt>
      </mc:Choice>
      <mc:Fallback xmlns="">
        <dgm:pt modelId="{64D1343A-7001-4BC4-A064-3749E5F41D12}">
          <dgm:prSet phldrT="[Texto]"/>
          <dgm:spPr>
            <a:solidFill>
              <a:schemeClr val="accent5">
                <a:lumMod val="60000"/>
                <a:lumOff val="40000"/>
              </a:schemeClr>
            </a:solidFill>
          </dgm:spPr>
          <dgm:t>
            <a:bodyPr/>
            <a:lstStyle/>
            <a:p>
              <a:r>
                <a:rPr lang="pt-BR" i="0">
                  <a:latin typeface="Cambria Math" panose="02040503050406030204" pitchFamily="18" charset="0"/>
                  <a:ea typeface="Cambria Math" panose="02040503050406030204" pitchFamily="18" charset="0"/>
                </a:rPr>
                <a:t>𝑓</a:t>
              </a:r>
              <a:r>
                <a:rPr lang="pt-BR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_</a:t>
              </a:r>
              <a:r>
                <a:rPr lang="pt-BR" i="0">
                  <a:latin typeface="Cambria Math" panose="02040503050406030204" pitchFamily="18" charset="0"/>
                  <a:ea typeface="Cambria Math" panose="02040503050406030204" pitchFamily="18" charset="0"/>
                </a:rPr>
                <a:t>12^2</a:t>
              </a:r>
              <a:r>
                <a:rPr lang="pt-BR" dirty="0" smtClean="0"/>
                <a:t>&gt;0 (quadrado)</a:t>
              </a:r>
              <a:endParaRPr lang="pt-BR" dirty="0"/>
            </a:p>
          </dgm:t>
        </dgm:pt>
      </mc:Fallback>
    </mc:AlternateContent>
    <dgm:pt modelId="{70DF1D3B-6A3B-4350-8167-F3685161AE7F}" type="parTrans" cxnId="{29E278F6-C46F-4C8F-985B-4621A066036F}">
      <dgm:prSet/>
      <dgm:spPr/>
      <dgm:t>
        <a:bodyPr/>
        <a:lstStyle/>
        <a:p>
          <a:endParaRPr lang="pt-BR"/>
        </a:p>
      </dgm:t>
    </dgm:pt>
    <dgm:pt modelId="{EF07EB64-EB51-4B09-89E6-D8A8D6A8A297}" type="sibTrans" cxnId="{29E278F6-C46F-4C8F-985B-4621A066036F}">
      <dgm:prSet/>
      <dgm:spPr/>
      <dgm:t>
        <a:bodyPr/>
        <a:lstStyle/>
        <a:p>
          <a:endParaRPr lang="pt-BR"/>
        </a:p>
      </dgm:t>
    </dgm:pt>
    <dgm:pt modelId="{09FDFCC3-B147-46CE-9786-3C4089579FA5}" type="pres">
      <dgm:prSet presAssocID="{59628571-01BC-4529-9911-93D45C2836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C03A481-9547-454D-80E7-BB9904AFA6D5}" type="pres">
      <dgm:prSet presAssocID="{9DF35236-A98C-4DF2-9407-7D1F4379D9A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EF18BB-9E1A-4533-8060-AAB5364BE6EB}" type="pres">
      <dgm:prSet presAssocID="{5E6C0ED0-E8C1-40E5-AF35-90139E92BCD5}" presName="sibTrans" presStyleCnt="0"/>
      <dgm:spPr/>
    </dgm:pt>
    <dgm:pt modelId="{933B50F4-C62A-4BA6-96A4-FE390179C5BF}" type="pres">
      <dgm:prSet presAssocID="{67719F48-7434-42BD-BD02-62A630CE7F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A1DB82-3979-4332-A99A-72A60D2F82E4}" type="pres">
      <dgm:prSet presAssocID="{5848922A-6E88-44F1-9116-FA500E0A116A}" presName="sibTrans" presStyleCnt="0"/>
      <dgm:spPr/>
    </dgm:pt>
    <dgm:pt modelId="{E1E72DDD-C95B-4E64-AD61-4120E6F6725B}" type="pres">
      <dgm:prSet presAssocID="{64D1343A-7001-4BC4-A064-3749E5F41D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9E278F6-C46F-4C8F-985B-4621A066036F}" srcId="{59628571-01BC-4529-9911-93D45C283657}" destId="{64D1343A-7001-4BC4-A064-3749E5F41D12}" srcOrd="2" destOrd="0" parTransId="{70DF1D3B-6A3B-4350-8167-F3685161AE7F}" sibTransId="{EF07EB64-EB51-4B09-89E6-D8A8D6A8A297}"/>
    <dgm:cxn modelId="{4F004C20-7A0D-4921-9C98-282A5994714B}" type="presOf" srcId="{64D1343A-7001-4BC4-A064-3749E5F41D12}" destId="{E1E72DDD-C95B-4E64-AD61-4120E6F6725B}" srcOrd="0" destOrd="0" presId="urn:microsoft.com/office/officeart/2005/8/layout/default"/>
    <dgm:cxn modelId="{3C2E4437-E337-446F-94AB-4F6F6C589783}" srcId="{59628571-01BC-4529-9911-93D45C283657}" destId="{9DF35236-A98C-4DF2-9407-7D1F4379D9A3}" srcOrd="0" destOrd="0" parTransId="{D9F60A15-A19D-4E8A-A11F-71977B433CC0}" sibTransId="{5E6C0ED0-E8C1-40E5-AF35-90139E92BCD5}"/>
    <dgm:cxn modelId="{24B579C0-ED01-41EA-AF47-D4893707C6DD}" srcId="{59628571-01BC-4529-9911-93D45C283657}" destId="{67719F48-7434-42BD-BD02-62A630CE7FC7}" srcOrd="1" destOrd="0" parTransId="{1CB83DA6-733F-4CFF-90B5-E4950A72AA91}" sibTransId="{5848922A-6E88-44F1-9116-FA500E0A116A}"/>
    <dgm:cxn modelId="{2C6BABDF-1734-4C42-B9D5-3116D591D205}" type="presOf" srcId="{9DF35236-A98C-4DF2-9407-7D1F4379D9A3}" destId="{BC03A481-9547-454D-80E7-BB9904AFA6D5}" srcOrd="0" destOrd="0" presId="urn:microsoft.com/office/officeart/2005/8/layout/default"/>
    <dgm:cxn modelId="{E99F0C77-8C33-48A6-884E-2D019418E8FE}" type="presOf" srcId="{67719F48-7434-42BD-BD02-62A630CE7FC7}" destId="{933B50F4-C62A-4BA6-96A4-FE390179C5BF}" srcOrd="0" destOrd="0" presId="urn:microsoft.com/office/officeart/2005/8/layout/default"/>
    <dgm:cxn modelId="{D1A48AD3-D951-417F-845E-873714661B3D}" type="presOf" srcId="{59628571-01BC-4529-9911-93D45C283657}" destId="{09FDFCC3-B147-46CE-9786-3C4089579FA5}" srcOrd="0" destOrd="0" presId="urn:microsoft.com/office/officeart/2005/8/layout/default"/>
    <dgm:cxn modelId="{8EDD32AE-6379-495C-AE0D-2E457DE92E0B}" type="presParOf" srcId="{09FDFCC3-B147-46CE-9786-3C4089579FA5}" destId="{BC03A481-9547-454D-80E7-BB9904AFA6D5}" srcOrd="0" destOrd="0" presId="urn:microsoft.com/office/officeart/2005/8/layout/default"/>
    <dgm:cxn modelId="{CF56F70C-F2AA-4CDE-948B-B780DAB75DB1}" type="presParOf" srcId="{09FDFCC3-B147-46CE-9786-3C4089579FA5}" destId="{8BEF18BB-9E1A-4533-8060-AAB5364BE6EB}" srcOrd="1" destOrd="0" presId="urn:microsoft.com/office/officeart/2005/8/layout/default"/>
    <dgm:cxn modelId="{967DDCFF-951F-49FE-A540-2D32A88A5E5B}" type="presParOf" srcId="{09FDFCC3-B147-46CE-9786-3C4089579FA5}" destId="{933B50F4-C62A-4BA6-96A4-FE390179C5BF}" srcOrd="2" destOrd="0" presId="urn:microsoft.com/office/officeart/2005/8/layout/default"/>
    <dgm:cxn modelId="{4CD6FCFE-C9AD-4925-AE6B-3EA9F1CF8D17}" type="presParOf" srcId="{09FDFCC3-B147-46CE-9786-3C4089579FA5}" destId="{F8A1DB82-3979-4332-A99A-72A60D2F82E4}" srcOrd="3" destOrd="0" presId="urn:microsoft.com/office/officeart/2005/8/layout/default"/>
    <dgm:cxn modelId="{DB6A7F8A-8443-41C9-9762-1AF8477D058E}" type="presParOf" srcId="{09FDFCC3-B147-46CE-9786-3C4089579FA5}" destId="{E1E72DDD-C95B-4E64-AD61-4120E6F6725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628571-01BC-4529-9911-93D45C28365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DF35236-A98C-4DF2-9407-7D1F4379D9A3}">
      <dgm:prSet phldrT="[Texto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pt-BR">
              <a:noFill/>
            </a:rPr>
            <a:t> </a:t>
          </a:r>
        </a:p>
      </dgm:t>
    </dgm:pt>
    <dgm:pt modelId="{D9F60A15-A19D-4E8A-A11F-71977B433CC0}" type="parTrans" cxnId="{3C2E4437-E337-446F-94AB-4F6F6C589783}">
      <dgm:prSet/>
      <dgm:spPr/>
      <dgm:t>
        <a:bodyPr/>
        <a:lstStyle/>
        <a:p>
          <a:endParaRPr lang="pt-BR"/>
        </a:p>
      </dgm:t>
    </dgm:pt>
    <dgm:pt modelId="{5E6C0ED0-E8C1-40E5-AF35-90139E92BCD5}" type="sibTrans" cxnId="{3C2E4437-E337-446F-94AB-4F6F6C589783}">
      <dgm:prSet/>
      <dgm:spPr/>
      <dgm:t>
        <a:bodyPr/>
        <a:lstStyle/>
        <a:p>
          <a:endParaRPr lang="pt-BR"/>
        </a:p>
      </dgm:t>
    </dgm:pt>
    <dgm:pt modelId="{67719F48-7434-42BD-BD02-62A630CE7FC7}">
      <dgm:prSet phldrT="[Texto]" custT="1"/>
      <dgm:spPr>
        <a:blipFill rotWithShape="1">
          <a:blip xmlns:r="http://schemas.openxmlformats.org/officeDocument/2006/relationships" r:embed="rId2"/>
          <a:stretch>
            <a:fillRect r="-3733"/>
          </a:stretch>
        </a:blipFill>
      </dgm:spPr>
      <dgm:t>
        <a:bodyPr/>
        <a:lstStyle/>
        <a:p>
          <a:r>
            <a:rPr lang="pt-BR">
              <a:noFill/>
            </a:rPr>
            <a:t> </a:t>
          </a:r>
        </a:p>
      </dgm:t>
    </dgm:pt>
    <dgm:pt modelId="{1CB83DA6-733F-4CFF-90B5-E4950A72AA91}" type="parTrans" cxnId="{24B579C0-ED01-41EA-AF47-D4893707C6DD}">
      <dgm:prSet/>
      <dgm:spPr/>
      <dgm:t>
        <a:bodyPr/>
        <a:lstStyle/>
        <a:p>
          <a:endParaRPr lang="pt-BR"/>
        </a:p>
      </dgm:t>
    </dgm:pt>
    <dgm:pt modelId="{5848922A-6E88-44F1-9116-FA500E0A116A}" type="sibTrans" cxnId="{24B579C0-ED01-41EA-AF47-D4893707C6DD}">
      <dgm:prSet/>
      <dgm:spPr/>
      <dgm:t>
        <a:bodyPr/>
        <a:lstStyle/>
        <a:p>
          <a:endParaRPr lang="pt-BR"/>
        </a:p>
      </dgm:t>
    </dgm:pt>
    <dgm:pt modelId="{64D1343A-7001-4BC4-A064-3749E5F41D12}">
      <dgm:prSet phldrT="[Texto]"/>
      <dgm:spPr>
        <a:blipFill rotWithShape="1">
          <a:blip xmlns:r="http://schemas.openxmlformats.org/officeDocument/2006/relationships" r:embed="rId3"/>
          <a:stretch>
            <a:fillRect l="-6133" r="-5867" b="-6167"/>
          </a:stretch>
        </a:blipFill>
      </dgm:spPr>
      <dgm:t>
        <a:bodyPr/>
        <a:lstStyle/>
        <a:p>
          <a:r>
            <a:rPr lang="pt-BR">
              <a:noFill/>
            </a:rPr>
            <a:t> </a:t>
          </a:r>
        </a:p>
      </dgm:t>
    </dgm:pt>
    <dgm:pt modelId="{70DF1D3B-6A3B-4350-8167-F3685161AE7F}" type="parTrans" cxnId="{29E278F6-C46F-4C8F-985B-4621A066036F}">
      <dgm:prSet/>
      <dgm:spPr/>
      <dgm:t>
        <a:bodyPr/>
        <a:lstStyle/>
        <a:p>
          <a:endParaRPr lang="pt-BR"/>
        </a:p>
      </dgm:t>
    </dgm:pt>
    <dgm:pt modelId="{EF07EB64-EB51-4B09-89E6-D8A8D6A8A297}" type="sibTrans" cxnId="{29E278F6-C46F-4C8F-985B-4621A066036F}">
      <dgm:prSet/>
      <dgm:spPr/>
      <dgm:t>
        <a:bodyPr/>
        <a:lstStyle/>
        <a:p>
          <a:endParaRPr lang="pt-BR"/>
        </a:p>
      </dgm:t>
    </dgm:pt>
    <dgm:pt modelId="{09FDFCC3-B147-46CE-9786-3C4089579FA5}" type="pres">
      <dgm:prSet presAssocID="{59628571-01BC-4529-9911-93D45C2836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C03A481-9547-454D-80E7-BB9904AFA6D5}" type="pres">
      <dgm:prSet presAssocID="{9DF35236-A98C-4DF2-9407-7D1F4379D9A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EF18BB-9E1A-4533-8060-AAB5364BE6EB}" type="pres">
      <dgm:prSet presAssocID="{5E6C0ED0-E8C1-40E5-AF35-90139E92BCD5}" presName="sibTrans" presStyleCnt="0"/>
      <dgm:spPr/>
    </dgm:pt>
    <dgm:pt modelId="{933B50F4-C62A-4BA6-96A4-FE390179C5BF}" type="pres">
      <dgm:prSet presAssocID="{67719F48-7434-42BD-BD02-62A630CE7F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A1DB82-3979-4332-A99A-72A60D2F82E4}" type="pres">
      <dgm:prSet presAssocID="{5848922A-6E88-44F1-9116-FA500E0A116A}" presName="sibTrans" presStyleCnt="0"/>
      <dgm:spPr/>
    </dgm:pt>
    <dgm:pt modelId="{E1E72DDD-C95B-4E64-AD61-4120E6F6725B}" type="pres">
      <dgm:prSet presAssocID="{64D1343A-7001-4BC4-A064-3749E5F41D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9E278F6-C46F-4C8F-985B-4621A066036F}" srcId="{59628571-01BC-4529-9911-93D45C283657}" destId="{64D1343A-7001-4BC4-A064-3749E5F41D12}" srcOrd="2" destOrd="0" parTransId="{70DF1D3B-6A3B-4350-8167-F3685161AE7F}" sibTransId="{EF07EB64-EB51-4B09-89E6-D8A8D6A8A297}"/>
    <dgm:cxn modelId="{4F004C20-7A0D-4921-9C98-282A5994714B}" type="presOf" srcId="{64D1343A-7001-4BC4-A064-3749E5F41D12}" destId="{E1E72DDD-C95B-4E64-AD61-4120E6F6725B}" srcOrd="0" destOrd="0" presId="urn:microsoft.com/office/officeart/2005/8/layout/default"/>
    <dgm:cxn modelId="{3C2E4437-E337-446F-94AB-4F6F6C589783}" srcId="{59628571-01BC-4529-9911-93D45C283657}" destId="{9DF35236-A98C-4DF2-9407-7D1F4379D9A3}" srcOrd="0" destOrd="0" parTransId="{D9F60A15-A19D-4E8A-A11F-71977B433CC0}" sibTransId="{5E6C0ED0-E8C1-40E5-AF35-90139E92BCD5}"/>
    <dgm:cxn modelId="{2C6BABDF-1734-4C42-B9D5-3116D591D205}" type="presOf" srcId="{9DF35236-A98C-4DF2-9407-7D1F4379D9A3}" destId="{BC03A481-9547-454D-80E7-BB9904AFA6D5}" srcOrd="0" destOrd="0" presId="urn:microsoft.com/office/officeart/2005/8/layout/default"/>
    <dgm:cxn modelId="{24B579C0-ED01-41EA-AF47-D4893707C6DD}" srcId="{59628571-01BC-4529-9911-93D45C283657}" destId="{67719F48-7434-42BD-BD02-62A630CE7FC7}" srcOrd="1" destOrd="0" parTransId="{1CB83DA6-733F-4CFF-90B5-E4950A72AA91}" sibTransId="{5848922A-6E88-44F1-9116-FA500E0A116A}"/>
    <dgm:cxn modelId="{E99F0C77-8C33-48A6-884E-2D019418E8FE}" type="presOf" srcId="{67719F48-7434-42BD-BD02-62A630CE7FC7}" destId="{933B50F4-C62A-4BA6-96A4-FE390179C5BF}" srcOrd="0" destOrd="0" presId="urn:microsoft.com/office/officeart/2005/8/layout/default"/>
    <dgm:cxn modelId="{D1A48AD3-D951-417F-845E-873714661B3D}" type="presOf" srcId="{59628571-01BC-4529-9911-93D45C283657}" destId="{09FDFCC3-B147-46CE-9786-3C4089579FA5}" srcOrd="0" destOrd="0" presId="urn:microsoft.com/office/officeart/2005/8/layout/default"/>
    <dgm:cxn modelId="{8EDD32AE-6379-495C-AE0D-2E457DE92E0B}" type="presParOf" srcId="{09FDFCC3-B147-46CE-9786-3C4089579FA5}" destId="{BC03A481-9547-454D-80E7-BB9904AFA6D5}" srcOrd="0" destOrd="0" presId="urn:microsoft.com/office/officeart/2005/8/layout/default"/>
    <dgm:cxn modelId="{CF56F70C-F2AA-4CDE-948B-B780DAB75DB1}" type="presParOf" srcId="{09FDFCC3-B147-46CE-9786-3C4089579FA5}" destId="{8BEF18BB-9E1A-4533-8060-AAB5364BE6EB}" srcOrd="1" destOrd="0" presId="urn:microsoft.com/office/officeart/2005/8/layout/default"/>
    <dgm:cxn modelId="{967DDCFF-951F-49FE-A540-2D32A88A5E5B}" type="presParOf" srcId="{09FDFCC3-B147-46CE-9786-3C4089579FA5}" destId="{933B50F4-C62A-4BA6-96A4-FE390179C5BF}" srcOrd="2" destOrd="0" presId="urn:microsoft.com/office/officeart/2005/8/layout/default"/>
    <dgm:cxn modelId="{4CD6FCFE-C9AD-4925-AE6B-3EA9F1CF8D17}" type="presParOf" srcId="{09FDFCC3-B147-46CE-9786-3C4089579FA5}" destId="{F8A1DB82-3979-4332-A99A-72A60D2F82E4}" srcOrd="3" destOrd="0" presId="urn:microsoft.com/office/officeart/2005/8/layout/default"/>
    <dgm:cxn modelId="{DB6A7F8A-8443-41C9-9762-1AF8477D058E}" type="presParOf" srcId="{09FDFCC3-B147-46CE-9786-3C4089579FA5}" destId="{E1E72DDD-C95B-4E64-AD61-4120E6F6725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B5E502-9A14-4DCB-8462-07295164E7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mc:AlternateContent xmlns:mc="http://schemas.openxmlformats.org/markup-compatibility/2006" xmlns:a14="http://schemas.microsoft.com/office/drawing/2010/main">
      <mc:Choice Requires="a14">
        <dgm:pt modelId="{2CD4243F-74F0-43F6-B336-7025D729E38B}">
          <dgm:prSet phldrT="[Texto]"/>
          <dgm:spPr>
            <a:solidFill>
              <a:schemeClr val="accent5">
                <a:lumMod val="60000"/>
                <a:lumOff val="40000"/>
              </a:schemeClr>
            </a:solidFill>
          </dgm:spPr>
          <dgm:t>
            <a:bodyPr/>
            <a:lstStyle/>
            <a:p>
              <a14:m>
                <m:oMath xmlns:m="http://schemas.openxmlformats.org/officeDocument/2006/math">
                  <m:f>
                    <m:fPr>
                      <m:ctrlPr>
                        <a:rPr lang="pt-BR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num>
                    <m:den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den>
                  </m:f>
                </m:oMath>
              </a14:m>
              <a:r>
                <a:rPr lang="pt-BR" dirty="0" smtClean="0"/>
                <a:t>&lt;0</a:t>
              </a:r>
              <a:endParaRPr lang="pt-BR" dirty="0"/>
            </a:p>
          </dgm:t>
        </dgm:pt>
      </mc:Choice>
      <mc:Fallback xmlns="">
        <dgm:pt modelId="{2CD4243F-74F0-43F6-B336-7025D729E38B}">
          <dgm:prSet phldrT="[Texto]"/>
          <dgm:spPr>
            <a:solidFill>
              <a:schemeClr val="accent5">
                <a:lumMod val="60000"/>
                <a:lumOff val="40000"/>
              </a:schemeClr>
            </a:solidFill>
          </dgm:spPr>
          <dgm:t>
            <a:bodyPr/>
            <a:lstStyle/>
            <a:p>
              <a:r>
                <a:rPr lang="pt-BR" b="0" i="0" smtClean="0">
                  <a:latin typeface="Cambria Math" panose="02040503050406030204" pitchFamily="18" charset="0"/>
                </a:rPr>
                <a:t>〖</a:t>
              </a:r>
              <a:r>
                <a:rPr lang="pt-BR" i="0">
                  <a:latin typeface="Cambria Math" panose="02040503050406030204" pitchFamily="18" charset="0"/>
                </a:rPr>
                <a:t>((</a:t>
              </a:r>
              <a:r>
                <a:rPr lang="pt-BR" i="0">
                  <a:latin typeface="Cambria Math" panose="02040503050406030204" pitchFamily="18" charset="0"/>
                  <a:ea typeface="Cambria Math" panose="02040503050406030204" pitchFamily="18" charset="0"/>
                </a:rPr>
                <a:t>𝜕𝑥_2^∗)/(𝜕𝑤_2 )</a:t>
              </a:r>
              <a:r>
                <a:rPr lang="pt-BR" i="0">
                  <a:latin typeface="Cambria Math" panose="02040503050406030204" pitchFamily="18" charset="0"/>
                </a:rPr>
                <a:t>)</a:t>
              </a:r>
              <a:r>
                <a:rPr lang="pt-BR" b="0" i="0" smtClean="0">
                  <a:latin typeface="Cambria Math" panose="02040503050406030204" pitchFamily="18" charset="0"/>
                </a:rPr>
                <a:t>〗^2</a:t>
              </a:r>
              <a:r>
                <a:rPr lang="pt-BR" b="0" i="0" smtClean="0">
                  <a:latin typeface="Cambria Math" panose="02040503050406030204" pitchFamily="18" charset="0"/>
                </a:rPr>
                <a:t>/((</a:t>
              </a:r>
              <a:r>
                <a:rPr lang="pt-BR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𝜕</a:t>
              </a:r>
              <a:r>
                <a:rPr lang="pt-BR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𝑥_2^∗)/(</a:t>
              </a:r>
              <a:r>
                <a:rPr lang="pt-BR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𝜕</a:t>
              </a:r>
              <a:r>
                <a:rPr lang="pt-BR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𝑤_2 )</a:t>
              </a:r>
              <a:r>
                <a:rPr lang="pt-BR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)</a:t>
              </a:r>
              <a:r>
                <a:rPr lang="pt-BR" dirty="0" smtClean="0"/>
                <a:t>&lt;0</a:t>
              </a:r>
              <a:endParaRPr lang="pt-BR" dirty="0"/>
            </a:p>
          </dgm:t>
        </dgm:pt>
      </mc:Fallback>
    </mc:AlternateContent>
    <dgm:pt modelId="{E47785E7-A0E1-4227-ABBD-C33AB408D06C}" type="parTrans" cxnId="{AD000920-2121-4338-A1AB-A244D8AF6372}">
      <dgm:prSet/>
      <dgm:spPr/>
      <dgm:t>
        <a:bodyPr/>
        <a:lstStyle/>
        <a:p>
          <a:endParaRPr lang="pt-BR"/>
        </a:p>
      </dgm:t>
    </dgm:pt>
    <dgm:pt modelId="{1B23C37E-1D0A-451D-B1FA-BED0AA3196BC}" type="sibTrans" cxnId="{AD000920-2121-4338-A1AB-A244D8AF6372}">
      <dgm:prSet/>
      <dgm:spPr/>
      <dgm:t>
        <a:bodyPr/>
        <a:lstStyle/>
        <a:p>
          <a:endParaRPr lang="pt-BR"/>
        </a:p>
      </dgm:t>
    </dgm:pt>
    <mc:AlternateContent xmlns:mc="http://schemas.openxmlformats.org/markup-compatibility/2006" xmlns:a14="http://schemas.microsoft.com/office/drawing/2010/main">
      <mc:Choice Requires="a14">
        <dgm:pt modelId="{15ADF03F-3F03-487D-8088-6855C8875DE3}">
          <dgm:prSet phldrT="[Texto]"/>
          <dgm:spPr>
            <a:solidFill>
              <a:schemeClr val="accent5">
                <a:lumMod val="75000"/>
              </a:schemeClr>
            </a:solidFill>
          </dgm:spPr>
          <dgm:t>
            <a:bodyPr/>
            <a:lstStyle/>
            <a:p>
              <a14:m>
                <m:oMath xmlns:m="http://schemas.openxmlformats.org/officeDocument/2006/math">
                  <m:f>
                    <m:fPr>
                      <m:ctrlPr>
                        <a:rPr lang="pt-BR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num>
                    <m:den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den>
                  </m:f>
                </m:oMath>
              </a14:m>
              <a:r>
                <a:rPr lang="pt-BR" dirty="0" smtClean="0"/>
                <a:t>&lt;</a:t>
              </a:r>
              <a14:m>
                <m:oMath xmlns:m="http://schemas.openxmlformats.org/officeDocument/2006/math">
                  <m:f>
                    <m:fPr>
                      <m:ctrlPr>
                        <a:rPr lang="pt-BR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p>
                      </m:sSubSup>
                    </m:num>
                    <m:den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den>
                  </m:f>
                </m:oMath>
              </a14:m>
              <a:endParaRPr lang="pt-BR" dirty="0"/>
            </a:p>
          </dgm:t>
        </dgm:pt>
      </mc:Choice>
      <mc:Fallback xmlns="">
        <dgm:pt modelId="{15ADF03F-3F03-487D-8088-6855C8875DE3}">
          <dgm:prSet phldrT="[Texto]"/>
          <dgm:spPr>
            <a:solidFill>
              <a:schemeClr val="accent5">
                <a:lumMod val="75000"/>
              </a:schemeClr>
            </a:solidFill>
          </dgm:spPr>
          <dgm:t>
            <a:bodyPr/>
            <a:lstStyle/>
            <a:p>
              <a:r>
                <a:rPr lang="pt-BR" i="0" smtClean="0">
                  <a:latin typeface="Cambria Math" panose="02040503050406030204" pitchFamily="18" charset="0"/>
                </a:rPr>
                <a:t>(</a:t>
              </a:r>
              <a:r>
                <a:rPr lang="pt-BR" i="0">
                  <a:latin typeface="Cambria Math" panose="02040503050406030204" pitchFamily="18" charset="0"/>
                  <a:ea typeface="Cambria Math" panose="02040503050406030204" pitchFamily="18" charset="0"/>
                </a:rPr>
                <a:t>𝜕𝑥_1^∗</a:t>
              </a:r>
              <a:r>
                <a:rPr lang="pt-BR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)/(</a:t>
              </a:r>
              <a:r>
                <a:rPr lang="pt-BR" i="0">
                  <a:latin typeface="Cambria Math" panose="02040503050406030204" pitchFamily="18" charset="0"/>
                  <a:ea typeface="Cambria Math" panose="02040503050406030204" pitchFamily="18" charset="0"/>
                </a:rPr>
                <a:t>𝜕𝑤_1 </a:t>
              </a:r>
              <a:r>
                <a:rPr lang="pt-BR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)</a:t>
              </a:r>
              <a:r>
                <a:rPr lang="pt-BR" dirty="0" smtClean="0"/>
                <a:t>&lt;</a:t>
              </a:r>
              <a:r>
                <a:rPr lang="pt-BR" i="0" smtClean="0">
                  <a:latin typeface="Cambria Math" panose="02040503050406030204" pitchFamily="18" charset="0"/>
                </a:rPr>
                <a:t>(</a:t>
              </a:r>
              <a:r>
                <a:rPr lang="pt-BR" i="0">
                  <a:latin typeface="Cambria Math" panose="02040503050406030204" pitchFamily="18" charset="0"/>
                  <a:ea typeface="Cambria Math" panose="02040503050406030204" pitchFamily="18" charset="0"/>
                </a:rPr>
                <a:t>𝜕𝑥_1^𝑆</a:t>
              </a:r>
              <a:r>
                <a:rPr lang="pt-BR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)/(</a:t>
              </a:r>
              <a:r>
                <a:rPr lang="pt-BR" i="0">
                  <a:latin typeface="Cambria Math" panose="02040503050406030204" pitchFamily="18" charset="0"/>
                  <a:ea typeface="Cambria Math" panose="02040503050406030204" pitchFamily="18" charset="0"/>
                </a:rPr>
                <a:t>𝜕𝑤_1 </a:t>
              </a:r>
              <a:r>
                <a:rPr lang="pt-BR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)</a:t>
              </a:r>
              <a:endParaRPr lang="pt-BR" dirty="0"/>
            </a:p>
          </dgm:t>
        </dgm:pt>
      </mc:Fallback>
    </mc:AlternateContent>
    <dgm:pt modelId="{0A28D281-1CA2-4EEB-A9F3-7DF323640B9D}" type="parTrans" cxnId="{91488423-B8D7-4BDE-83A6-699E30AAA66C}">
      <dgm:prSet/>
      <dgm:spPr/>
      <dgm:t>
        <a:bodyPr/>
        <a:lstStyle/>
        <a:p>
          <a:endParaRPr lang="pt-BR"/>
        </a:p>
      </dgm:t>
    </dgm:pt>
    <dgm:pt modelId="{304A28B1-EBD9-4C80-9ADC-8B5DC102588F}" type="sibTrans" cxnId="{91488423-B8D7-4BDE-83A6-699E30AAA66C}">
      <dgm:prSet/>
      <dgm:spPr/>
      <dgm:t>
        <a:bodyPr/>
        <a:lstStyle/>
        <a:p>
          <a:endParaRPr lang="pt-BR"/>
        </a:p>
      </dgm:t>
    </dgm:pt>
    <dgm:pt modelId="{8C3BFCDA-ACCD-418C-A006-90621597FF45}" type="pres">
      <dgm:prSet presAssocID="{D8B5E502-9A14-4DCB-8462-07295164E7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DB9B3CD-5585-4C9E-9F87-1A1BB55286E0}" type="pres">
      <dgm:prSet presAssocID="{2CD4243F-74F0-43F6-B336-7025D729E38B}" presName="node" presStyleLbl="node1" presStyleIdx="0" presStyleCnt="2" custScaleX="1441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CB014D-2116-4B39-8763-0C2E2EB8C462}" type="pres">
      <dgm:prSet presAssocID="{1B23C37E-1D0A-451D-B1FA-BED0AA3196BC}" presName="sibTrans" presStyleCnt="0"/>
      <dgm:spPr/>
    </dgm:pt>
    <dgm:pt modelId="{1BC69F95-20AA-411C-99AF-90DB443B6305}" type="pres">
      <dgm:prSet presAssocID="{15ADF03F-3F03-487D-8088-6855C8875DE3}" presName="node" presStyleLbl="node1" presStyleIdx="1" presStyleCnt="2" custScaleX="1441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C2DAD54-9B14-464A-A4F7-13B8C2FEF229}" type="presOf" srcId="{D8B5E502-9A14-4DCB-8462-07295164E7C7}" destId="{8C3BFCDA-ACCD-418C-A006-90621597FF45}" srcOrd="0" destOrd="0" presId="urn:microsoft.com/office/officeart/2005/8/layout/default"/>
    <dgm:cxn modelId="{AD000920-2121-4338-A1AB-A244D8AF6372}" srcId="{D8B5E502-9A14-4DCB-8462-07295164E7C7}" destId="{2CD4243F-74F0-43F6-B336-7025D729E38B}" srcOrd="0" destOrd="0" parTransId="{E47785E7-A0E1-4227-ABBD-C33AB408D06C}" sibTransId="{1B23C37E-1D0A-451D-B1FA-BED0AA3196BC}"/>
    <dgm:cxn modelId="{6CAE5ECF-099F-4558-B978-CDB6CCE30E7B}" type="presOf" srcId="{2CD4243F-74F0-43F6-B336-7025D729E38B}" destId="{7DB9B3CD-5585-4C9E-9F87-1A1BB55286E0}" srcOrd="0" destOrd="0" presId="urn:microsoft.com/office/officeart/2005/8/layout/default"/>
    <dgm:cxn modelId="{69B2B6E4-6222-4A5E-AB37-35186B285EC8}" type="presOf" srcId="{15ADF03F-3F03-487D-8088-6855C8875DE3}" destId="{1BC69F95-20AA-411C-99AF-90DB443B6305}" srcOrd="0" destOrd="0" presId="urn:microsoft.com/office/officeart/2005/8/layout/default"/>
    <dgm:cxn modelId="{91488423-B8D7-4BDE-83A6-699E30AAA66C}" srcId="{D8B5E502-9A14-4DCB-8462-07295164E7C7}" destId="{15ADF03F-3F03-487D-8088-6855C8875DE3}" srcOrd="1" destOrd="0" parTransId="{0A28D281-1CA2-4EEB-A9F3-7DF323640B9D}" sibTransId="{304A28B1-EBD9-4C80-9ADC-8B5DC102588F}"/>
    <dgm:cxn modelId="{C62C8A21-8056-4446-AD8C-A4CFFEADEA5F}" type="presParOf" srcId="{8C3BFCDA-ACCD-418C-A006-90621597FF45}" destId="{7DB9B3CD-5585-4C9E-9F87-1A1BB55286E0}" srcOrd="0" destOrd="0" presId="urn:microsoft.com/office/officeart/2005/8/layout/default"/>
    <dgm:cxn modelId="{0EB7F7DF-B784-41EC-910C-0C1941ED9A56}" type="presParOf" srcId="{8C3BFCDA-ACCD-418C-A006-90621597FF45}" destId="{88CB014D-2116-4B39-8763-0C2E2EB8C462}" srcOrd="1" destOrd="0" presId="urn:microsoft.com/office/officeart/2005/8/layout/default"/>
    <dgm:cxn modelId="{A6BA2905-53B1-43C0-90EC-804E9DB005ED}" type="presParOf" srcId="{8C3BFCDA-ACCD-418C-A006-90621597FF45}" destId="{1BC69F95-20AA-411C-99AF-90DB443B63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B5E502-9A14-4DCB-8462-07295164E7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D4243F-74F0-43F6-B336-7025D729E38B}">
      <dgm:prSet phldrT="[Texto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pt-BR">
              <a:noFill/>
            </a:rPr>
            <a:t> </a:t>
          </a:r>
        </a:p>
      </dgm:t>
    </dgm:pt>
    <dgm:pt modelId="{E47785E7-A0E1-4227-ABBD-C33AB408D06C}" type="parTrans" cxnId="{AD000920-2121-4338-A1AB-A244D8AF6372}">
      <dgm:prSet/>
      <dgm:spPr/>
      <dgm:t>
        <a:bodyPr/>
        <a:lstStyle/>
        <a:p>
          <a:endParaRPr lang="pt-BR"/>
        </a:p>
      </dgm:t>
    </dgm:pt>
    <dgm:pt modelId="{1B23C37E-1D0A-451D-B1FA-BED0AA3196BC}" type="sibTrans" cxnId="{AD000920-2121-4338-A1AB-A244D8AF6372}">
      <dgm:prSet/>
      <dgm:spPr/>
      <dgm:t>
        <a:bodyPr/>
        <a:lstStyle/>
        <a:p>
          <a:endParaRPr lang="pt-BR"/>
        </a:p>
      </dgm:t>
    </dgm:pt>
    <dgm:pt modelId="{15ADF03F-3F03-487D-8088-6855C8875DE3}">
      <dgm:prSet phldrT="[Texto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pt-BR">
              <a:noFill/>
            </a:rPr>
            <a:t> </a:t>
          </a:r>
        </a:p>
      </dgm:t>
    </dgm:pt>
    <dgm:pt modelId="{0A28D281-1CA2-4EEB-A9F3-7DF323640B9D}" type="parTrans" cxnId="{91488423-B8D7-4BDE-83A6-699E30AAA66C}">
      <dgm:prSet/>
      <dgm:spPr/>
      <dgm:t>
        <a:bodyPr/>
        <a:lstStyle/>
        <a:p>
          <a:endParaRPr lang="pt-BR"/>
        </a:p>
      </dgm:t>
    </dgm:pt>
    <dgm:pt modelId="{304A28B1-EBD9-4C80-9ADC-8B5DC102588F}" type="sibTrans" cxnId="{91488423-B8D7-4BDE-83A6-699E30AAA66C}">
      <dgm:prSet/>
      <dgm:spPr/>
      <dgm:t>
        <a:bodyPr/>
        <a:lstStyle/>
        <a:p>
          <a:endParaRPr lang="pt-BR"/>
        </a:p>
      </dgm:t>
    </dgm:pt>
    <dgm:pt modelId="{8C3BFCDA-ACCD-418C-A006-90621597FF45}" type="pres">
      <dgm:prSet presAssocID="{D8B5E502-9A14-4DCB-8462-07295164E7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DB9B3CD-5585-4C9E-9F87-1A1BB55286E0}" type="pres">
      <dgm:prSet presAssocID="{2CD4243F-74F0-43F6-B336-7025D729E38B}" presName="node" presStyleLbl="node1" presStyleIdx="0" presStyleCnt="2" custScaleX="1441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CB014D-2116-4B39-8763-0C2E2EB8C462}" type="pres">
      <dgm:prSet presAssocID="{1B23C37E-1D0A-451D-B1FA-BED0AA3196BC}" presName="sibTrans" presStyleCnt="0"/>
      <dgm:spPr/>
    </dgm:pt>
    <dgm:pt modelId="{1BC69F95-20AA-411C-99AF-90DB443B6305}" type="pres">
      <dgm:prSet presAssocID="{15ADF03F-3F03-487D-8088-6855C8875DE3}" presName="node" presStyleLbl="node1" presStyleIdx="1" presStyleCnt="2" custScaleX="1441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C2DAD54-9B14-464A-A4F7-13B8C2FEF229}" type="presOf" srcId="{D8B5E502-9A14-4DCB-8462-07295164E7C7}" destId="{8C3BFCDA-ACCD-418C-A006-90621597FF45}" srcOrd="0" destOrd="0" presId="urn:microsoft.com/office/officeart/2005/8/layout/default"/>
    <dgm:cxn modelId="{AD000920-2121-4338-A1AB-A244D8AF6372}" srcId="{D8B5E502-9A14-4DCB-8462-07295164E7C7}" destId="{2CD4243F-74F0-43F6-B336-7025D729E38B}" srcOrd="0" destOrd="0" parTransId="{E47785E7-A0E1-4227-ABBD-C33AB408D06C}" sibTransId="{1B23C37E-1D0A-451D-B1FA-BED0AA3196BC}"/>
    <dgm:cxn modelId="{6CAE5ECF-099F-4558-B978-CDB6CCE30E7B}" type="presOf" srcId="{2CD4243F-74F0-43F6-B336-7025D729E38B}" destId="{7DB9B3CD-5585-4C9E-9F87-1A1BB55286E0}" srcOrd="0" destOrd="0" presId="urn:microsoft.com/office/officeart/2005/8/layout/default"/>
    <dgm:cxn modelId="{69B2B6E4-6222-4A5E-AB37-35186B285EC8}" type="presOf" srcId="{15ADF03F-3F03-487D-8088-6855C8875DE3}" destId="{1BC69F95-20AA-411C-99AF-90DB443B6305}" srcOrd="0" destOrd="0" presId="urn:microsoft.com/office/officeart/2005/8/layout/default"/>
    <dgm:cxn modelId="{91488423-B8D7-4BDE-83A6-699E30AAA66C}" srcId="{D8B5E502-9A14-4DCB-8462-07295164E7C7}" destId="{15ADF03F-3F03-487D-8088-6855C8875DE3}" srcOrd="1" destOrd="0" parTransId="{0A28D281-1CA2-4EEB-A9F3-7DF323640B9D}" sibTransId="{304A28B1-EBD9-4C80-9ADC-8B5DC102588F}"/>
    <dgm:cxn modelId="{C62C8A21-8056-4446-AD8C-A4CFFEADEA5F}" type="presParOf" srcId="{8C3BFCDA-ACCD-418C-A006-90621597FF45}" destId="{7DB9B3CD-5585-4C9E-9F87-1A1BB55286E0}" srcOrd="0" destOrd="0" presId="urn:microsoft.com/office/officeart/2005/8/layout/default"/>
    <dgm:cxn modelId="{0EB7F7DF-B784-41EC-910C-0C1941ED9A56}" type="presParOf" srcId="{8C3BFCDA-ACCD-418C-A006-90621597FF45}" destId="{88CB014D-2116-4B39-8763-0C2E2EB8C462}" srcOrd="1" destOrd="0" presId="urn:microsoft.com/office/officeart/2005/8/layout/default"/>
    <dgm:cxn modelId="{A6BA2905-53B1-43C0-90EC-804E9DB005ED}" type="presParOf" srcId="{8C3BFCDA-ACCD-418C-A006-90621597FF45}" destId="{1BC69F95-20AA-411C-99AF-90DB443B63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3A481-9547-454D-80E7-BB9904AFA6D5}">
      <dsp:nvSpPr>
        <dsp:cNvPr id="0" name=""/>
        <dsp:cNvSpPr/>
      </dsp:nvSpPr>
      <dsp:spPr>
        <a:xfrm>
          <a:off x="515328" y="1590"/>
          <a:ext cx="2277782" cy="136666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pt-BR" sz="35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𝑝</m:t>
              </m:r>
              <m:sSub>
                <m:sSubPr>
                  <m:ctrlPr>
                    <a:rPr lang="pt-BR" sz="350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lang="pt-BR" sz="350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𝑓</m:t>
                  </m:r>
                </m:e>
                <m:sub>
                  <m:r>
                    <a:rPr lang="pt-BR" sz="350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11</m:t>
                  </m:r>
                </m:sub>
              </m:sSub>
            </m:oMath>
          </a14:m>
          <a:r>
            <a:rPr lang="pt-BR" sz="3500" kern="1200" dirty="0" smtClean="0"/>
            <a:t>&lt;0</a:t>
          </a:r>
          <a:endParaRPr lang="pt-BR" sz="3500" kern="1200" dirty="0"/>
        </a:p>
      </dsp:txBody>
      <dsp:txXfrm>
        <a:off x="515328" y="1590"/>
        <a:ext cx="2277782" cy="1366669"/>
      </dsp:txXfrm>
    </dsp:sp>
    <dsp:sp modelId="{933B50F4-C62A-4BA6-96A4-FE390179C5BF}">
      <dsp:nvSpPr>
        <dsp:cNvPr id="0" name=""/>
        <dsp:cNvSpPr/>
      </dsp:nvSpPr>
      <dsp:spPr>
        <a:xfrm>
          <a:off x="515328" y="1596038"/>
          <a:ext cx="2277782" cy="136666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pt-BR" sz="240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dPr>
                <m:e>
                  <m:sSub>
                    <m:sSubPr>
                      <m:ctrlPr>
                        <a:rPr lang="pt-BR" sz="24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pt-BR" sz="24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e>
                    <m:sub>
                      <m:r>
                        <a:rPr lang="pt-BR" sz="24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</m:sub>
                  </m:sSub>
                  <m:sSub>
                    <m:sSubPr>
                      <m:ctrlPr>
                        <a:rPr lang="pt-BR" sz="24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pt-BR" sz="24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e>
                    <m:sub>
                      <m:r>
                        <a:rPr lang="pt-BR" sz="24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</m:sub>
                  </m:sSub>
                  <m:r>
                    <a:rPr lang="pt-BR" sz="240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−</m:t>
                  </m:r>
                  <m:sSubSup>
                    <m:sSubSupPr>
                      <m:ctrlPr>
                        <a:rPr lang="pt-BR" sz="24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SupPr>
                    <m:e>
                      <m:r>
                        <a:rPr lang="pt-BR" sz="24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e>
                    <m:sub>
                      <m:r>
                        <a:rPr lang="pt-BR" sz="24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sub>
                    <m:sup>
                      <m:r>
                        <a:rPr lang="pt-BR" sz="24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sup>
                  </m:sSubSup>
                </m:e>
              </m:d>
            </m:oMath>
          </a14:m>
          <a:r>
            <a:rPr lang="pt-BR" sz="2400" kern="1200" dirty="0" smtClean="0"/>
            <a:t>&gt;0</a:t>
          </a:r>
          <a:endParaRPr lang="pt-BR" sz="2400" kern="1200" dirty="0"/>
        </a:p>
      </dsp:txBody>
      <dsp:txXfrm>
        <a:off x="515328" y="1596038"/>
        <a:ext cx="2277782" cy="1366669"/>
      </dsp:txXfrm>
    </dsp:sp>
    <dsp:sp modelId="{E1E72DDD-C95B-4E64-AD61-4120E6F6725B}">
      <dsp:nvSpPr>
        <dsp:cNvPr id="0" name=""/>
        <dsp:cNvSpPr/>
      </dsp:nvSpPr>
      <dsp:spPr>
        <a:xfrm>
          <a:off x="515328" y="3190486"/>
          <a:ext cx="2277782" cy="136666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pt-BR" sz="350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SupPr>
                <m:e>
                  <m:r>
                    <a:rPr lang="pt-BR" sz="350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𝑓</m:t>
                  </m:r>
                </m:e>
                <m:sub>
                  <m:r>
                    <a:rPr lang="pt-BR" sz="350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12</m:t>
                  </m:r>
                </m:sub>
                <m:sup>
                  <m:r>
                    <a:rPr lang="pt-BR" sz="350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2</m:t>
                  </m:r>
                </m:sup>
              </m:sSubSup>
            </m:oMath>
          </a14:m>
          <a:r>
            <a:rPr lang="pt-BR" sz="3500" kern="1200" dirty="0" smtClean="0"/>
            <a:t>&gt;0 (quadrado)</a:t>
          </a:r>
          <a:endParaRPr lang="pt-BR" sz="3500" kern="1200" dirty="0"/>
        </a:p>
      </dsp:txBody>
      <dsp:txXfrm>
        <a:off x="515328" y="3190486"/>
        <a:ext cx="2277782" cy="1366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9B3CD-5585-4C9E-9F87-1A1BB55286E0}">
      <dsp:nvSpPr>
        <dsp:cNvPr id="0" name=""/>
        <dsp:cNvSpPr/>
      </dsp:nvSpPr>
      <dsp:spPr>
        <a:xfrm>
          <a:off x="5474" y="146469"/>
          <a:ext cx="4926519" cy="205113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pt-BR" sz="430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sSup>
                    <m:sSupPr>
                      <m:ctrlPr>
                        <a:rPr lang="pt-BR" sz="4300" b="0" i="1" kern="120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pt-BR" sz="4300" i="1" kern="120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pt-BR" sz="4300" i="1" kern="120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300" i="1" kern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pt-BR" sz="4300" i="1" kern="1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4300" i="1" kern="1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4300" i="1" kern="1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sz="4300" i="1" kern="1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pt-BR" sz="4300" i="1" kern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4300" i="1" kern="1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300" i="1" kern="1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sz="4300" i="1" kern="1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4300" i="1" kern="1200"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lang="pt-BR" sz="4300" b="0" i="1" kern="1200" smtClean="0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num>
                <m:den>
                  <m:f>
                    <m:fPr>
                      <m:ctrlPr>
                        <a:rPr lang="pt-BR" sz="4300" i="1" kern="120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pt-BR" sz="430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sSubSup>
                        <m:sSubSupPr>
                          <m:ctrlPr>
                            <a:rPr lang="pt-BR" sz="430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43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43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43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num>
                    <m:den>
                      <m:r>
                        <a:rPr lang="pt-BR" sz="430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sSub>
                        <m:sSubPr>
                          <m:ctrlPr>
                            <a:rPr lang="pt-BR" sz="430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3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BR" sz="4300" b="0" i="1" kern="12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den>
                  </m:f>
                </m:den>
              </m:f>
            </m:oMath>
          </a14:m>
          <a:r>
            <a:rPr lang="pt-BR" sz="4300" kern="1200" dirty="0" smtClean="0"/>
            <a:t>&lt;0</a:t>
          </a:r>
          <a:endParaRPr lang="pt-BR" sz="4300" kern="1200" dirty="0"/>
        </a:p>
      </dsp:txBody>
      <dsp:txXfrm>
        <a:off x="5474" y="146469"/>
        <a:ext cx="4926519" cy="2051135"/>
      </dsp:txXfrm>
    </dsp:sp>
    <dsp:sp modelId="{1BC69F95-20AA-411C-99AF-90DB443B6305}">
      <dsp:nvSpPr>
        <dsp:cNvPr id="0" name=""/>
        <dsp:cNvSpPr/>
      </dsp:nvSpPr>
      <dsp:spPr>
        <a:xfrm>
          <a:off x="5273849" y="146469"/>
          <a:ext cx="4926519" cy="2051135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pt-BR" sz="430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pt-BR" sz="430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𝜕</m:t>
                  </m:r>
                  <m:sSubSup>
                    <m:sSubSupPr>
                      <m:ctrlPr>
                        <a:rPr lang="pt-BR" sz="43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SupPr>
                    <m:e>
                      <m:r>
                        <a:rPr lang="pt-BR" sz="43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e>
                    <m:sub>
                      <m:r>
                        <a:rPr lang="pt-BR" sz="43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lang="pt-BR" sz="43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</m:sup>
                  </m:sSubSup>
                </m:num>
                <m:den>
                  <m:r>
                    <a:rPr lang="pt-BR" sz="430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𝜕</m:t>
                  </m:r>
                  <m:sSub>
                    <m:sSubPr>
                      <m:ctrlPr>
                        <a:rPr lang="pt-BR" sz="43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pt-BR" sz="43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e>
                    <m:sub>
                      <m:r>
                        <a:rPr lang="pt-BR" sz="43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sub>
                  </m:sSub>
                </m:den>
              </m:f>
            </m:oMath>
          </a14:m>
          <a:r>
            <a:rPr lang="pt-BR" sz="4300" kern="1200" dirty="0" smtClean="0"/>
            <a:t>&lt;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pt-BR" sz="430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pt-BR" sz="430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𝜕</m:t>
                  </m:r>
                  <m:sSubSup>
                    <m:sSubSupPr>
                      <m:ctrlPr>
                        <a:rPr lang="pt-BR" sz="43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SupPr>
                    <m:e>
                      <m:r>
                        <a:rPr lang="pt-BR" sz="43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e>
                    <m:sub>
                      <m:r>
                        <a:rPr lang="pt-BR" sz="43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lang="pt-BR" sz="43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sup>
                  </m:sSubSup>
                </m:num>
                <m:den>
                  <m:r>
                    <a:rPr lang="pt-BR" sz="4300" i="1" kern="120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𝜕</m:t>
                  </m:r>
                  <m:sSub>
                    <m:sSubPr>
                      <m:ctrlPr>
                        <a:rPr lang="pt-BR" sz="43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lang="pt-BR" sz="43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e>
                    <m:sub>
                      <m:r>
                        <a:rPr lang="pt-BR" sz="43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sub>
                  </m:sSub>
                </m:den>
              </m:f>
            </m:oMath>
          </a14:m>
          <a:endParaRPr lang="pt-BR" sz="4300" kern="1200" dirty="0"/>
        </a:p>
      </dsp:txBody>
      <dsp:txXfrm>
        <a:off x="5273849" y="146469"/>
        <a:ext cx="4926519" cy="2051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78F30-24B8-4233-81B6-5B9D43C2DEE7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C06C7-D18A-4855-886E-855C60672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39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4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0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0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5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6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3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8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3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0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9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5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17.png"/><Relationship Id="rId4" Type="http://schemas.openxmlformats.org/officeDocument/2006/relationships/image" Target="../media/image2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10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Teoria da </a:t>
            </a:r>
            <a:r>
              <a:rPr lang="pt-BR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produção (parte 2)</a:t>
            </a:r>
            <a:endParaRPr lang="pt-BR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Sílvia Helena Galvão de Miranda – ESALQ/USP</a:t>
            </a:r>
            <a:endParaRPr lang="pt-BR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410858" y="5936343"/>
            <a:ext cx="596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Outubro/2020  - LES5701 – MICROECONOMIA II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396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dizer sobre os sinais do segundo componente do lado direito?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Ver pag. 87 do </a:t>
            </a:r>
            <a:r>
              <a:rPr lang="pt-BR" dirty="0" err="1" smtClean="0"/>
              <a:t>Silberberg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71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Demandas por fator de curto e longo prazo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lvl="1"/>
                <a:r>
                  <a:rPr lang="pt-BR" sz="3200" dirty="0"/>
                  <a:t>Diferenciando </a:t>
                </a:r>
                <a:r>
                  <a:rPr lang="pt-BR" sz="3200" dirty="0" smtClean="0"/>
                  <a:t>a demanda condicional com </a:t>
                </a:r>
                <a:r>
                  <a:rPr lang="pt-BR" sz="3200" dirty="0"/>
                  <a:t>relação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32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pt-BR" sz="3200" dirty="0" smtClean="0"/>
              </a:p>
              <a:p>
                <a:pPr lvl="1"/>
                <a:endParaRPr lang="pt-BR" sz="3200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3200" i="1"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num>
                        <m:den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den>
                      </m:f>
                      <m:r>
                        <a:rPr lang="pt-BR" sz="3200" i="1">
                          <a:latin typeface="Cambria Math" panose="02040503050406030204" pitchFamily="18" charset="0"/>
                        </a:rPr>
                        <m:t>)(</m:t>
                      </m:r>
                      <m:f>
                        <m:f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/>
              </a:p>
              <a:p>
                <a:pPr lvl="1" algn="ctr"/>
                <a:endParaRPr lang="pt-BR" sz="3200" dirty="0"/>
              </a:p>
              <a:p>
                <a:pPr lvl="1" algn="ctr">
                  <a:buFont typeface="Wingdings" panose="05000000000000000000" pitchFamily="2" charset="2"/>
                  <a:buChar char="è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bSup>
                          </m:num>
                          <m:den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num>
                          <m:den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num>
                          <m:den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pt-BR" sz="3200" dirty="0" smtClean="0"/>
              </a:p>
              <a:p>
                <a:pPr lvl="1" algn="ctr">
                  <a:buFont typeface="Wingdings" panose="05000000000000000000" pitchFamily="2" charset="2"/>
                  <a:buChar char="è"/>
                </a:pPr>
                <a:endParaRPr lang="pt-BR" sz="3200" dirty="0" smtClean="0"/>
              </a:p>
              <a:p>
                <a:pPr marL="457200" lvl="1" indent="0">
                  <a:buNone/>
                </a:pPr>
                <a:r>
                  <a:rPr lang="pt-BR" sz="3200" dirty="0" smtClean="0"/>
                  <a:t>Substituindo a expressão acima em</a:t>
                </a:r>
              </a:p>
              <a:p>
                <a:pPr marL="457200" lvl="1" indent="0">
                  <a:buNone/>
                </a:pPr>
                <a:endParaRPr lang="pt-BR" sz="3200" dirty="0" smtClean="0"/>
              </a:p>
              <a:p>
                <a:pPr marL="457200" lvl="1" indent="0" algn="ctr">
                  <a:buNone/>
                </a:pPr>
                <a:r>
                  <a:rPr lang="pt-BR" sz="3200" dirty="0" smtClean="0">
                    <a:sym typeface="Wingdings" panose="05000000000000000000" pitchFamily="2" charset="2"/>
                  </a:rPr>
                  <a:t> </a:t>
                </a:r>
                <a:r>
                  <a:rPr lang="pt-BR" sz="3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</m:num>
                      <m:den>
                        <m:r>
                          <a:rPr 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3200" i="1">
                        <a:latin typeface="Cambria Math" panose="02040503050406030204" pitchFamily="18" charset="0"/>
                      </a:rPr>
                      <m:t>+(</m:t>
                    </m:r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bSup>
                      </m:num>
                      <m:den>
                        <m:r>
                          <a:rPr 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den>
                    </m:f>
                    <m:r>
                      <a:rPr lang="pt-BR" sz="3200" i="1">
                        <a:latin typeface="Cambria Math" panose="02040503050406030204" pitchFamily="18" charset="0"/>
                      </a:rPr>
                      <m:t>)(</m:t>
                    </m:r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3200" dirty="0"/>
                  <a:t> </a:t>
                </a:r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2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7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 considerando as relações de reciprocidade.....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pt-BR" sz="3200" dirty="0"/>
                  <a:t> </a:t>
                </a:r>
                <a:r>
                  <a:rPr lang="pt-BR" sz="3200" dirty="0" smtClean="0"/>
                  <a:t>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</m:num>
                      <m:den>
                        <m:r>
                          <a:rPr 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pt-BR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Sup>
                                  <m:sSubSupPr>
                                    <m:ctrlPr>
                                      <a:rPr lang="pt-BR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pt-BR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pt-BR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pt-BR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num>
                          <m:den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t-BR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pt-BR" sz="3200" dirty="0"/>
              </a:p>
              <a:p>
                <a:pPr algn="ctr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Diagrama 3"/>
              <p:cNvGraphicFramePr/>
              <p:nvPr>
                <p:extLst>
                  <p:ext uri="{D42A27DB-BD31-4B8C-83A1-F6EECF244321}">
                    <p14:modId xmlns:p14="http://schemas.microsoft.com/office/powerpoint/2010/main" val="1570142090"/>
                  </p:ext>
                </p:extLst>
              </p:nvPr>
            </p:nvGraphicFramePr>
            <p:xfrm>
              <a:off x="287986" y="3243925"/>
              <a:ext cx="10205843" cy="23440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4" name="Diagrama 3"/>
              <p:cNvGraphicFramePr/>
              <p:nvPr>
                <p:extLst>
                  <p:ext uri="{D42A27DB-BD31-4B8C-83A1-F6EECF244321}">
                    <p14:modId xmlns:p14="http://schemas.microsoft.com/office/powerpoint/2010/main" val="1570142090"/>
                  </p:ext>
                </p:extLst>
              </p:nvPr>
            </p:nvGraphicFramePr>
            <p:xfrm>
              <a:off x="287986" y="3243925"/>
              <a:ext cx="10205843" cy="23440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  <p:sp>
        <p:nvSpPr>
          <p:cNvPr id="5" name="CaixaDeTexto 4"/>
          <p:cNvSpPr txBox="1"/>
          <p:nvPr/>
        </p:nvSpPr>
        <p:spPr>
          <a:xfrm>
            <a:off x="1175657" y="5631543"/>
            <a:ext cx="8215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</a:rPr>
              <a:t>PARA ESTUDO: A FUNÇÃO DE OFERTA DE LONGO PRAZO TAMBÉM PODE SER PROVADA COMO MAIS ELÁSTICA DO QUE A FUNÇÃO DE  OFERTA DE CURTO PRAZO </a:t>
            </a:r>
            <a:r>
              <a:rPr lang="pt-BR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 Faça a demonstração</a:t>
            </a:r>
            <a:endParaRPr lang="pt-B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pt-BR" dirty="0" smtClean="0"/>
              <a:t>Teorema da </a:t>
            </a:r>
            <a:r>
              <a:rPr lang="pt-BR" dirty="0" smtClean="0"/>
              <a:t>Envoltória: Aplicação na Teoria da Produção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44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 de maximização do Lucro (otimização livre)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Ao maximizar a função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π</a:t>
                </a:r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pt-BR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p.y</a:t>
                </a:r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w1.x1 – w2.x2</a:t>
                </a:r>
              </a:p>
              <a:p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 ponto de ótimo </a:t>
                </a:r>
                <a:r>
                  <a:rPr lang="pt-BR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𝜕𝜋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𝜕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𝑤𝑖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𝜕𝜋</m:t>
                        </m:r>
                      </m:num>
                      <m:den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𝜕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𝑤𝑖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sSubSup>
                      <m:sSub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b="1" dirty="0" smtClean="0">
                    <a:solidFill>
                      <a:schemeClr val="accent1"/>
                    </a:solidFill>
                  </a:rPr>
                  <a:t>A taxa da função que se ajusta otimamente é igual à taxa da função que não se ajusta otimamente</a:t>
                </a:r>
                <a:endParaRPr lang="pt-BR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661" r="-2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os ajustamentos das funções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pt-BR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]−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pt-BR" dirty="0" smtClean="0"/>
                  <a:t>(.)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pt-BR" dirty="0"/>
                  <a:t>(.) </a:t>
                </a: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de Seta Reta 8"/>
          <p:cNvCxnSpPr/>
          <p:nvPr/>
        </p:nvCxnSpPr>
        <p:spPr>
          <a:xfrm flipV="1">
            <a:off x="3599543" y="2859314"/>
            <a:ext cx="0" cy="264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3280229" y="5341256"/>
            <a:ext cx="4252685" cy="58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020457" y="3512457"/>
            <a:ext cx="1988457" cy="13643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rma Livre 18"/>
          <p:cNvSpPr/>
          <p:nvPr/>
        </p:nvSpPr>
        <p:spPr>
          <a:xfrm>
            <a:off x="4020457" y="2668588"/>
            <a:ext cx="3222172" cy="1895018"/>
          </a:xfrm>
          <a:custGeom>
            <a:avLst/>
            <a:gdLst>
              <a:gd name="connsiteX0" fmla="*/ 0 w 2409371"/>
              <a:gd name="connsiteY0" fmla="*/ 0 h 1480457"/>
              <a:gd name="connsiteX1" fmla="*/ 1175657 w 2409371"/>
              <a:gd name="connsiteY1" fmla="*/ 1480457 h 1480457"/>
              <a:gd name="connsiteX2" fmla="*/ 2409371 w 2409371"/>
              <a:gd name="connsiteY2" fmla="*/ 972457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9371" h="1480457">
                <a:moveTo>
                  <a:pt x="0" y="0"/>
                </a:moveTo>
                <a:cubicBezTo>
                  <a:pt x="387047" y="659190"/>
                  <a:pt x="774095" y="1318381"/>
                  <a:pt x="1175657" y="1480457"/>
                </a:cubicBezTo>
                <a:lnTo>
                  <a:pt x="2409371" y="97245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7532914" y="3643086"/>
            <a:ext cx="226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*=(w1,w2,p)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Conector reto 21"/>
          <p:cNvCxnSpPr>
            <a:stCxn id="19" idx="1"/>
            <a:endCxn id="19" idx="1"/>
          </p:cNvCxnSpPr>
          <p:nvPr/>
        </p:nvCxnSpPr>
        <p:spPr>
          <a:xfrm>
            <a:off x="5592722" y="45636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4833256" y="4862286"/>
            <a:ext cx="1157515" cy="145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V="1">
            <a:off x="5537200" y="4718049"/>
            <a:ext cx="2445657" cy="3118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8200571" y="4476874"/>
            <a:ext cx="68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-x</a:t>
            </a:r>
            <a:r>
              <a:rPr lang="pt-BR" sz="2400" b="1" baseline="-25000" dirty="0" smtClean="0">
                <a:solidFill>
                  <a:srgbClr val="FFC000"/>
                </a:solidFill>
              </a:rPr>
              <a:t>1</a:t>
            </a:r>
            <a:r>
              <a:rPr lang="pt-BR" sz="2400" b="1" baseline="30000" dirty="0" smtClean="0">
                <a:solidFill>
                  <a:srgbClr val="FFC000"/>
                </a:solidFill>
              </a:rPr>
              <a:t>0</a:t>
            </a:r>
            <a:endParaRPr lang="pt-BR" sz="2400" b="1" baseline="30000" dirty="0">
              <a:solidFill>
                <a:srgbClr val="FFC000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9449125" y="2859314"/>
            <a:ext cx="2115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A função lucro deve</a:t>
            </a:r>
          </a:p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ser estritamente convexa em relação à origem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7178140" y="5716189"/>
            <a:ext cx="2973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Em vermelho a função </a:t>
            </a:r>
            <a:r>
              <a:rPr lang="el-GR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pt-BR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restrita: que não se ajusta otimamente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7663541" y="5180354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w1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2982523" y="2668588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1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Sobre a inclinação da função lucro ótima</a:t>
            </a:r>
            <a:endParaRPr lang="pt-BR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pt-BR" dirty="0" smtClean="0"/>
                  <a:t>Derivando a função lucro em relação ao argumento w1: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𝜕𝜋</m:t>
                        </m:r>
                      </m:num>
                      <m:den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 smtClean="0">
                    <a:sym typeface="Wingdings" panose="05000000000000000000" pitchFamily="2" charset="2"/>
                  </a:rPr>
                  <a:t>	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𝜕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𝜕</m:t>
                        </m:r>
                        <m:sSubSup>
                          <m:sSubSup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𝜕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∗</m:t>
                            </m:r>
                          </m:sup>
                        </m:sSubSup>
                        <m:r>
                          <a:rPr lang="pt-B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𝜕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 smtClean="0"/>
                  <a:t>  </a:t>
                </a:r>
                <a:r>
                  <a:rPr lang="pt-BR" dirty="0" smtClean="0">
                    <a:solidFill>
                      <a:srgbClr val="0070C0"/>
                    </a:solidFill>
                  </a:rPr>
                  <a:t>para que a função lucro seja estritamente</a:t>
                </a:r>
              </a:p>
              <a:p>
                <a:pPr marL="0" indent="0">
                  <a:buNone/>
                </a:pPr>
                <a:r>
                  <a:rPr lang="pt-BR" dirty="0">
                    <a:solidFill>
                      <a:srgbClr val="0070C0"/>
                    </a:solidFill>
                  </a:rPr>
                  <a:t>	</a:t>
                </a:r>
                <a:r>
                  <a:rPr lang="pt-BR" dirty="0" smtClean="0">
                    <a:solidFill>
                      <a:srgbClr val="0070C0"/>
                    </a:solidFill>
                  </a:rPr>
                  <a:t>				 convexa </a:t>
                </a:r>
                <a:r>
                  <a:rPr lang="pt-BR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𝜕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𝜕</m:t>
                        </m:r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BR" dirty="0" smtClean="0"/>
                  <a:t> &gt; 0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dirty="0" smtClean="0"/>
                  <a:t>Portanto: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𝜕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∗</m:t>
                            </m:r>
                          </m:sup>
                        </m:sSubSup>
                        <m:r>
                          <a:rPr lang="pt-B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𝜕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&gt;0 </m:t>
                    </m:r>
                  </m:oMath>
                </a14:m>
                <a:r>
                  <a:rPr lang="pt-BR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pt-B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𝝏</m:t>
                        </m:r>
                        <m:r>
                          <a:rPr lang="pt-B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sSubSup>
                          <m:sSubSupPr>
                            <m:ctrlPr>
                              <a:rPr lang="pt-B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pt-B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pt-B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∗</m:t>
                            </m:r>
                          </m:sup>
                        </m:sSubSup>
                        <m:r>
                          <a:rPr lang="pt-B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num>
                      <m:den>
                        <m:r>
                          <a:rPr lang="pt-BR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𝝏</m:t>
                        </m:r>
                        <m:sSub>
                          <m:sSubPr>
                            <m:ctrlPr>
                              <a:rPr lang="pt-B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𝒘</m:t>
                            </m:r>
                          </m:e>
                          <m:sub>
                            <m:r>
                              <a:rPr lang="pt-BR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b="1" dirty="0" smtClean="0">
                    <a:solidFill>
                      <a:srgbClr val="0070C0"/>
                    </a:solidFill>
                  </a:rPr>
                  <a:t>  &lt; 0</a:t>
                </a:r>
                <a:endParaRPr lang="pt-BR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4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Considerando tudo fixo em um determinado tempo 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𝜕𝜋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pt-BR" dirty="0" smtClean="0"/>
                  <a:t> = -x</a:t>
                </a:r>
                <a:r>
                  <a:rPr lang="pt-BR" sz="1800" dirty="0" smtClean="0"/>
                  <a:t>1  </a:t>
                </a:r>
                <a:r>
                  <a:rPr lang="pt-BR" sz="18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  </a:t>
                </a:r>
                <a:r>
                  <a:rPr lang="pt-BR" sz="24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curva negativamente inclinada</a:t>
                </a:r>
                <a:endParaRPr lang="pt-BR" sz="18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dirty="0" smtClean="0"/>
                  <a:t>Tomando-se xi=xi*(w1,w2,p) e substituindo na função de produção: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pt-B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),</m:t>
                    </m:r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pt-BR" dirty="0"/>
                      <m:t>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)]= 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pt-BR" dirty="0"/>
                          <m:t> 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:r>
                  <a:rPr lang="pt-BR" dirty="0" smtClean="0"/>
                  <a:t>    						</a:t>
                </a:r>
                <a:r>
                  <a:rPr lang="pt-BR" dirty="0" smtClean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função de oferta!</a:t>
                </a:r>
                <a:endParaRPr lang="pt-BR" dirty="0"/>
              </a:p>
              <a:p>
                <a:pPr marL="0" indent="0">
                  <a:buNone/>
                </a:pPr>
                <a:r>
                  <a:rPr lang="pt-BR" dirty="0" smtClean="0">
                    <a:solidFill>
                      <a:srgbClr val="0070C0"/>
                    </a:solidFill>
                  </a:rPr>
                  <a:t>A tecnologia vai restringir o formato da função de oferta</a:t>
                </a:r>
                <a:endParaRPr lang="pt-BR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12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 em Curva para Cima 3"/>
          <p:cNvSpPr/>
          <p:nvPr/>
        </p:nvSpPr>
        <p:spPr>
          <a:xfrm>
            <a:off x="6821714" y="4586514"/>
            <a:ext cx="1378857" cy="449943"/>
          </a:xfrm>
          <a:prstGeom prst="curved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Outras derivações relevantes:</a:t>
            </a:r>
            <a:endParaRPr lang="pt-BR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707572" y="1506311"/>
                <a:ext cx="10515600" cy="4351338"/>
              </a:xfrm>
            </p:spPr>
            <p:txBody>
              <a:bodyPr>
                <a:noAutofit/>
              </a:bodyPr>
              <a:lstStyle/>
              <a:p>
                <a:r>
                  <a:rPr lang="pt-BR" sz="2400" dirty="0" smtClean="0"/>
                  <a:t>Pela convexidade da função lucro, sabe-se que: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𝜕</m:t>
                            </m:r>
                          </m:e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𝜕</m:t>
                        </m:r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BR" sz="2400" dirty="0"/>
                  <a:t> &gt; 0</a:t>
                </a:r>
              </a:p>
              <a:p>
                <a:endParaRPr lang="pt-BR" sz="2400" dirty="0" smtClean="0"/>
              </a:p>
              <a:p>
                <a:r>
                  <a:rPr lang="pt-BR" sz="2400" dirty="0" smtClean="0"/>
                  <a:t>Mas, pelo teorema da envoltória: </a:t>
                </a:r>
                <a:r>
                  <a:rPr lang="pt-B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𝜕𝜋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pt-B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𝜕</m:t>
                        </m:r>
                        <m:r>
                          <a:rPr lang="pt-B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𝑤𝑖</m:t>
                        </m:r>
                      </m:den>
                    </m:f>
                    <m:r>
                      <a:rPr lang="pt-B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sSubSup>
                      <m:sSubSupPr>
                        <m:ctrlPr>
                          <a:rPr lang="pt-B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pt-B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pt-B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  <m:sup>
                        <m:r>
                          <a:rPr lang="pt-B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bSup>
                  </m:oMath>
                </a14:m>
                <a:endParaRPr lang="pt-BR" sz="2400" dirty="0" smtClean="0"/>
              </a:p>
              <a:p>
                <a:endParaRPr lang="pt-BR" sz="2400" dirty="0"/>
              </a:p>
              <a:p>
                <a:r>
                  <a:rPr lang="pt-BR" sz="2400" dirty="0" smtClean="0"/>
                  <a:t>Portanto: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𝜕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∗</m:t>
                            </m:r>
                          </m:sup>
                        </m:sSubSup>
                        <m:r>
                          <a:rPr lang="pt-B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num>
                      <m:den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𝜕</m:t>
                        </m:r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 smtClean="0"/>
                  <a:t>  &gt; 0 </a:t>
                </a:r>
                <a:r>
                  <a:rPr lang="pt-BR" sz="2400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pt-B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𝝏</m:t>
                        </m:r>
                        <m:r>
                          <a:rPr lang="pt-B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sSubSup>
                          <m:sSubSupPr>
                            <m:ctrlPr>
                              <a:rPr lang="pt-BR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pt-BR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pt-BR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∗</m:t>
                            </m:r>
                          </m:sup>
                        </m:sSubSup>
                        <m:r>
                          <a:rPr lang="pt-B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num>
                      <m:den>
                        <m:r>
                          <a:rPr lang="pt-B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𝝏</m:t>
                        </m:r>
                        <m:sSub>
                          <m:sSubPr>
                            <m:ctrlPr>
                              <a:rPr lang="pt-BR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pt-BR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𝒘</m:t>
                            </m:r>
                          </m:e>
                          <m:sub>
                            <m:r>
                              <a:rPr lang="pt-BR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b="1" dirty="0">
                    <a:solidFill>
                      <a:srgbClr val="0070C0"/>
                    </a:solidFill>
                  </a:rPr>
                  <a:t>  &lt; </a:t>
                </a:r>
                <a:r>
                  <a:rPr lang="pt-BR" sz="2400" b="1" dirty="0" smtClean="0">
                    <a:solidFill>
                      <a:srgbClr val="0070C0"/>
                    </a:solidFill>
                  </a:rPr>
                  <a:t>0     </a:t>
                </a:r>
                <a:r>
                  <a:rPr lang="pt-BR" sz="2400" dirty="0" smtClean="0"/>
                  <a:t>Logo, a função de demanda por fatores deve ser sempre negativamente 	inclinada</a:t>
                </a:r>
              </a:p>
              <a:p>
                <a:pPr marL="0" indent="0">
                  <a:buNone/>
                </a:pPr>
                <a:r>
                  <a:rPr lang="pt-BR" sz="2400" b="1" dirty="0" smtClean="0">
                    <a:solidFill>
                      <a:srgbClr val="0070C0"/>
                    </a:solidFill>
                  </a:rPr>
                  <a:t>	</a:t>
                </a:r>
                <a:endParaRPr lang="pt-BR" sz="2400" b="1" dirty="0">
                  <a:solidFill>
                    <a:srgbClr val="0070C0"/>
                  </a:solidFill>
                </a:endParaRPr>
              </a:p>
              <a:p>
                <a:r>
                  <a:rPr lang="pt-BR" sz="2400" dirty="0" smtClean="0"/>
                  <a:t>Sendo: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𝜕𝜋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pt-B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𝜕</m:t>
                        </m:r>
                        <m:r>
                          <a:rPr lang="pt-B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  <m:r>
                          <a:rPr lang="pt-B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den>
                    </m:f>
                    <m:r>
                      <a:rPr lang="pt-B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sSubSup>
                      <m:sSubSupPr>
                        <m:ctrlPr>
                          <a:rPr lang="pt-B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pt-B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pt-B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  <m:sup>
                        <m:r>
                          <a:rPr lang="pt-B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pt-BR" sz="2400" dirty="0" smtClean="0"/>
                  <a:t>              e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𝜕𝜋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pt-B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𝜕</m:t>
                        </m:r>
                        <m:r>
                          <a:rPr lang="pt-B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  <m:r>
                          <a:rPr lang="pt-B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pt-BR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sSubSup>
                      <m:sSubSupPr>
                        <m:ctrlPr>
                          <a:rPr lang="pt-B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pt-B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pt-B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  <m:sup>
                        <m:r>
                          <a:rPr lang="pt-BR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bSup>
                  </m:oMath>
                </a14:m>
                <a:endParaRPr lang="pt-BR" sz="2400" dirty="0"/>
              </a:p>
              <a:p>
                <a:endParaRPr lang="pt-BR" sz="2400" dirty="0"/>
              </a:p>
              <a:p>
                <a:endParaRPr lang="pt-BR" sz="2400" dirty="0"/>
              </a:p>
              <a:p>
                <a:endParaRPr lang="pt-BR" sz="2400" dirty="0"/>
              </a:p>
              <a:p>
                <a:endParaRPr lang="pt-BR" sz="2400" dirty="0" smtClean="0"/>
              </a:p>
              <a:p>
                <a:endParaRPr lang="pt-BR" sz="2400" dirty="0"/>
              </a:p>
              <a:p>
                <a:endParaRPr lang="pt-BR" sz="2400" dirty="0" smtClean="0"/>
              </a:p>
              <a:p>
                <a:r>
                  <a:rPr lang="pt-BR" sz="2400" dirty="0" smtClean="0"/>
                  <a:t> </a:t>
                </a:r>
                <a:endParaRPr lang="pt-BR" sz="24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572" y="1506311"/>
                <a:ext cx="10515600" cy="4351338"/>
              </a:xfrm>
              <a:blipFill>
                <a:blip r:embed="rId2"/>
                <a:stretch>
                  <a:fillRect l="-754" b="-739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7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08000"/>
                <a:ext cx="10515600" cy="5668963"/>
              </a:xfrm>
            </p:spPr>
            <p:txBody>
              <a:bodyPr/>
              <a:lstStyle/>
              <a:p>
                <a:r>
                  <a:rPr lang="pt-BR" dirty="0" smtClean="0"/>
                  <a:t>Pelo Teorema de Young: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𝑖𝑗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𝑗𝑖</m:t>
                    </m:r>
                  </m:oMath>
                </a14:m>
                <a:endParaRPr lang="pt-BR" dirty="0" smtClean="0"/>
              </a:p>
              <a:p>
                <a:endParaRPr lang="pt-BR" dirty="0" smtClean="0"/>
              </a:p>
              <a:p>
                <a:r>
                  <a:rPr lang="pt-BR" dirty="0" smtClean="0"/>
                  <a:t>Logo:	</a:t>
                </a:r>
                <a:r>
                  <a:rPr lang="pt-BR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pt-BR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pt-BR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pt-BR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 smtClean="0"/>
                  <a:t>              </a:t>
                </a:r>
                <a:r>
                  <a:rPr lang="pt-BR" dirty="0" smtClean="0">
                    <a:solidFill>
                      <a:srgbClr val="00B050"/>
                    </a:solidFill>
                  </a:rPr>
                  <a:t>Condição de reciprocidade (simetria)</a:t>
                </a:r>
                <a:endParaRPr lang="pt-BR" dirty="0" smtClean="0"/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pt-BR" dirty="0" smtClean="0"/>
                  <a:t> = </a:t>
                </a:r>
                <a:r>
                  <a:rPr lang="pt-BR" dirty="0" err="1" smtClean="0"/>
                  <a:t>py</a:t>
                </a:r>
                <a:r>
                  <a:rPr lang="pt-BR" dirty="0" smtClean="0"/>
                  <a:t>* - w</a:t>
                </a:r>
                <a:r>
                  <a:rPr lang="pt-BR" baseline="-25000" dirty="0" smtClean="0"/>
                  <a:t>1</a:t>
                </a:r>
                <a:r>
                  <a:rPr lang="pt-BR" dirty="0" smtClean="0"/>
                  <a:t>x</a:t>
                </a:r>
                <a:r>
                  <a:rPr lang="pt-BR" baseline="-25000" dirty="0" smtClean="0"/>
                  <a:t>1</a:t>
                </a:r>
                <a:r>
                  <a:rPr lang="pt-BR" dirty="0" smtClean="0"/>
                  <a:t>* - w</a:t>
                </a:r>
                <a:r>
                  <a:rPr lang="pt-BR" baseline="-25000" dirty="0" smtClean="0"/>
                  <a:t>2</a:t>
                </a:r>
                <a:r>
                  <a:rPr lang="pt-BR" dirty="0" smtClean="0"/>
                  <a:t>x</a:t>
                </a:r>
                <a:r>
                  <a:rPr lang="pt-BR" baseline="-25000" dirty="0" smtClean="0"/>
                  <a:t>2</a:t>
                </a:r>
                <a:r>
                  <a:rPr lang="pt-BR" dirty="0" smtClean="0"/>
                  <a:t>*</a:t>
                </a:r>
              </a:p>
              <a:p>
                <a:endParaRPr lang="pt-BR" dirty="0"/>
              </a:p>
              <a:p>
                <a:r>
                  <a:rPr lang="pt-BR" dirty="0" smtClean="0"/>
                  <a:t>Portanto: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𝜕𝜋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𝜕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𝜕𝜋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𝜕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pt-BR" dirty="0" smtClean="0"/>
                  <a:t>     </a:t>
                </a:r>
                <a:r>
                  <a:rPr lang="pt-BR" b="1" dirty="0" smtClean="0">
                    <a:solidFill>
                      <a:srgbClr val="C00000"/>
                    </a:solidFill>
                  </a:rPr>
                  <a:t>Lema de </a:t>
                </a:r>
                <a:r>
                  <a:rPr lang="pt-BR" b="1" dirty="0" err="1" smtClean="0">
                    <a:solidFill>
                      <a:srgbClr val="C00000"/>
                    </a:solidFill>
                  </a:rPr>
                  <a:t>Hotelling</a:t>
                </a:r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08000"/>
                <a:ext cx="10515600" cy="5668963"/>
              </a:xfrm>
              <a:blipFill>
                <a:blip r:embed="rId2"/>
                <a:stretch>
                  <a:fillRect l="-1043" t="-17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 para Baixo 3"/>
          <p:cNvSpPr/>
          <p:nvPr/>
        </p:nvSpPr>
        <p:spPr>
          <a:xfrm>
            <a:off x="7794171" y="4513943"/>
            <a:ext cx="232229" cy="63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396343" y="5399314"/>
            <a:ext cx="8244114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A</a:t>
            </a:r>
            <a:r>
              <a:rPr lang="pt-BR" sz="2400" b="1" dirty="0" smtClean="0">
                <a:solidFill>
                  <a:srgbClr val="C00000"/>
                </a:solidFill>
              </a:rPr>
              <a:t> função de oferta é derivada parcial da função lucro !!!!!</a:t>
            </a:r>
            <a:endParaRPr lang="pt-B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SILBERBERG, E.; SUEN, W. </a:t>
            </a:r>
            <a:r>
              <a:rPr lang="pt-BR" b="1" dirty="0"/>
              <a:t>The </a:t>
            </a:r>
            <a:r>
              <a:rPr lang="pt-BR" b="1" dirty="0" err="1"/>
              <a:t>Structure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economics</a:t>
            </a:r>
            <a:r>
              <a:rPr lang="pt-BR" b="1" dirty="0"/>
              <a:t>: A </a:t>
            </a:r>
            <a:r>
              <a:rPr lang="pt-BR" b="1" dirty="0" err="1"/>
              <a:t>mathemathical</a:t>
            </a:r>
            <a:r>
              <a:rPr lang="pt-BR" b="1" dirty="0"/>
              <a:t> </a:t>
            </a:r>
            <a:r>
              <a:rPr lang="pt-BR" b="1" dirty="0" err="1"/>
              <a:t>analyses</a:t>
            </a:r>
            <a:r>
              <a:rPr lang="pt-BR" dirty="0"/>
              <a:t>. 3rd </a:t>
            </a:r>
            <a:r>
              <a:rPr lang="pt-BR" dirty="0" err="1"/>
              <a:t>Edition</a:t>
            </a:r>
            <a:r>
              <a:rPr lang="pt-BR" dirty="0"/>
              <a:t>. New York, </a:t>
            </a:r>
            <a:r>
              <a:rPr lang="pt-BR" dirty="0" err="1"/>
              <a:t>Mc-Graw</a:t>
            </a:r>
            <a:r>
              <a:rPr lang="pt-BR" dirty="0"/>
              <a:t> Hill. 2001.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CAP.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  <a:p>
            <a:pPr algn="just"/>
            <a:endParaRPr lang="pt-BR" dirty="0"/>
          </a:p>
          <a:p>
            <a:pPr algn="just"/>
            <a:r>
              <a:rPr lang="pt-BR" sz="2400" dirty="0" smtClean="0"/>
              <a:t>SANTOS</a:t>
            </a:r>
            <a:r>
              <a:rPr lang="pt-BR" sz="2400" dirty="0"/>
              <a:t>, Maurinho Luiz dos; VIEIRA, Wilson da Cruz; LÍRIO, Viviani Silva (Ed.). </a:t>
            </a:r>
            <a:r>
              <a:rPr lang="pt-BR" sz="2400" b="1" dirty="0"/>
              <a:t>Microeconomia aplicada</a:t>
            </a:r>
            <a:r>
              <a:rPr lang="pt-BR" sz="2400" dirty="0"/>
              <a:t>. Suprema, 2009.</a:t>
            </a:r>
          </a:p>
          <a:p>
            <a:pPr algn="just"/>
            <a:r>
              <a:rPr lang="pt-BR" sz="2400" dirty="0" smtClean="0"/>
              <a:t>SNYDER</a:t>
            </a:r>
            <a:r>
              <a:rPr lang="pt-BR" sz="2400" dirty="0"/>
              <a:t>, C.; NICHOLSON, W. </a:t>
            </a:r>
            <a:r>
              <a:rPr lang="pt-BR" sz="2400" b="1" dirty="0" err="1"/>
              <a:t>Microeconomic</a:t>
            </a:r>
            <a:r>
              <a:rPr lang="pt-BR" sz="2400" b="1" dirty="0"/>
              <a:t> </a:t>
            </a:r>
            <a:r>
              <a:rPr lang="pt-BR" sz="2400" b="1" dirty="0" err="1"/>
              <a:t>theory</a:t>
            </a:r>
            <a:r>
              <a:rPr lang="pt-BR" sz="2400" b="1" dirty="0"/>
              <a:t>: Basic </a:t>
            </a:r>
            <a:r>
              <a:rPr lang="pt-BR" sz="2400" b="1" dirty="0" err="1"/>
              <a:t>Principles</a:t>
            </a:r>
            <a:r>
              <a:rPr lang="pt-BR" sz="2400" b="1" dirty="0"/>
              <a:t> </a:t>
            </a:r>
            <a:r>
              <a:rPr lang="pt-BR" sz="2400" b="1" dirty="0" err="1"/>
              <a:t>and</a:t>
            </a:r>
            <a:r>
              <a:rPr lang="pt-BR" sz="2400" b="1" dirty="0"/>
              <a:t> </a:t>
            </a:r>
            <a:r>
              <a:rPr lang="pt-BR" sz="2400" b="1" dirty="0" err="1"/>
              <a:t>Extensions</a:t>
            </a:r>
            <a:r>
              <a:rPr lang="pt-BR" sz="2400" dirty="0"/>
              <a:t>. South Western CENGAGE Learning. 11th </a:t>
            </a:r>
            <a:r>
              <a:rPr lang="pt-BR" sz="2400" dirty="0" err="1"/>
              <a:t>Edition</a:t>
            </a:r>
            <a:r>
              <a:rPr lang="pt-BR" sz="2400" dirty="0"/>
              <a:t>. </a:t>
            </a:r>
            <a:r>
              <a:rPr lang="pt-BR" sz="2400" dirty="0" smtClean="0"/>
              <a:t>2012.</a:t>
            </a:r>
          </a:p>
          <a:p>
            <a:pPr algn="just"/>
            <a:r>
              <a:rPr lang="pt-BR" altLang="pt-BR" sz="2400" dirty="0" smtClean="0"/>
              <a:t>VARIAN, H.</a:t>
            </a:r>
            <a:r>
              <a:rPr lang="pt-BR" altLang="pt-BR" sz="2400" dirty="0" smtClean="0"/>
              <a:t> </a:t>
            </a:r>
            <a:r>
              <a:rPr lang="pt-BR" altLang="pt-BR" sz="2400" dirty="0"/>
              <a:t>Microeconomia – Princípios Básicos. Uma abordagem moderna. Ed. Campus. 2003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2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Pela condição de simetria de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pt-B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*: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4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pt-BR" sz="4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t-BR" sz="40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4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pt-BR" sz="4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pt-BR" sz="4800" dirty="0" smtClean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4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pt-BR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t-BR" sz="4800" i="1" baseline="-250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sz="4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pt-BR" sz="4800" dirty="0" smtClean="0"/>
              </a:p>
              <a:p>
                <a:endParaRPr lang="pt-BR" sz="4800" dirty="0"/>
              </a:p>
              <a:p>
                <a:r>
                  <a:rPr lang="pt-BR" sz="3200" dirty="0" smtClean="0"/>
                  <a:t>Logo, tem-se a </a:t>
                </a:r>
                <a:r>
                  <a:rPr lang="pt-BR" sz="3200" dirty="0" smtClean="0">
                    <a:solidFill>
                      <a:srgbClr val="00B0F0"/>
                    </a:solidFill>
                  </a:rPr>
                  <a:t>condição de reciprocidade</a:t>
                </a:r>
                <a:r>
                  <a:rPr lang="pt-BR" sz="3200" dirty="0" smtClean="0"/>
                  <a:t>:</a:t>
                </a:r>
              </a:p>
              <a:p>
                <a:pPr marL="0" indent="0">
                  <a:buNone/>
                </a:pPr>
                <a:endParaRPr lang="pt-BR" sz="32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𝜕𝜋</m:t>
                            </m:r>
                          </m:num>
                          <m:den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pt-B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t-BR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pt-BR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𝜕𝜋</m:t>
                            </m:r>
                          </m:num>
                          <m:den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  <m:r>
                          <a:rPr 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3200" dirty="0" smtClean="0"/>
                  <a:t> 	</a:t>
                </a:r>
                <a:r>
                  <a:rPr lang="pt-BR" sz="3600" b="1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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pt-BR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pt-BR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𝝏</m:t>
                        </m:r>
                        <m:sSubSup>
                          <m:sSubSupPr>
                            <m:ctrlPr>
                              <a:rPr lang="pt-BR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pt-BR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pt-BR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pt-BR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pt-BR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𝝏</m:t>
                        </m:r>
                        <m:r>
                          <a:rPr lang="pt-BR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𝒑</m:t>
                        </m:r>
                      </m:den>
                    </m:f>
                    <m:r>
                      <a:rPr lang="pt-BR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pt-BR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pt-BR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𝝏</m:t>
                        </m:r>
                        <m:sSup>
                          <m:sSupPr>
                            <m:ctrlPr>
                              <a:rPr lang="pt-BR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pt-BR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𝒚</m:t>
                            </m:r>
                          </m:e>
                          <m:sup>
                            <m:r>
                              <a:rPr lang="pt-BR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pt-BR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𝝏</m:t>
                        </m:r>
                        <m:sSub>
                          <m:sSubPr>
                            <m:ctrlPr>
                              <a:rPr lang="pt-BR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pt-BR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𝒘</m:t>
                            </m:r>
                          </m:e>
                          <m:sub>
                            <m:r>
                              <a:rPr lang="pt-BR" sz="3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endParaRPr lang="pt-BR" sz="3200" b="1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43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8186057" y="1690688"/>
            <a:ext cx="3309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Quais conclusões podemos tirar sabendo-se que a função lucro ótima é convexa? Ou seja, sua derivada segunda em relação a preço p é positiva???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9666514" y="3381829"/>
            <a:ext cx="478972" cy="841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940800" y="4499429"/>
            <a:ext cx="241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Função oferta é positivamente inclinada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3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ELASTICIDADES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8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err="1" smtClean="0"/>
              <a:t>Homogeneidade</a:t>
            </a:r>
            <a:r>
              <a:rPr lang="en-US" dirty="0" smtClean="0"/>
              <a:t> das </a:t>
            </a:r>
            <a:r>
              <a:rPr lang="en-US" dirty="0" err="1"/>
              <a:t>F</a:t>
            </a:r>
            <a:r>
              <a:rPr lang="en-US" dirty="0" err="1" smtClean="0"/>
              <a:t>unções</a:t>
            </a:r>
            <a:r>
              <a:rPr lang="en-US" dirty="0" smtClean="0"/>
              <a:t> de </a:t>
            </a:r>
            <a:r>
              <a:rPr lang="en-US" dirty="0" err="1" smtClean="0"/>
              <a:t>Demanda</a:t>
            </a:r>
            <a:r>
              <a:rPr lang="en-US" dirty="0" smtClean="0"/>
              <a:t> e </a:t>
            </a:r>
            <a:r>
              <a:rPr lang="en-US" dirty="0" err="1" smtClean="0"/>
              <a:t>Oferta</a:t>
            </a:r>
            <a:r>
              <a:rPr lang="en-US" dirty="0" smtClean="0"/>
              <a:t> dos </a:t>
            </a:r>
            <a:r>
              <a:rPr lang="en-US" dirty="0" err="1" smtClean="0"/>
              <a:t>fatores</a:t>
            </a:r>
            <a:r>
              <a:rPr lang="en-US" dirty="0" smtClean="0"/>
              <a:t> 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sz="2400" dirty="0"/>
                  <a:t>Dada as CPO da Função de Lucro podemos encontrar funções de demanda e oferta dos fatores:</a:t>
                </a:r>
              </a:p>
              <a:p>
                <a:endParaRPr lang="pt-BR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BR" sz="2400" i="1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pt-BR" sz="2400" i="1" dirty="0">
                    <a:latin typeface="Cambria Math" panose="02040503050406030204" pitchFamily="18" charset="0"/>
                  </a:rPr>
                  <a:t>                       Curva de demanda dos fatores</a:t>
                </a:r>
              </a:p>
              <a:p>
                <a:endParaRPr lang="pt-BR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/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pt-BR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/>
                      <m:sup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B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i="1" dirty="0">
                    <a:latin typeface="Cambria Math" panose="02040503050406030204" pitchFamily="18" charset="0"/>
                  </a:rPr>
                  <a:t>                Curva de </a:t>
                </a:r>
                <a:r>
                  <a:rPr lang="pt-BR" sz="2400" i="1" dirty="0" smtClean="0">
                    <a:latin typeface="Cambria Math" panose="02040503050406030204" pitchFamily="18" charset="0"/>
                  </a:rPr>
                  <a:t>oferta</a:t>
                </a:r>
                <a:endParaRPr lang="pt-BR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sz="2400" dirty="0"/>
              </a:p>
              <a:p>
                <a:pPr marL="0" indent="0">
                  <a:buNone/>
                </a:pPr>
                <a:r>
                  <a:rPr lang="pt-BR" sz="2400" dirty="0" smtClean="0"/>
                  <a:t>Ambas são </a:t>
                </a:r>
                <a:r>
                  <a:rPr lang="pt-BR" sz="2400" b="1" dirty="0" smtClean="0"/>
                  <a:t>homogêneas </a:t>
                </a:r>
                <a:r>
                  <a:rPr lang="pt-BR" sz="2400" b="1" dirty="0"/>
                  <a:t>de grau zero</a:t>
                </a:r>
                <a:r>
                  <a:rPr lang="pt-BR" sz="2400" dirty="0"/>
                  <a:t> nos preços dos insumos e dos produto.</a:t>
                </a:r>
              </a:p>
              <a:p>
                <a:pPr marL="0" indent="0">
                  <a:buNone/>
                </a:pPr>
                <a:endParaRPr lang="pt-BR" sz="2400" dirty="0"/>
              </a:p>
            </p:txBody>
          </p:sp>
        </mc:Choice>
        <mc:Fallback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 r="-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de seta reta 5"/>
          <p:cNvCxnSpPr/>
          <p:nvPr/>
        </p:nvCxnSpPr>
        <p:spPr>
          <a:xfrm>
            <a:off x="8024198" y="4188276"/>
            <a:ext cx="7446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5069984" y="3265291"/>
            <a:ext cx="9087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8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Elasticidades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ço Reservado para Conteúdo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856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40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BR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4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BR" sz="4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pt-BR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4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BR" sz="4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pt-BR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4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pt-BR" sz="4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sSub>
                            <m:sSubPr>
                              <m:ctrlP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/>
                            <m:e>
                              <m:f>
                                <m:fPr>
                                  <m:ctrlPr>
                                    <a:rPr lang="pt-BR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40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pt-BR" sz="4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pt-BR" sz="4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3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pt-BR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4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4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pt-BR" sz="40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pt-BR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4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4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pt-BR" sz="40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pt-BR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pt-BR" sz="40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pt-BR" sz="4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pt-BR" sz="2500" b="0" dirty="0" smtClean="0"/>
              </a:p>
              <a:p>
                <a:pPr marL="285750" indent="-285750"/>
                <a:endParaRPr lang="pt-BR" sz="2500" dirty="0" smtClean="0"/>
              </a:p>
              <a:p>
                <a:pPr marL="285750" indent="-285750"/>
                <a:endParaRPr lang="pt-BR" sz="2500" dirty="0" smtClean="0"/>
              </a:p>
              <a:p>
                <a:pPr marL="285750" indent="-285750"/>
                <a:r>
                  <a:rPr lang="pt-BR" sz="2500" dirty="0" smtClean="0"/>
                  <a:t> </a:t>
                </a:r>
                <a14:m>
                  <m:oMath xmlns:m="http://schemas.openxmlformats.org/officeDocument/2006/math">
                    <m:r>
                      <a:rPr lang="pt-BR" sz="3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3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pt-BR" sz="3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3200" dirty="0"/>
                  <a:t>                  </a:t>
                </a:r>
                <a:r>
                  <a:rPr lang="pt-BR" sz="3200" dirty="0" smtClean="0"/>
                  <a:t>Elasticidade </a:t>
                </a:r>
                <a:r>
                  <a:rPr lang="pt-BR" sz="3200" dirty="0"/>
                  <a:t>do próprio produto</a:t>
                </a:r>
              </a:p>
              <a:p>
                <a:pPr marL="285750" indent="-285750"/>
                <a:endParaRPr lang="pt-BR" sz="3200" dirty="0"/>
              </a:p>
              <a:p>
                <a:pPr marL="285750" indent="-285750"/>
                <a14:m>
                  <m:oMath xmlns:m="http://schemas.openxmlformats.org/officeDocument/2006/math">
                    <m:r>
                      <a:rPr lang="pt-BR" sz="3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3200" i="1" dirty="0">
                        <a:latin typeface="Cambria Math" panose="02040503050406030204" pitchFamily="18" charset="0"/>
                      </a:rPr>
                      <m:t> ≠ </m:t>
                    </m:r>
                    <m:r>
                      <a:rPr lang="pt-BR" sz="3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pt-BR" sz="3200" i="1" dirty="0">
                        <a:latin typeface="Cambria Math" panose="02040503050406030204" pitchFamily="18" charset="0"/>
                      </a:rPr>
                      <m:t>                  </m:t>
                    </m:r>
                  </m:oMath>
                </a14:m>
                <a:r>
                  <a:rPr lang="pt-BR" sz="3200" dirty="0"/>
                  <a:t>Elasticidade entre produtos (cruzadas) </a:t>
                </a:r>
              </a:p>
              <a:p>
                <a:endParaRPr lang="pt-BR" sz="2500" dirty="0"/>
              </a:p>
            </p:txBody>
          </p:sp>
        </mc:Choice>
        <mc:Fallback>
          <p:sp>
            <p:nvSpPr>
              <p:cNvPr id="4" name="Espaço Reservado para Conteúdo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85624"/>
              </a:xfrm>
              <a:prstGeom prst="rect">
                <a:avLst/>
              </a:prstGeom>
              <a:blipFill>
                <a:blip r:embed="rId2"/>
                <a:stretch>
                  <a:fillRect l="-1739" t="-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1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pt-BR" dirty="0"/>
              <a:t>Relação entre a elasticidade e elasticidade cruzada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pt-BR" dirty="0"/>
                  <a:t>Aplicando o Teorema de Euler sobre uma função de demanda para “n” bens, </a:t>
                </a:r>
                <a:r>
                  <a:rPr lang="pt-BR" dirty="0" smtClean="0"/>
                  <a:t>pode-se </a:t>
                </a:r>
                <a:r>
                  <a:rPr lang="pt-BR" dirty="0"/>
                  <a:t>analisar a relação entre a elasticidade e a elasticidade cruzada para um </a:t>
                </a:r>
                <a:r>
                  <a:rPr lang="pt-BR" dirty="0" smtClean="0"/>
                  <a:t>bem: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dirty="0" smtClean="0"/>
                  <a:t>Dividindo </a:t>
                </a:r>
                <a:r>
                  <a:rPr lang="pt-BR" dirty="0"/>
                  <a:t>(1)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, </a:t>
                </a:r>
                <a:r>
                  <a:rPr lang="pt-BR" dirty="0" smtClean="0"/>
                  <a:t>teremos: </a:t>
                </a: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3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4269130" y="3095824"/>
                <a:ext cx="2739340" cy="375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130" y="3095824"/>
                <a:ext cx="2739340" cy="375424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716280" y="5376667"/>
                <a:ext cx="5550622" cy="671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 …+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" y="5376667"/>
                <a:ext cx="5550622" cy="6716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6369951" y="5545526"/>
            <a:ext cx="470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  ≡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ângulo 7"/>
              <p:cNvSpPr/>
              <p:nvPr/>
            </p:nvSpPr>
            <p:spPr>
              <a:xfrm>
                <a:off x="7391027" y="5465120"/>
                <a:ext cx="4365682" cy="49475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pt-BR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  <m:r>
                        <a:rPr lang="pt-BR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pt-BR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pt-BR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BR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pt-BR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pt-BR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pt-BR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pt-BR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BR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027" y="5465120"/>
                <a:ext cx="4365682" cy="494751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/>
          <p:cNvSpPr/>
          <p:nvPr/>
        </p:nvSpPr>
        <p:spPr>
          <a:xfrm>
            <a:off x="9826132" y="3836612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Cambria Math" panose="02040503050406030204" pitchFamily="18" charset="0"/>
              </a:rPr>
              <a:t>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3096551" y="3679165"/>
                <a:ext cx="5356531" cy="671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 …+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551" y="3679165"/>
                <a:ext cx="5356531" cy="6716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2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Elasticidade</a:t>
            </a:r>
            <a:r>
              <a:rPr lang="en-US" dirty="0" smtClean="0"/>
              <a:t> de </a:t>
            </a:r>
            <a:r>
              <a:rPr lang="en-US" dirty="0" err="1" smtClean="0"/>
              <a:t>escala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y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θ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θ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y</m:t>
                        </m:r>
                        <m:r>
                          <a:rPr lang="en-US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θ</m:t>
                        </m:r>
                      </m:num>
                      <m:den>
                        <m:r>
                          <a:rPr lang="pt-B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pt-BR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den>
                    </m:f>
                  </m:oMath>
                </a14:m>
                <a:r>
                  <a:rPr lang="pt-BR" dirty="0" smtClean="0"/>
                  <a:t> ,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θ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θ</m:t>
                        </m:r>
                      </m:den>
                    </m:f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y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θ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θ</m:t>
                              </m:r>
                            </m:den>
                          </m:f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y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nary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𝑦𝑖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de seta reta 3"/>
          <p:cNvCxnSpPr/>
          <p:nvPr/>
        </p:nvCxnSpPr>
        <p:spPr>
          <a:xfrm>
            <a:off x="5363062" y="4425877"/>
            <a:ext cx="9087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6357917" y="4241211"/>
                <a:ext cx="4662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/>
                <a:r>
                  <a:rPr lang="pt-BR" dirty="0" smtClean="0"/>
                  <a:t>Elasticidade do produto em relação ao insumo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917" y="4241211"/>
                <a:ext cx="466211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176" t="-8333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de seta reta 6"/>
          <p:cNvCxnSpPr/>
          <p:nvPr/>
        </p:nvCxnSpPr>
        <p:spPr>
          <a:xfrm>
            <a:off x="5363062" y="2386062"/>
            <a:ext cx="9087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6510317" y="2201396"/>
            <a:ext cx="3803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dirty="0" err="1" smtClean="0"/>
              <a:t>Nível</a:t>
            </a:r>
            <a:r>
              <a:rPr lang="en-US" dirty="0" smtClean="0"/>
              <a:t> de </a:t>
            </a:r>
            <a:r>
              <a:rPr lang="en-US" dirty="0" err="1" smtClean="0"/>
              <a:t>utlização</a:t>
            </a:r>
            <a:r>
              <a:rPr lang="en-US" dirty="0" smtClean="0"/>
              <a:t> de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insumos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Elasticidade</a:t>
            </a:r>
            <a:r>
              <a:rPr lang="en-US" dirty="0"/>
              <a:t> de </a:t>
            </a:r>
            <a:r>
              <a:rPr lang="en-US" dirty="0" err="1"/>
              <a:t>escala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pt-BR" dirty="0" smtClean="0"/>
                  <a:t>Permite </a:t>
                </a:r>
                <a:r>
                  <a:rPr lang="pt-BR" dirty="0"/>
                  <a:t>que a magnitude da elasticidade de escala possa ser utilizada para avaliar os retornos de escala, da seguinte forma: </a:t>
                </a:r>
                <a:endParaRPr lang="pt-BR" dirty="0" smtClean="0"/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&gt;1: </m:t>
                    </m:r>
                  </m:oMath>
                </a14:m>
                <a:r>
                  <a:rPr lang="en-US" dirty="0" err="1" smtClean="0"/>
                  <a:t>função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produção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apresenta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retornos</a:t>
                </a:r>
                <a:r>
                  <a:rPr lang="en-US" dirty="0" smtClean="0"/>
                  <a:t> </a:t>
                </a:r>
                <a:r>
                  <a:rPr lang="en-US" b="1" dirty="0" err="1" smtClean="0"/>
                  <a:t>crescentes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escala</a:t>
                </a:r>
                <a:r>
                  <a:rPr lang="en-US" dirty="0" smtClean="0"/>
                  <a:t>;</a:t>
                </a:r>
              </a:p>
              <a:p>
                <a:pPr>
                  <a:buFontTx/>
                  <a:buChar char="-"/>
                </a:pPr>
                <a:endParaRPr lang="en-US" dirty="0" smtClean="0"/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função de </a:t>
                </a:r>
                <a:r>
                  <a:rPr lang="en-US" dirty="0" err="1" smtClean="0"/>
                  <a:t>produção</a:t>
                </a:r>
                <a:r>
                  <a:rPr lang="en-US" dirty="0" smtClean="0"/>
                  <a:t> </a:t>
                </a:r>
                <a:r>
                  <a:rPr lang="en-US" dirty="0" err="1"/>
                  <a:t>apresenta</a:t>
                </a:r>
                <a:r>
                  <a:rPr lang="en-US" dirty="0"/>
                  <a:t> </a:t>
                </a:r>
                <a:r>
                  <a:rPr lang="en-US" dirty="0" err="1"/>
                  <a:t>retornos</a:t>
                </a:r>
                <a:r>
                  <a:rPr lang="en-US" dirty="0"/>
                  <a:t> </a:t>
                </a:r>
                <a:r>
                  <a:rPr lang="en-US" b="1" dirty="0" err="1" smtClean="0"/>
                  <a:t>constantes</a:t>
                </a:r>
                <a:r>
                  <a:rPr lang="en-US" dirty="0" smtClean="0"/>
                  <a:t> de </a:t>
                </a:r>
                <a:r>
                  <a:rPr lang="en-US" dirty="0" err="1"/>
                  <a:t>escala</a:t>
                </a:r>
                <a:r>
                  <a:rPr lang="en-US" dirty="0"/>
                  <a:t>;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1 </m:t>
                    </m:r>
                  </m:oMath>
                </a14:m>
                <a:r>
                  <a:rPr lang="en-US" dirty="0" smtClean="0"/>
                  <a:t>: função </a:t>
                </a:r>
                <a:r>
                  <a:rPr lang="en-US" dirty="0"/>
                  <a:t>de </a:t>
                </a:r>
                <a:r>
                  <a:rPr lang="en-US" dirty="0" err="1"/>
                  <a:t>produção</a:t>
                </a:r>
                <a:r>
                  <a:rPr lang="en-US" dirty="0"/>
                  <a:t> </a:t>
                </a:r>
                <a:r>
                  <a:rPr lang="en-US" dirty="0" err="1"/>
                  <a:t>apresenta</a:t>
                </a:r>
                <a:r>
                  <a:rPr lang="en-US" dirty="0"/>
                  <a:t> </a:t>
                </a:r>
                <a:r>
                  <a:rPr lang="en-US" dirty="0" err="1"/>
                  <a:t>retornos</a:t>
                </a:r>
                <a:r>
                  <a:rPr lang="en-US" dirty="0"/>
                  <a:t> </a:t>
                </a:r>
                <a:r>
                  <a:rPr lang="en-US" b="1" dirty="0" err="1" smtClean="0"/>
                  <a:t>descrescentes</a:t>
                </a:r>
                <a:r>
                  <a:rPr lang="en-US" dirty="0" smtClean="0"/>
                  <a:t> de </a:t>
                </a:r>
                <a:r>
                  <a:rPr lang="en-US" dirty="0" err="1"/>
                  <a:t>escala</a:t>
                </a:r>
                <a:r>
                  <a:rPr lang="en-US" dirty="0"/>
                  <a:t>;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7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89457" cy="100827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Elasticidade</a:t>
            </a:r>
            <a:r>
              <a:rPr lang="en-US" dirty="0" smtClean="0"/>
              <a:t> de </a:t>
            </a:r>
            <a:r>
              <a:rPr lang="en-US" dirty="0" err="1" smtClean="0"/>
              <a:t>Substituição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7446"/>
                <a:ext cx="10515600" cy="46295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dirty="0" smtClean="0"/>
                  <a:t>Dada a função de produção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pt-BR" dirty="0" smtClean="0"/>
                  <a:t> </a:t>
                </a:r>
                <a:r>
                  <a:rPr lang="pt-BR" dirty="0"/>
                  <a:t>como se </a:t>
                </a:r>
                <a:r>
                  <a:rPr lang="pt-BR" dirty="0" smtClean="0"/>
                  <a:t>substitui um insumo </a:t>
                </a:r>
                <a:r>
                  <a:rPr lang="pt-BR" dirty="0"/>
                  <a:t>por outro</a:t>
                </a:r>
                <a:r>
                  <a:rPr lang="pt-BR" dirty="0" smtClean="0"/>
                  <a:t>? E o que determina essa troca? </a:t>
                </a: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7446"/>
                <a:ext cx="10515600" cy="4629517"/>
              </a:xfrm>
              <a:blipFill>
                <a:blip r:embed="rId2"/>
                <a:stretch>
                  <a:fillRect l="-1217" t="-22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4" y="2541561"/>
            <a:ext cx="4546560" cy="38721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15649" y="6351005"/>
            <a:ext cx="645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Snyder</a:t>
            </a:r>
            <a:r>
              <a:rPr lang="pt-BR" dirty="0" smtClean="0"/>
              <a:t> e Nicholson, 2012. Pg. 315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701941" y="3256377"/>
                <a:ext cx="6906121" cy="1489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△</m:t>
                                  </m:r>
                                  <m:f>
                                    <m:f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den>
                          </m:f>
                        </m:num>
                        <m:den>
                          <m:eqArr>
                            <m:eqArr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△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𝑇𝑀𝑆𝑇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𝑇𝑀𝑆𝑇</m:t>
                              </m:r>
                            </m:e>
                            <m:e/>
                          </m:eqAr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△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△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𝑇𝑀𝑆𝑇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𝑇𝑀𝑆𝑇</m:t>
                          </m:r>
                        </m:num>
                        <m:den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𝑑𝑇𝑀𝑆𝑇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𝑅𝑇𝑆</m:t>
                          </m:r>
                        </m:num>
                        <m:den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𝑑𝑙𝑛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𝑇𝑀𝑆𝑇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941" y="3256377"/>
                <a:ext cx="6906121" cy="1489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6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0086" y="163489"/>
            <a:ext cx="1051560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 smtClean="0"/>
              <a:t>Exemplos: Funções </a:t>
            </a:r>
            <a:r>
              <a:rPr lang="pt-BR" dirty="0"/>
              <a:t>de </a:t>
            </a:r>
            <a:r>
              <a:rPr lang="pt-BR" dirty="0" smtClean="0"/>
              <a:t>Produção mais comuns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pt-BR" dirty="0"/>
                  <a:t>1) </a:t>
                </a:r>
                <a:r>
                  <a:rPr lang="pt-BR" dirty="0" smtClean="0"/>
                  <a:t>Linear (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=∞)</m:t>
                    </m:r>
                  </m:oMath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0" y="2181866"/>
            <a:ext cx="4112183" cy="416913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15649" y="6351005"/>
            <a:ext cx="645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Snyder</a:t>
            </a:r>
            <a:r>
              <a:rPr lang="pt-BR" dirty="0" smtClean="0"/>
              <a:t> e Nicholson, 2012. Pg. 317	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6096000" y="2910840"/>
                <a:ext cx="3936078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𝒚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𝒌</m:t>
                          </m:r>
                          <m:r>
                            <a:rPr lang="pt-BR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𝒍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sSub>
                        <m:sSubPr>
                          <m:ctrlPr>
                            <a:rPr lang="pt-B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  <m:sub/>
                      </m:sSub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sSub>
                        <m:sSubPr>
                          <m:ctrlPr>
                            <a:rPr lang="pt-B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𝒍</m:t>
                          </m:r>
                        </m:e>
                        <m:sub/>
                      </m:sSub>
                      <m:r>
                        <a:rPr lang="pt-BR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BR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b="1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endParaRPr lang="pt-BR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BR" sz="2400" b="1" dirty="0"/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10840"/>
                <a:ext cx="3936078" cy="1107996"/>
              </a:xfrm>
              <a:prstGeom prst="rect">
                <a:avLst/>
              </a:prstGeom>
              <a:blipFill>
                <a:blip r:embed="rId4"/>
                <a:stretch>
                  <a:fillRect b="-110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3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9169"/>
                <a:ext cx="10515600" cy="461779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dirty="0" smtClean="0"/>
                  <a:t>2) Proporções Fixas </a:t>
                </a:r>
                <a:r>
                  <a:rPr lang="pt-BR" dirty="0"/>
                  <a:t>(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=0)</m:t>
                    </m:r>
                  </m:oMath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9169"/>
                <a:ext cx="10515600" cy="4617794"/>
              </a:xfrm>
              <a:blipFill rotWithShape="1">
                <a:blip r:embed="rId2"/>
                <a:stretch>
                  <a:fillRect l="-1217" t="-21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7" y="2313528"/>
            <a:ext cx="3909646" cy="399238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15649" y="6351005"/>
            <a:ext cx="645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Snyder</a:t>
            </a:r>
            <a:r>
              <a:rPr lang="pt-BR" dirty="0" smtClean="0"/>
              <a:t> e Nicholson, 2012. Pg. 317	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5669279" y="3116282"/>
                <a:ext cx="420155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/>
                              </m:sSub>
                            </m:e>
                          </m:d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  <m:r>
                            <m:rPr>
                              <m:nor/>
                            </m:rPr>
                            <a:rPr lang="pt-BR" sz="2400" dirty="0"/>
                            <m:t> </m:t>
                          </m:r>
                        </m:e>
                      </m:func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79" y="3116282"/>
                <a:ext cx="4201551" cy="369332"/>
              </a:xfrm>
              <a:prstGeom prst="rect">
                <a:avLst/>
              </a:prstGeom>
              <a:blipFill>
                <a:blip r:embed="rId4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230086" y="163490"/>
            <a:ext cx="9786257" cy="98314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Exemplos: Funções </a:t>
            </a:r>
            <a:r>
              <a:rPr lang="pt-BR" dirty="0"/>
              <a:t>de </a:t>
            </a:r>
            <a:r>
              <a:rPr lang="pt-BR" dirty="0" smtClean="0"/>
              <a:t>Produção mais comuns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16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Longo e Curto Prazo: Princípio de Le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</a:rPr>
              <a:t>Châtelier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51593" y="1570892"/>
                <a:ext cx="10515600" cy="47801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dirty="0"/>
                  <a:t>3) </a:t>
                </a:r>
                <a:r>
                  <a:rPr lang="pt-BR" dirty="0" err="1"/>
                  <a:t>Cobb</a:t>
                </a:r>
                <a:r>
                  <a:rPr lang="pt-BR" dirty="0"/>
                  <a:t>-Douglas (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pt-BR" dirty="0"/>
                  <a:t> </a:t>
                </a: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1593" y="1570892"/>
                <a:ext cx="10515600" cy="4780113"/>
              </a:xfrm>
              <a:blipFill rotWithShape="1">
                <a:blip r:embed="rId2"/>
                <a:stretch>
                  <a:fillRect l="-1217" t="-20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6" y="2203938"/>
            <a:ext cx="4614029" cy="414706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15649" y="6351005"/>
            <a:ext cx="645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Snyder</a:t>
            </a:r>
            <a:r>
              <a:rPr lang="pt-BR" dirty="0" smtClean="0"/>
              <a:t> e Nicholson, 2012. Pg. 317	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5669280" y="2058962"/>
                <a:ext cx="5059680" cy="289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fName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/>
                            <m:sup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/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b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0" y="2058962"/>
                <a:ext cx="5059680" cy="289951"/>
              </a:xfrm>
              <a:prstGeom prst="rect">
                <a:avLst/>
              </a:prstGeom>
              <a:blipFill rotWithShape="1">
                <a:blip r:embed="rId4"/>
                <a:stretch>
                  <a:fillRect t="-6383" b="-34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6494585" y="2737339"/>
                <a:ext cx="3203313" cy="710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𝑇𝑀𝑆𝑇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585" y="2737339"/>
                <a:ext cx="3203313" cy="7105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748886" y="3559853"/>
                <a:ext cx="2949012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𝑇𝑀𝑆𝑇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𝑙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886" y="3559853"/>
                <a:ext cx="2949012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ângulo 8"/>
              <p:cNvSpPr/>
              <p:nvPr/>
            </p:nvSpPr>
            <p:spPr>
              <a:xfrm>
                <a:off x="6966570" y="4592488"/>
                <a:ext cx="3615670" cy="1091646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𝝈</m:t>
                      </m:r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𝝏</m:t>
                      </m:r>
                      <m:func>
                        <m:funcPr>
                          <m:ctrlP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𝐥𝐧</m:t>
                          </m:r>
                        </m:fName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num>
                                <m:den>
                                  <m:r>
                                    <a:rPr lang="en-US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𝒍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pt-BR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𝝏</m:t>
                          </m:r>
                        </m:e>
                      </m:func>
                      <m:func>
                        <m:funcPr>
                          <m:ctrlP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𝐥𝐧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𝑻𝑴𝑺𝑻</m:t>
                          </m:r>
                          <m:r>
                            <a:rPr 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  <m:r>
                        <a:rPr lang="en-US" sz="2000" b="1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0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pt-BR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  <a:endParaRPr lang="pt-BR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570" y="4592488"/>
                <a:ext cx="3615670" cy="10916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230086" y="163490"/>
            <a:ext cx="9786257" cy="98314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Exemplos: Funções </a:t>
            </a:r>
            <a:r>
              <a:rPr lang="pt-BR" dirty="0"/>
              <a:t>de </a:t>
            </a:r>
            <a:r>
              <a:rPr lang="pt-BR" dirty="0" smtClean="0"/>
              <a:t>Produção mais comuns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94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59169"/>
            <a:ext cx="10515600" cy="4617794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4) </a:t>
            </a:r>
            <a:r>
              <a:rPr lang="pt-BR" i="1" dirty="0"/>
              <a:t>Constant </a:t>
            </a:r>
            <a:r>
              <a:rPr lang="pt-BR" i="1" dirty="0" err="1"/>
              <a:t>Elasticity</a:t>
            </a:r>
            <a:r>
              <a:rPr lang="pt-BR" i="1" dirty="0"/>
              <a:t> </a:t>
            </a:r>
            <a:r>
              <a:rPr lang="pt-BR" i="1" dirty="0" err="1"/>
              <a:t>Substitution</a:t>
            </a:r>
            <a:r>
              <a:rPr lang="pt-BR" dirty="0"/>
              <a:t> (CES)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93702" y="2269085"/>
                <a:ext cx="5558782" cy="706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b/>
                            </m:s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fName>
                      <m:e>
                        <m:eqArr>
                          <m:eqArr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sup>
                                    </m:sSup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p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den>
                                </m:f>
                              </m:sup>
                            </m:sSup>
                          </m:e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</m:e>
                        </m:eqArr>
                      </m:e>
                    </m:func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1, </m:t>
                    </m:r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</m:t>
                    </m:r>
                    <m: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pt-B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pt-BR" dirty="0" smtClean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02" y="2269085"/>
                <a:ext cx="5558782" cy="7066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693702" y="3092597"/>
                <a:ext cx="5495799" cy="1117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𝑇𝑀𝑆𝑇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l-G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)/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l-G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ρ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l-G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i="1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)/</m:t>
                              </m:r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l-G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02" y="3092597"/>
                <a:ext cx="5495799" cy="11172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564748" y="4638586"/>
                <a:ext cx="3774046" cy="991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𝜕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</m:func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𝑇𝑀𝑆𝑇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func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pt-BR" dirty="0" smtClean="0"/>
                  <a:t>  </a:t>
                </a:r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48" y="4638586"/>
                <a:ext cx="3774046" cy="9916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to 8"/>
          <p:cNvCxnSpPr/>
          <p:nvPr/>
        </p:nvCxnSpPr>
        <p:spPr>
          <a:xfrm>
            <a:off x="6646985" y="2379785"/>
            <a:ext cx="23446" cy="3470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/>
              <p:cNvSpPr/>
              <p:nvPr/>
            </p:nvSpPr>
            <p:spPr>
              <a:xfrm>
                <a:off x="6951784" y="2766355"/>
                <a:ext cx="4243754" cy="203132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pt-BR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Se: </a:t>
                </a:r>
              </a:p>
              <a:p>
                <a:endParaRPr lang="pt-BR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l-GR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  <m:r>
                      <a:rPr lang="pt-BR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pt-BR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pt-BR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pt-BR" b="1" dirty="0">
                    <a:solidFill>
                      <a:schemeClr val="accent1">
                        <a:lumMod val="75000"/>
                      </a:schemeClr>
                    </a:solidFill>
                  </a:rPr>
                  <a:t> a função de produção terá retornos crescentes de escala</a:t>
                </a:r>
              </a:p>
              <a:p>
                <a:endParaRPr lang="pt-BR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l-GR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  <m:r>
                      <a:rPr lang="pt-BR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pt-BR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pt-BR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pt-B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b="1" dirty="0">
                    <a:solidFill>
                      <a:schemeClr val="accent1">
                        <a:lumMod val="75000"/>
                      </a:schemeClr>
                    </a:solidFill>
                  </a:rPr>
                  <a:t>a função de produção terá retornos decrescentes de escala</a:t>
                </a:r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784" y="2766355"/>
                <a:ext cx="4243754" cy="2031325"/>
              </a:xfrm>
              <a:prstGeom prst="rect">
                <a:avLst/>
              </a:prstGeom>
              <a:blipFill>
                <a:blip r:embed="rId5"/>
                <a:stretch>
                  <a:fillRect l="-1001" t="-1493" b="-358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230086" y="163490"/>
            <a:ext cx="9786257" cy="98314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Exemplos: Funções </a:t>
            </a:r>
            <a:r>
              <a:rPr lang="pt-BR" dirty="0"/>
              <a:t>de </a:t>
            </a:r>
            <a:r>
              <a:rPr lang="pt-BR" dirty="0" smtClean="0"/>
              <a:t>Produção mais comuns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78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Curto prazo </a:t>
                </a:r>
                <a:r>
                  <a:rPr lang="pt-BR" dirty="0">
                    <a:sym typeface="Wingdings" panose="05000000000000000000" pitchFamily="2" charset="2"/>
                  </a:rPr>
                  <a:t> Ao menos 1 fator “FIXO”</a:t>
                </a:r>
              </a:p>
              <a:p>
                <a:endParaRPr lang="pt-BR" dirty="0">
                  <a:sym typeface="Wingdings" panose="05000000000000000000" pitchFamily="2" charset="2"/>
                </a:endParaRPr>
              </a:p>
              <a:p>
                <a:r>
                  <a:rPr lang="pt-BR" dirty="0">
                    <a:sym typeface="Wingdings" panose="05000000000000000000" pitchFamily="2" charset="2"/>
                  </a:rPr>
                  <a:t>Pressuposto irrealista  Abstração extrema</a:t>
                </a:r>
              </a:p>
              <a:p>
                <a:endParaRPr lang="pt-BR" dirty="0">
                  <a:sym typeface="Wingdings" panose="05000000000000000000" pitchFamily="2" charset="2"/>
                </a:endParaRPr>
              </a:p>
              <a:p>
                <a:r>
                  <a:rPr lang="pt-BR" dirty="0">
                    <a:sym typeface="Wingdings" panose="05000000000000000000" pitchFamily="2" charset="2"/>
                  </a:rPr>
                  <a:t>Talvez 1 dos fatores seja mais custoso de ser alterado, mas qualquer fator pode ser alterado, se isto for suficientemente rentável</a:t>
                </a:r>
              </a:p>
              <a:p>
                <a:endParaRPr lang="pt-BR" dirty="0">
                  <a:sym typeface="Wingdings" panose="05000000000000000000" pitchFamily="2" charset="2"/>
                </a:endParaRPr>
              </a:p>
              <a:p>
                <a:r>
                  <a:rPr lang="pt-BR" dirty="0">
                    <a:sym typeface="Wingdings" panose="05000000000000000000" pitchFamily="2" charset="2"/>
                  </a:rPr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for fixo (curto prazo), como a firma reage a mudanças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?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ítulo 1"/>
          <p:cNvSpPr txBox="1">
            <a:spLocks/>
          </p:cNvSpPr>
          <p:nvPr/>
        </p:nvSpPr>
        <p:spPr>
          <a:xfrm>
            <a:off x="838200" y="365125"/>
            <a:ext cx="9699171" cy="7946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Curto Prazo x Longo Prazo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92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𝑝𝑓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1,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func>
                  </m:oMath>
                </a14:m>
                <a:endParaRPr lang="pt-BR" dirty="0"/>
              </a:p>
              <a:p>
                <a:pPr algn="ctr"/>
                <a:endParaRPr lang="pt-BR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/>
                        </m:sSub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pt-BR" dirty="0"/>
                  <a:t> (fixo); </a:t>
                </a:r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(única decisória)</a:t>
                </a:r>
              </a:p>
              <a:p>
                <a:pPr marL="0" indent="0" algn="ctr">
                  <a:buNone/>
                </a:pPr>
                <a:r>
                  <a:rPr lang="pt-BR" dirty="0"/>
                  <a:t> </a:t>
                </a:r>
              </a:p>
              <a:p>
                <a:pPr algn="ctr"/>
                <a:r>
                  <a:rPr lang="pt-BR" dirty="0"/>
                  <a:t>C.P.O.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dirty="0"/>
              </a:p>
              <a:p>
                <a:pPr algn="ctr"/>
                <a:r>
                  <a:rPr lang="pt-BR" dirty="0"/>
                  <a:t>C.S.O.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pt-BR" dirty="0"/>
                  <a:t>= p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pt-BR" dirty="0"/>
                  <a:t>&lt;0</a:t>
                </a:r>
              </a:p>
              <a:p>
                <a:pPr algn="ctr"/>
                <a:endParaRPr lang="pt-BR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pt-B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pt-B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</a:t>
                </a:r>
                <a:r>
                  <a:rPr lang="pt-BR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de curto prazo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b="-28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9171" cy="79464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/>
              <a:t>Curto Prazo x Longo Prazo</a:t>
            </a:r>
          </a:p>
        </p:txBody>
      </p:sp>
    </p:spTree>
    <p:extLst>
      <p:ext uri="{BB962C8B-B14F-4D97-AF65-F5344CB8AC3E}">
        <p14:creationId xmlns:p14="http://schemas.microsoft.com/office/powerpoint/2010/main" val="16494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pt-BR" dirty="0"/>
                  <a:t>Substituindo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pt-BR" dirty="0"/>
                  <a:t> na C.P.O.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pt-BR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endParaRPr lang="pt-BR" dirty="0"/>
              </a:p>
              <a:p>
                <a:pPr algn="ctr"/>
                <a:endParaRPr lang="pt-BR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bSup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dirty="0"/>
              </a:p>
              <a:p>
                <a:pPr algn="ctr"/>
                <a:endParaRPr lang="pt-BR" dirty="0"/>
              </a:p>
              <a:p>
                <a:r>
                  <a:rPr lang="pt-BR" dirty="0"/>
                  <a:t>Diferenciando com relação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dirty="0"/>
              </a:p>
              <a:p>
                <a:pPr algn="ctr"/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pt-BR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dirty="0"/>
              </a:p>
              <a:p>
                <a:pPr algn="ctr"/>
                <a:endParaRPr lang="pt-BR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p>
                        </m:sSubSup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pt-BR" dirty="0"/>
                  <a:t> </a:t>
                </a:r>
              </a:p>
              <a:p>
                <a:pPr algn="ctr"/>
                <a:r>
                  <a:rPr lang="pt-BR" dirty="0">
                    <a:sym typeface="Wingdings" panose="05000000000000000000" pitchFamily="2" charset="2"/>
                  </a:rPr>
                  <a:t> Inclinação decrescente da curva de demanda pelo fator</a:t>
                </a: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28" t="-3361" b="-2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9171" cy="79464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/>
              <a:t>Curto Prazo x Longo Prazo</a:t>
            </a:r>
          </a:p>
        </p:txBody>
      </p:sp>
    </p:spTree>
    <p:extLst>
      <p:ext uri="{BB962C8B-B14F-4D97-AF65-F5344CB8AC3E}">
        <p14:creationId xmlns:p14="http://schemas.microsoft.com/office/powerpoint/2010/main" val="19199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9171" cy="79464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/>
              <a:t>Curto Prazo x Longo Prazo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/>
                  <a:t>E no longo prazo?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pt-BR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𝐿𝑜𝑛𝑔𝑜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𝑃𝑟𝑎𝑧𝑜</m:t>
                    </m:r>
                  </m:oMath>
                </a14:m>
                <a:endParaRPr lang="pt-BR" dirty="0"/>
              </a:p>
              <a:p>
                <a:pPr algn="ctr"/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995204" y="2663687"/>
                <a:ext cx="7118486" cy="409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pt-BR" sz="28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bSup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 smtClean="0"/>
              </a:p>
              <a:p>
                <a:pPr algn="ctr"/>
                <a:endParaRPr lang="pt-BR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400" dirty="0" smtClean="0"/>
              </a:p>
              <a:p>
                <a:pPr algn="ctr"/>
                <a:endParaRPr lang="pt-BR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Sup>
                            <m:sSubSupPr>
                              <m:ctrlPr>
                                <a:rPr lang="pt-BR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pt-BR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sup>
                          </m:sSubSup>
                        </m:num>
                        <m:den>
                          <m:r>
                            <a:rPr lang="pt-BR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pt-BR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pt-BR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pt-BR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Sup>
                            <m:sSubSupPr>
                              <m:ctrlPr>
                                <a:rPr lang="pt-BR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pt-BR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pt-BR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sup>
                          </m:sSubSup>
                        </m:num>
                        <m:den>
                          <m:r>
                            <a:rPr lang="pt-BR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pt-BR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pt-BR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pt-BR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pt-BR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sub>
                            <m:sup>
                              <m:r>
                                <a:rPr lang="pt-BR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pt-BR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sSub>
                            <m:sSubPr>
                              <m:ctrlPr>
                                <a:rPr lang="pt-BR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pt-BR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𝟏𝟏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pt-BR" sz="24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4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pt-BR" sz="24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𝟐𝟐</m:t>
                                  </m:r>
                                </m:sub>
                              </m:sSub>
                              <m:r>
                                <a:rPr lang="pt-BR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pt-BR" sz="24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pt-BR" sz="24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</m:t>
                                  </m:r>
                                </m:sub>
                                <m:sup>
                                  <m:r>
                                    <a:rPr lang="pt-BR" sz="24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pt-BR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pt-BR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BR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pt-BR" dirty="0"/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04" y="2663687"/>
                <a:ext cx="7118486" cy="40956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 para a direita 4"/>
          <p:cNvSpPr/>
          <p:nvPr/>
        </p:nvSpPr>
        <p:spPr>
          <a:xfrm rot="19473229">
            <a:off x="7087051" y="5127647"/>
            <a:ext cx="1641423" cy="411841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a 5"/>
              <p:cNvGraphicFramePr/>
              <p:nvPr>
                <p:extLst/>
              </p:nvPr>
            </p:nvGraphicFramePr>
            <p:xfrm>
              <a:off x="8419735" y="1652382"/>
              <a:ext cx="3308439" cy="455874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6" name="Diagrama 5"/>
              <p:cNvGraphicFramePr/>
              <p:nvPr>
                <p:extLst>
                  <p:ext uri="{D42A27DB-BD31-4B8C-83A1-F6EECF244321}">
                    <p14:modId xmlns:p14="http://schemas.microsoft.com/office/powerpoint/2010/main" val="2154477108"/>
                  </p:ext>
                </p:extLst>
              </p:nvPr>
            </p:nvGraphicFramePr>
            <p:xfrm>
              <a:off x="8419735" y="1652382"/>
              <a:ext cx="3308439" cy="455874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790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solidFill>
                  <a:schemeClr val="accent1"/>
                </a:solidFill>
              </a:rPr>
              <a:t>2ª. Lei da demanda </a:t>
            </a:r>
            <a:r>
              <a:rPr lang="pt-BR" sz="32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 teorema “local” (só é válido onde no ponto onde x</a:t>
            </a:r>
            <a:r>
              <a:rPr lang="pt-BR" sz="20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r>
              <a:rPr lang="pt-BR" sz="32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é o mesmo nas duas situações CP e LP</a:t>
            </a:r>
            <a:r>
              <a:rPr lang="pt-BR" sz="3200" b="1" dirty="0" smtClean="0">
                <a:solidFill>
                  <a:schemeClr val="accent1"/>
                </a:solidFill>
              </a:rPr>
              <a:t>  </a:t>
            </a:r>
            <a:r>
              <a:rPr lang="pt-BR" sz="32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 conhecido como Efeito Le </a:t>
            </a:r>
            <a:r>
              <a:rPr lang="pt-BR" sz="3200" b="1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Châtelier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Sup>
                            <m:sSubSupPr>
                              <m:ctrlPr>
                                <a:rPr lang="pt-B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pt-B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sup>
                          </m:sSubSup>
                        </m:num>
                        <m:den>
                          <m:r>
                            <a:rPr lang="pt-BR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pt-BR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Sup>
                            <m:sSubSupPr>
                              <m:ctrlPr>
                                <a:rPr lang="pt-B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pt-B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sup>
                          </m:sSubSup>
                        </m:num>
                        <m:den>
                          <m:r>
                            <a:rPr lang="pt-BR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pt-BR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𝟏𝟐</m:t>
                              </m:r>
                            </m:sub>
                            <m:sup>
                              <m:r>
                                <a:rPr lang="pt-B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pt-BR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𝟏𝟏</m:t>
                              </m:r>
                            </m:sub>
                          </m:sSub>
                          <m:d>
                            <m:dPr>
                              <m:ctrlPr>
                                <a:rPr lang="pt-B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pt-BR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pt-BR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𝟐𝟐</m:t>
                                  </m:r>
                                </m:sub>
                              </m:sSub>
                              <m:r>
                                <a:rPr lang="pt-B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pt-BR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pt-BR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</m:t>
                                  </m:r>
                                </m:sub>
                                <m:sup>
                                  <m:r>
                                    <a:rPr lang="pt-BR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pt-BR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pt-BR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BR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pt-BR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pt-BR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O modelo tem como implicação que, em períodos mais longos, à medida que o fator fixo se torna flexível, a demanda pelo fator com menor custo de ajustamento (variável não fixa) será mais elástica (naquele ponto) a sua demanda de curto prazo. </a:t>
                </a:r>
                <a:endParaRPr lang="pt-BR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0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Demandas por fator de curto e longo prazo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pt-BR" dirty="0"/>
                  <a:t>Relação fundamental entre as demandas por fatores de curto e longo prazo</a:t>
                </a:r>
              </a:p>
              <a:p>
                <a:pPr lvl="1"/>
                <a:endParaRPr lang="pt-BR" dirty="0"/>
              </a:p>
              <a:p>
                <a:pPr lvl="1"/>
                <a:r>
                  <a:rPr lang="pt-BR" dirty="0" smtClean="0"/>
                  <a:t>Definindo </a:t>
                </a:r>
                <a:r>
                  <a:rPr lang="pt-BR" dirty="0"/>
                  <a:t>a demanda por fator de longo prazo em termos da demanda de curto prazo </a:t>
                </a:r>
                <a:r>
                  <a:rPr lang="pt-BR" dirty="0">
                    <a:sym typeface="Wingdings" panose="05000000000000000000" pitchFamily="2" charset="2"/>
                  </a:rPr>
                  <a:t> Permitir que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</m:oMath>
                </a14:m>
                <a:r>
                  <a:rPr lang="pt-BR" dirty="0"/>
                  <a:t> (fator fixo) se ajuste ao nível </a:t>
                </a:r>
                <a:r>
                  <a:rPr lang="pt-BR" dirty="0" smtClean="0"/>
                  <a:t>que maximiza o lucro, dada uma variação </a:t>
                </a:r>
                <a:r>
                  <a:rPr lang="pt-BR" dirty="0"/>
                  <a:t>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dirty="0"/>
              </a:p>
              <a:p>
                <a:pPr lvl="1"/>
                <a:endParaRPr lang="pt-BR" dirty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Sup>
                      <m:sSubSupPr>
                        <m:ctrlPr>
                          <a:rPr lang="pt-BR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pt-B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bSup>
                    <m:r>
                      <a:rPr lang="pt-BR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pt-B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BR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BR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pt-B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pt-B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pt-B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pt-BR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pt-BR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pt-BR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>
                    <a:sym typeface="Wingdings" panose="05000000000000000000" pitchFamily="2" charset="2"/>
                  </a:rPr>
                  <a:t> </a:t>
                </a:r>
                <a:r>
                  <a:rPr lang="pt-BR" u="sng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Demanda Condicional</a:t>
                </a:r>
              </a:p>
              <a:p>
                <a:pPr lvl="1" algn="ctr"/>
                <a:endParaRPr lang="pt-BR" dirty="0"/>
              </a:p>
              <a:p>
                <a:pPr lvl="1"/>
                <a:r>
                  <a:rPr lang="pt-BR" dirty="0"/>
                  <a:t>Diferenciando com relação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b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f>
                        <m:fPr>
                          <m:ctrlPr>
                            <a:rPr lang="pt-BR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Sup>
                            <m:sSubSupPr>
                              <m:ctrlPr>
                                <a:rPr lang="pt-BR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pt-BR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sup>
                          </m:sSubSup>
                        </m:num>
                        <m:den>
                          <m:r>
                            <a:rPr lang="pt-BR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Sup>
                            <m:sSubSupPr>
                              <m:ctrlPr>
                                <a:rPr lang="pt-BR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pt-BR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</m:den>
                      </m:f>
                      <m:r>
                        <a:rPr lang="pt-BR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f>
                        <m:fPr>
                          <m:ctrlPr>
                            <a:rPr lang="pt-BR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Sup>
                            <m:sSubSupPr>
                              <m:ctrlPr>
                                <a:rPr lang="pt-BR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pt-BR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pt-BR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pt-BR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b="1" dirty="0">
                  <a:solidFill>
                    <a:schemeClr val="accent1"/>
                  </a:solidFill>
                </a:endParaRPr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7678057" y="4699635"/>
            <a:ext cx="2351315" cy="1477328"/>
          </a:xfrm>
          <a:prstGeom prst="rect">
            <a:avLst/>
          </a:prstGeom>
          <a:gradFill>
            <a:gsLst>
              <a:gs pos="0">
                <a:srgbClr val="33CC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BR" dirty="0" smtClean="0"/>
              <a:t>Este termo representa o efeito marginal sobre x1* ao se permitir que x2 varie quando w1 se altera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380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4897</TotalTime>
  <Words>4004</Words>
  <Application>Microsoft Office PowerPoint</Application>
  <PresentationFormat>Widescreen</PresentationFormat>
  <Paragraphs>220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Cambria Math</vt:lpstr>
      <vt:lpstr>Wingdings</vt:lpstr>
      <vt:lpstr>Office Theme</vt:lpstr>
      <vt:lpstr>Teoria da produção (parte 2)</vt:lpstr>
      <vt:lpstr>Referências bibliográficas</vt:lpstr>
      <vt:lpstr>Longo e Curto Prazo: Princípio de Le Châtelier</vt:lpstr>
      <vt:lpstr>Apresentação do PowerPoint</vt:lpstr>
      <vt:lpstr>Curto Prazo x Longo Prazo</vt:lpstr>
      <vt:lpstr>Curto Prazo x Longo Prazo</vt:lpstr>
      <vt:lpstr>Curto Prazo x Longo Prazo</vt:lpstr>
      <vt:lpstr>2ª. Lei da demanda  teorema “local” (só é válido onde no ponto onde x2 é o mesmo nas duas situações CP e LP   conhecido como Efeito Le Châtelier</vt:lpstr>
      <vt:lpstr>Demandas por fator de curto e longo prazo</vt:lpstr>
      <vt:lpstr>O que dizer sobre os sinais do segundo componente do lado direito?</vt:lpstr>
      <vt:lpstr>Demandas por fator de curto e longo prazo</vt:lpstr>
      <vt:lpstr>E considerando as relações de reciprocidade.....</vt:lpstr>
      <vt:lpstr>Teorema da Envoltória: Aplicação na Teoria da Produção</vt:lpstr>
      <vt:lpstr>Problema de maximização do Lucro (otimização livre)</vt:lpstr>
      <vt:lpstr>Sobre os ajustamentos das funções</vt:lpstr>
      <vt:lpstr>Sobre a inclinação da função lucro ótima</vt:lpstr>
      <vt:lpstr>Considerando tudo fixo em um determinado tempo </vt:lpstr>
      <vt:lpstr>Outras derivações relevantes:</vt:lpstr>
      <vt:lpstr>Apresentação do PowerPoint</vt:lpstr>
      <vt:lpstr>Pela condição de simetria de π*:</vt:lpstr>
      <vt:lpstr>ELASTICIDADES</vt:lpstr>
      <vt:lpstr>Homogeneidade das Funções de Demanda e Oferta dos fatores </vt:lpstr>
      <vt:lpstr>Elasticidades</vt:lpstr>
      <vt:lpstr>Relação entre a elasticidade e elasticidade cruzada</vt:lpstr>
      <vt:lpstr>Elasticidade de escala</vt:lpstr>
      <vt:lpstr>Elasticidade de escala</vt:lpstr>
      <vt:lpstr>Elasticidade de Substituição</vt:lpstr>
      <vt:lpstr>Exemplos: Funções de Produção mais comuns</vt:lpstr>
      <vt:lpstr>Exemplos: Funções de Produção mais comuns</vt:lpstr>
      <vt:lpstr>Exemplos: Funções de Produção mais comuns</vt:lpstr>
      <vt:lpstr>Exemplos: Funções de Produção mais comuns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da produção</dc:title>
  <dc:creator>Silvia Helena Galvão de Miranda</dc:creator>
  <cp:lastModifiedBy>Silvia Helena Galvão de Miranda</cp:lastModifiedBy>
  <cp:revision>46</cp:revision>
  <dcterms:created xsi:type="dcterms:W3CDTF">2020-10-04T22:40:23Z</dcterms:created>
  <dcterms:modified xsi:type="dcterms:W3CDTF">2020-10-09T08:18:39Z</dcterms:modified>
</cp:coreProperties>
</file>