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624" r:id="rId2"/>
    <p:sldId id="433" r:id="rId3"/>
    <p:sldId id="434" r:id="rId4"/>
    <p:sldId id="435" r:id="rId5"/>
    <p:sldId id="437" r:id="rId6"/>
    <p:sldId id="438" r:id="rId7"/>
    <p:sldId id="457" r:id="rId8"/>
    <p:sldId id="439" r:id="rId9"/>
    <p:sldId id="452" r:id="rId10"/>
    <p:sldId id="479" r:id="rId11"/>
    <p:sldId id="536" r:id="rId12"/>
    <p:sldId id="537" r:id="rId13"/>
    <p:sldId id="538" r:id="rId14"/>
    <p:sldId id="539" r:id="rId15"/>
    <p:sldId id="540" r:id="rId16"/>
    <p:sldId id="541" r:id="rId17"/>
    <p:sldId id="630" r:id="rId18"/>
    <p:sldId id="628" r:id="rId19"/>
    <p:sldId id="631" r:id="rId20"/>
    <p:sldId id="629" r:id="rId21"/>
    <p:sldId id="634" r:id="rId22"/>
    <p:sldId id="632" r:id="rId23"/>
    <p:sldId id="635" r:id="rId24"/>
    <p:sldId id="636" r:id="rId25"/>
    <p:sldId id="633" r:id="rId26"/>
    <p:sldId id="63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9914-EE93-4F9F-9E9D-11AED42A8873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80C-E989-4690-AE41-A31D9DEF2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59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9914-EE93-4F9F-9E9D-11AED42A8873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80C-E989-4690-AE41-A31D9DEF2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05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9914-EE93-4F9F-9E9D-11AED42A8873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80C-E989-4690-AE41-A31D9DEF2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99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9914-EE93-4F9F-9E9D-11AED42A8873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80C-E989-4690-AE41-A31D9DEF2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38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9914-EE93-4F9F-9E9D-11AED42A8873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80C-E989-4690-AE41-A31D9DEF2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6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9914-EE93-4F9F-9E9D-11AED42A8873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80C-E989-4690-AE41-A31D9DEF2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82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9914-EE93-4F9F-9E9D-11AED42A8873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80C-E989-4690-AE41-A31D9DEF2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69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9914-EE93-4F9F-9E9D-11AED42A8873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80C-E989-4690-AE41-A31D9DEF2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50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9914-EE93-4F9F-9E9D-11AED42A8873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80C-E989-4690-AE41-A31D9DEF2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22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9914-EE93-4F9F-9E9D-11AED42A8873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80C-E989-4690-AE41-A31D9DEF2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25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9914-EE93-4F9F-9E9D-11AED42A8873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80C-E989-4690-AE41-A31D9DEF2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74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49914-EE93-4F9F-9E9D-11AED42A8873}" type="datetimeFigureOut">
              <a:rPr lang="pt-BR" smtClean="0"/>
              <a:t>08/05/2023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F480C-E989-4690-AE41-A31D9DEF2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5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6276" y="920813"/>
            <a:ext cx="10039448" cy="501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5333" b="1" dirty="0">
                <a:solidFill>
                  <a:srgbClr val="1F497D"/>
                </a:solidFill>
                <a:latin typeface="Calibri"/>
              </a:rPr>
              <a:t>Reforma trabalhista de 2017 e o princípio da proteção: a Justiça gratuita e o acesso à Justiça</a:t>
            </a:r>
          </a:p>
          <a:p>
            <a:pPr marL="0" indent="0" algn="just" defTabSz="1219170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5333" b="1" dirty="0">
              <a:solidFill>
                <a:srgbClr val="1F497D"/>
              </a:solidFill>
              <a:latin typeface="Calibri"/>
            </a:endParaRPr>
          </a:p>
          <a:p>
            <a:pPr marL="0" indent="0"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5333" dirty="0">
                <a:solidFill>
                  <a:srgbClr val="1F497D"/>
                </a:solidFill>
                <a:latin typeface="Calibri"/>
              </a:rPr>
              <a:t>Professor Otavio Pinto e Silva</a:t>
            </a:r>
          </a:p>
          <a:p>
            <a:pPr marL="0" indent="0"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5333" dirty="0">
                <a:solidFill>
                  <a:srgbClr val="1F497D"/>
                </a:solidFill>
                <a:latin typeface="Calibri"/>
              </a:rPr>
              <a:t>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258829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46698" y="1148907"/>
            <a:ext cx="7833783" cy="84638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Autor:</a:t>
            </a: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Procurador Geral da República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Relator: </a:t>
            </a: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Min. Roberto Barroso 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Iniciado o julgamento em 10/maio/18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Principais argumentos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Os dispositivos apontados apresentam inconstitucionalidade material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Impõem restrições inconstitucionais à garantia de gratuidade judiciária aos que comprovem insuficiência de recursos na Justiça do Trabalho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 defTabSz="1219170">
              <a:defRPr/>
            </a:pPr>
            <a:endParaRPr lang="pt-BR" sz="3200" b="1" dirty="0">
              <a:solidFill>
                <a:prstClr val="black">
                  <a:lumMod val="50000"/>
                  <a:lumOff val="50000"/>
                </a:prstClr>
              </a:solidFill>
              <a:latin typeface="Arial Narrow" panose="020B0606020202030204" pitchFamily="34" charset="0"/>
              <a:cs typeface="Arial" charset="0"/>
            </a:endParaRPr>
          </a:p>
          <a:p>
            <a:pPr algn="just" defTabSz="1219170">
              <a:defRPr/>
            </a:pPr>
            <a:endParaRPr lang="pt-BR" sz="3200" b="1" dirty="0">
              <a:solidFill>
                <a:prstClr val="black">
                  <a:lumMod val="50000"/>
                  <a:lumOff val="50000"/>
                </a:prstClr>
              </a:solidFill>
              <a:latin typeface="Arial Narrow" panose="020B0606020202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461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604433"/>
            <a:ext cx="7833783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Principais argumentos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Lei teve propósito </a:t>
            </a:r>
            <a:r>
              <a:rPr lang="pt-BR" sz="3200" dirty="0" err="1">
                <a:solidFill>
                  <a:prstClr val="black"/>
                </a:solidFill>
                <a:latin typeface="Calibri"/>
                <a:cs typeface="Arial" charset="0"/>
              </a:rPr>
              <a:t>desregulamentador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 e declarado objetivo de reduzir o número de demandas perante a Justiça do Trabalho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Avançou sobre garantias processuais 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Violou um direito fundamental dos trabalhadores pobres: gratuidade judiciária (como pressuposto de acesso à jurisdição trabalhista)</a:t>
            </a:r>
          </a:p>
          <a:p>
            <a:pPr algn="just" defTabSz="1219170">
              <a:defRPr/>
            </a:pPr>
            <a:endParaRPr lang="pt-BR" sz="3200" b="1" dirty="0">
              <a:solidFill>
                <a:prstClr val="black">
                  <a:lumMod val="50000"/>
                  <a:lumOff val="50000"/>
                </a:prstClr>
              </a:solidFill>
              <a:latin typeface="Arial Narrow" panose="020B0606020202030204" pitchFamily="34" charset="0"/>
              <a:cs typeface="Arial" charset="0"/>
            </a:endParaRPr>
          </a:p>
          <a:p>
            <a:pPr algn="just" defTabSz="1219170">
              <a:defRPr/>
            </a:pPr>
            <a:endParaRPr lang="pt-BR" sz="3200" b="1" dirty="0">
              <a:solidFill>
                <a:prstClr val="black">
                  <a:lumMod val="50000"/>
                  <a:lumOff val="50000"/>
                </a:prstClr>
              </a:solidFill>
              <a:latin typeface="Arial Narrow" panose="020B0606020202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57911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604433"/>
            <a:ext cx="7833783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Principais argumentos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 Constituição consagra a garantia de amplo acesso à jurisdição (art. 5º, incisos XXXV e LXXIV)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Inafastabilidade da jurisdição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Assistência judiciária integral aos necessitados</a:t>
            </a:r>
            <a:endParaRPr lang="pt-BR" sz="3200" b="1" dirty="0">
              <a:solidFill>
                <a:prstClr val="black">
                  <a:lumMod val="50000"/>
                  <a:lumOff val="50000"/>
                </a:prstClr>
              </a:solidFill>
              <a:latin typeface="Calibri"/>
              <a:cs typeface="Arial" charset="0"/>
            </a:endParaRPr>
          </a:p>
          <a:p>
            <a:pPr algn="just" defTabSz="1219170">
              <a:defRPr/>
            </a:pPr>
            <a:endParaRPr lang="pt-BR" sz="3200" b="1" dirty="0">
              <a:solidFill>
                <a:prstClr val="black">
                  <a:lumMod val="50000"/>
                  <a:lumOff val="50000"/>
                </a:prstClr>
              </a:solidFill>
              <a:latin typeface="Arial Narrow" panose="020B0606020202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73733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220755"/>
            <a:ext cx="7833783" cy="60016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Voto do Ministro Roberto Barroso 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Propôs julgar parcialmente procedente a ADI para assentar “</a:t>
            </a:r>
            <a:r>
              <a:rPr lang="pt-BR" sz="3200" i="1" dirty="0">
                <a:solidFill>
                  <a:prstClr val="black"/>
                </a:solidFill>
                <a:latin typeface="Calibri"/>
                <a:cs typeface="Arial" charset="0"/>
              </a:rPr>
              <a:t>interpretação conforme a Constituição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”, fundada nas seguintes teses: 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1. O direito à gratuidade de justiça pode ser regulado de forma a </a:t>
            </a:r>
            <a:r>
              <a:rPr lang="pt-BR" sz="3200" dirty="0" err="1">
                <a:solidFill>
                  <a:prstClr val="black"/>
                </a:solidFill>
                <a:latin typeface="Calibri"/>
                <a:cs typeface="Arial" charset="0"/>
              </a:rPr>
              <a:t>desincentivar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 a litigância abusiva, inclusive por meio da cobrança de custas e de honorários a seus beneficiários</a:t>
            </a:r>
          </a:p>
          <a:p>
            <a:pPr algn="just" defTabSz="1219170">
              <a:defRPr/>
            </a:pPr>
            <a:r>
              <a:rPr lang="pt-BR" sz="3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10120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220755"/>
            <a:ext cx="7833783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2. A cobrança de honorários sucumbenciais do hipossuficiente poderá incidir: 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(i) sobre verbas não alimentares, a exemplo de indenizações por danos morais, em sua integralidade; e 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(</a:t>
            </a:r>
            <a:r>
              <a:rPr lang="pt-BR" sz="3200" dirty="0" err="1">
                <a:solidFill>
                  <a:prstClr val="black"/>
                </a:solidFill>
                <a:latin typeface="Calibri"/>
                <a:cs typeface="Arial" charset="0"/>
              </a:rPr>
              <a:t>ii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) sobre o percentual de até 30% do valor que exceder ao teto do Regime Geral de Previdência Social, mesmo quando pertinente a verbas remuneratórias</a:t>
            </a:r>
          </a:p>
        </p:txBody>
      </p:sp>
    </p:spTree>
    <p:extLst>
      <p:ext uri="{BB962C8B-B14F-4D97-AF65-F5344CB8AC3E}">
        <p14:creationId xmlns:p14="http://schemas.microsoft.com/office/powerpoint/2010/main" val="27874580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220755"/>
            <a:ext cx="7833783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3. É legítima a cobrança de custas judiciais, em razão da ausência do reclamante à audiência, mediante prévia intimação pessoal para que tenha a oportunidade de justificar o não comparecimento</a:t>
            </a:r>
            <a:endParaRPr lang="pt-BR" sz="3200" dirty="0">
              <a:solidFill>
                <a:prstClr val="black">
                  <a:lumMod val="50000"/>
                  <a:lumOff val="50000"/>
                </a:prstClr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18503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220755"/>
            <a:ext cx="7833783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Voto do Ministro Edson </a:t>
            </a:r>
            <a:r>
              <a:rPr lang="pt-BR" sz="3200" b="1" dirty="0" err="1">
                <a:solidFill>
                  <a:prstClr val="black"/>
                </a:solidFill>
                <a:latin typeface="Calibri"/>
                <a:cs typeface="Arial" charset="0"/>
              </a:rPr>
              <a:t>Fachin</a:t>
            </a:r>
            <a:endParaRPr lang="pt-BR" sz="3200" b="1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Propôs julgar a ADI integralmente procedente, para retirar do ordenamento jurídico as disposições que representam inconstitucionais restrições do acesso à Justiça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Em maio/2018 pediu vista dos autos o </a:t>
            </a: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Ministro Luiz Fux, 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o julgamento foi retomado apenas em outubro/2021 (quando acompanhou o relator)</a:t>
            </a:r>
          </a:p>
        </p:txBody>
      </p:sp>
    </p:spTree>
    <p:extLst>
      <p:ext uri="{BB962C8B-B14F-4D97-AF65-F5344CB8AC3E}">
        <p14:creationId xmlns:p14="http://schemas.microsoft.com/office/powerpoint/2010/main" val="423809179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531831" y="1220755"/>
            <a:ext cx="816532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Ministro Nunes Marques: 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acompanhou o relator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cs typeface="Arial" charset="0"/>
              </a:rPr>
              <a:t>Ministro Lewandowski: </a:t>
            </a:r>
            <a:r>
              <a:rPr lang="pt-BR" sz="3200" dirty="0">
                <a:solidFill>
                  <a:prstClr val="black"/>
                </a:solidFill>
                <a:cs typeface="Arial" charset="0"/>
              </a:rPr>
              <a:t>acompanhou o Ministro Fachin, destacando que  “</a:t>
            </a:r>
            <a:r>
              <a:rPr lang="pt-BR" sz="3200" i="1" dirty="0">
                <a:solidFill>
                  <a:prstClr val="black"/>
                </a:solidFill>
                <a:cs typeface="Arial" charset="0"/>
              </a:rPr>
              <a:t>a hermenêutica constitucional não pode subordinar-se a uma lógica </a:t>
            </a:r>
            <a:r>
              <a:rPr lang="pt-BR" sz="3200" i="1" dirty="0" err="1">
                <a:solidFill>
                  <a:prstClr val="black"/>
                </a:solidFill>
                <a:cs typeface="Arial" charset="0"/>
              </a:rPr>
              <a:t>consequencialista</a:t>
            </a:r>
            <a:r>
              <a:rPr lang="pt-BR" sz="3200" i="1" dirty="0">
                <a:solidFill>
                  <a:prstClr val="black"/>
                </a:solidFill>
                <a:cs typeface="Arial" charset="0"/>
              </a:rPr>
              <a:t> ou utilitarista</a:t>
            </a:r>
            <a:r>
              <a:rPr lang="pt-BR" sz="3200" dirty="0">
                <a:solidFill>
                  <a:prstClr val="black"/>
                </a:solidFill>
                <a:cs typeface="Arial" charset="0"/>
              </a:rPr>
              <a:t>”: não cabe a imposição de obstáculos ao direito fundamental de acesso à Justiça para buscar a diminuição do número de processos trabalhistas ou aliviar o ônus do Estado com despesas processuais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9137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ixaDeTexto 40"/>
          <p:cNvSpPr txBox="1"/>
          <p:nvPr/>
        </p:nvSpPr>
        <p:spPr>
          <a:xfrm>
            <a:off x="431371" y="452669"/>
            <a:ext cx="10369152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pt-BR" sz="3200" b="1" dirty="0">
                <a:solidFill>
                  <a:srgbClr val="1F497D"/>
                </a:solidFill>
                <a:latin typeface="Calibri"/>
                <a:cs typeface="Arial" charset="0"/>
              </a:rPr>
              <a:t>Parecer técnico do Departamento de Direito do Trabalho e da Seguridade Social da Faculdade de Direito da Universidade de São Paulo</a:t>
            </a:r>
          </a:p>
          <a:p>
            <a:pPr marL="457189" indent="-457189" algn="just" defTabSz="121917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Há uma contradição insuperável na intenção do legislador, pois vislumbra dificultar o acesso à justiça exatamente às pessoas para as quais o benefício da assistência judiciária gratuita foi direcionado para que pudessem ter acesso à justiça</a:t>
            </a:r>
          </a:p>
          <a:p>
            <a:pPr marL="457189" indent="-457189" algn="just" defTabSz="121917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 lei contraria a própria essência do instituto da assistência judiciária gratuita e afronta, literalmente, o inciso LXXIV do art. 5º da CF: “</a:t>
            </a:r>
            <a:r>
              <a:rPr lang="pt-BR" sz="3200" i="1" dirty="0">
                <a:solidFill>
                  <a:prstClr val="black"/>
                </a:solidFill>
                <a:latin typeface="Calibri"/>
                <a:cs typeface="Arial" charset="0"/>
              </a:rPr>
              <a:t>O Estado prestará assistência jurídica integral e gratuita aos que comprovarem insuficiência de recursos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”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9445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220755"/>
            <a:ext cx="7833783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Voto do Ministro Alexandre de Moraes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cs typeface="Arial" charset="0"/>
              </a:rPr>
              <a:t>posição intermediária entre o Ministro Relator e a divergência inaugurada pelo Ministro Fachin 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cs typeface="Arial" charset="0"/>
              </a:rPr>
              <a:t>obrigatoriedade de tratamento diferenciado para os jurisdicionados que se encontram em situação de vulnerabilidade econômica e social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/>
              <a:t>onde está a prova de que cessou a hipossuficiência para afastar os benefícios da justiça gratuita?</a:t>
            </a: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9431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accent1">
                    <a:lumMod val="50000"/>
                  </a:schemeClr>
                </a:solidFill>
              </a:rPr>
              <a:t>JUSTIÇA GRATUITA</a:t>
            </a:r>
            <a:br>
              <a:rPr lang="de-DE" altLang="pt-BR" sz="48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de-DE" altLang="pt-BR" sz="4800" dirty="0"/>
            </a:br>
            <a:br>
              <a:rPr lang="de-DE" altLang="pt-BR" sz="4800" dirty="0"/>
            </a:br>
            <a:endParaRPr lang="pt-BR" altLang="pt-BR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403" y="1412776"/>
            <a:ext cx="10972800" cy="4992555"/>
          </a:xfrm>
        </p:spPr>
        <p:txBody>
          <a:bodyPr>
            <a:normAutofit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de-DE" altLang="pt-BR" sz="3200" b="1" dirty="0"/>
              <a:t>Art. 790, </a:t>
            </a:r>
            <a:r>
              <a:rPr lang="pt-BR" altLang="pt-BR" sz="3200" b="1" dirty="0"/>
              <a:t>§ 3º da </a:t>
            </a:r>
            <a:r>
              <a:rPr lang="de-DE" altLang="pt-BR" sz="3200" b="1" dirty="0"/>
              <a:t>CLT – redação original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É facultado aos juízes, órgãos julgadores e presidentes dos tribunais do trabalho de qualquer instância conceder, a requerimento ou de ofício, o benefício da justiça gratuita, inclusive quanto a traslados e instrumentos, </a:t>
            </a:r>
            <a:r>
              <a:rPr lang="pt-BR" altLang="pt-BR" sz="3200" b="1" i="1" dirty="0"/>
              <a:t>àqueles que perceberem salário igual ou inferior ao dobro do mínimo legal</a:t>
            </a:r>
            <a:r>
              <a:rPr lang="pt-BR" altLang="pt-BR" sz="3200" dirty="0"/>
              <a:t>, </a:t>
            </a:r>
            <a:r>
              <a:rPr lang="pt-BR" altLang="pt-BR" sz="3200" b="1" i="1" dirty="0"/>
              <a:t>ou declararem, sob as penas da lei, que não estão em condições de pagar as custas do processo sem prejuízo do sustento próprio ou de sua família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409096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220755"/>
            <a:ext cx="7833783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Voto do Ministro Alexandre de Moraes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cs typeface="Arial" charset="0"/>
              </a:rPr>
              <a:t>Julgou parcialmente procedente o pedido para: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cs typeface="Arial" charset="0"/>
              </a:rPr>
              <a:t>declarar a inconstitucionalidade da expressão “ainda que beneficiária da justiça gratuita”, constante do caput do art. 790-B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cs typeface="Arial" charset="0"/>
              </a:rPr>
              <a:t>declarar a inconstitucionalidade do § 4º do mesmo art. 790-B</a:t>
            </a:r>
          </a:p>
        </p:txBody>
      </p:sp>
    </p:spTree>
    <p:extLst>
      <p:ext uri="{BB962C8B-B14F-4D97-AF65-F5344CB8AC3E}">
        <p14:creationId xmlns:p14="http://schemas.microsoft.com/office/powerpoint/2010/main" val="89232365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266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tx2"/>
                </a:solidFill>
              </a:rPr>
              <a:t>Como ficou:</a:t>
            </a:r>
            <a:br>
              <a:rPr lang="de-DE" altLang="pt-BR" sz="4800" b="1" dirty="0"/>
            </a:br>
            <a:br>
              <a:rPr lang="de-DE" altLang="pt-BR" sz="4800" dirty="0"/>
            </a:br>
            <a:endParaRPr lang="pt-BR" altLang="pt-BR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667" y="1338471"/>
            <a:ext cx="10972800" cy="5168346"/>
          </a:xfrm>
        </p:spPr>
        <p:txBody>
          <a:bodyPr>
            <a:normAutofit lnSpcReduction="10000"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b="1" dirty="0"/>
              <a:t>Art. 790-B da CLT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A responsabilidade pelo pagamento dos honorários periciais é da parte sucumbente na pretensão objeto da perícia</a:t>
            </a:r>
            <a:r>
              <a:rPr lang="pt-BR" altLang="pt-BR" sz="3200" dirty="0">
                <a:highlight>
                  <a:srgbClr val="FFFF00"/>
                </a:highlight>
              </a:rPr>
              <a:t>, </a:t>
            </a:r>
            <a:r>
              <a:rPr lang="pt-BR" altLang="pt-BR" sz="3200" b="1" i="1" dirty="0">
                <a:highlight>
                  <a:srgbClr val="FFFF00"/>
                </a:highlight>
              </a:rPr>
              <a:t>ainda que beneficiária da justiça gratuita*</a:t>
            </a:r>
            <a:endParaRPr lang="pt-BR" altLang="pt-BR" sz="3200" dirty="0">
              <a:highlight>
                <a:srgbClr val="FFFF00"/>
              </a:highlight>
            </a:endParaRP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(...)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>
                <a:highlight>
                  <a:srgbClr val="FFFF00"/>
                </a:highlight>
              </a:rPr>
              <a:t>§ 4º   Somente no caso em que o </a:t>
            </a:r>
            <a:r>
              <a:rPr lang="pt-BR" altLang="pt-BR" sz="3200" b="1" i="1" dirty="0">
                <a:highlight>
                  <a:srgbClr val="FFFF00"/>
                </a:highlight>
              </a:rPr>
              <a:t>beneficiário da justiça gratuita</a:t>
            </a:r>
            <a:r>
              <a:rPr lang="pt-BR" altLang="pt-BR" sz="3200" dirty="0">
                <a:highlight>
                  <a:srgbClr val="FFFF00"/>
                </a:highlight>
              </a:rPr>
              <a:t> não tenha obtido em juízo créditos capazes de suportar a despesa referida no caput, ainda que em outro processo, a União responderá pelo encargo*</a:t>
            </a:r>
          </a:p>
          <a:p>
            <a:pPr marL="182875" marR="0" lvl="0" indent="0" algn="just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>
                  <a:shade val="95000"/>
                </a:prstClr>
              </a:buClr>
              <a:buSzTx/>
              <a:buFont typeface="Arial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+mn-ea"/>
              <a:cs typeface="+mn-cs"/>
            </a:endParaRPr>
          </a:p>
          <a:p>
            <a:pPr marL="182875" marR="0" lvl="0" indent="0" algn="just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>
                  <a:shade val="95000"/>
                </a:prstClr>
              </a:buClr>
              <a:buSzTx/>
              <a:buFont typeface="Arial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+mn-ea"/>
                <a:cs typeface="+mn-cs"/>
              </a:rPr>
              <a:t>*trechos suprimidos</a:t>
            </a:r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637874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220755"/>
            <a:ext cx="7833783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Voto do Ministro Alexandre de Moraes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cs typeface="Arial" charset="0"/>
              </a:rPr>
              <a:t>declarar a inconstitucionalidade da expressão “desde que não tenha obtido em juízo, ainda que em outro processo, créditos capazes de suportar a despesa”, constante do § 4º do art. 791-A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cs typeface="Arial" charset="0"/>
              </a:rPr>
              <a:t>declarar constitucional o art. 844, § 2º, todos da CLT, com a redação dada pela Lei 13.467/2017</a:t>
            </a: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5075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266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267" b="1" dirty="0">
                <a:solidFill>
                  <a:schemeClr val="tx2"/>
                </a:solidFill>
              </a:rPr>
              <a:t>Como ficou:</a:t>
            </a:r>
            <a:endParaRPr lang="pt-BR" altLang="pt-BR" sz="4800" b="1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667" y="1298713"/>
            <a:ext cx="10972800" cy="5247861"/>
          </a:xfrm>
        </p:spPr>
        <p:txBody>
          <a:bodyPr>
            <a:normAutofit fontScale="85000" lnSpcReduction="20000"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sz="4100" b="1" dirty="0"/>
              <a:t>Art. 791-A, § 4</a:t>
            </a:r>
            <a:r>
              <a:rPr lang="pt-BR" sz="4100" b="1" u="sng" baseline="30000" dirty="0"/>
              <a:t>o</a:t>
            </a:r>
            <a:r>
              <a:rPr lang="pt-BR" sz="4100" b="1" dirty="0"/>
              <a:t>  da CLT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sz="4100" dirty="0"/>
              <a:t>Vencido o beneficiário da justiça gratuita, </a:t>
            </a:r>
            <a:r>
              <a:rPr lang="pt-BR" sz="4100" dirty="0">
                <a:highlight>
                  <a:srgbClr val="FFFF00"/>
                </a:highlight>
              </a:rPr>
              <a:t>desde que não tenha obtido em juízo, ainda que em outro processo, créditos capazes de suportar a despesa,*</a:t>
            </a:r>
            <a:r>
              <a:rPr lang="pt-BR" sz="4100" dirty="0"/>
              <a:t> as obrigações decorrentes de sua sucumbência ficarão sob condição suspensiva de exigibilidade e somente poderão ser executadas se, nos dois anos subsequentes ao trânsito em julgado da decisão que as certificou, o credor demonstrar que deixou de existir a situação de insuficiência de recursos que justificou a concessão de gratuidade, extinguindo-se, passado esse prazo, tais obrigações do beneficiário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dirty="0">
                <a:highlight>
                  <a:srgbClr val="FFFF00"/>
                </a:highlight>
              </a:rPr>
              <a:t>*Trecho suprimido</a:t>
            </a:r>
          </a:p>
        </p:txBody>
      </p:sp>
    </p:spTree>
    <p:extLst>
      <p:ext uri="{BB962C8B-B14F-4D97-AF65-F5344CB8AC3E}">
        <p14:creationId xmlns:p14="http://schemas.microsoft.com/office/powerpoint/2010/main" val="145438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266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tx2"/>
                </a:solidFill>
              </a:rPr>
              <a:t>Não mudou: </a:t>
            </a:r>
            <a:br>
              <a:rPr lang="de-DE" altLang="pt-BR" sz="4800" b="1" dirty="0"/>
            </a:br>
            <a:endParaRPr lang="pt-BR" altLang="pt-BR" sz="4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667" y="1700213"/>
            <a:ext cx="10972800" cy="4525963"/>
          </a:xfrm>
        </p:spPr>
        <p:txBody>
          <a:bodyPr>
            <a:normAutofit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b="1" dirty="0"/>
              <a:t>Art. 844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§ 2º - Na hipótese de ausência do reclamante, este será condenado ao pagamento das custas calculadas na forma do art. 789 desta Consolidação, </a:t>
            </a:r>
            <a:r>
              <a:rPr lang="pt-BR" altLang="pt-BR" sz="3200" b="1" i="1" dirty="0"/>
              <a:t>ainda que beneficiário da justiça gratuita</a:t>
            </a:r>
            <a:r>
              <a:rPr lang="pt-BR" altLang="pt-BR" sz="3200" dirty="0"/>
              <a:t>, salvo se comprovar, no prazo de quinze dias, que a ausência ocorreu por motivo legalmente justificável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§ 3º - O pagamento das custas a que se refere o § 2º é condição para a propositura de nova demanda </a:t>
            </a:r>
          </a:p>
        </p:txBody>
      </p:sp>
    </p:spTree>
    <p:extLst>
      <p:ext uri="{BB962C8B-B14F-4D97-AF65-F5344CB8AC3E}">
        <p14:creationId xmlns:p14="http://schemas.microsoft.com/office/powerpoint/2010/main" val="2247599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220755"/>
            <a:ext cx="7833783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Ministro Gilmar Mendes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cs typeface="Arial" charset="0"/>
              </a:rPr>
              <a:t>Acompanhou o relator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cs typeface="Arial" charset="0"/>
              </a:rPr>
              <a:t>Ministra Rosa Weber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Acompanhou o voto do Ministro Fachin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Ministros Dias Toffoli e Carmen Lucia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Acompanharam o voto do Ministro Alexandre de Moraes </a:t>
            </a:r>
          </a:p>
        </p:txBody>
      </p:sp>
    </p:spTree>
    <p:extLst>
      <p:ext uri="{BB962C8B-B14F-4D97-AF65-F5344CB8AC3E}">
        <p14:creationId xmlns:p14="http://schemas.microsoft.com/office/powerpoint/2010/main" val="289373828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0AE76-02EB-A3F4-BCD6-0D0429D1A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FIM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B08DA3-1F12-F1A3-42B5-D030D0B1A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otavio_pinto@usp.br</a:t>
            </a:r>
          </a:p>
        </p:txBody>
      </p:sp>
    </p:spTree>
    <p:extLst>
      <p:ext uri="{BB962C8B-B14F-4D97-AF65-F5344CB8AC3E}">
        <p14:creationId xmlns:p14="http://schemas.microsoft.com/office/powerpoint/2010/main" val="174523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tx2"/>
                </a:solidFill>
              </a:rPr>
              <a:t>JUSTIÇA GRATUITA</a:t>
            </a:r>
            <a:br>
              <a:rPr lang="de-DE" altLang="pt-BR" sz="4800" b="1" dirty="0"/>
            </a:br>
            <a:br>
              <a:rPr lang="de-DE" altLang="pt-BR" sz="4800" dirty="0"/>
            </a:br>
            <a:br>
              <a:rPr lang="de-DE" altLang="pt-BR" sz="4800" dirty="0"/>
            </a:br>
            <a:endParaRPr lang="pt-BR" altLang="pt-BR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1220755"/>
            <a:ext cx="10972800" cy="4801128"/>
          </a:xfrm>
        </p:spPr>
        <p:txBody>
          <a:bodyPr>
            <a:noAutofit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b="1" dirty="0"/>
              <a:t>Art. 790, § 3º e 4º da CLT - Nova redação 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§ 3º -  É facultado aos juízes, órgãos julgadores e presidentes dos tribunais do trabalho de qualquer instância conceder, a requerimento ou de ofício, o benefício da justiça gratuita, inclusive quanto a traslados e instrumentos, àqueles que perceberem </a:t>
            </a:r>
            <a:r>
              <a:rPr lang="pt-BR" altLang="pt-BR" sz="3200" b="1" i="1" dirty="0"/>
              <a:t>salário igual ou inferior a 40% (quarenta por cento) do limite máximo dos benefícios do Regime Geral de Previdência Social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§ 4º - O benefício da justiça gratuita </a:t>
            </a:r>
            <a:r>
              <a:rPr lang="pt-BR" altLang="pt-BR" sz="3200" b="1" i="1" dirty="0"/>
              <a:t>será concedido à parte que comprovar insuficiência de recursos para o pagamento das custas do processo</a:t>
            </a:r>
            <a:r>
              <a:rPr lang="pt-BR" altLang="pt-BR" sz="3200" dirty="0"/>
              <a:t> 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sz="3200" dirty="0"/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sz="3200" dirty="0"/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sz="3200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sz="3200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sz="3200" dirty="0"/>
          </a:p>
        </p:txBody>
      </p:sp>
    </p:spTree>
    <p:extLst>
      <p:ext uri="{BB962C8B-B14F-4D97-AF65-F5344CB8AC3E}">
        <p14:creationId xmlns:p14="http://schemas.microsoft.com/office/powerpoint/2010/main" val="360932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39417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tx2"/>
                </a:solidFill>
              </a:rPr>
              <a:t>JUSTIÇA GRATUITA e valores</a:t>
            </a:r>
            <a:br>
              <a:rPr lang="de-DE" altLang="pt-BR" sz="4800" b="1" dirty="0">
                <a:solidFill>
                  <a:schemeClr val="tx2"/>
                </a:solidFill>
              </a:rPr>
            </a:br>
            <a:br>
              <a:rPr lang="de-DE" altLang="pt-BR" sz="4800" b="1" dirty="0">
                <a:solidFill>
                  <a:schemeClr val="tx2"/>
                </a:solidFill>
              </a:rPr>
            </a:br>
            <a:br>
              <a:rPr lang="de-DE" altLang="pt-BR" sz="4800" dirty="0"/>
            </a:br>
            <a:endParaRPr lang="pt-BR" altLang="pt-BR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403" y="1412776"/>
            <a:ext cx="10972800" cy="5088565"/>
          </a:xfrm>
        </p:spPr>
        <p:txBody>
          <a:bodyPr>
            <a:normAutofit/>
          </a:bodyPr>
          <a:lstStyle/>
          <a:p>
            <a:pPr marL="792460" indent="-609585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pt-BR" altLang="pt-BR" sz="3200" dirty="0"/>
              <a:t>Limite máximo dos benefícios do Regime Geral de Previdência Social: hoje o teto é </a:t>
            </a:r>
            <a:r>
              <a:rPr lang="pt-BR" sz="3200" b="1" dirty="0"/>
              <a:t>R$ </a:t>
            </a:r>
            <a:r>
              <a:rPr lang="pt-BR" sz="3200" b="1" i="0" dirty="0">
                <a:solidFill>
                  <a:srgbClr val="202124"/>
                </a:solidFill>
                <a:effectLst/>
              </a:rPr>
              <a:t>7.507,49</a:t>
            </a:r>
            <a:r>
              <a:rPr lang="pt-BR" sz="3200" b="1" dirty="0"/>
              <a:t> </a:t>
            </a:r>
            <a:endParaRPr lang="pt-BR" altLang="pt-BR" sz="3200" b="1" dirty="0"/>
          </a:p>
          <a:p>
            <a:pPr marL="792460" indent="-609585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pt-BR" altLang="pt-BR" sz="3200" dirty="0"/>
              <a:t>Salário igual ou inferior a 40% (quarenta por cento): hoje remonta a </a:t>
            </a:r>
            <a:r>
              <a:rPr lang="pt-BR" altLang="pt-BR" sz="3200" b="1" dirty="0"/>
              <a:t>R$ 3.002,99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sz="3200" dirty="0"/>
          </a:p>
          <a:p>
            <a:pPr marL="792460" indent="-609585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pt-BR" altLang="pt-BR" sz="3200" dirty="0"/>
              <a:t>Salário mínimo: maio/23 é </a:t>
            </a:r>
            <a:r>
              <a:rPr lang="pt-BR" altLang="pt-BR" sz="3200" b="1" dirty="0"/>
              <a:t>R$ 1.320,00</a:t>
            </a:r>
          </a:p>
          <a:p>
            <a:pPr marL="792460" indent="-609585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pt-BR" altLang="pt-BR" sz="3200" dirty="0"/>
              <a:t>Salário igual ou inferior ao dobro do mínimo legal: hoje é </a:t>
            </a:r>
            <a:r>
              <a:rPr lang="pt-BR" altLang="pt-BR" sz="3200" b="1" dirty="0"/>
              <a:t>R$ 2.640,00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46016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266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tx2"/>
                </a:solidFill>
              </a:rPr>
              <a:t>JUSTIÇA GRATUITA e honorários periciais</a:t>
            </a:r>
            <a:br>
              <a:rPr lang="de-DE" altLang="pt-BR" sz="4800" b="1" dirty="0">
                <a:solidFill>
                  <a:schemeClr val="tx2"/>
                </a:solidFill>
              </a:rPr>
            </a:br>
            <a:br>
              <a:rPr lang="de-DE" altLang="pt-BR" sz="4800" b="1" dirty="0"/>
            </a:br>
            <a:br>
              <a:rPr lang="de-DE" altLang="pt-BR" sz="4800" dirty="0"/>
            </a:br>
            <a:endParaRPr lang="pt-BR" altLang="pt-BR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667" y="1700213"/>
            <a:ext cx="10972800" cy="4525963"/>
          </a:xfrm>
        </p:spPr>
        <p:txBody>
          <a:bodyPr>
            <a:normAutofit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b="1" dirty="0"/>
              <a:t>Art. 790-B da CLT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A responsabilidade pelo pagamento dos honorários periciais é da parte sucumbente na pretensão objeto da perícia, </a:t>
            </a:r>
            <a:r>
              <a:rPr lang="pt-BR" altLang="pt-BR" sz="3200" b="1" i="1" dirty="0"/>
              <a:t>ainda que beneficiária da justiça gratuita</a:t>
            </a:r>
            <a:endParaRPr lang="pt-BR" altLang="pt-BR" sz="3200" dirty="0"/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(...)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§ 4º   Somente no caso em que o </a:t>
            </a:r>
            <a:r>
              <a:rPr lang="pt-BR" altLang="pt-BR" sz="3200" b="1" i="1" dirty="0"/>
              <a:t>beneficiário da justiça gratuita</a:t>
            </a:r>
            <a:r>
              <a:rPr lang="pt-BR" altLang="pt-BR" sz="3200" dirty="0"/>
              <a:t> não tenha obtido em juízo créditos capazes de suportar a despesa referida no caput, ainda que em outro processo, a União responderá pelo encargo</a:t>
            </a:r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sz="3200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2257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266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tx2"/>
                </a:solidFill>
              </a:rPr>
              <a:t>JUSTIÇA GRATUITA e honorários de sucumbência</a:t>
            </a:r>
            <a:br>
              <a:rPr lang="de-DE" altLang="pt-BR" sz="4800" b="1" dirty="0"/>
            </a:br>
            <a:br>
              <a:rPr lang="de-DE" altLang="pt-BR" sz="4800" dirty="0"/>
            </a:br>
            <a:br>
              <a:rPr lang="de-DE" altLang="pt-BR" sz="4800" dirty="0"/>
            </a:br>
            <a:endParaRPr lang="pt-BR" altLang="pt-BR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667" y="1700213"/>
            <a:ext cx="10972800" cy="4525963"/>
          </a:xfrm>
        </p:spPr>
        <p:txBody>
          <a:bodyPr>
            <a:normAutofit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b="1" dirty="0"/>
              <a:t>Art. 791-A da CLT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Ao advogado, ainda que atue em causa própria, serão devidos honorários de sucumbência, fixados entre o </a:t>
            </a:r>
            <a:r>
              <a:rPr lang="pt-BR" altLang="pt-BR" sz="3200" b="1" i="1" dirty="0"/>
              <a:t>mínimo de 5% (cinco por cento) </a:t>
            </a:r>
            <a:r>
              <a:rPr lang="pt-BR" altLang="pt-BR" sz="3200" dirty="0"/>
              <a:t>e o </a:t>
            </a:r>
            <a:r>
              <a:rPr lang="pt-BR" altLang="pt-BR" sz="3200" b="1" i="1" dirty="0"/>
              <a:t>máximo de 15% (quinze por cento) </a:t>
            </a:r>
            <a:r>
              <a:rPr lang="pt-BR" altLang="pt-BR" sz="3200" dirty="0"/>
              <a:t>sobre o valor que resultar da liquidação da sentença, do proveito econômico obtido ou, não sendo possível mensurá-lo, sobre o valor atualizado da causa</a:t>
            </a:r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4142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266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267" b="1" dirty="0">
                <a:solidFill>
                  <a:schemeClr val="tx2"/>
                </a:solidFill>
              </a:rPr>
              <a:t>JUSTIÇA GRATUITA e honorários de sucumbência</a:t>
            </a:r>
            <a:endParaRPr lang="pt-BR" altLang="pt-BR" sz="4800" b="1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42122" y="1802296"/>
            <a:ext cx="10972800" cy="4465983"/>
          </a:xfrm>
        </p:spPr>
        <p:txBody>
          <a:bodyPr>
            <a:normAutofit fontScale="70000" lnSpcReduction="20000"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sz="4533" b="1" dirty="0"/>
              <a:t>Art. 791-A, § 4</a:t>
            </a:r>
            <a:r>
              <a:rPr lang="pt-BR" sz="4533" b="1" u="sng" baseline="30000" dirty="0"/>
              <a:t>o</a:t>
            </a:r>
            <a:r>
              <a:rPr lang="pt-BR" sz="4533" b="1" dirty="0"/>
              <a:t>  da CLT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sz="4533" dirty="0"/>
              <a:t>Vencido o </a:t>
            </a:r>
            <a:r>
              <a:rPr lang="pt-BR" sz="4533" b="1" i="1" dirty="0"/>
              <a:t>beneficiário da justiça gratuita</a:t>
            </a:r>
            <a:r>
              <a:rPr lang="pt-BR" sz="4533" dirty="0"/>
              <a:t>, desde que não tenha obtido em juízo, ainda que em outro processo, créditos capazes de suportar a despesa, </a:t>
            </a:r>
            <a:r>
              <a:rPr lang="pt-BR" sz="4533" b="1" i="1" dirty="0"/>
              <a:t>as obrigações decorrentes de sua sucumbência ficarão sob condição suspensiva de exigibilidade</a:t>
            </a:r>
            <a:r>
              <a:rPr lang="pt-BR" sz="4533" dirty="0"/>
              <a:t> e somente poderão ser executadas se, nos dois anos subsequentes ao trânsito em julgado da </a:t>
            </a:r>
            <a:r>
              <a:rPr lang="pt-BR" sz="4100" dirty="0"/>
              <a:t>decisão</a:t>
            </a:r>
            <a:r>
              <a:rPr lang="pt-BR" sz="4533" dirty="0"/>
              <a:t> que as certificou, o credor demonstrar que deixou de existir a situação de insuficiência de recursos que justificou a concessão de gratuidade, extinguindo-se, passado esse prazo, tais obrigações do beneficiário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2877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266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tx2"/>
                </a:solidFill>
              </a:rPr>
              <a:t>JUSTIÇA GRATUITA e custas por arquivamento</a:t>
            </a:r>
            <a:br>
              <a:rPr lang="de-DE" altLang="pt-BR" sz="4800" b="1" dirty="0"/>
            </a:br>
            <a:endParaRPr lang="pt-BR" altLang="pt-BR" sz="4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667" y="1700213"/>
            <a:ext cx="10972800" cy="4525963"/>
          </a:xfrm>
        </p:spPr>
        <p:txBody>
          <a:bodyPr>
            <a:normAutofit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b="1" dirty="0"/>
              <a:t>Art. 844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§ 2º - Na hipótese de ausência do reclamante, este será condenado ao pagamento das custas calculadas na forma do art. 789 desta Consolidação, </a:t>
            </a:r>
            <a:r>
              <a:rPr lang="pt-BR" altLang="pt-BR" sz="3200" b="1" i="1" dirty="0"/>
              <a:t>ainda que beneficiário da justiça gratuita</a:t>
            </a:r>
            <a:r>
              <a:rPr lang="pt-BR" altLang="pt-BR" sz="3200" dirty="0"/>
              <a:t>, salvo se comprovar, no prazo de quinze dias, que a ausência ocorreu por motivo legalmente justificável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§ 3º - O pagamento das custas a que se refere o § 2º é condição para a propositura de nova demanda </a:t>
            </a:r>
          </a:p>
        </p:txBody>
      </p:sp>
    </p:spTree>
    <p:extLst>
      <p:ext uri="{BB962C8B-B14F-4D97-AF65-F5344CB8AC3E}">
        <p14:creationId xmlns:p14="http://schemas.microsoft.com/office/powerpoint/2010/main" val="33101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267" b="1" dirty="0">
                <a:solidFill>
                  <a:schemeClr val="tx2"/>
                </a:solidFill>
              </a:rPr>
              <a:t>CUSTAS PROCESSUAIS</a:t>
            </a:r>
            <a:endParaRPr lang="pt-BR" altLang="pt-BR" sz="4800" b="1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667" y="1700213"/>
            <a:ext cx="10972800" cy="4525963"/>
          </a:xfrm>
        </p:spPr>
        <p:txBody>
          <a:bodyPr>
            <a:noAutofit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sz="3200" b="1" dirty="0"/>
              <a:t>Art. 789 da CLT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sz="3200" dirty="0"/>
              <a:t>Nos dissídios individuais e nos dissídios coletivos do trabalho, nas ações e procedimentos de competência da Justiça do Trabalho, bem como nas demandas propostas perante a Justiça Estadual, no exercício da jurisdição trabalhista, </a:t>
            </a:r>
            <a:r>
              <a:rPr lang="pt-BR" sz="3200" b="1" dirty="0"/>
              <a:t>as custas relativas ao processo de conhecimento incidirão à base de 2%, </a:t>
            </a:r>
            <a:r>
              <a:rPr lang="pt-BR" sz="3200" dirty="0"/>
              <a:t>observado o mínimo de R$ 10,64 e o máximo de quatro vezes o limite máximo dos benefícios do Regime Geral de Previdência Social</a:t>
            </a:r>
            <a:endParaRPr lang="pt-BR" altLang="pt-BR" sz="3200" dirty="0"/>
          </a:p>
        </p:txBody>
      </p:sp>
    </p:spTree>
    <p:extLst>
      <p:ext uri="{BB962C8B-B14F-4D97-AF65-F5344CB8AC3E}">
        <p14:creationId xmlns:p14="http://schemas.microsoft.com/office/powerpoint/2010/main" val="4193774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</TotalTime>
  <Words>1758</Words>
  <Application>Microsoft Office PowerPoint</Application>
  <PresentationFormat>Widescreen</PresentationFormat>
  <Paragraphs>133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Wingdings</vt:lpstr>
      <vt:lpstr>Tema do Office</vt:lpstr>
      <vt:lpstr>Apresentação do PowerPoint</vt:lpstr>
      <vt:lpstr>JUSTIÇA GRATUITA   </vt:lpstr>
      <vt:lpstr>JUSTIÇA GRATUITA   </vt:lpstr>
      <vt:lpstr>JUSTIÇA GRATUITA e valores   </vt:lpstr>
      <vt:lpstr>JUSTIÇA GRATUITA e honorários periciais   </vt:lpstr>
      <vt:lpstr>JUSTIÇA GRATUITA e honorários de sucumbência   </vt:lpstr>
      <vt:lpstr>JUSTIÇA GRATUITA e honorários de sucumbência</vt:lpstr>
      <vt:lpstr>JUSTIÇA GRATUITA e custas por arquivamento </vt:lpstr>
      <vt:lpstr>CUSTAS PROCESSUAIS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Como ficou:  </vt:lpstr>
      <vt:lpstr>Apresentação do PowerPoint</vt:lpstr>
      <vt:lpstr>Como ficou:</vt:lpstr>
      <vt:lpstr>Não mudou:  </vt:lpstr>
      <vt:lpstr>Apresentação do PowerPoint</vt:lpstr>
      <vt:lpstr>FIM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Otavio Pinto e Silva</dc:creator>
  <cp:lastModifiedBy>Otavio Pinto e Silva</cp:lastModifiedBy>
  <cp:revision>1</cp:revision>
  <dcterms:created xsi:type="dcterms:W3CDTF">2023-05-08T20:05:03Z</dcterms:created>
  <dcterms:modified xsi:type="dcterms:W3CDTF">2023-05-08T20:17:01Z</dcterms:modified>
</cp:coreProperties>
</file>