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1" r:id="rId8"/>
    <p:sldId id="257" r:id="rId9"/>
    <p:sldId id="25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48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67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08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8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45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07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17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11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04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90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EC483D-D41B-4574-AA4F-DB6B92C99E2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0A3C4D-DF89-411C-9BE7-4A35E84AB8E5}" type="slidenum">
              <a:rPr lang="pt-BR" smtClean="0"/>
              <a:t>‹#›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45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7200" dirty="0" smtClean="0">
                <a:solidFill>
                  <a:schemeClr val="tx1"/>
                </a:solidFill>
              </a:rPr>
              <a:t>Química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sz="9600" dirty="0" smtClean="0">
                <a:solidFill>
                  <a:schemeClr val="tx1"/>
                </a:solidFill>
              </a:rPr>
              <a:t>Inorgânica</a:t>
            </a:r>
            <a:r>
              <a:rPr lang="pt-BR" sz="8800" dirty="0" smtClean="0">
                <a:solidFill>
                  <a:schemeClr val="tx1"/>
                </a:solidFill>
              </a:rPr>
              <a:t> </a:t>
            </a:r>
            <a:r>
              <a:rPr lang="pt-BR" sz="12800" dirty="0" smtClean="0">
                <a:solidFill>
                  <a:schemeClr val="tx1"/>
                </a:solidFill>
              </a:rPr>
              <a:t>Biológica</a:t>
            </a:r>
            <a:endParaRPr lang="pt-BR" sz="12800" dirty="0">
              <a:solidFill>
                <a:schemeClr val="tx1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159475" y="4771812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Prof. José Carlos Toledo Junior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63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898" y="438623"/>
            <a:ext cx="7772400" cy="23876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</a:rPr>
              <a:t>Química </a:t>
            </a:r>
            <a:r>
              <a:rPr lang="pt-BR" sz="5400" b="1" dirty="0" smtClean="0">
                <a:solidFill>
                  <a:schemeClr val="tx1"/>
                </a:solidFill>
              </a:rPr>
              <a:t>Inorgânica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6600" b="1" dirty="0" smtClean="0">
                <a:solidFill>
                  <a:schemeClr val="tx1"/>
                </a:solidFill>
              </a:rPr>
              <a:t>Biológica</a:t>
            </a:r>
            <a:endParaRPr lang="pt-BR" sz="6600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9475" y="2826223"/>
            <a:ext cx="6858000" cy="1655762"/>
          </a:xfrm>
        </p:spPr>
        <p:txBody>
          <a:bodyPr>
            <a:normAutofit/>
          </a:bodyPr>
          <a:lstStyle/>
          <a:p>
            <a:r>
              <a:rPr lang="pt-BR" b="1" cap="none" dirty="0" smtClean="0">
                <a:solidFill>
                  <a:schemeClr val="tx1"/>
                </a:solidFill>
              </a:rPr>
              <a:t>Propriedades e Funções Biológicas dos Cátions de Metais</a:t>
            </a:r>
            <a:endParaRPr lang="pt-BR" b="1" cap="none" dirty="0">
              <a:solidFill>
                <a:schemeClr val="tx1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159475" y="4771812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Prof. José Carlos Toledo Junior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1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88640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Química Inorgânica I – 2020 - Prof. Sofia </a:t>
            </a:r>
            <a:r>
              <a:rPr lang="pt-BR" sz="2400" dirty="0" err="1" smtClean="0">
                <a:solidFill>
                  <a:schemeClr val="tx2"/>
                </a:solidFill>
              </a:rPr>
              <a:t>Nikolaou</a:t>
            </a:r>
            <a:endParaRPr lang="pt-BR" sz="2400" dirty="0" smtClean="0">
              <a:solidFill>
                <a:schemeClr val="tx2"/>
              </a:solidFill>
            </a:endParaRPr>
          </a:p>
          <a:p>
            <a:pPr algn="ctr"/>
            <a:endParaRPr lang="pt-BR" dirty="0" smtClean="0">
              <a:solidFill>
                <a:schemeClr val="tx2"/>
              </a:solidFill>
            </a:endParaRPr>
          </a:p>
          <a:p>
            <a:pPr algn="just"/>
            <a:r>
              <a:rPr lang="pt-BR" sz="2000" b="1" dirty="0" smtClean="0"/>
              <a:t>Objetivos da disciplina: </a:t>
            </a:r>
            <a:r>
              <a:rPr lang="pt-BR" sz="2000" dirty="0" smtClean="0"/>
              <a:t>Estudar os elementos da tabela periódica sob o aspecto das propriedades comuns às famílias e aos grupos de elementos e estudar os aspectos estruturais, ligações, reações e propriedades de cada elemento em particular e de seus principais compostos.</a:t>
            </a:r>
          </a:p>
          <a:p>
            <a:pPr algn="ctr"/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5775" y="2435409"/>
            <a:ext cx="9036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</a:t>
            </a:r>
          </a:p>
          <a:p>
            <a:pPr algn="just">
              <a:buFont typeface="Arial" pitchFamily="34" charset="0"/>
              <a:buChar char="•"/>
            </a:pPr>
            <a:endParaRPr lang="pt-BR" sz="2400" b="1" dirty="0"/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/>
              <a:t>Professora </a:t>
            </a:r>
            <a:r>
              <a:rPr lang="pt-BR" sz="2400" b="1" dirty="0"/>
              <a:t>Sofia </a:t>
            </a:r>
            <a:r>
              <a:rPr lang="pt-BR" sz="2400" b="1" dirty="0" smtClean="0"/>
              <a:t>Nikolaou (bacharel)</a:t>
            </a:r>
            <a:r>
              <a:rPr lang="pt-BR" sz="2400" dirty="0" smtClean="0"/>
              <a:t>, </a:t>
            </a:r>
            <a:endParaRPr lang="pt-BR" sz="2400" dirty="0"/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/>
              <a:t> Professor José Carlos Toledo Jr. (licenciatura); toledo@ffclrp.usp.br</a:t>
            </a:r>
          </a:p>
          <a:p>
            <a:pPr algn="just">
              <a:buFont typeface="Arial" pitchFamily="34" charset="0"/>
              <a:buChar char="•"/>
            </a:pPr>
            <a:endParaRPr lang="pt-BR" sz="2400" b="1" dirty="0"/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/>
              <a:t> o material será produzido e utilizado de forma comum;</a:t>
            </a:r>
          </a:p>
          <a:p>
            <a:pPr algn="just"/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/>
              <a:t>Os “</a:t>
            </a:r>
            <a:r>
              <a:rPr lang="pt-BR" sz="2400" b="1" dirty="0" err="1" smtClean="0"/>
              <a:t>meets</a:t>
            </a:r>
            <a:r>
              <a:rPr lang="pt-BR" sz="2400" b="1" dirty="0" smtClean="0"/>
              <a:t>” semanais e as avaliações serão conduzidas individualmente pelo professor responsável por cada turma </a:t>
            </a:r>
            <a:endParaRPr lang="pt-BR" sz="2400" b="1" dirty="0"/>
          </a:p>
          <a:p>
            <a:pPr algn="just">
              <a:buFont typeface="Arial" pitchFamily="34" charset="0"/>
              <a:buChar char="•"/>
            </a:pPr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9985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9710" y="333114"/>
            <a:ext cx="8684580" cy="599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Método</a:t>
            </a:r>
            <a:endParaRPr lang="pt-BR" sz="4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Serão disponibilizados semanalmente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vídeo-aulas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perfazendo uma carga horária de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0:30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1:00 hora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semana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Serão disponibilizados arquivos com slides das aulas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lides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as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vídeo-aulas podem não ser totalmente correspondentes. </a:t>
            </a:r>
            <a:endParaRPr lang="pt-BR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Às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quartas-feiras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teremos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reunião semanal no horário da aula,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cujo link para acesso encontra-se no e-disciplinas. 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bloco de conteúdo está associada uma lista de exercícios, que será disponibilizada no e-disciplinas. As listas são consideradas material de apoio e sua resolução é obrigatória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cada fim de bloco será aplicada uma prova no e-disciplinas, consistindo de questões de múltipla escolha </a:t>
            </a:r>
            <a:r>
              <a:rPr lang="pt-BR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randomizada.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9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3"/>
          <p:cNvSpPr/>
          <p:nvPr/>
        </p:nvSpPr>
        <p:spPr>
          <a:xfrm>
            <a:off x="208960" y="741378"/>
            <a:ext cx="8684580" cy="1878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PRESENÇA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Calculada a partir do relatório de acesso ao e-disciplinas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relatório de participação no google meet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61100" y="3869146"/>
            <a:ext cx="8229600" cy="5486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b="1" dirty="0" smtClean="0"/>
              <a:t>Plataforma do curso</a:t>
            </a:r>
            <a:endParaRPr lang="pt-BR" sz="28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D35F311E-1202-D047-AFB4-170B9CC8B97D}"/>
              </a:ext>
            </a:extLst>
          </p:cNvPr>
          <p:cNvSpPr txBox="1"/>
          <p:nvPr/>
        </p:nvSpPr>
        <p:spPr>
          <a:xfrm>
            <a:off x="2377324" y="4988807"/>
            <a:ext cx="3997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err="1"/>
              <a:t>https</a:t>
            </a:r>
            <a:r>
              <a:rPr lang="pt-BR" sz="2800" dirty="0"/>
              <a:t>://</a:t>
            </a:r>
            <a:r>
              <a:rPr lang="pt-BR" sz="2800" dirty="0" err="1"/>
              <a:t>edisciplinas.usp.br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8549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898" y="438623"/>
            <a:ext cx="7772400" cy="68996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</a:rPr>
              <a:t>Conteúdo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1704" y="1433384"/>
            <a:ext cx="8095734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Revisão de Quimica de coordenação</a:t>
            </a:r>
            <a:endParaRPr lang="pt-BR" sz="2400" dirty="0"/>
          </a:p>
          <a:p>
            <a:pPr lvl="1">
              <a:lnSpc>
                <a:spcPts val="3200"/>
              </a:lnSpc>
            </a:pPr>
            <a:r>
              <a:rPr lang="pt-BR" sz="2400" dirty="0"/>
              <a:t>	Estrutura, propriedades e reatividade de complexos 	de cátions de Metais</a:t>
            </a:r>
          </a:p>
          <a:p>
            <a:pPr marL="342900" indent="-34290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Estrutura </a:t>
            </a:r>
            <a:r>
              <a:rPr lang="pt-BR" sz="2400" dirty="0" smtClean="0"/>
              <a:t>Celular</a:t>
            </a:r>
          </a:p>
          <a:p>
            <a:pPr marL="342900" indent="-34290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Estrutura de proteínas</a:t>
            </a:r>
          </a:p>
          <a:p>
            <a:pPr marL="342900" indent="-34290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Elementos Inorgânicos biologicamente relevantes</a:t>
            </a:r>
          </a:p>
          <a:p>
            <a:pPr lvl="1">
              <a:lnSpc>
                <a:spcPts val="3200"/>
              </a:lnSpc>
            </a:pPr>
            <a:endParaRPr lang="pt-BR" sz="2400" dirty="0" smtClean="0"/>
          </a:p>
          <a:p>
            <a:pPr marL="342900" indent="-34290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Propriedades Biológicas específicas dos cátions:</a:t>
            </a:r>
          </a:p>
          <a:p>
            <a:r>
              <a:rPr lang="pt-BR" sz="2400" dirty="0" smtClean="0"/>
              <a:t>	sódio e potássio;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cálcio;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Zinco;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Ferro , Cobre</a:t>
            </a:r>
            <a:r>
              <a:rPr lang="pt-BR" sz="2400" dirty="0"/>
              <a:t> </a:t>
            </a:r>
            <a:r>
              <a:rPr lang="pt-BR" sz="2400" dirty="0" smtClean="0"/>
              <a:t>e Cobalto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512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8231" y="867431"/>
            <a:ext cx="7772400" cy="6899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tx1"/>
                </a:solidFill>
              </a:rPr>
              <a:t>Avaliação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8231" y="1762718"/>
            <a:ext cx="80957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Provas </a:t>
            </a:r>
            <a:r>
              <a:rPr lang="pt-BR" sz="2800" dirty="0" smtClean="0"/>
              <a:t>remotas contínuas por </a:t>
            </a:r>
            <a:r>
              <a:rPr lang="pt-BR" sz="2800" dirty="0" smtClean="0"/>
              <a:t>assunto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b="1" dirty="0" smtClean="0"/>
              <a:t>Média Final: </a:t>
            </a:r>
            <a:r>
              <a:rPr lang="pt-BR" sz="2800" dirty="0" smtClean="0"/>
              <a:t>média das provas</a:t>
            </a:r>
          </a:p>
          <a:p>
            <a:endParaRPr lang="pt-BR" sz="2800" dirty="0"/>
          </a:p>
          <a:p>
            <a:r>
              <a:rPr lang="pt-BR" sz="2800" dirty="0" smtClean="0"/>
              <a:t>MF = (Somatória da notas) </a:t>
            </a:r>
            <a:r>
              <a:rPr lang="pt-BR" sz="2800" dirty="0" smtClean="0">
                <a:sym typeface="Symbol"/>
              </a:rPr>
              <a:t> n</a:t>
            </a:r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967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103944"/>
              </p:ext>
            </p:extLst>
          </p:nvPr>
        </p:nvGraphicFramePr>
        <p:xfrm>
          <a:off x="435147" y="748664"/>
          <a:ext cx="2159772" cy="365760"/>
        </p:xfrm>
        <a:graphic>
          <a:graphicData uri="http://schemas.openxmlformats.org/drawingml/2006/table">
            <a:tbl>
              <a:tblPr/>
              <a:tblGrid>
                <a:gridCol w="2159772"/>
              </a:tblGrid>
              <a:tr h="314016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Bibliografia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362464" y="1578735"/>
            <a:ext cx="4492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>
                <a:effectLst/>
                <a:latin typeface="Verdana" panose="020B0604030504040204" pitchFamily="34" charset="0"/>
              </a:rPr>
              <a:t>P.W. Atkins, T.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Overton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, J.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Rourke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, M. Weller, F. Armstrong, SHRIVER &amp; ATKINS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Inorganic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Chemistry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(2006). </a:t>
            </a:r>
          </a:p>
          <a:p>
            <a:pPr marL="342900" indent="-342900">
              <a:buAutoNum type="arabicPeriod"/>
            </a:pPr>
            <a:endParaRPr lang="pt-BR" dirty="0" smtClean="0">
              <a:effectLst/>
              <a:latin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pt-BR" b="1" dirty="0" smtClean="0">
                <a:effectLst/>
                <a:latin typeface="Verdana" panose="020B0604030504040204" pitchFamily="34" charset="0"/>
              </a:rPr>
              <a:t>R.R. Crichton, Biological Inorganic Chemistry: An Introduction (2008) </a:t>
            </a:r>
            <a:r>
              <a:rPr lang="pt-BR" b="1" dirty="0" smtClean="0">
                <a:effectLst/>
                <a:latin typeface="Verdana" panose="020B0604030504040204" pitchFamily="34" charset="0"/>
              </a:rPr>
              <a:t>(disponível no e-disciplinas)</a:t>
            </a:r>
            <a:endParaRPr lang="pt-BR" b="1" dirty="0" smtClean="0">
              <a:effectLst/>
              <a:latin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155" y="1296471"/>
            <a:ext cx="3612499" cy="451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331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Retrospectiva</vt:lpstr>
      <vt:lpstr>Química Inorgânica Biológica</vt:lpstr>
      <vt:lpstr>Química Inorgânica Biológica</vt:lpstr>
      <vt:lpstr>PowerPoint Presentation</vt:lpstr>
      <vt:lpstr>PowerPoint Presentation</vt:lpstr>
      <vt:lpstr>PowerPoint Presentation</vt:lpstr>
      <vt:lpstr>PowerPoint Presentation</vt:lpstr>
      <vt:lpstr>Conteúdo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Inorgânica Biológica</dc:title>
  <dc:creator>Usuário do Windows</dc:creator>
  <cp:lastModifiedBy>Windows User</cp:lastModifiedBy>
  <cp:revision>13</cp:revision>
  <dcterms:created xsi:type="dcterms:W3CDTF">2019-08-07T16:15:30Z</dcterms:created>
  <dcterms:modified xsi:type="dcterms:W3CDTF">2020-08-25T17:48:37Z</dcterms:modified>
</cp:coreProperties>
</file>