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0"/>
  </p:notesMasterIdLst>
  <p:handoutMasterIdLst>
    <p:handoutMasterId r:id="rId81"/>
  </p:handoutMasterIdLst>
  <p:sldIdLst>
    <p:sldId id="468" r:id="rId2"/>
    <p:sldId id="520" r:id="rId3"/>
    <p:sldId id="471" r:id="rId4"/>
    <p:sldId id="428" r:id="rId5"/>
    <p:sldId id="429" r:id="rId6"/>
    <p:sldId id="430" r:id="rId7"/>
    <p:sldId id="436" r:id="rId8"/>
    <p:sldId id="460" r:id="rId9"/>
    <p:sldId id="461" r:id="rId10"/>
    <p:sldId id="431" r:id="rId11"/>
    <p:sldId id="309" r:id="rId12"/>
    <p:sldId id="464" r:id="rId13"/>
    <p:sldId id="474" r:id="rId14"/>
    <p:sldId id="310" r:id="rId15"/>
    <p:sldId id="413" r:id="rId16"/>
    <p:sldId id="320" r:id="rId17"/>
    <p:sldId id="457" r:id="rId18"/>
    <p:sldId id="463" r:id="rId19"/>
    <p:sldId id="388" r:id="rId20"/>
    <p:sldId id="390" r:id="rId21"/>
    <p:sldId id="458" r:id="rId22"/>
    <p:sldId id="440" r:id="rId23"/>
    <p:sldId id="466" r:id="rId24"/>
    <p:sldId id="341" r:id="rId25"/>
    <p:sldId id="342" r:id="rId26"/>
    <p:sldId id="359" r:id="rId27"/>
    <p:sldId id="343" r:id="rId28"/>
    <p:sldId id="416" r:id="rId29"/>
    <p:sldId id="435" r:id="rId30"/>
    <p:sldId id="322" r:id="rId31"/>
    <p:sldId id="365" r:id="rId32"/>
    <p:sldId id="366" r:id="rId33"/>
    <p:sldId id="379" r:id="rId34"/>
    <p:sldId id="380" r:id="rId35"/>
    <p:sldId id="381" r:id="rId36"/>
    <p:sldId id="382" r:id="rId37"/>
    <p:sldId id="454" r:id="rId38"/>
    <p:sldId id="455" r:id="rId39"/>
    <p:sldId id="369" r:id="rId40"/>
    <p:sldId id="418" r:id="rId41"/>
    <p:sldId id="385" r:id="rId42"/>
    <p:sldId id="472" r:id="rId43"/>
    <p:sldId id="473" r:id="rId44"/>
    <p:sldId id="446" r:id="rId45"/>
    <p:sldId id="447" r:id="rId46"/>
    <p:sldId id="448" r:id="rId47"/>
    <p:sldId id="452" r:id="rId48"/>
    <p:sldId id="449" r:id="rId49"/>
    <p:sldId id="352" r:id="rId50"/>
    <p:sldId id="353" r:id="rId51"/>
    <p:sldId id="356" r:id="rId52"/>
    <p:sldId id="355" r:id="rId53"/>
    <p:sldId id="348" r:id="rId54"/>
    <p:sldId id="419" r:id="rId55"/>
    <p:sldId id="393" r:id="rId56"/>
    <p:sldId id="420" r:id="rId57"/>
    <p:sldId id="394" r:id="rId58"/>
    <p:sldId id="396" r:id="rId59"/>
    <p:sldId id="395" r:id="rId60"/>
    <p:sldId id="349" r:id="rId61"/>
    <p:sldId id="421" r:id="rId62"/>
    <p:sldId id="397" r:id="rId63"/>
    <p:sldId id="398" r:id="rId64"/>
    <p:sldId id="399" r:id="rId65"/>
    <p:sldId id="400" r:id="rId66"/>
    <p:sldId id="423" r:id="rId67"/>
    <p:sldId id="350" r:id="rId68"/>
    <p:sldId id="401" r:id="rId69"/>
    <p:sldId id="424" r:id="rId70"/>
    <p:sldId id="402" r:id="rId71"/>
    <p:sldId id="403" r:id="rId72"/>
    <p:sldId id="459" r:id="rId73"/>
    <p:sldId id="334" r:id="rId74"/>
    <p:sldId id="337" r:id="rId75"/>
    <p:sldId id="383" r:id="rId76"/>
    <p:sldId id="384" r:id="rId77"/>
    <p:sldId id="375" r:id="rId78"/>
    <p:sldId id="450" r:id="rId7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29"/>
  </p:normalViewPr>
  <p:slideViewPr>
    <p:cSldViewPr snapToGrid="0" snapToObjects="1">
      <p:cViewPr varScale="1">
        <p:scale>
          <a:sx n="109" d="100"/>
          <a:sy n="109" d="100"/>
        </p:scale>
        <p:origin x="172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EFBACA7-4D82-BD40-B7BE-05C31A8CE883}" type="datetimeFigureOut">
              <a:rPr lang="en-US" smtClean="0"/>
              <a:pPr/>
              <a:t>8/23/23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32B2BC-3449-304F-9D51-F2B1B8AD0A52}" type="slidenum">
              <a:rPr lang="en-US" smtClean="0"/>
              <a:pPr/>
              <a:t>‹nº›</a:t>
            </a:fld>
            <a:endParaRPr lang="en-US"/>
          </a:p>
        </p:txBody>
      </p:sp>
    </p:spTree>
    <p:extLst>
      <p:ext uri="{BB962C8B-B14F-4D97-AF65-F5344CB8AC3E}">
        <p14:creationId xmlns:p14="http://schemas.microsoft.com/office/powerpoint/2010/main" val="23344355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2AB521-FBB5-474C-8EDA-CF4660E7175C}" type="datetimeFigureOut">
              <a:rPr lang="en-US" smtClean="0"/>
              <a:pPr/>
              <a:t>8/23/23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59CD68-F252-CD4F-A87F-E60755B56C35}" type="slidenum">
              <a:rPr lang="en-US" smtClean="0"/>
              <a:pPr/>
              <a:t>‹nº›</a:t>
            </a:fld>
            <a:endParaRPr lang="en-US"/>
          </a:p>
        </p:txBody>
      </p:sp>
    </p:spTree>
    <p:extLst>
      <p:ext uri="{BB962C8B-B14F-4D97-AF65-F5344CB8AC3E}">
        <p14:creationId xmlns:p14="http://schemas.microsoft.com/office/powerpoint/2010/main" val="25905058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a:t>Click to edit Master subtitle style</a:t>
            </a:r>
            <a:endParaRPr lang="en-US"/>
          </a:p>
        </p:txBody>
      </p:sp>
      <p:sp>
        <p:nvSpPr>
          <p:cNvPr id="4" name="Date Placeholder 3"/>
          <p:cNvSpPr>
            <a:spLocks noGrp="1"/>
          </p:cNvSpPr>
          <p:nvPr>
            <p:ph type="dt" sz="half" idx="10"/>
          </p:nvPr>
        </p:nvSpPr>
        <p:spPr/>
        <p:txBody>
          <a:bodyPr/>
          <a:lstStyle/>
          <a:p>
            <a:fld id="{A32764BE-1707-AF49-A5F9-C2B6D2492F15}" type="datetime1">
              <a:rPr lang="pt-BR" smtClean="0"/>
              <a:pPr/>
              <a:t>23/08/2023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1100337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AA62B850-8926-764F-A545-B9DA9E17F997}" type="datetime1">
              <a:rPr lang="pt-BR" smtClean="0"/>
              <a:pPr/>
              <a:t>23/08/2023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3093867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103DFF43-D3CA-E848-A166-154D12717CB1}" type="datetime1">
              <a:rPr lang="pt-BR" smtClean="0"/>
              <a:pPr/>
              <a:t>23/08/2023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4056390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Content Placeholder 2"/>
          <p:cNvSpPr>
            <a:spLocks noGrp="1"/>
          </p:cNvSpPr>
          <p:nvPr>
            <p:ph idx="1"/>
          </p:nvPr>
        </p:nvSpPr>
        <p:spPr/>
        <p:txBody>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14339BD2-5CBE-104F-9698-7C3F8E758C9C}" type="datetime1">
              <a:rPr lang="pt-BR" smtClean="0"/>
              <a:pPr/>
              <a:t>23/08/2023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2499534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a:t>Click to edit Master text styles</a:t>
            </a:r>
          </a:p>
        </p:txBody>
      </p:sp>
      <p:sp>
        <p:nvSpPr>
          <p:cNvPr id="4" name="Date Placeholder 3"/>
          <p:cNvSpPr>
            <a:spLocks noGrp="1"/>
          </p:cNvSpPr>
          <p:nvPr>
            <p:ph type="dt" sz="half" idx="10"/>
          </p:nvPr>
        </p:nvSpPr>
        <p:spPr/>
        <p:txBody>
          <a:bodyPr/>
          <a:lstStyle/>
          <a:p>
            <a:fld id="{A5F4AD94-BF8B-234B-8943-244E3A096153}" type="datetime1">
              <a:rPr lang="pt-BR" smtClean="0"/>
              <a:pPr/>
              <a:t>23/08/2023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3678845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5" name="Date Placeholder 4"/>
          <p:cNvSpPr>
            <a:spLocks noGrp="1"/>
          </p:cNvSpPr>
          <p:nvPr>
            <p:ph type="dt" sz="half" idx="10"/>
          </p:nvPr>
        </p:nvSpPr>
        <p:spPr/>
        <p:txBody>
          <a:bodyPr/>
          <a:lstStyle/>
          <a:p>
            <a:fld id="{DEE28F00-F616-8E47-B4E9-A64358E19EDF}" type="datetime1">
              <a:rPr lang="pt-BR" smtClean="0"/>
              <a:pPr/>
              <a:t>23/08/2023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2518096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7" name="Date Placeholder 6"/>
          <p:cNvSpPr>
            <a:spLocks noGrp="1"/>
          </p:cNvSpPr>
          <p:nvPr>
            <p:ph type="dt" sz="half" idx="10"/>
          </p:nvPr>
        </p:nvSpPr>
        <p:spPr/>
        <p:txBody>
          <a:bodyPr/>
          <a:lstStyle/>
          <a:p>
            <a:fld id="{A040E26D-5FD8-8843-B11F-F76700F07793}" type="datetime1">
              <a:rPr lang="pt-BR" smtClean="0"/>
              <a:pPr/>
              <a:t>23/08/2023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1898844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Date Placeholder 2"/>
          <p:cNvSpPr>
            <a:spLocks noGrp="1"/>
          </p:cNvSpPr>
          <p:nvPr>
            <p:ph type="dt" sz="half" idx="10"/>
          </p:nvPr>
        </p:nvSpPr>
        <p:spPr/>
        <p:txBody>
          <a:bodyPr/>
          <a:lstStyle/>
          <a:p>
            <a:fld id="{22BDE498-C8EE-1545-9C45-B5BD5A8146D3}" type="datetime1">
              <a:rPr lang="pt-BR" smtClean="0"/>
              <a:pPr/>
              <a:t>23/08/2023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667590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6A6420-8248-6549-8F27-85B8E5AF715E}" type="datetime1">
              <a:rPr lang="pt-BR" smtClean="0"/>
              <a:pPr/>
              <a:t>23/08/2023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486083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20ABAA51-DC3C-1948-A8B2-EB6706605191}" type="datetime1">
              <a:rPr lang="pt-BR" smtClean="0"/>
              <a:pPr/>
              <a:t>23/08/2023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3213861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10485C7B-AF0E-B44E-9DCE-5B60C8223A94}" type="datetime1">
              <a:rPr lang="pt-BR" smtClean="0"/>
              <a:pPr/>
              <a:t>23/08/2023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932E93-1C6C-C34F-8F0F-3A6328FB4BEB}" type="slidenum">
              <a:rPr lang="en-US" smtClean="0"/>
              <a:pPr/>
              <a:t>‹nº›</a:t>
            </a:fld>
            <a:endParaRPr lang="en-US"/>
          </a:p>
        </p:txBody>
      </p:sp>
    </p:spTree>
    <p:extLst>
      <p:ext uri="{BB962C8B-B14F-4D97-AF65-F5344CB8AC3E}">
        <p14:creationId xmlns:p14="http://schemas.microsoft.com/office/powerpoint/2010/main" val="2976312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5AB5C-C492-354D-9DB4-E1AFDEC32B72}" type="datetime1">
              <a:rPr lang="pt-BR" smtClean="0"/>
              <a:pPr/>
              <a:t>23/08/2023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932E93-1C6C-C34F-8F0F-3A6328FB4BEB}" type="slidenum">
              <a:rPr lang="en-US" smtClean="0"/>
              <a:pPr/>
              <a:t>‹nº›</a:t>
            </a:fld>
            <a:endParaRPr lang="en-US"/>
          </a:p>
        </p:txBody>
      </p:sp>
    </p:spTree>
    <p:extLst>
      <p:ext uri="{BB962C8B-B14F-4D97-AF65-F5344CB8AC3E}">
        <p14:creationId xmlns:p14="http://schemas.microsoft.com/office/powerpoint/2010/main" val="1986337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youtu.be/b45Zhd9GNtM" TargetMode="External"/><Relationship Id="rId2" Type="http://schemas.openxmlformats.org/officeDocument/2006/relationships/hyperlink" Target="mailto:lfulgencio@usp.b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pt.wikipedia.org/wiki/L%C3%A9on_Brunschvicg" TargetMode="External"/><Relationship Id="rId3" Type="http://schemas.openxmlformats.org/officeDocument/2006/relationships/hyperlink" Target="http://pt.wikipedia.org/wiki/Carl_Gustav_Jung" TargetMode="External"/><Relationship Id="rId7" Type="http://schemas.openxmlformats.org/officeDocument/2006/relationships/hyperlink" Target="http://pt.wikipedia.org/wiki/Pierre_Janet" TargetMode="External"/><Relationship Id="rId2" Type="http://schemas.openxmlformats.org/officeDocument/2006/relationships/hyperlink" Target="http://pt.wikipedia.org/wiki/Eugene_Bleuler" TargetMode="External"/><Relationship Id="rId1" Type="http://schemas.openxmlformats.org/officeDocument/2006/relationships/slideLayout" Target="../slideLayouts/slideLayout2.xml"/><Relationship Id="rId6" Type="http://schemas.openxmlformats.org/officeDocument/2006/relationships/hyperlink" Target="http://pt.wikipedia.org/wiki/Psicopatologia" TargetMode="External"/><Relationship Id="rId5" Type="http://schemas.openxmlformats.org/officeDocument/2006/relationships/hyperlink" Target="http://pt.wikipedia.org/wiki/Sorbonne" TargetMode="External"/><Relationship Id="rId10" Type="http://schemas.openxmlformats.org/officeDocument/2006/relationships/hyperlink" Target="http://pt.wikipedia.org/wiki/Racioc%C3%ADnio" TargetMode="External"/><Relationship Id="rId4" Type="http://schemas.openxmlformats.org/officeDocument/2006/relationships/hyperlink" Target="http://pt.wikipedia.org/wiki/Paris" TargetMode="External"/><Relationship Id="rId9" Type="http://schemas.openxmlformats.org/officeDocument/2006/relationships/hyperlink" Target="http://pt.wikipedia.org/wiki/Th%C3%A9odore_Simo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trata.s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628801"/>
            <a:ext cx="7772400" cy="1971650"/>
          </a:xfrm>
        </p:spPr>
        <p:txBody>
          <a:bodyPr>
            <a:normAutofit/>
          </a:bodyPr>
          <a:lstStyle/>
          <a:p>
            <a:r>
              <a:rPr lang="pt-BR" sz="3200" b="1" dirty="0"/>
              <a:t>PSA-286 - Psicologia do Desenvolvimento II  </a:t>
            </a:r>
            <a:br>
              <a:rPr lang="pt-BR" sz="3200" b="1" dirty="0"/>
            </a:br>
            <a:br>
              <a:rPr lang="pt-BR" sz="3200" b="1" dirty="0"/>
            </a:br>
            <a:r>
              <a:rPr lang="pt-BR" sz="3200" b="1" dirty="0"/>
              <a:t>2022</a:t>
            </a:r>
          </a:p>
        </p:txBody>
      </p:sp>
      <p:sp>
        <p:nvSpPr>
          <p:cNvPr id="3" name="Subtítulo 2"/>
          <p:cNvSpPr>
            <a:spLocks noGrp="1"/>
          </p:cNvSpPr>
          <p:nvPr>
            <p:ph type="subTitle" idx="1"/>
          </p:nvPr>
        </p:nvSpPr>
        <p:spPr/>
        <p:txBody>
          <a:bodyPr>
            <a:normAutofit fontScale="55000" lnSpcReduction="20000"/>
          </a:bodyPr>
          <a:lstStyle/>
          <a:p>
            <a:endParaRPr lang="pt-BR" sz="2000" b="1" dirty="0">
              <a:solidFill>
                <a:srgbClr val="000000"/>
              </a:solidFill>
            </a:endParaRPr>
          </a:p>
          <a:p>
            <a:r>
              <a:rPr lang="pt-BR" sz="2000" b="1" dirty="0">
                <a:solidFill>
                  <a:srgbClr val="000000"/>
                </a:solidFill>
              </a:rPr>
              <a:t>Aula 03. A EPISTEMOLOGIA GENÉTICA DE JEAN PIAGET COMO UMA TEORIA DO DESENVOLVIMENTO</a:t>
            </a:r>
            <a:endParaRPr lang="pt-BR" sz="2000" b="1" i="1" dirty="0">
              <a:solidFill>
                <a:schemeClr val="tx1"/>
              </a:solidFill>
            </a:endParaRPr>
          </a:p>
          <a:p>
            <a:r>
              <a:rPr lang="pt-BR" sz="2000" b="1" dirty="0">
                <a:solidFill>
                  <a:schemeClr val="tx1"/>
                </a:solidFill>
                <a:hlinkClick r:id="rId2"/>
              </a:rPr>
              <a:t>lfulgencio@usp.br</a:t>
            </a:r>
            <a:endParaRPr lang="pt-BR" sz="2000" b="1" dirty="0">
              <a:solidFill>
                <a:schemeClr val="tx1"/>
              </a:solidFill>
            </a:endParaRPr>
          </a:p>
          <a:p>
            <a:endParaRPr lang="pt-BR" sz="2000" b="1">
              <a:solidFill>
                <a:schemeClr val="tx1"/>
              </a:solidFill>
            </a:endParaRPr>
          </a:p>
          <a:p>
            <a:endParaRPr lang="pt-BR" sz="2000" b="1" dirty="0">
              <a:solidFill>
                <a:schemeClr val="tx1"/>
              </a:solidFill>
            </a:endParaRPr>
          </a:p>
          <a:p>
            <a:r>
              <a:rPr lang="pt-BR" sz="2900" b="1" dirty="0">
                <a:solidFill>
                  <a:schemeClr val="tx1"/>
                </a:solidFill>
              </a:rPr>
              <a:t>“Teoria do Desenvolvimento Cognitivo do ponto de vista de Piaget”</a:t>
            </a:r>
          </a:p>
          <a:p>
            <a:r>
              <a:rPr lang="pt-BR" u="sng" dirty="0">
                <a:hlinkClick r:id="rId3"/>
              </a:rPr>
              <a:t>https://youtu.be/b45Zhd9GNtM</a:t>
            </a:r>
            <a:endParaRPr lang="pt-BR" dirty="0"/>
          </a:p>
          <a:p>
            <a:endParaRPr lang="pt-BR" sz="2000" b="1" dirty="0">
              <a:solidFill>
                <a:schemeClr val="tx1"/>
              </a:solidFill>
            </a:endParaRPr>
          </a:p>
          <a:p>
            <a:endParaRPr lang="pt-BR" sz="2000" b="1" dirty="0">
              <a:solidFill>
                <a:schemeClr val="tx1"/>
              </a:solidFill>
            </a:endParaRPr>
          </a:p>
        </p:txBody>
      </p:sp>
      <p:sp>
        <p:nvSpPr>
          <p:cNvPr id="4" name="Slide Number Placeholder 3"/>
          <p:cNvSpPr>
            <a:spLocks noGrp="1"/>
          </p:cNvSpPr>
          <p:nvPr>
            <p:ph type="sldNum" sz="quarter" idx="12"/>
          </p:nvPr>
        </p:nvSpPr>
        <p:spPr/>
        <p:txBody>
          <a:bodyPr/>
          <a:lstStyle/>
          <a:p>
            <a:fld id="{AF77E75A-E3CB-47AE-BED1-145DBA778CAD}" type="slidenum">
              <a:rPr lang="pt-BR" smtClean="0"/>
              <a:pPr/>
              <a:t>1</a:t>
            </a:fld>
            <a:endParaRPr lang="pt-BR"/>
          </a:p>
        </p:txBody>
      </p:sp>
    </p:spTree>
    <p:extLst>
      <p:ext uri="{BB962C8B-B14F-4D97-AF65-F5344CB8AC3E}">
        <p14:creationId xmlns:p14="http://schemas.microsoft.com/office/powerpoint/2010/main" val="4168371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err="1"/>
              <a:t>Esquema</a:t>
            </a:r>
            <a:r>
              <a:rPr lang="en-US" sz="2400" b="1" dirty="0"/>
              <a:t> </a:t>
            </a:r>
            <a:r>
              <a:rPr lang="en-US" sz="2400" b="1" dirty="0" err="1"/>
              <a:t>geral</a:t>
            </a:r>
            <a:r>
              <a:rPr lang="en-US" sz="2400" b="1" dirty="0"/>
              <a:t> </a:t>
            </a:r>
            <a:br>
              <a:rPr lang="en-US" sz="2400" b="1" dirty="0"/>
            </a:br>
            <a:r>
              <a:rPr lang="en-US" sz="2400" b="1" dirty="0" err="1"/>
              <a:t>para</a:t>
            </a:r>
            <a:r>
              <a:rPr lang="en-US" sz="2400" b="1" dirty="0"/>
              <a:t> </a:t>
            </a:r>
            <a:r>
              <a:rPr lang="en-US" sz="2400" b="1" dirty="0" err="1"/>
              <a:t>apresentação</a:t>
            </a:r>
            <a:r>
              <a:rPr lang="en-US" sz="2400" b="1" dirty="0"/>
              <a:t> das </a:t>
            </a:r>
            <a:r>
              <a:rPr lang="en-US" sz="2400" b="1" dirty="0" err="1"/>
              <a:t>propostas</a:t>
            </a:r>
            <a:r>
              <a:rPr lang="en-US" sz="2400" b="1" dirty="0"/>
              <a:t> de Jean Piaget</a:t>
            </a:r>
          </a:p>
        </p:txBody>
      </p:sp>
      <p:sp>
        <p:nvSpPr>
          <p:cNvPr id="3" name="Content Placeholder 2"/>
          <p:cNvSpPr>
            <a:spLocks noGrp="1"/>
          </p:cNvSpPr>
          <p:nvPr>
            <p:ph idx="1"/>
          </p:nvPr>
        </p:nvSpPr>
        <p:spPr>
          <a:xfrm>
            <a:off x="457200" y="1417638"/>
            <a:ext cx="8229600" cy="4708525"/>
          </a:xfrm>
        </p:spPr>
        <p:txBody>
          <a:bodyPr>
            <a:noAutofit/>
          </a:bodyPr>
          <a:lstStyle/>
          <a:p>
            <a:pPr>
              <a:buAutoNum type="arabicPeriod"/>
            </a:pPr>
            <a:r>
              <a:rPr lang="en-US" sz="1400" b="1" dirty="0" err="1"/>
              <a:t>Proposta</a:t>
            </a:r>
            <a:r>
              <a:rPr lang="en-US" sz="1200" dirty="0"/>
              <a:t>: </a:t>
            </a:r>
            <a:r>
              <a:rPr lang="en-US" sz="1200" b="1" dirty="0">
                <a:solidFill>
                  <a:srgbClr val="FF0000"/>
                </a:solidFill>
              </a:rPr>
              <a:t>A </a:t>
            </a:r>
            <a:r>
              <a:rPr lang="en-US" sz="1200" b="1" dirty="0" err="1">
                <a:solidFill>
                  <a:srgbClr val="FF0000"/>
                </a:solidFill>
              </a:rPr>
              <a:t>epistemologia</a:t>
            </a:r>
            <a:r>
              <a:rPr lang="en-US" sz="1200" b="1" dirty="0">
                <a:solidFill>
                  <a:srgbClr val="FF0000"/>
                </a:solidFill>
              </a:rPr>
              <a:t> </a:t>
            </a:r>
            <a:r>
              <a:rPr lang="en-US" sz="1200" b="1" dirty="0" err="1">
                <a:solidFill>
                  <a:srgbClr val="FF0000"/>
                </a:solidFill>
              </a:rPr>
              <a:t>genética</a:t>
            </a:r>
            <a:r>
              <a:rPr lang="en-US" sz="1200" b="1" dirty="0">
                <a:solidFill>
                  <a:srgbClr val="FF0000"/>
                </a:solidFill>
              </a:rPr>
              <a:t> , </a:t>
            </a:r>
            <a:r>
              <a:rPr lang="en-US" sz="1200" b="1" dirty="0" err="1">
                <a:solidFill>
                  <a:srgbClr val="FF0000"/>
                </a:solidFill>
              </a:rPr>
              <a:t>construtivista</a:t>
            </a:r>
            <a:r>
              <a:rPr lang="en-US" sz="1200" b="1" dirty="0">
                <a:solidFill>
                  <a:srgbClr val="FF0000"/>
                </a:solidFill>
              </a:rPr>
              <a:t> e </a:t>
            </a:r>
            <a:r>
              <a:rPr lang="en-US" sz="1200" b="1" dirty="0" err="1">
                <a:solidFill>
                  <a:srgbClr val="FF0000"/>
                </a:solidFill>
              </a:rPr>
              <a:t>interacionista</a:t>
            </a:r>
            <a:endParaRPr lang="en-US" sz="1200" b="1" dirty="0">
              <a:solidFill>
                <a:srgbClr val="FF0000"/>
              </a:solidFill>
            </a:endParaRPr>
          </a:p>
          <a:p>
            <a:pPr marL="0" indent="0">
              <a:buNone/>
            </a:pPr>
            <a:endParaRPr lang="en-US" sz="1200" b="1" dirty="0"/>
          </a:p>
          <a:p>
            <a:pPr marL="0" indent="0">
              <a:buNone/>
            </a:pPr>
            <a:r>
              <a:rPr lang="en-US" sz="1400" b="1" dirty="0"/>
              <a:t>2. </a:t>
            </a:r>
            <a:r>
              <a:rPr lang="en-US" sz="1400" b="1" dirty="0" err="1"/>
              <a:t>Biografia</a:t>
            </a:r>
            <a:r>
              <a:rPr lang="en-US" sz="1400" b="1" dirty="0"/>
              <a:t> </a:t>
            </a:r>
            <a:r>
              <a:rPr lang="en-US" sz="1400" b="1" dirty="0" err="1"/>
              <a:t>intelectual</a:t>
            </a:r>
            <a:r>
              <a:rPr lang="en-US" sz="1400" b="1" dirty="0"/>
              <a:t>: </a:t>
            </a:r>
            <a:r>
              <a:rPr lang="en-US" sz="1400" dirty="0"/>
              <a:t> </a:t>
            </a:r>
            <a:r>
              <a:rPr lang="en-US" sz="1200" b="1" dirty="0" err="1">
                <a:solidFill>
                  <a:srgbClr val="FF0000"/>
                </a:solidFill>
              </a:rPr>
              <a:t>Formação</a:t>
            </a:r>
            <a:r>
              <a:rPr lang="en-US" sz="1200" dirty="0">
                <a:solidFill>
                  <a:srgbClr val="FF0000"/>
                </a:solidFill>
              </a:rPr>
              <a:t> e </a:t>
            </a:r>
            <a:r>
              <a:rPr lang="en-US" sz="1200" b="1" dirty="0" err="1">
                <a:solidFill>
                  <a:srgbClr val="FF0000"/>
                </a:solidFill>
              </a:rPr>
              <a:t>Trabalho</a:t>
            </a:r>
            <a:endParaRPr lang="en-US" sz="1200" b="1" dirty="0">
              <a:solidFill>
                <a:srgbClr val="FF0000"/>
              </a:solidFill>
            </a:endParaRPr>
          </a:p>
          <a:p>
            <a:pPr marL="0" indent="0">
              <a:buNone/>
            </a:pPr>
            <a:endParaRPr lang="en-US" sz="1200" b="1" dirty="0">
              <a:solidFill>
                <a:srgbClr val="FF0000"/>
              </a:solidFill>
            </a:endParaRPr>
          </a:p>
          <a:p>
            <a:pPr marL="0" indent="0">
              <a:buNone/>
            </a:pPr>
            <a:r>
              <a:rPr lang="en-US" sz="1400" b="1" dirty="0"/>
              <a:t>3. </a:t>
            </a:r>
            <a:r>
              <a:rPr lang="en-US" sz="1400" b="1" dirty="0" err="1"/>
              <a:t>Fundamentos</a:t>
            </a:r>
            <a:r>
              <a:rPr lang="en-US" sz="1400" dirty="0"/>
              <a:t>: </a:t>
            </a:r>
          </a:p>
          <a:p>
            <a:pPr marL="0" indent="0">
              <a:buNone/>
            </a:pPr>
            <a:r>
              <a:rPr lang="en-US" sz="1400" b="1" dirty="0">
                <a:solidFill>
                  <a:srgbClr val="0070C0"/>
                </a:solidFill>
              </a:rPr>
              <a:t>	</a:t>
            </a:r>
            <a:r>
              <a:rPr lang="en-US" sz="1200" b="1" dirty="0" err="1">
                <a:solidFill>
                  <a:srgbClr val="0070C0"/>
                </a:solidFill>
              </a:rPr>
              <a:t>Kantismo</a:t>
            </a:r>
            <a:r>
              <a:rPr lang="en-US" sz="1200" b="1" dirty="0">
                <a:solidFill>
                  <a:srgbClr val="0070C0"/>
                </a:solidFill>
              </a:rPr>
              <a:t> </a:t>
            </a:r>
            <a:r>
              <a:rPr lang="en-US" sz="1200" b="1" dirty="0" err="1">
                <a:solidFill>
                  <a:srgbClr val="0070C0"/>
                </a:solidFill>
              </a:rPr>
              <a:t>evolutivo</a:t>
            </a:r>
            <a:r>
              <a:rPr lang="en-US" sz="1200" b="1" dirty="0">
                <a:solidFill>
                  <a:srgbClr val="0070C0"/>
                </a:solidFill>
              </a:rPr>
              <a:t>, </a:t>
            </a:r>
            <a:r>
              <a:rPr lang="en-US" sz="1200" b="1" dirty="0" err="1">
                <a:solidFill>
                  <a:srgbClr val="0070C0"/>
                </a:solidFill>
              </a:rPr>
              <a:t>interacionista</a:t>
            </a:r>
            <a:r>
              <a:rPr lang="en-US" sz="1200" b="1" dirty="0">
                <a:solidFill>
                  <a:srgbClr val="0070C0"/>
                </a:solidFill>
              </a:rPr>
              <a:t>, </a:t>
            </a:r>
            <a:r>
              <a:rPr lang="en-US" sz="1200" b="1" dirty="0" err="1">
                <a:solidFill>
                  <a:srgbClr val="0070C0"/>
                </a:solidFill>
              </a:rPr>
              <a:t>construtivista</a:t>
            </a:r>
            <a:r>
              <a:rPr lang="en-US" sz="1200" b="1" dirty="0">
                <a:solidFill>
                  <a:srgbClr val="0070C0"/>
                </a:solidFill>
              </a:rPr>
              <a:t> da </a:t>
            </a:r>
            <a:r>
              <a:rPr lang="en-US" sz="1200" b="1" dirty="0" err="1">
                <a:solidFill>
                  <a:srgbClr val="0070C0"/>
                </a:solidFill>
              </a:rPr>
              <a:t>inteligência</a:t>
            </a:r>
            <a:r>
              <a:rPr lang="en-US" sz="1200" b="1" dirty="0">
                <a:solidFill>
                  <a:srgbClr val="0070C0"/>
                </a:solidFill>
              </a:rPr>
              <a:t> (</a:t>
            </a:r>
            <a:r>
              <a:rPr lang="en-US" sz="1200" b="1" dirty="0" err="1">
                <a:solidFill>
                  <a:srgbClr val="0070C0"/>
                </a:solidFill>
              </a:rPr>
              <a:t>mente</a:t>
            </a:r>
            <a:r>
              <a:rPr lang="en-US" sz="1200" b="1" dirty="0">
                <a:solidFill>
                  <a:srgbClr val="0070C0"/>
                </a:solidFill>
              </a:rPr>
              <a:t>, </a:t>
            </a:r>
            <a:r>
              <a:rPr lang="en-US" sz="1200" b="1" dirty="0" err="1">
                <a:solidFill>
                  <a:srgbClr val="0070C0"/>
                </a:solidFill>
              </a:rPr>
              <a:t>razão</a:t>
            </a:r>
            <a:r>
              <a:rPr lang="en-US" sz="1200" b="1" dirty="0">
                <a:solidFill>
                  <a:srgbClr val="0070C0"/>
                </a:solidFill>
              </a:rPr>
              <a:t>, </a:t>
            </a:r>
            <a:r>
              <a:rPr lang="en-US" sz="1200" b="1" dirty="0" err="1">
                <a:solidFill>
                  <a:srgbClr val="0070C0"/>
                </a:solidFill>
              </a:rPr>
              <a:t>pensamento</a:t>
            </a:r>
            <a:r>
              <a:rPr lang="en-US" sz="1200" b="1" dirty="0">
                <a:solidFill>
                  <a:srgbClr val="0070C0"/>
                </a:solidFill>
              </a:rPr>
              <a:t>)</a:t>
            </a:r>
          </a:p>
          <a:p>
            <a:pPr marL="0" indent="0">
              <a:buNone/>
            </a:pPr>
            <a:r>
              <a:rPr lang="en-US" sz="1200" dirty="0"/>
              <a:t>    	</a:t>
            </a:r>
            <a:r>
              <a:rPr lang="en-US" sz="1200" dirty="0" err="1"/>
              <a:t>Gênese</a:t>
            </a:r>
            <a:r>
              <a:rPr lang="en-US" sz="1200" dirty="0"/>
              <a:t>: </a:t>
            </a:r>
            <a:r>
              <a:rPr lang="en-US" sz="1200" dirty="0" err="1"/>
              <a:t>biologia</a:t>
            </a:r>
            <a:r>
              <a:rPr lang="en-US" sz="1200" dirty="0"/>
              <a:t> + </a:t>
            </a:r>
            <a:r>
              <a:rPr lang="en-US" sz="1200" dirty="0" err="1"/>
              <a:t>meio</a:t>
            </a:r>
            <a:r>
              <a:rPr lang="en-US" sz="1200" dirty="0"/>
              <a:t> + </a:t>
            </a:r>
            <a:r>
              <a:rPr lang="en-US" sz="1200" dirty="0" err="1"/>
              <a:t>indivíduo</a:t>
            </a:r>
            <a:r>
              <a:rPr lang="en-US" sz="1200" dirty="0"/>
              <a:t>; </a:t>
            </a:r>
            <a:r>
              <a:rPr lang="en-US" sz="1200" dirty="0" err="1"/>
              <a:t>Desenvolvimento</a:t>
            </a:r>
            <a:r>
              <a:rPr lang="en-US" sz="1200" dirty="0"/>
              <a:t> </a:t>
            </a:r>
            <a:r>
              <a:rPr lang="en-US" sz="1200" dirty="0" err="1"/>
              <a:t>mediado</a:t>
            </a:r>
            <a:r>
              <a:rPr lang="en-US" sz="1200" dirty="0"/>
              <a:t> </a:t>
            </a:r>
            <a:r>
              <a:rPr lang="en-US" sz="1200" dirty="0" err="1"/>
              <a:t>pela</a:t>
            </a:r>
            <a:r>
              <a:rPr lang="en-US" sz="1200" dirty="0"/>
              <a:t> </a:t>
            </a:r>
            <a:r>
              <a:rPr lang="en-US" sz="1200" dirty="0" err="1"/>
              <a:t>ação</a:t>
            </a:r>
            <a:r>
              <a:rPr lang="en-US" sz="1200" dirty="0"/>
              <a:t> no </a:t>
            </a:r>
            <a:r>
              <a:rPr lang="en-US" sz="1200" dirty="0" err="1"/>
              <a:t>mundo</a:t>
            </a:r>
            <a:r>
              <a:rPr lang="en-US" sz="1200" dirty="0"/>
              <a:t> </a:t>
            </a:r>
          </a:p>
          <a:p>
            <a:pPr marL="0" indent="0">
              <a:buNone/>
            </a:pPr>
            <a:r>
              <a:rPr lang="en-US" sz="1200" dirty="0"/>
              <a:t>	</a:t>
            </a:r>
            <a:r>
              <a:rPr lang="en-US" sz="1200" b="1" dirty="0" err="1">
                <a:solidFill>
                  <a:srgbClr val="008000"/>
                </a:solidFill>
              </a:rPr>
              <a:t>Adaptação</a:t>
            </a:r>
            <a:r>
              <a:rPr lang="en-US" sz="1200" b="1" dirty="0">
                <a:solidFill>
                  <a:srgbClr val="008000"/>
                </a:solidFill>
              </a:rPr>
              <a:t>, </a:t>
            </a:r>
            <a:r>
              <a:rPr lang="en-US" sz="1200" b="1" dirty="0" err="1">
                <a:solidFill>
                  <a:srgbClr val="008000"/>
                </a:solidFill>
              </a:rPr>
              <a:t>assimilação</a:t>
            </a:r>
            <a:r>
              <a:rPr lang="en-US" sz="1200" b="1" dirty="0">
                <a:solidFill>
                  <a:srgbClr val="008000"/>
                </a:solidFill>
              </a:rPr>
              <a:t>, </a:t>
            </a:r>
            <a:r>
              <a:rPr lang="en-US" sz="1200" b="1" dirty="0" err="1">
                <a:solidFill>
                  <a:srgbClr val="008000"/>
                </a:solidFill>
              </a:rPr>
              <a:t>acomodação</a:t>
            </a:r>
            <a:r>
              <a:rPr lang="en-US" sz="1200" b="1" dirty="0">
                <a:solidFill>
                  <a:srgbClr val="008000"/>
                </a:solidFill>
                <a:sym typeface="Wingdings"/>
              </a:rPr>
              <a:t> </a:t>
            </a:r>
            <a:r>
              <a:rPr lang="en-US" sz="1200" b="1" dirty="0" err="1">
                <a:solidFill>
                  <a:srgbClr val="008000"/>
                </a:solidFill>
                <a:sym typeface="Wingdings"/>
              </a:rPr>
              <a:t>Estruturas</a:t>
            </a:r>
            <a:r>
              <a:rPr lang="en-US" sz="1200" b="1" dirty="0">
                <a:solidFill>
                  <a:srgbClr val="008000"/>
                </a:solidFill>
                <a:sym typeface="Wingdings"/>
              </a:rPr>
              <a:t> (</a:t>
            </a:r>
            <a:r>
              <a:rPr lang="en-US" sz="1200" b="1" dirty="0" err="1">
                <a:solidFill>
                  <a:srgbClr val="008000"/>
                </a:solidFill>
                <a:sym typeface="Wingdings"/>
              </a:rPr>
              <a:t>conjunto</a:t>
            </a:r>
            <a:r>
              <a:rPr lang="en-US" sz="1200" b="1" dirty="0">
                <a:solidFill>
                  <a:srgbClr val="008000"/>
                </a:solidFill>
                <a:sym typeface="Wingdings"/>
              </a:rPr>
              <a:t> de </a:t>
            </a:r>
            <a:r>
              <a:rPr lang="en-US" sz="1200" b="1" dirty="0" err="1">
                <a:solidFill>
                  <a:srgbClr val="008000"/>
                </a:solidFill>
                <a:sym typeface="Wingdings"/>
              </a:rPr>
              <a:t>esquemas</a:t>
            </a:r>
            <a:r>
              <a:rPr lang="en-US" sz="1200" b="1" dirty="0">
                <a:solidFill>
                  <a:srgbClr val="008000"/>
                </a:solidFill>
                <a:sym typeface="Wingdings"/>
              </a:rPr>
              <a:t>) de </a:t>
            </a:r>
            <a:r>
              <a:rPr lang="en-US" sz="1200" b="1" dirty="0" err="1">
                <a:solidFill>
                  <a:srgbClr val="008000"/>
                </a:solidFill>
                <a:sym typeface="Wingdings"/>
              </a:rPr>
              <a:t>ação</a:t>
            </a:r>
            <a:endParaRPr lang="en-US" sz="1200" b="1" dirty="0">
              <a:solidFill>
                <a:srgbClr val="008000"/>
              </a:solidFill>
              <a:sym typeface="Wingdings"/>
            </a:endParaRPr>
          </a:p>
          <a:p>
            <a:pPr marL="0" indent="0">
              <a:buNone/>
            </a:pPr>
            <a:r>
              <a:rPr lang="en-US" sz="1200" dirty="0">
                <a:sym typeface="Wingdings"/>
              </a:rPr>
              <a:t>	</a:t>
            </a:r>
            <a:r>
              <a:rPr lang="en-US" sz="1200" dirty="0" err="1">
                <a:sym typeface="Wingdings"/>
              </a:rPr>
              <a:t>Desenvolvimento</a:t>
            </a:r>
            <a:r>
              <a:rPr lang="en-US" sz="1200" dirty="0">
                <a:sym typeface="Wingdings"/>
              </a:rPr>
              <a:t> (</a:t>
            </a:r>
            <a:r>
              <a:rPr lang="en-US" sz="1200" dirty="0" err="1">
                <a:solidFill>
                  <a:srgbClr val="FF0000"/>
                </a:solidFill>
                <a:sym typeface="Wingdings"/>
              </a:rPr>
              <a:t>maturação</a:t>
            </a:r>
            <a:r>
              <a:rPr lang="en-US" sz="1200" dirty="0">
                <a:solidFill>
                  <a:srgbClr val="FF0000"/>
                </a:solidFill>
                <a:sym typeface="Wingdings"/>
              </a:rPr>
              <a:t> + </a:t>
            </a:r>
            <a:r>
              <a:rPr lang="en-US" sz="1200" dirty="0" err="1">
                <a:solidFill>
                  <a:srgbClr val="FF0000"/>
                </a:solidFill>
                <a:sym typeface="Wingdings"/>
              </a:rPr>
              <a:t>experiência</a:t>
            </a:r>
            <a:r>
              <a:rPr lang="en-US" sz="1200" dirty="0">
                <a:solidFill>
                  <a:srgbClr val="FF0000"/>
                </a:solidFill>
                <a:sym typeface="Wingdings"/>
              </a:rPr>
              <a:t> + </a:t>
            </a:r>
            <a:r>
              <a:rPr lang="en-US" sz="1200" dirty="0" err="1">
                <a:solidFill>
                  <a:srgbClr val="FF0000"/>
                </a:solidFill>
                <a:sym typeface="Wingdings"/>
              </a:rPr>
              <a:t>interação</a:t>
            </a:r>
            <a:r>
              <a:rPr lang="en-US" sz="1200" dirty="0">
                <a:solidFill>
                  <a:srgbClr val="FF0000"/>
                </a:solidFill>
                <a:sym typeface="Wingdings"/>
              </a:rPr>
              <a:t> social</a:t>
            </a:r>
            <a:r>
              <a:rPr lang="en-US" sz="1200" dirty="0">
                <a:sym typeface="Wingdings"/>
              </a:rPr>
              <a:t>)  </a:t>
            </a:r>
            <a:r>
              <a:rPr lang="en-US" sz="1200" dirty="0" err="1">
                <a:solidFill>
                  <a:srgbClr val="FF0000"/>
                </a:solidFill>
                <a:sym typeface="Wingdings"/>
              </a:rPr>
              <a:t>equilibração</a:t>
            </a:r>
            <a:r>
              <a:rPr lang="en-US" sz="1200" dirty="0">
                <a:sym typeface="Wingdings"/>
              </a:rPr>
              <a:t> (</a:t>
            </a:r>
            <a:r>
              <a:rPr lang="en-US" sz="1200" dirty="0" err="1">
                <a:sym typeface="Wingdings"/>
              </a:rPr>
              <a:t>interação</a:t>
            </a:r>
            <a:r>
              <a:rPr lang="en-US" sz="1200" dirty="0">
                <a:sym typeface="Wingdings"/>
              </a:rPr>
              <a:t> e </a:t>
            </a:r>
            <a:r>
              <a:rPr lang="en-US" sz="1200" dirty="0" err="1">
                <a:sym typeface="Wingdings"/>
              </a:rPr>
              <a:t>aprimoramento</a:t>
            </a:r>
            <a:r>
              <a:rPr lang="en-US" sz="1200" dirty="0">
                <a:sym typeface="Wingdings"/>
              </a:rPr>
              <a:t>)</a:t>
            </a:r>
          </a:p>
          <a:p>
            <a:pPr marL="0" indent="0">
              <a:buNone/>
            </a:pPr>
            <a:r>
              <a:rPr lang="en-US" sz="1200" dirty="0"/>
              <a:t>	</a:t>
            </a:r>
            <a:r>
              <a:rPr lang="en-US" sz="1200" dirty="0" err="1"/>
              <a:t>Desenvolvimento</a:t>
            </a:r>
            <a:r>
              <a:rPr lang="en-US" sz="1200" dirty="0"/>
              <a:t> </a:t>
            </a:r>
            <a:r>
              <a:rPr lang="en-US" sz="1200" dirty="0" err="1"/>
              <a:t>em</a:t>
            </a:r>
            <a:r>
              <a:rPr lang="en-US" sz="1200" dirty="0"/>
              <a:t> </a:t>
            </a:r>
            <a:r>
              <a:rPr lang="en-US" sz="1200" dirty="0" err="1"/>
              <a:t>termos</a:t>
            </a:r>
            <a:r>
              <a:rPr lang="en-US" sz="1200" dirty="0"/>
              <a:t> de </a:t>
            </a:r>
            <a:r>
              <a:rPr lang="en-US" sz="1200" dirty="0" err="1"/>
              <a:t>estágios</a:t>
            </a:r>
            <a:r>
              <a:rPr lang="en-US" sz="1200" dirty="0"/>
              <a:t>, </a:t>
            </a:r>
            <a:r>
              <a:rPr lang="en-US" sz="1200" dirty="0" err="1"/>
              <a:t>universais</a:t>
            </a:r>
            <a:endParaRPr lang="en-US" sz="1200" dirty="0"/>
          </a:p>
          <a:p>
            <a:pPr marL="0" indent="0">
              <a:buNone/>
            </a:pPr>
            <a:endParaRPr lang="en-US" sz="1200" dirty="0"/>
          </a:p>
          <a:p>
            <a:pPr marL="0" indent="0">
              <a:buNone/>
            </a:pPr>
            <a:r>
              <a:rPr lang="en-US" sz="1400" b="1" dirty="0"/>
              <a:t>4. </a:t>
            </a:r>
            <a:r>
              <a:rPr lang="en-US" sz="1400" b="1" dirty="0" err="1"/>
              <a:t>Estágios</a:t>
            </a:r>
            <a:r>
              <a:rPr lang="en-US" sz="1400" b="1" dirty="0"/>
              <a:t> (</a:t>
            </a:r>
            <a:r>
              <a:rPr lang="en-US" sz="1400" b="1" dirty="0" err="1"/>
              <a:t>esquemas</a:t>
            </a:r>
            <a:r>
              <a:rPr lang="en-US" sz="1400" b="1" dirty="0"/>
              <a:t>) do </a:t>
            </a:r>
            <a:r>
              <a:rPr lang="en-US" sz="1400" b="1" dirty="0" err="1"/>
              <a:t>desenvolvimento</a:t>
            </a:r>
            <a:r>
              <a:rPr lang="en-US" sz="1400" b="1" dirty="0"/>
              <a:t> mental da </a:t>
            </a:r>
            <a:r>
              <a:rPr lang="en-US" sz="1400" b="1" dirty="0" err="1"/>
              <a:t>criança</a:t>
            </a:r>
            <a:endParaRPr lang="en-US" sz="1400" b="1" dirty="0"/>
          </a:p>
          <a:p>
            <a:pPr marL="0" indent="0">
              <a:buNone/>
            </a:pPr>
            <a:r>
              <a:rPr lang="en-US" sz="1400" b="1" dirty="0"/>
              <a:t>    </a:t>
            </a:r>
            <a:r>
              <a:rPr lang="en-US" sz="1200" b="1" dirty="0"/>
              <a:t> 	</a:t>
            </a:r>
            <a:r>
              <a:rPr lang="en-US" sz="1200" b="1" dirty="0">
                <a:solidFill>
                  <a:srgbClr val="008000"/>
                </a:solidFill>
              </a:rPr>
              <a:t> </a:t>
            </a:r>
            <a:endParaRPr lang="en-US" sz="1200" dirty="0">
              <a:sym typeface="Wingdings"/>
            </a:endParaRPr>
          </a:p>
          <a:p>
            <a:pPr marL="0" indent="0">
              <a:buNone/>
            </a:pPr>
            <a:endParaRPr lang="en-US" sz="1400" dirty="0">
              <a:sym typeface="Wingdings"/>
            </a:endParaRPr>
          </a:p>
          <a:p>
            <a:pPr marL="0" indent="0">
              <a:buNone/>
            </a:pPr>
            <a:r>
              <a:rPr lang="en-US" sz="1400" b="1" dirty="0">
                <a:sym typeface="Wingdings"/>
              </a:rPr>
              <a:t> 5. </a:t>
            </a:r>
            <a:r>
              <a:rPr lang="en-US" sz="1400" b="1" dirty="0" err="1">
                <a:sym typeface="Wingdings"/>
              </a:rPr>
              <a:t>Método</a:t>
            </a:r>
            <a:r>
              <a:rPr lang="en-US" sz="1400" dirty="0">
                <a:sym typeface="Wingdings"/>
              </a:rPr>
              <a:t>: </a:t>
            </a:r>
            <a:r>
              <a:rPr lang="en-US" sz="1400" b="1" dirty="0" err="1">
                <a:solidFill>
                  <a:srgbClr val="FF0000"/>
                </a:solidFill>
                <a:sym typeface="Wingdings"/>
              </a:rPr>
              <a:t>clínico</a:t>
            </a:r>
            <a:r>
              <a:rPr lang="en-US" sz="1400" b="1" dirty="0">
                <a:solidFill>
                  <a:srgbClr val="FF0000"/>
                </a:solidFill>
                <a:sym typeface="Wingdings"/>
              </a:rPr>
              <a:t> e experimental</a:t>
            </a:r>
          </a:p>
        </p:txBody>
      </p:sp>
      <p:sp>
        <p:nvSpPr>
          <p:cNvPr id="4" name="Slide Number Placeholder 3"/>
          <p:cNvSpPr>
            <a:spLocks noGrp="1"/>
          </p:cNvSpPr>
          <p:nvPr>
            <p:ph type="sldNum" sz="quarter" idx="12"/>
          </p:nvPr>
        </p:nvSpPr>
        <p:spPr/>
        <p:txBody>
          <a:bodyPr/>
          <a:lstStyle/>
          <a:p>
            <a:fld id="{13932E93-1C6C-C34F-8F0F-3A6328FB4BEB}" type="slidenum">
              <a:rPr lang="en-US" smtClean="0"/>
              <a:pPr/>
              <a:t>10</a:t>
            </a:fld>
            <a:endParaRPr lang="en-US"/>
          </a:p>
        </p:txBody>
      </p:sp>
    </p:spTree>
    <p:extLst>
      <p:ext uri="{BB962C8B-B14F-4D97-AF65-F5344CB8AC3E}">
        <p14:creationId xmlns:p14="http://schemas.microsoft.com/office/powerpoint/2010/main" val="2962376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pt-BR" sz="3600" b="1" dirty="0"/>
            </a:br>
            <a:r>
              <a:rPr lang="pt-BR" sz="3100" b="1" dirty="0"/>
              <a:t>1. A proposta de Jean Piaget: </a:t>
            </a:r>
            <a:br>
              <a:rPr lang="pt-BR" sz="3100" b="1" dirty="0"/>
            </a:br>
            <a:r>
              <a:rPr lang="pt-BR" sz="3100" b="1" dirty="0"/>
              <a:t> </a:t>
            </a:r>
            <a:r>
              <a:rPr lang="pt-BR" sz="3100" b="1" i="1" dirty="0">
                <a:solidFill>
                  <a:srgbClr val="FF0000"/>
                </a:solidFill>
              </a:rPr>
              <a:t>A Epistemologia Genética </a:t>
            </a:r>
            <a:br>
              <a:rPr lang="pt-BR" dirty="0"/>
            </a:br>
            <a:endParaRPr lang="en-US" dirty="0"/>
          </a:p>
        </p:txBody>
      </p:sp>
      <p:sp>
        <p:nvSpPr>
          <p:cNvPr id="3" name="Content Placeholder 2"/>
          <p:cNvSpPr>
            <a:spLocks noGrp="1"/>
          </p:cNvSpPr>
          <p:nvPr>
            <p:ph idx="1"/>
          </p:nvPr>
        </p:nvSpPr>
        <p:spPr/>
        <p:txBody>
          <a:bodyPr>
            <a:normAutofit fontScale="40000" lnSpcReduction="20000"/>
          </a:bodyPr>
          <a:lstStyle/>
          <a:p>
            <a:pPr marL="0" indent="0" algn="just">
              <a:buNone/>
            </a:pPr>
            <a:endParaRPr lang="pt-BR" sz="1600" dirty="0"/>
          </a:p>
          <a:p>
            <a:pPr marL="0" indent="0" algn="just">
              <a:lnSpc>
                <a:spcPct val="160000"/>
              </a:lnSpc>
              <a:buNone/>
            </a:pPr>
            <a:endParaRPr lang="pt-BR" sz="4800" b="1" dirty="0">
              <a:solidFill>
                <a:srgbClr val="0000FF"/>
              </a:solidFill>
            </a:endParaRPr>
          </a:p>
          <a:p>
            <a:pPr marL="0" indent="0" algn="just">
              <a:lnSpc>
                <a:spcPct val="160000"/>
              </a:lnSpc>
              <a:buNone/>
            </a:pPr>
            <a:r>
              <a:rPr lang="pt-BR" sz="4800" b="1" dirty="0"/>
              <a:t>Piaget está interessado na maneira pela qual o comportamento evolui como uma entidade, e não nas funções, órgãos, ou capacidades isoladamente consideradas. Afirma que esse desenvolvimento atravessa estágios distintos, que levam a comportamentos sempre mais complexos; consequentemente a ontogênese é contínua quando atravessa um estágio, e descontínua quando passa de um estágio para o seguinte, mais elevado. </a:t>
            </a:r>
          </a:p>
          <a:p>
            <a:pPr marL="0" indent="0" algn="just">
              <a:lnSpc>
                <a:spcPct val="160000"/>
              </a:lnSpc>
              <a:buNone/>
            </a:pPr>
            <a:endParaRPr lang="pt-BR" sz="4800" b="1" dirty="0"/>
          </a:p>
          <a:p>
            <a:pPr marL="0" indent="0" algn="just">
              <a:buNone/>
            </a:pPr>
            <a:r>
              <a:rPr lang="pt-BR" sz="4800" dirty="0"/>
              <a:t>(</a:t>
            </a:r>
            <a:r>
              <a:rPr lang="pt-BR" sz="4800" dirty="0" err="1">
                <a:hlinkClick r:id="" action="ppaction://hlinkfile" tooltip="Cobliner, 1965 #9058"/>
              </a:rPr>
              <a:t>Cobliner</a:t>
            </a:r>
            <a:r>
              <a:rPr lang="pt-BR" sz="4800" dirty="0">
                <a:hlinkClick r:id="" action="ppaction://hlinkfile" tooltip="Cobliner, 1965 #9058"/>
              </a:rPr>
              <a:t>, 1965, p. 265</a:t>
            </a:r>
            <a:r>
              <a:rPr lang="pt-BR" sz="4800" dirty="0"/>
              <a:t>)</a:t>
            </a:r>
          </a:p>
          <a:p>
            <a:pPr marL="0" indent="0" algn="just">
              <a:lnSpc>
                <a:spcPct val="170000"/>
              </a:lnSpc>
              <a:buNone/>
            </a:pPr>
            <a:endParaRPr lang="pt-BR" sz="4800" dirty="0"/>
          </a:p>
          <a:p>
            <a:pPr marL="0" indent="0" algn="just">
              <a:lnSpc>
                <a:spcPct val="160000"/>
              </a:lnSpc>
              <a:buNone/>
            </a:pPr>
            <a:endParaRPr lang="pt-BR" sz="4000" dirty="0"/>
          </a:p>
          <a:p>
            <a:pPr marL="0" indent="0">
              <a:lnSpc>
                <a:spcPct val="160000"/>
              </a:lnSpc>
              <a:buNone/>
            </a:pPr>
            <a:endParaRPr lang="pt-BR" sz="4000" b="1" dirty="0">
              <a:solidFill>
                <a:srgbClr val="0000FF"/>
              </a:solidFill>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11</a:t>
            </a:fld>
            <a:endParaRPr lang="en-US"/>
          </a:p>
        </p:txBody>
      </p:sp>
    </p:spTree>
    <p:extLst>
      <p:ext uri="{BB962C8B-B14F-4D97-AF65-F5344CB8AC3E}">
        <p14:creationId xmlns:p14="http://schemas.microsoft.com/office/powerpoint/2010/main" val="3692147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pt-BR" sz="2700" b="1" dirty="0"/>
            </a:br>
            <a:r>
              <a:rPr lang="pt-BR" sz="2700" b="1" dirty="0"/>
              <a:t>1. O percurso de Piaget por ele mesmo </a:t>
            </a:r>
            <a:br>
              <a:rPr lang="pt-BR" b="1" dirty="0"/>
            </a:br>
            <a:endParaRPr lang="en-US" dirty="0"/>
          </a:p>
        </p:txBody>
      </p:sp>
      <p:sp>
        <p:nvSpPr>
          <p:cNvPr id="3" name="Content Placeholder 2"/>
          <p:cNvSpPr>
            <a:spLocks noGrp="1"/>
          </p:cNvSpPr>
          <p:nvPr>
            <p:ph idx="1"/>
          </p:nvPr>
        </p:nvSpPr>
        <p:spPr/>
        <p:txBody>
          <a:bodyPr>
            <a:noAutofit/>
          </a:bodyPr>
          <a:lstStyle/>
          <a:p>
            <a:pPr marL="0" indent="0" algn="just">
              <a:lnSpc>
                <a:spcPct val="170000"/>
              </a:lnSpc>
              <a:buNone/>
            </a:pPr>
            <a:r>
              <a:rPr lang="en-US" sz="1900" dirty="0" err="1"/>
              <a:t>Eu</a:t>
            </a:r>
            <a:r>
              <a:rPr lang="en-US" sz="1900" dirty="0"/>
              <a:t> </a:t>
            </a:r>
            <a:r>
              <a:rPr lang="en-US" sz="1900" dirty="0" err="1"/>
              <a:t>estava</a:t>
            </a:r>
            <a:r>
              <a:rPr lang="en-US" sz="1900" dirty="0"/>
              <a:t>, de um </a:t>
            </a:r>
            <a:r>
              <a:rPr lang="en-US" sz="1900" dirty="0" err="1"/>
              <a:t>lado</a:t>
            </a:r>
            <a:r>
              <a:rPr lang="en-US" sz="1900" dirty="0"/>
              <a:t>, </a:t>
            </a:r>
            <a:r>
              <a:rPr lang="en-US" sz="1900" dirty="0" err="1"/>
              <a:t>interessado</a:t>
            </a:r>
            <a:r>
              <a:rPr lang="en-US" sz="1900" dirty="0"/>
              <a:t> </a:t>
            </a:r>
            <a:r>
              <a:rPr lang="en-US" sz="1900" dirty="0" err="1"/>
              <a:t>pela</a:t>
            </a:r>
            <a:r>
              <a:rPr lang="en-US" sz="1900" dirty="0"/>
              <a:t> </a:t>
            </a:r>
            <a:r>
              <a:rPr lang="en-US" sz="1900" dirty="0" err="1"/>
              <a:t>biologia</a:t>
            </a:r>
            <a:r>
              <a:rPr lang="en-US" sz="1900" dirty="0"/>
              <a:t> e, de outro, </a:t>
            </a:r>
            <a:r>
              <a:rPr lang="en-US" sz="1900" dirty="0" err="1"/>
              <a:t>pelos</a:t>
            </a:r>
            <a:r>
              <a:rPr lang="en-US" sz="1900" dirty="0"/>
              <a:t> </a:t>
            </a:r>
            <a:r>
              <a:rPr lang="en-US" sz="1900" dirty="0" err="1"/>
              <a:t>problemas</a:t>
            </a:r>
            <a:r>
              <a:rPr lang="en-US" sz="1900" dirty="0"/>
              <a:t> do </a:t>
            </a:r>
            <a:r>
              <a:rPr lang="en-US" sz="1900" dirty="0" err="1"/>
              <a:t>conhecimento</a:t>
            </a:r>
            <a:r>
              <a:rPr lang="en-US" sz="1900" dirty="0"/>
              <a:t> </a:t>
            </a:r>
            <a:r>
              <a:rPr lang="en-US" sz="1900" dirty="0" err="1"/>
              <a:t>em</a:t>
            </a:r>
            <a:r>
              <a:rPr lang="en-US" sz="1900" dirty="0"/>
              <a:t> </a:t>
            </a:r>
            <a:r>
              <a:rPr lang="en-US" sz="1900" dirty="0" err="1"/>
              <a:t>geral</a:t>
            </a:r>
            <a:r>
              <a:rPr lang="en-US" sz="1900" dirty="0"/>
              <a:t>. </a:t>
            </a:r>
            <a:r>
              <a:rPr lang="en-US" sz="1900" dirty="0" err="1"/>
              <a:t>Considerado</a:t>
            </a:r>
            <a:r>
              <a:rPr lang="en-US" sz="1900" dirty="0"/>
              <a:t> </a:t>
            </a:r>
            <a:r>
              <a:rPr lang="en-US" sz="1900" dirty="0" err="1"/>
              <a:t>biólogo</a:t>
            </a:r>
            <a:r>
              <a:rPr lang="en-US" sz="1900" dirty="0"/>
              <a:t>, </a:t>
            </a:r>
            <a:r>
              <a:rPr lang="en-US" sz="1900" dirty="0" err="1"/>
              <a:t>eu</a:t>
            </a:r>
            <a:r>
              <a:rPr lang="en-US" sz="1900" dirty="0"/>
              <a:t> </a:t>
            </a:r>
            <a:r>
              <a:rPr lang="en-US" sz="1900" dirty="0" err="1"/>
              <a:t>queria</a:t>
            </a:r>
            <a:r>
              <a:rPr lang="en-US" sz="1900" dirty="0"/>
              <a:t> </a:t>
            </a:r>
            <a:r>
              <a:rPr lang="en-US" sz="1900" dirty="0" err="1"/>
              <a:t>compreender</a:t>
            </a:r>
            <a:r>
              <a:rPr lang="en-US" sz="1900" dirty="0"/>
              <a:t> </a:t>
            </a:r>
            <a:r>
              <a:rPr lang="en-US" sz="1900" dirty="0" err="1"/>
              <a:t>como</a:t>
            </a:r>
            <a:r>
              <a:rPr lang="en-US" sz="1900" dirty="0"/>
              <a:t> o </a:t>
            </a:r>
            <a:r>
              <a:rPr lang="en-US" sz="1900" dirty="0" err="1"/>
              <a:t>conhecjmento</a:t>
            </a:r>
            <a:r>
              <a:rPr lang="en-US" sz="1900" dirty="0"/>
              <a:t> se forma, </a:t>
            </a:r>
            <a:r>
              <a:rPr lang="en-US" sz="1900" dirty="0" err="1"/>
              <a:t>qual</a:t>
            </a:r>
            <a:r>
              <a:rPr lang="en-US" sz="1900" dirty="0"/>
              <a:t> </a:t>
            </a:r>
            <a:r>
              <a:rPr lang="en-US" sz="1900" dirty="0" err="1"/>
              <a:t>é</a:t>
            </a:r>
            <a:r>
              <a:rPr lang="en-US" sz="1900" dirty="0"/>
              <a:t> a </a:t>
            </a:r>
            <a:r>
              <a:rPr lang="en-US" sz="1900" dirty="0" err="1"/>
              <a:t>sua</a:t>
            </a:r>
            <a:r>
              <a:rPr lang="en-US" sz="1900" dirty="0"/>
              <a:t> </a:t>
            </a:r>
            <a:r>
              <a:rPr lang="en-US" sz="1900" dirty="0" err="1"/>
              <a:t>gênese</a:t>
            </a:r>
            <a:r>
              <a:rPr lang="en-US" sz="1900" dirty="0"/>
              <a:t>, o </a:t>
            </a:r>
            <a:r>
              <a:rPr lang="en-US" sz="1900" dirty="0" err="1"/>
              <a:t>modo</a:t>
            </a:r>
            <a:r>
              <a:rPr lang="en-US" sz="1900" dirty="0"/>
              <a:t> de </a:t>
            </a:r>
            <a:r>
              <a:rPr lang="en-US" sz="1900" dirty="0" err="1"/>
              <a:t>elaboração</a:t>
            </a:r>
            <a:r>
              <a:rPr lang="en-US" sz="1900" dirty="0"/>
              <a:t>, e </a:t>
            </a:r>
            <a:r>
              <a:rPr lang="en-US" sz="1900" dirty="0" err="1"/>
              <a:t>aí</a:t>
            </a:r>
            <a:r>
              <a:rPr lang="en-US" sz="1900" dirty="0"/>
              <a:t>, o </a:t>
            </a:r>
            <a:r>
              <a:rPr lang="en-US" sz="1900" dirty="0" err="1"/>
              <a:t>terreno</a:t>
            </a:r>
            <a:r>
              <a:rPr lang="en-US" sz="1900" dirty="0"/>
              <a:t> de </a:t>
            </a:r>
            <a:r>
              <a:rPr lang="en-US" sz="1900" dirty="0" err="1"/>
              <a:t>investigação</a:t>
            </a:r>
            <a:r>
              <a:rPr lang="en-US" sz="1900" dirty="0"/>
              <a:t> ideal </a:t>
            </a:r>
            <a:r>
              <a:rPr lang="en-US" sz="1900" dirty="0" err="1"/>
              <a:t>teria</a:t>
            </a:r>
            <a:r>
              <a:rPr lang="en-US" sz="1900" dirty="0"/>
              <a:t> </a:t>
            </a:r>
            <a:r>
              <a:rPr lang="en-US" sz="1900" dirty="0" err="1"/>
              <a:t>sido</a:t>
            </a:r>
            <a:r>
              <a:rPr lang="en-US" sz="1900" dirty="0"/>
              <a:t> o </a:t>
            </a:r>
            <a:r>
              <a:rPr lang="en-US" sz="1900" dirty="0" err="1"/>
              <a:t>homem</a:t>
            </a:r>
            <a:r>
              <a:rPr lang="en-US" sz="1900" dirty="0"/>
              <a:t> </a:t>
            </a:r>
            <a:r>
              <a:rPr lang="en-US" sz="1900" dirty="0" err="1"/>
              <a:t>pré-histórrco</a:t>
            </a:r>
            <a:r>
              <a:rPr lang="en-US" sz="1900" dirty="0"/>
              <a:t>. </a:t>
            </a:r>
            <a:r>
              <a:rPr lang="en-US" sz="1900" dirty="0" err="1"/>
              <a:t>como</a:t>
            </a:r>
            <a:r>
              <a:rPr lang="en-US" sz="1900" dirty="0"/>
              <a:t> </a:t>
            </a:r>
            <a:r>
              <a:rPr lang="en-US" sz="1900" dirty="0" err="1"/>
              <a:t>lhe</a:t>
            </a:r>
            <a:r>
              <a:rPr lang="en-US" sz="1900" dirty="0"/>
              <a:t> </a:t>
            </a:r>
            <a:r>
              <a:rPr lang="en-US" sz="1900" dirty="0" err="1"/>
              <a:t>disse</a:t>
            </a:r>
            <a:r>
              <a:rPr lang="en-US" sz="1900" dirty="0"/>
              <a:t>, mas </a:t>
            </a:r>
            <a:r>
              <a:rPr lang="en-US" sz="1900" dirty="0" err="1"/>
              <a:t>não</a:t>
            </a:r>
            <a:r>
              <a:rPr lang="en-US" sz="1900" dirty="0"/>
              <a:t> se </a:t>
            </a:r>
            <a:r>
              <a:rPr lang="en-US" sz="1900" dirty="0" err="1"/>
              <a:t>sabe</a:t>
            </a:r>
            <a:r>
              <a:rPr lang="en-US" sz="1900" dirty="0"/>
              <a:t> nada, </a:t>
            </a:r>
            <a:r>
              <a:rPr lang="en-US" sz="1900" dirty="0" err="1"/>
              <a:t>ou</a:t>
            </a:r>
            <a:r>
              <a:rPr lang="en-US" sz="1900" dirty="0"/>
              <a:t> </a:t>
            </a:r>
            <a:r>
              <a:rPr lang="en-US" sz="1900" dirty="0" err="1"/>
              <a:t>muito</a:t>
            </a:r>
            <a:r>
              <a:rPr lang="en-US" sz="1900" dirty="0"/>
              <a:t> </a:t>
            </a:r>
            <a:r>
              <a:rPr lang="en-US" sz="1900" dirty="0" err="1"/>
              <a:t>pouco</a:t>
            </a:r>
            <a:r>
              <a:rPr lang="en-US" sz="1900" dirty="0"/>
              <a:t>, de </a:t>
            </a:r>
            <a:r>
              <a:rPr lang="en-US" sz="1900" dirty="0" err="1"/>
              <a:t>suas</a:t>
            </a:r>
            <a:r>
              <a:rPr lang="en-US" sz="1900" dirty="0"/>
              <a:t> </a:t>
            </a:r>
            <a:r>
              <a:rPr lang="en-US" sz="1900" dirty="0" err="1"/>
              <a:t>funções</a:t>
            </a:r>
            <a:r>
              <a:rPr lang="en-US" sz="1900" dirty="0"/>
              <a:t> </a:t>
            </a:r>
            <a:r>
              <a:rPr lang="en-US" sz="1900" dirty="0" err="1"/>
              <a:t>mentais</a:t>
            </a:r>
            <a:r>
              <a:rPr lang="en-US" sz="1900" dirty="0"/>
              <a:t>. </a:t>
            </a:r>
            <a:r>
              <a:rPr lang="en-US" sz="1900" dirty="0" err="1"/>
              <a:t>Então</a:t>
            </a:r>
            <a:r>
              <a:rPr lang="en-US" sz="1900" dirty="0"/>
              <a:t>, era </a:t>
            </a:r>
            <a:r>
              <a:rPr lang="en-US" sz="1900" dirty="0" err="1"/>
              <a:t>precito</a:t>
            </a:r>
            <a:r>
              <a:rPr lang="en-US" sz="1900" dirty="0"/>
              <a:t> </a:t>
            </a:r>
            <a:r>
              <a:rPr lang="en-US" sz="1900" dirty="0" err="1"/>
              <a:t>fazer</a:t>
            </a:r>
            <a:r>
              <a:rPr lang="en-US" sz="1900" dirty="0"/>
              <a:t> </a:t>
            </a:r>
            <a:r>
              <a:rPr lang="en-US" sz="1900" dirty="0" err="1"/>
              <a:t>como</a:t>
            </a:r>
            <a:r>
              <a:rPr lang="en-US" sz="1900" dirty="0"/>
              <a:t> se </a:t>
            </a:r>
            <a:r>
              <a:rPr lang="en-US" sz="1900" dirty="0" err="1"/>
              <a:t>faz</a:t>
            </a:r>
            <a:r>
              <a:rPr lang="en-US" sz="1900" dirty="0"/>
              <a:t> </a:t>
            </a:r>
            <a:r>
              <a:rPr lang="en-US" sz="1900" dirty="0" err="1"/>
              <a:t>em</a:t>
            </a:r>
            <a:r>
              <a:rPr lang="en-US" sz="1900" dirty="0"/>
              <a:t> </a:t>
            </a:r>
            <a:r>
              <a:rPr lang="en-US" sz="1900" dirty="0" err="1"/>
              <a:t>biologia</a:t>
            </a:r>
            <a:r>
              <a:rPr lang="en-US" sz="1900" dirty="0"/>
              <a:t>, </a:t>
            </a:r>
            <a:r>
              <a:rPr lang="en-US" sz="1900" dirty="0" err="1"/>
              <a:t>quando</a:t>
            </a:r>
            <a:r>
              <a:rPr lang="en-US" sz="1900" dirty="0"/>
              <a:t> </a:t>
            </a:r>
            <a:r>
              <a:rPr lang="en-US" sz="1900" dirty="0" err="1"/>
              <a:t>não</a:t>
            </a:r>
            <a:r>
              <a:rPr lang="en-US" sz="1900" dirty="0"/>
              <a:t> se </a:t>
            </a:r>
            <a:r>
              <a:rPr lang="en-US" sz="1900" dirty="0" err="1"/>
              <a:t>pode</a:t>
            </a:r>
            <a:r>
              <a:rPr lang="en-US" sz="1900" dirty="0"/>
              <a:t> </a:t>
            </a:r>
            <a:r>
              <a:rPr lang="en-US" sz="1900" dirty="0" err="1"/>
              <a:t>reconstituir</a:t>
            </a:r>
            <a:r>
              <a:rPr lang="en-US" sz="1900" dirty="0"/>
              <a:t> o </a:t>
            </a:r>
            <a:r>
              <a:rPr lang="en-US" sz="1900" dirty="0" err="1"/>
              <a:t>passado</a:t>
            </a:r>
            <a:r>
              <a:rPr lang="en-US" sz="1900" dirty="0"/>
              <a:t> da </a:t>
            </a:r>
            <a:r>
              <a:rPr lang="en-US" sz="1900" dirty="0" err="1"/>
              <a:t>fijogénese</a:t>
            </a:r>
            <a:r>
              <a:rPr lang="en-US" sz="1900" dirty="0"/>
              <a:t>, </a:t>
            </a:r>
            <a:r>
              <a:rPr lang="en-US" sz="1900" dirty="0" err="1"/>
              <a:t>estuda</a:t>
            </a:r>
            <a:r>
              <a:rPr lang="en-US" sz="1900" dirty="0"/>
              <a:t>-se a </a:t>
            </a:r>
            <a:r>
              <a:rPr lang="en-US" sz="1900" dirty="0" err="1"/>
              <a:t>ontogénese</a:t>
            </a:r>
            <a:r>
              <a:rPr lang="en-US" sz="1900" dirty="0"/>
              <a:t>, </a:t>
            </a:r>
            <a:r>
              <a:rPr lang="en-US" sz="1900" dirty="0" err="1"/>
              <a:t>isto</a:t>
            </a:r>
            <a:r>
              <a:rPr lang="en-US" sz="1900" dirty="0"/>
              <a:t> </a:t>
            </a:r>
            <a:r>
              <a:rPr lang="en-US" sz="1900" dirty="0" err="1"/>
              <a:t>é</a:t>
            </a:r>
            <a:r>
              <a:rPr lang="en-US" sz="1900" dirty="0"/>
              <a:t>, o </a:t>
            </a:r>
            <a:r>
              <a:rPr lang="en-US" sz="1900" dirty="0" err="1"/>
              <a:t>desenvolvimento</a:t>
            </a:r>
            <a:r>
              <a:rPr lang="en-US" sz="1900" dirty="0"/>
              <a:t> individual que tem </a:t>
            </a:r>
            <a:r>
              <a:rPr lang="en-US" sz="1900" dirty="0" err="1"/>
              <a:t>relação</a:t>
            </a:r>
            <a:r>
              <a:rPr lang="en-US" sz="1900" dirty="0"/>
              <a:t> com a </a:t>
            </a:r>
            <a:r>
              <a:rPr lang="en-US" sz="1900" dirty="0" err="1"/>
              <a:t>filogênese</a:t>
            </a:r>
            <a:r>
              <a:rPr lang="en-US" sz="1900" dirty="0"/>
              <a:t>, </a:t>
            </a:r>
            <a:r>
              <a:rPr lang="en-US" sz="1900" dirty="0" err="1"/>
              <a:t>sem</a:t>
            </a:r>
            <a:r>
              <a:rPr lang="en-US" sz="1900" dirty="0"/>
              <a:t> </a:t>
            </a:r>
            <a:r>
              <a:rPr lang="en-US" sz="1900" dirty="0" err="1"/>
              <a:t>nenhuma</a:t>
            </a:r>
            <a:r>
              <a:rPr lang="en-US" sz="1900" dirty="0"/>
              <a:t> </a:t>
            </a:r>
            <a:r>
              <a:rPr lang="en-US" sz="1900" dirty="0" err="1"/>
              <a:t>dúvida</a:t>
            </a:r>
            <a:r>
              <a:rPr lang="en-US" sz="1900" dirty="0"/>
              <a:t>. (apud Piaget, </a:t>
            </a:r>
            <a:r>
              <a:rPr lang="en-US" sz="1900" dirty="0" err="1"/>
              <a:t>Bringuier</a:t>
            </a:r>
            <a:r>
              <a:rPr lang="en-US" sz="1900" dirty="0"/>
              <a:t>, 1977, p. 132)</a:t>
            </a:r>
          </a:p>
        </p:txBody>
      </p:sp>
      <p:sp>
        <p:nvSpPr>
          <p:cNvPr id="4" name="Slide Number Placeholder 3"/>
          <p:cNvSpPr>
            <a:spLocks noGrp="1"/>
          </p:cNvSpPr>
          <p:nvPr>
            <p:ph type="sldNum" sz="quarter" idx="12"/>
          </p:nvPr>
        </p:nvSpPr>
        <p:spPr/>
        <p:txBody>
          <a:bodyPr/>
          <a:lstStyle/>
          <a:p>
            <a:fld id="{13932E93-1C6C-C34F-8F0F-3A6328FB4BEB}" type="slidenum">
              <a:rPr lang="en-US" smtClean="0"/>
              <a:pPr/>
              <a:t>12</a:t>
            </a:fld>
            <a:endParaRPr lang="en-US"/>
          </a:p>
        </p:txBody>
      </p:sp>
    </p:spTree>
    <p:extLst>
      <p:ext uri="{BB962C8B-B14F-4D97-AF65-F5344CB8AC3E}">
        <p14:creationId xmlns:p14="http://schemas.microsoft.com/office/powerpoint/2010/main" val="1651842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pt-BR" sz="2700" b="1" dirty="0"/>
            </a:br>
            <a:br>
              <a:rPr lang="pt-BR" b="1" dirty="0"/>
            </a:br>
            <a:endParaRPr lang="en-US" dirty="0"/>
          </a:p>
        </p:txBody>
      </p:sp>
      <p:sp>
        <p:nvSpPr>
          <p:cNvPr id="3" name="Content Placeholder 2"/>
          <p:cNvSpPr>
            <a:spLocks noGrp="1"/>
          </p:cNvSpPr>
          <p:nvPr>
            <p:ph idx="1"/>
          </p:nvPr>
        </p:nvSpPr>
        <p:spPr/>
        <p:txBody>
          <a:bodyPr>
            <a:normAutofit/>
          </a:bodyPr>
          <a:lstStyle/>
          <a:p>
            <a:pPr marL="0" indent="0" algn="just">
              <a:lnSpc>
                <a:spcPct val="170000"/>
              </a:lnSpc>
              <a:buNone/>
            </a:pPr>
            <a:r>
              <a:rPr lang="en-US" sz="2000" dirty="0"/>
              <a:t>De outro modo, </a:t>
            </a:r>
            <a:r>
              <a:rPr lang="en-US" sz="2000" dirty="0" err="1"/>
              <a:t>penso</a:t>
            </a:r>
            <a:r>
              <a:rPr lang="en-US" sz="2000" dirty="0"/>
              <a:t> </a:t>
            </a:r>
            <a:r>
              <a:rPr lang="en-US" sz="2000" dirty="0" err="1"/>
              <a:t>como</a:t>
            </a:r>
            <a:r>
              <a:rPr lang="en-US" sz="2000" dirty="0"/>
              <a:t> Baldwin, e </a:t>
            </a:r>
            <a:r>
              <a:rPr lang="en-US" sz="2000" dirty="0" err="1"/>
              <a:t>aliás</a:t>
            </a:r>
            <a:r>
              <a:rPr lang="en-US" sz="2000" dirty="0"/>
              <a:t>, </a:t>
            </a:r>
            <a:r>
              <a:rPr lang="en-US" sz="2000" dirty="0" err="1"/>
              <a:t>como</a:t>
            </a:r>
            <a:r>
              <a:rPr lang="en-US" sz="2000" dirty="0"/>
              <a:t> </a:t>
            </a:r>
            <a:r>
              <a:rPr lang="en-US" sz="2000" dirty="0" err="1"/>
              <a:t>Frcud</a:t>
            </a:r>
            <a:r>
              <a:rPr lang="en-US" sz="2000" dirty="0"/>
              <a:t>, que a </a:t>
            </a:r>
            <a:r>
              <a:rPr lang="en-US" sz="2000" dirty="0" err="1"/>
              <a:t>criança</a:t>
            </a:r>
            <a:r>
              <a:rPr lang="en-US" sz="2000" dirty="0"/>
              <a:t> </a:t>
            </a:r>
            <a:r>
              <a:rPr lang="en-US" sz="2000" dirty="0" err="1"/>
              <a:t>é</a:t>
            </a:r>
            <a:r>
              <a:rPr lang="en-US" sz="2000" dirty="0"/>
              <a:t> </a:t>
            </a:r>
            <a:r>
              <a:rPr lang="en-US" sz="2000" dirty="0" err="1"/>
              <a:t>mais</a:t>
            </a:r>
            <a:r>
              <a:rPr lang="en-US" sz="2000" dirty="0"/>
              <a:t> </a:t>
            </a:r>
            <a:r>
              <a:rPr lang="en-US" sz="2000" dirty="0" err="1"/>
              <a:t>primitiva</a:t>
            </a:r>
            <a:r>
              <a:rPr lang="en-US" sz="2000" dirty="0"/>
              <a:t> que </a:t>
            </a:r>
            <a:r>
              <a:rPr lang="en-US" sz="2000" dirty="0" err="1"/>
              <a:t>qualquer</a:t>
            </a:r>
            <a:r>
              <a:rPr lang="en-US" sz="2000" dirty="0"/>
              <a:t> </a:t>
            </a:r>
            <a:r>
              <a:rPr lang="en-US" sz="2000" dirty="0" err="1"/>
              <a:t>pessoa</a:t>
            </a:r>
            <a:r>
              <a:rPr lang="en-US" sz="2000" dirty="0"/>
              <a:t> </a:t>
            </a:r>
            <a:r>
              <a:rPr lang="en-US" sz="2000" dirty="0" err="1"/>
              <a:t>adulta</a:t>
            </a:r>
            <a:r>
              <a:rPr lang="en-US" sz="2000" dirty="0"/>
              <a:t>, </a:t>
            </a:r>
            <a:r>
              <a:rPr lang="en-US" sz="2000" dirty="0" err="1"/>
              <a:t>incluindo</a:t>
            </a:r>
            <a:r>
              <a:rPr lang="en-US" sz="2000" dirty="0"/>
              <a:t> o </a:t>
            </a:r>
            <a:r>
              <a:rPr lang="en-US" sz="2000" dirty="0" err="1"/>
              <a:t>homem</a:t>
            </a:r>
            <a:r>
              <a:rPr lang="en-US" sz="2000" dirty="0"/>
              <a:t> </a:t>
            </a:r>
            <a:r>
              <a:rPr lang="en-US" sz="2000" dirty="0" err="1"/>
              <a:t>pré-histórico</a:t>
            </a:r>
            <a:r>
              <a:rPr lang="en-US" sz="2000" dirty="0"/>
              <a:t>, e que a </a:t>
            </a:r>
            <a:r>
              <a:rPr lang="en-US" sz="2000" dirty="0" err="1"/>
              <a:t>fonte</a:t>
            </a:r>
            <a:r>
              <a:rPr lang="en-US" sz="2000" dirty="0"/>
              <a:t> do </a:t>
            </a:r>
            <a:r>
              <a:rPr lang="en-US" sz="2000" dirty="0" err="1"/>
              <a:t>conhecimento</a:t>
            </a:r>
            <a:r>
              <a:rPr lang="en-US" sz="2000" dirty="0"/>
              <a:t> </a:t>
            </a:r>
            <a:r>
              <a:rPr lang="en-US" sz="2000" dirty="0" err="1"/>
              <a:t>está</a:t>
            </a:r>
            <a:r>
              <a:rPr lang="en-US" sz="2000" dirty="0"/>
              <a:t> </a:t>
            </a:r>
            <a:r>
              <a:rPr lang="en-US" sz="2000" dirty="0" err="1"/>
              <a:t>na</a:t>
            </a:r>
            <a:r>
              <a:rPr lang="en-US" sz="2000" dirty="0"/>
              <a:t> </a:t>
            </a:r>
            <a:r>
              <a:rPr lang="en-US" sz="2000" dirty="0" err="1"/>
              <a:t>ontogênese</a:t>
            </a:r>
            <a:r>
              <a:rPr lang="en-US" sz="2000" dirty="0"/>
              <a:t>. </a:t>
            </a:r>
            <a:r>
              <a:rPr lang="en-US" sz="2000" dirty="0" err="1"/>
              <a:t>Qualquer</a:t>
            </a:r>
            <a:r>
              <a:rPr lang="en-US" sz="2000" dirty="0"/>
              <a:t> </a:t>
            </a:r>
            <a:r>
              <a:rPr lang="en-US" sz="2000" dirty="0" err="1"/>
              <a:t>pessoa</a:t>
            </a:r>
            <a:r>
              <a:rPr lang="en-US" sz="2000" dirty="0"/>
              <a:t> </a:t>
            </a:r>
            <a:r>
              <a:rPr lang="en-US" sz="2000" dirty="0" err="1"/>
              <a:t>adulta</a:t>
            </a:r>
            <a:r>
              <a:rPr lang="en-US" sz="2000" dirty="0"/>
              <a:t>, </a:t>
            </a:r>
            <a:r>
              <a:rPr lang="en-US" sz="2000" dirty="0" err="1"/>
              <a:t>mesmo</a:t>
            </a:r>
            <a:r>
              <a:rPr lang="en-US" sz="2000" dirty="0"/>
              <a:t> </a:t>
            </a:r>
            <a:r>
              <a:rPr lang="en-US" sz="2000" dirty="0" err="1"/>
              <a:t>que</a:t>
            </a:r>
            <a:r>
              <a:rPr lang="en-US" sz="2000" dirty="0"/>
              <a:t> </a:t>
            </a:r>
            <a:r>
              <a:rPr lang="en-US" sz="2000" dirty="0" err="1"/>
              <a:t>seja</a:t>
            </a:r>
            <a:r>
              <a:rPr lang="en-US" sz="2000" dirty="0"/>
              <a:t> o home das </a:t>
            </a:r>
            <a:r>
              <a:rPr lang="en-US" sz="2000" dirty="0" err="1"/>
              <a:t>cavernas</a:t>
            </a:r>
            <a:r>
              <a:rPr lang="en-US" sz="2000" dirty="0"/>
              <a:t> </a:t>
            </a:r>
            <a:r>
              <a:rPr lang="en-US" sz="2000" dirty="0" err="1"/>
              <a:t>ou</a:t>
            </a:r>
            <a:r>
              <a:rPr lang="en-US" sz="2000" dirty="0"/>
              <a:t> </a:t>
            </a:r>
            <a:r>
              <a:rPr lang="en-US" sz="2000" dirty="0" err="1"/>
              <a:t>Aristóteles</a:t>
            </a:r>
            <a:r>
              <a:rPr lang="en-US" sz="2000" dirty="0"/>
              <a:t>, </a:t>
            </a:r>
            <a:r>
              <a:rPr lang="en-US" sz="2000" dirty="0" err="1"/>
              <a:t>começou</a:t>
            </a:r>
            <a:r>
              <a:rPr lang="en-US" sz="2000" dirty="0"/>
              <a:t> </a:t>
            </a:r>
            <a:r>
              <a:rPr lang="en-US" sz="2000" dirty="0" err="1"/>
              <a:t>sendo</a:t>
            </a:r>
            <a:r>
              <a:rPr lang="en-US" sz="2000" dirty="0"/>
              <a:t> </a:t>
            </a:r>
            <a:r>
              <a:rPr lang="en-US" sz="2000" dirty="0" err="1"/>
              <a:t>criança</a:t>
            </a:r>
            <a:r>
              <a:rPr lang="en-US" sz="2000" dirty="0"/>
              <a:t> e </a:t>
            </a:r>
            <a:r>
              <a:rPr lang="en-US" sz="2000" dirty="0" err="1"/>
              <a:t>utilizou</a:t>
            </a:r>
            <a:r>
              <a:rPr lang="en-US" sz="2000" dirty="0"/>
              <a:t>, </a:t>
            </a:r>
            <a:r>
              <a:rPr lang="en-US" sz="2000" dirty="0" err="1"/>
              <a:t>durante</a:t>
            </a:r>
            <a:r>
              <a:rPr lang="en-US" sz="2000" dirty="0"/>
              <a:t> </a:t>
            </a:r>
            <a:r>
              <a:rPr lang="en-US" sz="2000" dirty="0" err="1"/>
              <a:t>toda</a:t>
            </a:r>
            <a:r>
              <a:rPr lang="en-US" sz="2000" dirty="0"/>
              <a:t> </a:t>
            </a:r>
            <a:r>
              <a:rPr lang="en-US" sz="2000" dirty="0" err="1"/>
              <a:t>sua</a:t>
            </a:r>
            <a:r>
              <a:rPr lang="en-US" sz="2000" dirty="0"/>
              <a:t> </a:t>
            </a:r>
            <a:r>
              <a:rPr lang="en-US" sz="2000" dirty="0" err="1"/>
              <a:t>vida</a:t>
            </a:r>
            <a:r>
              <a:rPr lang="en-US" sz="2000" dirty="0"/>
              <a:t>, </a:t>
            </a:r>
            <a:r>
              <a:rPr lang="en-US" sz="2000" dirty="0" err="1"/>
              <a:t>instrumentos</a:t>
            </a:r>
            <a:r>
              <a:rPr lang="en-US" sz="2000" dirty="0"/>
              <a:t> </a:t>
            </a:r>
            <a:r>
              <a:rPr lang="en-US" sz="2000" dirty="0" err="1"/>
              <a:t>fabricados</a:t>
            </a:r>
            <a:r>
              <a:rPr lang="en-US" sz="2000" dirty="0"/>
              <a:t> </a:t>
            </a:r>
            <a:r>
              <a:rPr lang="en-US" sz="2000" dirty="0" err="1"/>
              <a:t>nos</a:t>
            </a:r>
            <a:r>
              <a:rPr lang="en-US" sz="2000" dirty="0"/>
              <a:t> </a:t>
            </a:r>
            <a:r>
              <a:rPr lang="en-US" sz="2000" dirty="0" err="1"/>
              <a:t>primeiros</a:t>
            </a:r>
            <a:r>
              <a:rPr lang="en-US" sz="2000" dirty="0"/>
              <a:t> </a:t>
            </a:r>
            <a:r>
              <a:rPr lang="en-US" sz="2000" dirty="0" err="1"/>
              <a:t>anos</a:t>
            </a:r>
            <a:r>
              <a:rPr lang="en-US" sz="2000" dirty="0"/>
              <a:t> e, </a:t>
            </a:r>
            <a:r>
              <a:rPr lang="en-US" sz="2000" dirty="0" err="1"/>
              <a:t>por</a:t>
            </a:r>
            <a:r>
              <a:rPr lang="en-US" sz="2000" dirty="0"/>
              <a:t> </a:t>
            </a:r>
            <a:r>
              <a:rPr lang="en-US" sz="2000" dirty="0" err="1"/>
              <a:t>consequência</a:t>
            </a:r>
            <a:r>
              <a:rPr lang="en-US" sz="2000" dirty="0"/>
              <a:t>, no </a:t>
            </a:r>
            <a:r>
              <a:rPr lang="en-US" sz="2000" dirty="0" err="1"/>
              <a:t>domínio</a:t>
            </a:r>
            <a:r>
              <a:rPr lang="en-US" sz="2000" dirty="0"/>
              <a:t> do </a:t>
            </a:r>
            <a:r>
              <a:rPr lang="en-US" sz="2000" dirty="0" err="1"/>
              <a:t>conhecimento</a:t>
            </a:r>
            <a:r>
              <a:rPr lang="en-US" sz="2000" dirty="0"/>
              <a:t>, - </a:t>
            </a:r>
            <a:r>
              <a:rPr lang="en-US" sz="2000" dirty="0" err="1"/>
              <a:t>eu</a:t>
            </a:r>
            <a:r>
              <a:rPr lang="en-US" sz="2000" dirty="0"/>
              <a:t> </a:t>
            </a:r>
            <a:r>
              <a:rPr lang="en-US" sz="2000" dirty="0" err="1"/>
              <a:t>não</a:t>
            </a:r>
            <a:r>
              <a:rPr lang="en-US" sz="2000" dirty="0"/>
              <a:t> </a:t>
            </a:r>
            <a:r>
              <a:rPr lang="en-US" sz="2000" dirty="0" err="1"/>
              <a:t>generalizo</a:t>
            </a:r>
            <a:r>
              <a:rPr lang="en-US" sz="2000" dirty="0"/>
              <a:t>: </a:t>
            </a:r>
            <a:r>
              <a:rPr lang="en-US" sz="2000" dirty="0" err="1"/>
              <a:t>pode</a:t>
            </a:r>
            <a:r>
              <a:rPr lang="en-US" sz="2000" dirty="0"/>
              <a:t> </a:t>
            </a:r>
            <a:r>
              <a:rPr lang="en-US" sz="2000" dirty="0" err="1"/>
              <a:t>ser</a:t>
            </a:r>
            <a:r>
              <a:rPr lang="en-US" sz="2000" dirty="0"/>
              <a:t> </a:t>
            </a:r>
            <a:r>
              <a:rPr lang="en-US" sz="2000" dirty="0" err="1"/>
              <a:t>em</a:t>
            </a:r>
            <a:r>
              <a:rPr lang="en-US" sz="2000" dirty="0"/>
              <a:t> </a:t>
            </a:r>
            <a:r>
              <a:rPr lang="en-US" sz="2000" dirty="0" err="1"/>
              <a:t>qualquer</a:t>
            </a:r>
            <a:r>
              <a:rPr lang="en-US" sz="2000" dirty="0"/>
              <a:t> </a:t>
            </a:r>
            <a:r>
              <a:rPr lang="en-US" sz="2000" dirty="0" err="1"/>
              <a:t>domínio</a:t>
            </a:r>
            <a:r>
              <a:rPr lang="en-US" sz="2000" dirty="0"/>
              <a:t> – a </a:t>
            </a:r>
            <a:r>
              <a:rPr lang="en-US" sz="2000" dirty="0" err="1"/>
              <a:t>ontogênese</a:t>
            </a:r>
            <a:r>
              <a:rPr lang="en-US" sz="2000" dirty="0"/>
              <a:t> </a:t>
            </a:r>
            <a:r>
              <a:rPr lang="en-US" sz="2000" dirty="0" err="1"/>
              <a:t>é</a:t>
            </a:r>
            <a:r>
              <a:rPr lang="en-US" sz="2000" dirty="0"/>
              <a:t> fundamental. </a:t>
            </a:r>
            <a:r>
              <a:rPr lang="en-US" sz="2000" dirty="0" err="1"/>
              <a:t>Ela</a:t>
            </a:r>
            <a:r>
              <a:rPr lang="en-US" sz="2000" dirty="0"/>
              <a:t> </a:t>
            </a:r>
            <a:r>
              <a:rPr lang="en-US" sz="2000" dirty="0" err="1"/>
              <a:t>é</a:t>
            </a:r>
            <a:r>
              <a:rPr lang="en-US" sz="2000" dirty="0"/>
              <a:t>, a </a:t>
            </a:r>
            <a:r>
              <a:rPr lang="en-US" sz="2000" dirty="0" err="1"/>
              <a:t>meu</a:t>
            </a:r>
            <a:r>
              <a:rPr lang="en-US" sz="2000" dirty="0"/>
              <a:t> </a:t>
            </a:r>
            <a:r>
              <a:rPr lang="en-US" sz="2000" dirty="0" err="1"/>
              <a:t>ver</a:t>
            </a:r>
            <a:r>
              <a:rPr lang="en-US" sz="2000" dirty="0"/>
              <a:t>, </a:t>
            </a:r>
            <a:r>
              <a:rPr lang="en-US" sz="2000" dirty="0" err="1"/>
              <a:t>mais</a:t>
            </a:r>
            <a:r>
              <a:rPr lang="en-US" sz="2000" dirty="0"/>
              <a:t> </a:t>
            </a:r>
            <a:r>
              <a:rPr lang="en-US" sz="2000" dirty="0" err="1"/>
              <a:t>primitivida</a:t>
            </a:r>
            <a:r>
              <a:rPr lang="en-US" sz="2000" dirty="0"/>
              <a:t> </a:t>
            </a:r>
            <a:r>
              <a:rPr lang="en-US" sz="2000" dirty="0" err="1"/>
              <a:t>que</a:t>
            </a:r>
            <a:r>
              <a:rPr lang="en-US" sz="2000" dirty="0"/>
              <a:t> a </a:t>
            </a:r>
            <a:r>
              <a:rPr lang="en-US" sz="2000" dirty="0" err="1"/>
              <a:t>filogênse</a:t>
            </a:r>
            <a:r>
              <a:rPr lang="en-US" sz="2000" dirty="0"/>
              <a:t>. (</a:t>
            </a:r>
            <a:r>
              <a:rPr lang="en-US" sz="2000" dirty="0" err="1"/>
              <a:t>apud</a:t>
            </a:r>
            <a:r>
              <a:rPr lang="en-US" sz="2000" dirty="0"/>
              <a:t> Piaget, </a:t>
            </a:r>
            <a:r>
              <a:rPr lang="en-US" sz="2000" dirty="0" err="1"/>
              <a:t>Bringuier</a:t>
            </a:r>
            <a:r>
              <a:rPr lang="en-US" sz="2000" dirty="0"/>
              <a:t>, 1977, p. 132)</a:t>
            </a:r>
          </a:p>
        </p:txBody>
      </p:sp>
      <p:sp>
        <p:nvSpPr>
          <p:cNvPr id="4" name="Slide Number Placeholder 3"/>
          <p:cNvSpPr>
            <a:spLocks noGrp="1"/>
          </p:cNvSpPr>
          <p:nvPr>
            <p:ph type="sldNum" sz="quarter" idx="12"/>
          </p:nvPr>
        </p:nvSpPr>
        <p:spPr/>
        <p:txBody>
          <a:bodyPr/>
          <a:lstStyle/>
          <a:p>
            <a:fld id="{13932E93-1C6C-C34F-8F0F-3A6328FB4BEB}" type="slidenum">
              <a:rPr lang="en-US" smtClean="0"/>
              <a:pPr/>
              <a:t>13</a:t>
            </a:fld>
            <a:endParaRPr lang="en-US"/>
          </a:p>
        </p:txBody>
      </p:sp>
    </p:spTree>
    <p:extLst>
      <p:ext uri="{BB962C8B-B14F-4D97-AF65-F5344CB8AC3E}">
        <p14:creationId xmlns:p14="http://schemas.microsoft.com/office/powerpoint/2010/main" val="2643426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2. </a:t>
            </a:r>
            <a:r>
              <a:rPr lang="en-US" sz="2800" b="1" dirty="0" err="1"/>
              <a:t>Biografia</a:t>
            </a:r>
            <a:r>
              <a:rPr lang="en-US" sz="2800" b="1" dirty="0"/>
              <a:t> </a:t>
            </a:r>
            <a:r>
              <a:rPr lang="en-US" sz="2800" b="1" dirty="0" err="1"/>
              <a:t>Intelectual</a:t>
            </a:r>
            <a:r>
              <a:rPr lang="en-US" sz="2800" b="1" dirty="0"/>
              <a:t> de Jean Piaget</a:t>
            </a:r>
            <a:br>
              <a:rPr lang="en-US" sz="2800" b="1" dirty="0"/>
            </a:br>
            <a:r>
              <a:rPr lang="en-US" sz="2800" b="1" dirty="0" err="1">
                <a:solidFill>
                  <a:srgbClr val="FF0000"/>
                </a:solidFill>
              </a:rPr>
              <a:t>Formação</a:t>
            </a:r>
            <a:endParaRPr lang="en-US" sz="2800" b="1" dirty="0">
              <a:solidFill>
                <a:srgbClr val="FF0000"/>
              </a:solidFill>
            </a:endParaRPr>
          </a:p>
        </p:txBody>
      </p:sp>
      <p:sp>
        <p:nvSpPr>
          <p:cNvPr id="3" name="Content Placeholder 2"/>
          <p:cNvSpPr>
            <a:spLocks noGrp="1"/>
          </p:cNvSpPr>
          <p:nvPr>
            <p:ph idx="1"/>
          </p:nvPr>
        </p:nvSpPr>
        <p:spPr/>
        <p:txBody>
          <a:bodyPr>
            <a:noAutofit/>
          </a:bodyPr>
          <a:lstStyle/>
          <a:p>
            <a:pPr marL="0" indent="0" algn="just">
              <a:lnSpc>
                <a:spcPct val="150000"/>
              </a:lnSpc>
              <a:buNone/>
            </a:pPr>
            <a:r>
              <a:rPr lang="pt-BR" sz="1400" dirty="0"/>
              <a:t>Aos 21 anos, obtém título de licenciado em ciências Naturais e, no ano seguinte, o de doutor em Ciências com tese dedicada à divisão dos moluscos nos Alpes </a:t>
            </a:r>
            <a:r>
              <a:rPr lang="pt-BR" sz="1400" dirty="0" err="1"/>
              <a:t>Valesianos</a:t>
            </a:r>
            <a:r>
              <a:rPr lang="pt-BR" sz="1400" dirty="0"/>
              <a:t>. Mas, logo o zoologista deveria ceder seu lugar ao psicólogo e </a:t>
            </a:r>
            <a:r>
              <a:rPr lang="pt-BR" sz="1400" dirty="0" err="1"/>
              <a:t>epistemologista</a:t>
            </a:r>
            <a:r>
              <a:rPr lang="pt-BR" sz="1400" dirty="0"/>
              <a:t>.</a:t>
            </a:r>
          </a:p>
          <a:p>
            <a:pPr marL="0" indent="0" algn="just">
              <a:lnSpc>
                <a:spcPct val="150000"/>
              </a:lnSpc>
              <a:buNone/>
            </a:pPr>
            <a:endParaRPr lang="pt-BR" sz="1400" dirty="0"/>
          </a:p>
          <a:p>
            <a:pPr marL="0" indent="0" algn="just">
              <a:lnSpc>
                <a:spcPct val="150000"/>
              </a:lnSpc>
              <a:buNone/>
            </a:pPr>
            <a:r>
              <a:rPr lang="pt-BR" sz="1400" dirty="0"/>
              <a:t>De 1915 a 1918, Piaget busca uma formação em psicologia e vai para Zurique.  Lá, conhece </a:t>
            </a:r>
            <a:r>
              <a:rPr lang="pt-BR" sz="1400" dirty="0">
                <a:hlinkClick r:id="rId2"/>
              </a:rPr>
              <a:t>Eugène Bleuler</a:t>
            </a:r>
            <a:r>
              <a:rPr lang="pt-BR" sz="1400" dirty="0"/>
              <a:t>, então diretor em uma clínica psiquiátrica, e seu assistente </a:t>
            </a:r>
            <a:r>
              <a:rPr lang="pt-BR" sz="1400" dirty="0">
                <a:hlinkClick r:id="rId3"/>
              </a:rPr>
              <a:t>Carl Gustav Jung</a:t>
            </a:r>
            <a:r>
              <a:rPr lang="pt-BR" sz="1400" dirty="0"/>
              <a:t>. [...] em 1919, retoma seus estudos e viaja para </a:t>
            </a:r>
            <a:r>
              <a:rPr lang="pt-BR" sz="1400" dirty="0">
                <a:hlinkClick r:id="rId4"/>
              </a:rPr>
              <a:t>Paris</a:t>
            </a:r>
            <a:r>
              <a:rPr lang="pt-BR" sz="1400" dirty="0"/>
              <a:t>. </a:t>
            </a:r>
          </a:p>
          <a:p>
            <a:pPr marL="0" indent="0" algn="just">
              <a:lnSpc>
                <a:spcPct val="150000"/>
              </a:lnSpc>
              <a:buNone/>
            </a:pPr>
            <a:endParaRPr lang="pt-BR" sz="1400" dirty="0"/>
          </a:p>
          <a:p>
            <a:pPr marL="0" indent="0" algn="just">
              <a:lnSpc>
                <a:spcPct val="150000"/>
              </a:lnSpc>
              <a:buNone/>
            </a:pPr>
            <a:r>
              <a:rPr lang="pt-BR" sz="1400" dirty="0"/>
              <a:t>Na </a:t>
            </a:r>
            <a:r>
              <a:rPr lang="pt-BR" sz="1400" dirty="0">
                <a:hlinkClick r:id="rId5"/>
              </a:rPr>
              <a:t>Sorbonne</a:t>
            </a:r>
            <a:r>
              <a:rPr lang="pt-BR" sz="1400" dirty="0"/>
              <a:t>, conhece grandes nomes da psicologia e </a:t>
            </a:r>
            <a:r>
              <a:rPr lang="pt-BR" sz="1400" dirty="0">
                <a:hlinkClick r:id="rId6"/>
              </a:rPr>
              <a:t>psicopatologia</a:t>
            </a:r>
            <a:r>
              <a:rPr lang="pt-BR" sz="1400" dirty="0"/>
              <a:t> como </a:t>
            </a:r>
            <a:r>
              <a:rPr lang="pt-BR" sz="1400" dirty="0">
                <a:hlinkClick r:id="rId7"/>
              </a:rPr>
              <a:t>Pierre Janet</a:t>
            </a:r>
            <a:r>
              <a:rPr lang="pt-BR" sz="1400" dirty="0"/>
              <a:t> e </a:t>
            </a:r>
            <a:r>
              <a:rPr lang="pt-BR" sz="1400" dirty="0">
                <a:hlinkClick r:id="rId8"/>
              </a:rPr>
              <a:t>Léon Brunschvicg</a:t>
            </a:r>
            <a:r>
              <a:rPr lang="pt-BR" sz="1400" dirty="0"/>
              <a:t>. A estadia em Paris (1919-1921) se revela importante especialmente pelo encontro com </a:t>
            </a:r>
            <a:r>
              <a:rPr lang="pt-BR" sz="1400" dirty="0">
                <a:hlinkClick r:id="rId9"/>
              </a:rPr>
              <a:t>Théodore Simon</a:t>
            </a:r>
            <a:r>
              <a:rPr lang="pt-BR" sz="1400" dirty="0"/>
              <a:t>, que lhe possibilita investigar o pensamento infantil, e descobre na criança pequena uma forma própria de </a:t>
            </a:r>
            <a:r>
              <a:rPr lang="pt-BR" sz="1400" dirty="0">
                <a:hlinkClick r:id="rId10"/>
              </a:rPr>
              <a:t>raciocínio</a:t>
            </a:r>
            <a:r>
              <a:rPr lang="pt-BR" sz="1400" dirty="0"/>
              <a:t>. </a:t>
            </a:r>
          </a:p>
          <a:p>
            <a:pPr marL="0" indent="0" algn="just">
              <a:lnSpc>
                <a:spcPct val="150000"/>
              </a:lnSpc>
              <a:buNone/>
            </a:pPr>
            <a:endParaRPr lang="pt-BR" sz="1400" dirty="0"/>
          </a:p>
          <a:p>
            <a:pPr marL="0" indent="0" algn="just">
              <a:lnSpc>
                <a:spcPct val="150000"/>
              </a:lnSpc>
              <a:buNone/>
            </a:pPr>
            <a:r>
              <a:rPr lang="pt-BR" sz="1400" dirty="0"/>
              <a:t>Retornando, à suíça, faz análise com Sabina </a:t>
            </a:r>
            <a:r>
              <a:rPr lang="pt-BR" sz="1400" dirty="0" err="1"/>
              <a:t>Spielrein</a:t>
            </a:r>
            <a:r>
              <a:rPr lang="pt-BR" sz="1400" dirty="0"/>
              <a:t> (1921, durante 8 meses). </a:t>
            </a:r>
          </a:p>
          <a:p>
            <a:pPr marL="0" indent="0">
              <a:buNone/>
            </a:pPr>
            <a:endParaRPr lang="pt-BR" sz="1600" dirty="0"/>
          </a:p>
          <a:p>
            <a:pPr marL="0" indent="0">
              <a:buNone/>
            </a:pPr>
            <a:endParaRPr lang="en-US" sz="16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14</a:t>
            </a:fld>
            <a:endParaRPr lang="en-US"/>
          </a:p>
        </p:txBody>
      </p:sp>
    </p:spTree>
    <p:extLst>
      <p:ext uri="{BB962C8B-B14F-4D97-AF65-F5344CB8AC3E}">
        <p14:creationId xmlns:p14="http://schemas.microsoft.com/office/powerpoint/2010/main" val="798947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2. </a:t>
            </a:r>
            <a:r>
              <a:rPr lang="en-US" sz="2800" b="1" dirty="0" err="1"/>
              <a:t>Biografia</a:t>
            </a:r>
            <a:r>
              <a:rPr lang="en-US" sz="2800" b="1" dirty="0"/>
              <a:t> </a:t>
            </a:r>
            <a:r>
              <a:rPr lang="en-US" sz="2800" b="1" dirty="0" err="1"/>
              <a:t>Intelectual</a:t>
            </a:r>
            <a:r>
              <a:rPr lang="en-US" sz="2800" b="1" dirty="0"/>
              <a:t> de Jean Piaget</a:t>
            </a:r>
            <a:br>
              <a:rPr lang="en-US" sz="2800" b="1" dirty="0"/>
            </a:br>
            <a:r>
              <a:rPr lang="en-US" sz="2800" b="1" dirty="0" err="1">
                <a:solidFill>
                  <a:srgbClr val="FF0000"/>
                </a:solidFill>
              </a:rPr>
              <a:t>Trabalho</a:t>
            </a:r>
            <a:endParaRPr lang="en-US" sz="2800" b="1" dirty="0">
              <a:solidFill>
                <a:srgbClr val="FF0000"/>
              </a:solidFill>
            </a:endParaRPr>
          </a:p>
        </p:txBody>
      </p:sp>
      <p:sp>
        <p:nvSpPr>
          <p:cNvPr id="3" name="Content Placeholder 2"/>
          <p:cNvSpPr>
            <a:spLocks noGrp="1"/>
          </p:cNvSpPr>
          <p:nvPr>
            <p:ph idx="1"/>
          </p:nvPr>
        </p:nvSpPr>
        <p:spPr/>
        <p:txBody>
          <a:bodyPr>
            <a:noAutofit/>
          </a:bodyPr>
          <a:lstStyle/>
          <a:p>
            <a:pPr marL="0" indent="0" algn="just">
              <a:lnSpc>
                <a:spcPct val="150000"/>
              </a:lnSpc>
              <a:buNone/>
            </a:pPr>
            <a:endParaRPr lang="pt-BR" sz="1400" dirty="0"/>
          </a:p>
          <a:p>
            <a:pPr marL="0" indent="0" algn="just">
              <a:lnSpc>
                <a:spcPct val="150000"/>
              </a:lnSpc>
              <a:buNone/>
            </a:pPr>
            <a:r>
              <a:rPr lang="pt-BR" sz="1800" dirty="0"/>
              <a:t>Suas primeiras pesquisas em psicologia, como coordenador do </a:t>
            </a:r>
            <a:r>
              <a:rPr lang="pt-BR" sz="1800" dirty="0">
                <a:solidFill>
                  <a:srgbClr val="FF0000"/>
                </a:solidFill>
              </a:rPr>
              <a:t>Instituto Jean-Jacques Rousseau</a:t>
            </a:r>
            <a:r>
              <a:rPr lang="pt-BR" sz="1800" dirty="0"/>
              <a:t>, resultam em um ciclo de cinco publicações: </a:t>
            </a:r>
          </a:p>
          <a:p>
            <a:pPr marL="0" indent="0" algn="just">
              <a:lnSpc>
                <a:spcPct val="150000"/>
              </a:lnSpc>
              <a:buNone/>
            </a:pPr>
            <a:r>
              <a:rPr lang="pt-BR" sz="1800" i="1" dirty="0"/>
              <a:t>	</a:t>
            </a:r>
            <a:r>
              <a:rPr lang="pt-BR" sz="1800" i="1" dirty="0">
                <a:solidFill>
                  <a:srgbClr val="0000FF"/>
                </a:solidFill>
              </a:rPr>
              <a:t>A linguagem e o pensamento na criança</a:t>
            </a:r>
            <a:r>
              <a:rPr lang="pt-BR" sz="1800" dirty="0">
                <a:solidFill>
                  <a:srgbClr val="0000FF"/>
                </a:solidFill>
              </a:rPr>
              <a:t> </a:t>
            </a:r>
            <a:r>
              <a:rPr lang="pt-BR" sz="1800" dirty="0"/>
              <a:t>(1923); </a:t>
            </a:r>
          </a:p>
          <a:p>
            <a:pPr marL="0" indent="0" algn="just">
              <a:lnSpc>
                <a:spcPct val="150000"/>
              </a:lnSpc>
              <a:buNone/>
            </a:pPr>
            <a:r>
              <a:rPr lang="pt-BR" sz="1800" i="1" dirty="0"/>
              <a:t>	</a:t>
            </a:r>
            <a:r>
              <a:rPr lang="pt-BR" sz="1800" i="1" dirty="0">
                <a:solidFill>
                  <a:srgbClr val="0000FF"/>
                </a:solidFill>
              </a:rPr>
              <a:t>O raciocínio da criança</a:t>
            </a:r>
            <a:r>
              <a:rPr lang="pt-BR" sz="1800" dirty="0">
                <a:solidFill>
                  <a:srgbClr val="0000FF"/>
                </a:solidFill>
              </a:rPr>
              <a:t> </a:t>
            </a:r>
            <a:r>
              <a:rPr lang="pt-BR" sz="1800" dirty="0"/>
              <a:t>(1924); </a:t>
            </a:r>
          </a:p>
          <a:p>
            <a:pPr marL="0" indent="0" algn="just">
              <a:lnSpc>
                <a:spcPct val="150000"/>
              </a:lnSpc>
              <a:buNone/>
            </a:pPr>
            <a:r>
              <a:rPr lang="pt-BR" sz="1800" i="1" dirty="0"/>
              <a:t>	</a:t>
            </a:r>
            <a:r>
              <a:rPr lang="pt-BR" sz="1800" i="1" dirty="0">
                <a:solidFill>
                  <a:srgbClr val="0000FF"/>
                </a:solidFill>
              </a:rPr>
              <a:t>A representação do mundo na criança</a:t>
            </a:r>
            <a:r>
              <a:rPr lang="pt-BR" sz="1800" dirty="0">
                <a:solidFill>
                  <a:srgbClr val="0000FF"/>
                </a:solidFill>
              </a:rPr>
              <a:t> </a:t>
            </a:r>
            <a:r>
              <a:rPr lang="pt-BR" sz="1800" dirty="0"/>
              <a:t>(1926); </a:t>
            </a:r>
          </a:p>
          <a:p>
            <a:pPr marL="0" indent="0" algn="just">
              <a:lnSpc>
                <a:spcPct val="150000"/>
              </a:lnSpc>
              <a:buNone/>
            </a:pPr>
            <a:r>
              <a:rPr lang="pt-BR" sz="1800" i="1" dirty="0"/>
              <a:t>	</a:t>
            </a:r>
            <a:r>
              <a:rPr lang="pt-BR" sz="1800" i="1" dirty="0">
                <a:solidFill>
                  <a:srgbClr val="0000FF"/>
                </a:solidFill>
              </a:rPr>
              <a:t>A causalidade física na criança</a:t>
            </a:r>
            <a:r>
              <a:rPr lang="pt-BR" sz="1800" dirty="0">
                <a:solidFill>
                  <a:srgbClr val="0000FF"/>
                </a:solidFill>
              </a:rPr>
              <a:t> </a:t>
            </a:r>
            <a:r>
              <a:rPr lang="pt-BR" sz="1800" dirty="0"/>
              <a:t>(1927); </a:t>
            </a:r>
          </a:p>
          <a:p>
            <a:pPr marL="0" indent="0" algn="just">
              <a:lnSpc>
                <a:spcPct val="150000"/>
              </a:lnSpc>
              <a:buNone/>
            </a:pPr>
            <a:r>
              <a:rPr lang="pt-BR" sz="1800" dirty="0"/>
              <a:t>	</a:t>
            </a:r>
            <a:r>
              <a:rPr lang="pt-BR" sz="1800" i="1" dirty="0">
                <a:solidFill>
                  <a:srgbClr val="0000FF"/>
                </a:solidFill>
              </a:rPr>
              <a:t>O julgamento moral na criança</a:t>
            </a:r>
            <a:r>
              <a:rPr lang="pt-BR" sz="1800" dirty="0">
                <a:solidFill>
                  <a:srgbClr val="0000FF"/>
                </a:solidFill>
              </a:rPr>
              <a:t> </a:t>
            </a:r>
            <a:r>
              <a:rPr lang="pt-BR" sz="1800" dirty="0"/>
              <a:t>(1931). </a:t>
            </a:r>
          </a:p>
          <a:p>
            <a:pPr marL="0" indent="0" algn="just">
              <a:lnSpc>
                <a:spcPct val="150000"/>
              </a:lnSpc>
              <a:buNone/>
            </a:pPr>
            <a:endParaRPr lang="pt-BR" sz="18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15</a:t>
            </a:fld>
            <a:endParaRPr lang="en-US"/>
          </a:p>
        </p:txBody>
      </p:sp>
    </p:spTree>
    <p:extLst>
      <p:ext uri="{BB962C8B-B14F-4D97-AF65-F5344CB8AC3E}">
        <p14:creationId xmlns:p14="http://schemas.microsoft.com/office/powerpoint/2010/main" val="3725199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3. </a:t>
            </a:r>
            <a:r>
              <a:rPr lang="en-US" sz="2800" b="1" dirty="0" err="1"/>
              <a:t>Fundamentos</a:t>
            </a:r>
            <a:r>
              <a:rPr lang="en-US" sz="2800" b="1" dirty="0"/>
              <a:t>: </a:t>
            </a:r>
            <a:br>
              <a:rPr lang="en-US" sz="2800" b="1" dirty="0"/>
            </a:br>
            <a:r>
              <a:rPr lang="en-US" sz="2800" b="1" dirty="0">
                <a:solidFill>
                  <a:srgbClr val="FF0000"/>
                </a:solidFill>
              </a:rPr>
              <a:t>O </a:t>
            </a:r>
            <a:r>
              <a:rPr lang="en-US" sz="2800" b="1" dirty="0" err="1">
                <a:solidFill>
                  <a:srgbClr val="FF0000"/>
                </a:solidFill>
              </a:rPr>
              <a:t>kantismo</a:t>
            </a:r>
            <a:r>
              <a:rPr lang="en-US" sz="2800" b="1" dirty="0">
                <a:solidFill>
                  <a:srgbClr val="FF0000"/>
                </a:solidFill>
              </a:rPr>
              <a:t> de Piaget (1)</a:t>
            </a:r>
          </a:p>
        </p:txBody>
      </p:sp>
      <p:sp>
        <p:nvSpPr>
          <p:cNvPr id="3" name="Content Placeholder 2"/>
          <p:cNvSpPr>
            <a:spLocks noGrp="1"/>
          </p:cNvSpPr>
          <p:nvPr>
            <p:ph idx="1"/>
          </p:nvPr>
        </p:nvSpPr>
        <p:spPr/>
        <p:txBody>
          <a:bodyPr>
            <a:normAutofit fontScale="40000" lnSpcReduction="20000"/>
          </a:bodyPr>
          <a:lstStyle/>
          <a:p>
            <a:pPr marL="0" indent="0" algn="just">
              <a:lnSpc>
                <a:spcPct val="170000"/>
              </a:lnSpc>
              <a:buNone/>
            </a:pPr>
            <a:r>
              <a:rPr lang="en-US" sz="3500" b="1" dirty="0"/>
              <a:t>Para </a:t>
            </a:r>
            <a:r>
              <a:rPr lang="en-US" sz="3500" b="1" dirty="0" err="1"/>
              <a:t>Ramozzi-Chiarotino</a:t>
            </a:r>
            <a:r>
              <a:rPr lang="en-US" sz="3500" b="1" dirty="0"/>
              <a:t>, a </a:t>
            </a:r>
            <a:r>
              <a:rPr lang="en-US" sz="3500" b="1" dirty="0" err="1"/>
              <a:t>obra</a:t>
            </a:r>
            <a:r>
              <a:rPr lang="en-US" sz="3500" b="1" dirty="0"/>
              <a:t> de Piaget </a:t>
            </a:r>
            <a:r>
              <a:rPr lang="en-US" sz="3500" b="1" dirty="0" err="1"/>
              <a:t>deve</a:t>
            </a:r>
            <a:r>
              <a:rPr lang="en-US" sz="3500" b="1" dirty="0"/>
              <a:t> ser </a:t>
            </a:r>
            <a:r>
              <a:rPr lang="en-US" sz="3500" b="1" dirty="0" err="1"/>
              <a:t>entendida</a:t>
            </a:r>
            <a:r>
              <a:rPr lang="en-US" sz="3500" b="1" dirty="0"/>
              <a:t> </a:t>
            </a:r>
            <a:r>
              <a:rPr lang="en-US" sz="3500" b="1" dirty="0" err="1"/>
              <a:t>como</a:t>
            </a:r>
            <a:r>
              <a:rPr lang="en-US" sz="3500" b="1" dirty="0"/>
              <a:t> </a:t>
            </a:r>
            <a:r>
              <a:rPr lang="en-US" sz="3500" b="1" dirty="0" err="1"/>
              <a:t>sendo</a:t>
            </a:r>
            <a:r>
              <a:rPr lang="en-US" sz="3500" b="1" dirty="0"/>
              <a:t> a </a:t>
            </a:r>
            <a:r>
              <a:rPr lang="en-US" sz="3500" b="1" dirty="0" err="1"/>
              <a:t>retomada</a:t>
            </a:r>
            <a:r>
              <a:rPr lang="en-US" sz="3500" b="1" dirty="0"/>
              <a:t> da </a:t>
            </a:r>
            <a:r>
              <a:rPr lang="en-US" sz="3500" b="1" dirty="0" err="1"/>
              <a:t>problemática</a:t>
            </a:r>
            <a:r>
              <a:rPr lang="en-US" sz="3500" b="1" dirty="0"/>
              <a:t> </a:t>
            </a:r>
            <a:r>
              <a:rPr lang="en-US" sz="3500" b="1" dirty="0" err="1"/>
              <a:t>kantiana</a:t>
            </a:r>
            <a:r>
              <a:rPr lang="en-US" sz="3500" b="1" dirty="0"/>
              <a:t>, </a:t>
            </a:r>
            <a:r>
              <a:rPr lang="en-US" sz="3500" b="1" dirty="0" err="1"/>
              <a:t>que</a:t>
            </a:r>
            <a:r>
              <a:rPr lang="en-US" sz="3500" b="1" dirty="0"/>
              <a:t> se </a:t>
            </a:r>
            <a:r>
              <a:rPr lang="en-US" sz="3500" b="1" dirty="0" err="1"/>
              <a:t>resolverá</a:t>
            </a:r>
            <a:r>
              <a:rPr lang="en-US" sz="3500" b="1" dirty="0"/>
              <a:t> à </a:t>
            </a:r>
            <a:r>
              <a:rPr lang="en-US" sz="3500" b="1" dirty="0" err="1"/>
              <a:t>luz</a:t>
            </a:r>
            <a:r>
              <a:rPr lang="en-US" sz="3500" b="1" dirty="0"/>
              <a:t> da </a:t>
            </a:r>
            <a:r>
              <a:rPr lang="en-US" sz="3500" b="1" dirty="0" err="1"/>
              <a:t>Biologia</a:t>
            </a:r>
            <a:r>
              <a:rPr lang="en-US" sz="3500" b="1" dirty="0"/>
              <a:t> e da </a:t>
            </a:r>
            <a:r>
              <a:rPr lang="en-US" sz="3500" b="1" dirty="0" err="1"/>
              <a:t>concepção</a:t>
            </a:r>
            <a:r>
              <a:rPr lang="en-US" sz="3500" b="1" dirty="0"/>
              <a:t> de ser </a:t>
            </a:r>
            <a:r>
              <a:rPr lang="en-US" sz="3500" b="1" dirty="0" err="1"/>
              <a:t>humano</a:t>
            </a:r>
            <a:r>
              <a:rPr lang="en-US" sz="3500" b="1" dirty="0"/>
              <a:t> </a:t>
            </a:r>
            <a:r>
              <a:rPr lang="en-US" sz="3500" b="1" dirty="0" err="1"/>
              <a:t>como</a:t>
            </a:r>
            <a:r>
              <a:rPr lang="en-US" sz="3500" b="1" dirty="0"/>
              <a:t> um animal </a:t>
            </a:r>
            <a:r>
              <a:rPr lang="en-US" sz="3500" b="1" dirty="0" err="1"/>
              <a:t>simbólico</a:t>
            </a:r>
            <a:r>
              <a:rPr lang="en-US" sz="3500" b="1" dirty="0">
                <a:solidFill>
                  <a:srgbClr val="0000FF"/>
                </a:solidFill>
              </a:rPr>
              <a:t>. </a:t>
            </a:r>
            <a:r>
              <a:rPr lang="en-US" sz="2500" dirty="0">
                <a:solidFill>
                  <a:srgbClr val="0000FF"/>
                </a:solidFill>
              </a:rPr>
              <a:t>(</a:t>
            </a:r>
            <a:r>
              <a:rPr lang="en-US" sz="2500" dirty="0" err="1">
                <a:solidFill>
                  <a:srgbClr val="0000FF"/>
                </a:solidFill>
              </a:rPr>
              <a:t>Ramozzi-Chiarotino</a:t>
            </a:r>
            <a:r>
              <a:rPr lang="en-US" sz="2500" dirty="0">
                <a:solidFill>
                  <a:srgbClr val="0000FF"/>
                </a:solidFill>
              </a:rPr>
              <a:t>, 1984, p. 29, </a:t>
            </a:r>
            <a:r>
              <a:rPr lang="en-US" sz="2500" dirty="0" err="1">
                <a:solidFill>
                  <a:srgbClr val="0000FF"/>
                </a:solidFill>
              </a:rPr>
              <a:t>Capítulo</a:t>
            </a:r>
            <a:r>
              <a:rPr lang="en-US" sz="2500" dirty="0">
                <a:solidFill>
                  <a:srgbClr val="0000FF"/>
                </a:solidFill>
              </a:rPr>
              <a:t> II. O </a:t>
            </a:r>
            <a:r>
              <a:rPr lang="en-US" sz="2500" dirty="0" err="1">
                <a:solidFill>
                  <a:srgbClr val="0000FF"/>
                </a:solidFill>
              </a:rPr>
              <a:t>kantismo</a:t>
            </a:r>
            <a:r>
              <a:rPr lang="en-US" sz="2500" dirty="0">
                <a:solidFill>
                  <a:srgbClr val="0000FF"/>
                </a:solidFill>
              </a:rPr>
              <a:t> </a:t>
            </a:r>
            <a:r>
              <a:rPr lang="en-US" sz="2500" dirty="0" err="1">
                <a:solidFill>
                  <a:srgbClr val="0000FF"/>
                </a:solidFill>
              </a:rPr>
              <a:t>evolutivo</a:t>
            </a:r>
            <a:r>
              <a:rPr lang="en-US" sz="2500" dirty="0">
                <a:solidFill>
                  <a:srgbClr val="0000FF"/>
                </a:solidFill>
              </a:rPr>
              <a:t> de Jean Piaget – das </a:t>
            </a:r>
            <a:r>
              <a:rPr lang="en-US" sz="2500" dirty="0" err="1">
                <a:solidFill>
                  <a:srgbClr val="0000FF"/>
                </a:solidFill>
              </a:rPr>
              <a:t>relações</a:t>
            </a:r>
            <a:r>
              <a:rPr lang="en-US" sz="2500" dirty="0">
                <a:solidFill>
                  <a:srgbClr val="0000FF"/>
                </a:solidFill>
              </a:rPr>
              <a:t> entre a </a:t>
            </a:r>
            <a:r>
              <a:rPr lang="en-US" sz="2500" dirty="0" err="1">
                <a:solidFill>
                  <a:srgbClr val="0000FF"/>
                </a:solidFill>
              </a:rPr>
              <a:t>lógica</a:t>
            </a:r>
            <a:r>
              <a:rPr lang="en-US" sz="2500" dirty="0">
                <a:solidFill>
                  <a:srgbClr val="0000FF"/>
                </a:solidFill>
              </a:rPr>
              <a:t>, </a:t>
            </a:r>
            <a:r>
              <a:rPr lang="en-US" sz="2500" dirty="0" err="1">
                <a:solidFill>
                  <a:srgbClr val="0000FF"/>
                </a:solidFill>
              </a:rPr>
              <a:t>lingaugem</a:t>
            </a:r>
            <a:r>
              <a:rPr lang="en-US" sz="2500" dirty="0">
                <a:solidFill>
                  <a:srgbClr val="0000FF"/>
                </a:solidFill>
              </a:rPr>
              <a:t> e </a:t>
            </a:r>
            <a:r>
              <a:rPr lang="en-US" sz="2500" dirty="0" err="1">
                <a:solidFill>
                  <a:srgbClr val="0000FF"/>
                </a:solidFill>
              </a:rPr>
              <a:t>pensamento</a:t>
            </a:r>
            <a:r>
              <a:rPr lang="en-US" sz="2500" dirty="0">
                <a:solidFill>
                  <a:srgbClr val="0000FF"/>
                </a:solidFill>
              </a:rPr>
              <a:t> </a:t>
            </a:r>
            <a:r>
              <a:rPr lang="en-US" sz="2500" dirty="0" err="1">
                <a:solidFill>
                  <a:srgbClr val="0000FF"/>
                </a:solidFill>
              </a:rPr>
              <a:t>às</a:t>
            </a:r>
            <a:r>
              <a:rPr lang="en-US" sz="2500" dirty="0">
                <a:solidFill>
                  <a:srgbClr val="0000FF"/>
                </a:solidFill>
              </a:rPr>
              <a:t> </a:t>
            </a:r>
            <a:r>
              <a:rPr lang="en-US" sz="2500" dirty="0" err="1">
                <a:solidFill>
                  <a:srgbClr val="0000FF"/>
                </a:solidFill>
              </a:rPr>
              <a:t>questões</a:t>
            </a:r>
            <a:r>
              <a:rPr lang="en-US" sz="2500" dirty="0">
                <a:solidFill>
                  <a:srgbClr val="0000FF"/>
                </a:solidFill>
              </a:rPr>
              <a:t> de </a:t>
            </a:r>
            <a:r>
              <a:rPr lang="en-US" sz="2500" dirty="0" err="1">
                <a:solidFill>
                  <a:srgbClr val="0000FF"/>
                </a:solidFill>
              </a:rPr>
              <a:t>significação</a:t>
            </a:r>
            <a:r>
              <a:rPr lang="en-US" sz="2500" dirty="0"/>
              <a:t>)</a:t>
            </a:r>
          </a:p>
          <a:p>
            <a:pPr marL="0" indent="0" algn="just">
              <a:lnSpc>
                <a:spcPct val="170000"/>
              </a:lnSpc>
              <a:buNone/>
            </a:pPr>
            <a:endParaRPr lang="en-US" sz="3500" dirty="0"/>
          </a:p>
          <a:p>
            <a:pPr marL="0" indent="0" algn="just">
              <a:lnSpc>
                <a:spcPct val="170000"/>
              </a:lnSpc>
              <a:buNone/>
            </a:pPr>
            <a:r>
              <a:rPr lang="en-US" sz="3500" dirty="0"/>
              <a:t>“</a:t>
            </a:r>
            <a:r>
              <a:rPr lang="en-US" sz="3500" i="1" dirty="0" err="1"/>
              <a:t>Nessa</a:t>
            </a:r>
            <a:r>
              <a:rPr lang="en-US" sz="3500" i="1" dirty="0"/>
              <a:t> </a:t>
            </a:r>
            <a:r>
              <a:rPr lang="en-US" sz="3500" i="1" dirty="0" err="1"/>
              <a:t>época</a:t>
            </a:r>
            <a:r>
              <a:rPr lang="en-US" sz="3500" i="1" dirty="0"/>
              <a:t> (a de </a:t>
            </a:r>
            <a:r>
              <a:rPr lang="en-US" sz="3500" i="1" dirty="0" err="1"/>
              <a:t>estudante</a:t>
            </a:r>
            <a:r>
              <a:rPr lang="en-US" sz="3500" i="1" dirty="0"/>
              <a:t>), </a:t>
            </a:r>
            <a:r>
              <a:rPr lang="en-US" sz="3500" i="1" dirty="0" err="1"/>
              <a:t>faço</a:t>
            </a:r>
            <a:r>
              <a:rPr lang="en-US" sz="3500" i="1" dirty="0"/>
              <a:t> </a:t>
            </a:r>
            <a:r>
              <a:rPr lang="en-US" sz="3500" i="1" dirty="0" err="1"/>
              <a:t>três</a:t>
            </a:r>
            <a:r>
              <a:rPr lang="en-US" sz="3500" i="1" dirty="0"/>
              <a:t> </a:t>
            </a:r>
            <a:r>
              <a:rPr lang="en-US" sz="3500" i="1" dirty="0" err="1"/>
              <a:t>descobertas</a:t>
            </a:r>
            <a:r>
              <a:rPr lang="en-US" sz="3500" i="1" dirty="0"/>
              <a:t> </a:t>
            </a:r>
            <a:r>
              <a:rPr lang="en-US" sz="3500" i="1" dirty="0" err="1"/>
              <a:t>que</a:t>
            </a:r>
            <a:r>
              <a:rPr lang="en-US" sz="3500" i="1" dirty="0"/>
              <a:t> </a:t>
            </a:r>
            <a:r>
              <a:rPr lang="en-US" sz="3500" i="1" dirty="0" err="1"/>
              <a:t>modificam</a:t>
            </a:r>
            <a:r>
              <a:rPr lang="en-US" sz="3500" i="1" dirty="0"/>
              <a:t> </a:t>
            </a:r>
            <a:r>
              <a:rPr lang="en-US" sz="3500" i="1" dirty="0" err="1"/>
              <a:t>meu</a:t>
            </a:r>
            <a:r>
              <a:rPr lang="en-US" sz="3500" i="1" dirty="0"/>
              <a:t> </a:t>
            </a:r>
            <a:r>
              <a:rPr lang="en-US" sz="3500" i="1" dirty="0" err="1"/>
              <a:t>biologismo</a:t>
            </a:r>
            <a:r>
              <a:rPr lang="en-US" sz="3500" i="1" dirty="0"/>
              <a:t> </a:t>
            </a:r>
            <a:r>
              <a:rPr lang="en-US" sz="3500" i="1" dirty="0" err="1"/>
              <a:t>ingénuo</a:t>
            </a:r>
            <a:r>
              <a:rPr lang="en-US" sz="3500" i="1" dirty="0"/>
              <a:t>. A </a:t>
            </a:r>
            <a:r>
              <a:rPr lang="en-US" sz="3500" i="1" dirty="0" err="1"/>
              <a:t>primeira</a:t>
            </a:r>
            <a:r>
              <a:rPr lang="en-US" sz="3500" i="1" dirty="0"/>
              <a:t>, </a:t>
            </a:r>
            <a:r>
              <a:rPr lang="en-US" sz="3500" i="1" dirty="0" err="1"/>
              <a:t>sozinho</a:t>
            </a:r>
            <a:r>
              <a:rPr lang="en-US" sz="3500" i="1" dirty="0"/>
              <a:t>; as </a:t>
            </a:r>
            <a:r>
              <a:rPr lang="en-US" sz="3500" i="1" dirty="0" err="1"/>
              <a:t>duas</a:t>
            </a:r>
            <a:r>
              <a:rPr lang="en-US" sz="3500" i="1" dirty="0"/>
              <a:t> </a:t>
            </a:r>
            <a:r>
              <a:rPr lang="en-US" sz="3500" i="1" dirty="0" err="1"/>
              <a:t>outras</a:t>
            </a:r>
            <a:r>
              <a:rPr lang="en-US" sz="3500" i="1" dirty="0"/>
              <a:t>, sob a </a:t>
            </a:r>
            <a:r>
              <a:rPr lang="en-US" sz="3500" i="1" dirty="0" err="1"/>
              <a:t>influência</a:t>
            </a:r>
            <a:r>
              <a:rPr lang="en-US" sz="3500" i="1" dirty="0"/>
              <a:t> de </a:t>
            </a:r>
            <a:r>
              <a:rPr lang="en-US" sz="3500" i="1" dirty="0" err="1"/>
              <a:t>meu</a:t>
            </a:r>
            <a:r>
              <a:rPr lang="en-US" sz="3500" i="1" dirty="0"/>
              <a:t> </a:t>
            </a:r>
            <a:r>
              <a:rPr lang="en-US" sz="3500" i="1" dirty="0" err="1"/>
              <a:t>mestre</a:t>
            </a:r>
            <a:r>
              <a:rPr lang="en-US" sz="3500" i="1" dirty="0"/>
              <a:t> de </a:t>
            </a:r>
            <a:r>
              <a:rPr lang="en-US" sz="3500" i="1" dirty="0" err="1"/>
              <a:t>Filosofia</a:t>
            </a:r>
            <a:r>
              <a:rPr lang="en-US" sz="3500" i="1" dirty="0"/>
              <a:t>, o </a:t>
            </a:r>
            <a:r>
              <a:rPr lang="en-US" sz="3500" i="1" dirty="0" err="1"/>
              <a:t>lógico</a:t>
            </a:r>
            <a:r>
              <a:rPr lang="en-US" sz="3500" i="1" dirty="0"/>
              <a:t> Arnold </a:t>
            </a:r>
            <a:r>
              <a:rPr lang="en-US" sz="3500" i="1" dirty="0" err="1"/>
              <a:t>Reymon</a:t>
            </a:r>
            <a:r>
              <a:rPr lang="en-US" sz="3500" i="1" dirty="0"/>
              <a:t>, e do </a:t>
            </a:r>
            <a:r>
              <a:rPr lang="en-US" sz="3500" i="1" dirty="0" err="1"/>
              <a:t>progresso</a:t>
            </a:r>
            <a:r>
              <a:rPr lang="en-US" sz="3500" i="1" dirty="0"/>
              <a:t> de </a:t>
            </a:r>
            <a:r>
              <a:rPr lang="en-US" sz="3500" i="1" dirty="0" err="1"/>
              <a:t>minhas</a:t>
            </a:r>
            <a:r>
              <a:rPr lang="en-US" sz="3500" i="1" dirty="0"/>
              <a:t> </a:t>
            </a:r>
            <a:r>
              <a:rPr lang="en-US" sz="3500" i="1" dirty="0" err="1"/>
              <a:t>leituras</a:t>
            </a:r>
            <a:r>
              <a:rPr lang="en-US" sz="3500" i="1" dirty="0"/>
              <a:t> </a:t>
            </a:r>
            <a:r>
              <a:rPr lang="en-US" sz="3500" i="1" dirty="0" err="1"/>
              <a:t>em</a:t>
            </a:r>
            <a:r>
              <a:rPr lang="en-US" sz="3500" i="1" dirty="0"/>
              <a:t> </a:t>
            </a:r>
            <a:r>
              <a:rPr lang="en-US" sz="3500" i="1" dirty="0" err="1"/>
              <a:t>Zoologia</a:t>
            </a:r>
            <a:r>
              <a:rPr lang="en-US" sz="3500" i="1" dirty="0"/>
              <a:t>. A </a:t>
            </a:r>
            <a:r>
              <a:rPr lang="en-US" sz="3500" i="1" dirty="0" err="1"/>
              <a:t>primeira</a:t>
            </a:r>
            <a:r>
              <a:rPr lang="en-US" sz="3500" i="1" dirty="0"/>
              <a:t> </a:t>
            </a:r>
            <a:r>
              <a:rPr lang="en-US" sz="3500" i="1" dirty="0" err="1"/>
              <a:t>é</a:t>
            </a:r>
            <a:r>
              <a:rPr lang="en-US" sz="3500" i="1" dirty="0"/>
              <a:t> a de </a:t>
            </a:r>
            <a:r>
              <a:rPr lang="en-US" sz="3500" i="1" dirty="0" err="1"/>
              <a:t>que</a:t>
            </a:r>
            <a:r>
              <a:rPr lang="en-US" sz="3500" i="1" dirty="0"/>
              <a:t>, se </a:t>
            </a:r>
            <a:r>
              <a:rPr lang="en-US" sz="3500" i="1" dirty="0" err="1"/>
              <a:t>partimos</a:t>
            </a:r>
            <a:r>
              <a:rPr lang="en-US" sz="3500" i="1" dirty="0"/>
              <a:t>, </a:t>
            </a:r>
            <a:r>
              <a:rPr lang="en-US" sz="3500" i="1" dirty="0" err="1"/>
              <a:t>como</a:t>
            </a:r>
            <a:r>
              <a:rPr lang="en-US" sz="3500" i="1" dirty="0"/>
              <a:t> Le </a:t>
            </a:r>
            <a:r>
              <a:rPr lang="en-US" sz="3500" i="1" dirty="0" err="1"/>
              <a:t>Dantec</a:t>
            </a:r>
            <a:r>
              <a:rPr lang="en-US" sz="3500" i="1" dirty="0"/>
              <a:t>, da </a:t>
            </a:r>
            <a:r>
              <a:rPr lang="en-US" sz="3500" i="1" dirty="0" err="1"/>
              <a:t>dualidade</a:t>
            </a:r>
            <a:r>
              <a:rPr lang="en-US" sz="3500" i="1" dirty="0"/>
              <a:t> das </a:t>
            </a:r>
            <a:r>
              <a:rPr lang="en-US" sz="3500" i="1" dirty="0" err="1"/>
              <a:t>funções</a:t>
            </a:r>
            <a:r>
              <a:rPr lang="en-US" sz="3500" i="1" dirty="0"/>
              <a:t>, </a:t>
            </a:r>
            <a:r>
              <a:rPr lang="en-US" sz="3500" i="1" dirty="0" err="1"/>
              <a:t>que</a:t>
            </a:r>
            <a:r>
              <a:rPr lang="en-US" sz="3500" i="1" dirty="0"/>
              <a:t> </a:t>
            </a:r>
            <a:r>
              <a:rPr lang="en-US" sz="3500" i="1" dirty="0" err="1"/>
              <a:t>ele</a:t>
            </a:r>
            <a:r>
              <a:rPr lang="en-US" sz="3500" i="1" dirty="0"/>
              <a:t> </a:t>
            </a:r>
            <a:r>
              <a:rPr lang="en-US" sz="3500" i="1" dirty="0" err="1"/>
              <a:t>chama</a:t>
            </a:r>
            <a:r>
              <a:rPr lang="en-US" sz="3500" i="1" dirty="0"/>
              <a:t> </a:t>
            </a:r>
            <a:r>
              <a:rPr lang="en-US" sz="3500" i="1" dirty="0" err="1"/>
              <a:t>assimilação</a:t>
            </a:r>
            <a:r>
              <a:rPr lang="en-US" sz="3500" i="1" dirty="0"/>
              <a:t> e </a:t>
            </a:r>
            <a:r>
              <a:rPr lang="en-US" sz="3500" i="1" dirty="0" err="1"/>
              <a:t>imitação</a:t>
            </a:r>
            <a:r>
              <a:rPr lang="en-US" sz="3500" i="1" dirty="0"/>
              <a:t> (</a:t>
            </a:r>
            <a:r>
              <a:rPr lang="en-US" sz="3500" i="1" dirty="0" err="1"/>
              <a:t>eu</a:t>
            </a:r>
            <a:r>
              <a:rPr lang="en-US" sz="3500" i="1" dirty="0"/>
              <a:t> </a:t>
            </a:r>
            <a:r>
              <a:rPr lang="en-US" sz="3500" i="1" dirty="0" err="1"/>
              <a:t>digo</a:t>
            </a:r>
            <a:r>
              <a:rPr lang="en-US" sz="3500" i="1" dirty="0"/>
              <a:t> </a:t>
            </a:r>
            <a:r>
              <a:rPr lang="en-US" sz="3500" i="1" dirty="0" err="1"/>
              <a:t>hoje</a:t>
            </a:r>
            <a:r>
              <a:rPr lang="en-US" sz="3500" i="1" dirty="0"/>
              <a:t> </a:t>
            </a:r>
            <a:r>
              <a:rPr lang="en-US" sz="3500" i="1" dirty="0" err="1"/>
              <a:t>assimilação</a:t>
            </a:r>
            <a:r>
              <a:rPr lang="en-US" sz="3500" i="1" dirty="0"/>
              <a:t> e </a:t>
            </a:r>
            <a:r>
              <a:rPr lang="en-US" sz="3500" i="1" dirty="0" err="1"/>
              <a:t>acomodação</a:t>
            </a:r>
            <a:r>
              <a:rPr lang="en-US" sz="3500" i="1" dirty="0"/>
              <a:t>)  o </a:t>
            </a:r>
            <a:r>
              <a:rPr lang="en-US" sz="3500" i="1" dirty="0" err="1"/>
              <a:t>conhecimento</a:t>
            </a:r>
            <a:r>
              <a:rPr lang="en-US" sz="3500" i="1" dirty="0"/>
              <a:t> </a:t>
            </a:r>
            <a:r>
              <a:rPr lang="en-US" sz="3500" i="1" dirty="0" err="1"/>
              <a:t>não</a:t>
            </a:r>
            <a:r>
              <a:rPr lang="en-US" sz="3500" i="1" dirty="0"/>
              <a:t> </a:t>
            </a:r>
            <a:r>
              <a:rPr lang="en-US" sz="3500" i="1" dirty="0" err="1"/>
              <a:t>é</a:t>
            </a:r>
            <a:r>
              <a:rPr lang="en-US" sz="3500" i="1" dirty="0"/>
              <a:t> simples </a:t>
            </a:r>
            <a:r>
              <a:rPr lang="en-US" sz="3500" i="1" dirty="0" err="1"/>
              <a:t>mente</a:t>
            </a:r>
            <a:r>
              <a:rPr lang="en-US" sz="3500" i="1" dirty="0"/>
              <a:t> </a:t>
            </a:r>
            <a:r>
              <a:rPr lang="en-US" sz="3500" i="1" dirty="0" err="1"/>
              <a:t>imitação</a:t>
            </a:r>
            <a:r>
              <a:rPr lang="en-US" sz="3500" i="1" dirty="0"/>
              <a:t> dos </a:t>
            </a:r>
            <a:r>
              <a:rPr lang="en-US" sz="3500" i="1" dirty="0" err="1"/>
              <a:t>objeíoSf</a:t>
            </a:r>
            <a:r>
              <a:rPr lang="en-US" sz="3500" i="1" dirty="0"/>
              <a:t> </a:t>
            </a:r>
            <a:r>
              <a:rPr lang="en-US" sz="3500" i="1" dirty="0" err="1"/>
              <a:t>como</a:t>
            </a:r>
            <a:r>
              <a:rPr lang="en-US" sz="3500" i="1" dirty="0"/>
              <a:t> </a:t>
            </a:r>
            <a:r>
              <a:rPr lang="en-US" sz="3500" i="1" dirty="0" err="1"/>
              <a:t>acreditava</a:t>
            </a:r>
            <a:r>
              <a:rPr lang="en-US" sz="3500" i="1" dirty="0"/>
              <a:t> Le </a:t>
            </a:r>
            <a:r>
              <a:rPr lang="en-US" sz="3500" i="1" dirty="0" err="1"/>
              <a:t>Dantec</a:t>
            </a:r>
            <a:r>
              <a:rPr lang="en-US" sz="3500" i="1" dirty="0"/>
              <a:t> no </a:t>
            </a:r>
            <a:r>
              <a:rPr lang="en-US" sz="3500" i="1" dirty="0" err="1"/>
              <a:t>seu</a:t>
            </a:r>
            <a:r>
              <a:rPr lang="en-US" sz="3500" i="1" dirty="0"/>
              <a:t> </a:t>
            </a:r>
            <a:r>
              <a:rPr lang="en-US" sz="3500" i="1" dirty="0" err="1"/>
              <a:t>empirismo</a:t>
            </a:r>
            <a:r>
              <a:rPr lang="en-US" sz="3500" i="1" dirty="0"/>
              <a:t>, mas </a:t>
            </a:r>
            <a:r>
              <a:rPr lang="en-US" sz="3500" i="1" dirty="0" err="1"/>
              <a:t>sim</a:t>
            </a:r>
            <a:r>
              <a:rPr lang="en-US" sz="3500" i="1" dirty="0"/>
              <a:t> </a:t>
            </a:r>
            <a:r>
              <a:rPr lang="en-US" sz="3500" i="1" dirty="0" err="1"/>
              <a:t>assimilação</a:t>
            </a:r>
            <a:r>
              <a:rPr lang="en-US" sz="3500" i="1" dirty="0"/>
              <a:t> </a:t>
            </a:r>
            <a:r>
              <a:rPr lang="en-US" sz="3500" i="1" dirty="0" err="1"/>
              <a:t>às</a:t>
            </a:r>
            <a:r>
              <a:rPr lang="en-US" sz="3500" i="1" dirty="0"/>
              <a:t> </a:t>
            </a:r>
            <a:r>
              <a:rPr lang="en-US" sz="3500" i="1" dirty="0" err="1"/>
              <a:t>estruturas</a:t>
            </a:r>
            <a:r>
              <a:rPr lang="en-US" sz="3500" i="1" dirty="0"/>
              <a:t> do </a:t>
            </a:r>
            <a:r>
              <a:rPr lang="en-US" sz="3500" i="1" dirty="0" err="1"/>
              <a:t>sujeito</a:t>
            </a:r>
            <a:r>
              <a:rPr lang="en-US" sz="3500" i="1" dirty="0"/>
              <a:t> e do </a:t>
            </a:r>
            <a:r>
              <a:rPr lang="en-US" sz="3500" i="1" dirty="0" err="1"/>
              <a:t>organismo</a:t>
            </a:r>
            <a:r>
              <a:rPr lang="en-US" sz="3500" i="1" dirty="0"/>
              <a:t>. </a:t>
            </a:r>
            <a:r>
              <a:rPr lang="en-US" sz="3500" b="1" i="1" dirty="0">
                <a:solidFill>
                  <a:srgbClr val="FF0000"/>
                </a:solidFill>
              </a:rPr>
              <a:t>Era </a:t>
            </a:r>
            <a:r>
              <a:rPr lang="en-US" sz="3500" b="1" i="1" dirty="0" err="1">
                <a:solidFill>
                  <a:srgbClr val="FF0000"/>
                </a:solidFill>
              </a:rPr>
              <a:t>possar</a:t>
            </a:r>
            <a:r>
              <a:rPr lang="en-US" sz="3500" b="1" i="1" dirty="0">
                <a:solidFill>
                  <a:srgbClr val="FF0000"/>
                </a:solidFill>
              </a:rPr>
              <a:t> </a:t>
            </a:r>
            <a:r>
              <a:rPr lang="en-US" sz="3500" b="1" i="1" dirty="0" err="1">
                <a:solidFill>
                  <a:srgbClr val="FF0000"/>
                </a:solidFill>
              </a:rPr>
              <a:t>docemente</a:t>
            </a:r>
            <a:r>
              <a:rPr lang="en-US" sz="3500" b="1" i="1" dirty="0">
                <a:solidFill>
                  <a:srgbClr val="FF0000"/>
                </a:solidFill>
              </a:rPr>
              <a:t> de Le </a:t>
            </a:r>
            <a:r>
              <a:rPr lang="en-US" sz="3500" b="1" i="1" dirty="0" err="1">
                <a:solidFill>
                  <a:srgbClr val="FF0000"/>
                </a:solidFill>
              </a:rPr>
              <a:t>Dantec</a:t>
            </a:r>
            <a:r>
              <a:rPr lang="en-US" sz="3500" b="1" i="1" dirty="0">
                <a:solidFill>
                  <a:srgbClr val="FF0000"/>
                </a:solidFill>
              </a:rPr>
              <a:t> a um </a:t>
            </a:r>
            <a:r>
              <a:rPr lang="en-US" sz="3500" b="1" i="1" dirty="0" err="1">
                <a:solidFill>
                  <a:srgbClr val="FF0000"/>
                </a:solidFill>
              </a:rPr>
              <a:t>kantismo</a:t>
            </a:r>
            <a:r>
              <a:rPr lang="en-US" sz="3500" b="1" i="1" dirty="0">
                <a:solidFill>
                  <a:srgbClr val="FF0000"/>
                </a:solidFill>
              </a:rPr>
              <a:t> </a:t>
            </a:r>
            <a:r>
              <a:rPr lang="en-US" sz="3500" b="1" i="1" dirty="0" err="1">
                <a:solidFill>
                  <a:srgbClr val="FF0000"/>
                </a:solidFill>
              </a:rPr>
              <a:t>evolutivo</a:t>
            </a:r>
            <a:r>
              <a:rPr lang="en-US" sz="3500" b="1" i="1" dirty="0">
                <a:solidFill>
                  <a:srgbClr val="FF0000"/>
                </a:solidFill>
              </a:rPr>
              <a:t>…</a:t>
            </a:r>
            <a:r>
              <a:rPr lang="en-US" sz="2500" dirty="0"/>
              <a:t>” </a:t>
            </a:r>
            <a:r>
              <a:rPr lang="en-US" sz="2500" dirty="0">
                <a:solidFill>
                  <a:srgbClr val="0000FF"/>
                </a:solidFill>
              </a:rPr>
              <a:t>(Piaget, J. 1960. Les </a:t>
            </a:r>
            <a:r>
              <a:rPr lang="en-US" sz="2500" dirty="0" err="1">
                <a:solidFill>
                  <a:srgbClr val="0000FF"/>
                </a:solidFill>
              </a:rPr>
              <a:t>modèles</a:t>
            </a:r>
            <a:r>
              <a:rPr lang="en-US" sz="2500" dirty="0">
                <a:solidFill>
                  <a:srgbClr val="0000FF"/>
                </a:solidFill>
              </a:rPr>
              <a:t> </a:t>
            </a:r>
            <a:r>
              <a:rPr lang="en-US" sz="2500" dirty="0" err="1">
                <a:solidFill>
                  <a:srgbClr val="0000FF"/>
                </a:solidFill>
              </a:rPr>
              <a:t>abstraits</a:t>
            </a:r>
            <a:r>
              <a:rPr lang="en-US" sz="2500" dirty="0">
                <a:solidFill>
                  <a:srgbClr val="0000FF"/>
                </a:solidFill>
              </a:rPr>
              <a:t> </a:t>
            </a:r>
            <a:r>
              <a:rPr lang="en-US" sz="2500" dirty="0" err="1">
                <a:solidFill>
                  <a:srgbClr val="0000FF"/>
                </a:solidFill>
              </a:rPr>
              <a:t>sont-ils</a:t>
            </a:r>
            <a:r>
              <a:rPr lang="en-US" sz="2500" dirty="0">
                <a:solidFill>
                  <a:srgbClr val="0000FF"/>
                </a:solidFill>
              </a:rPr>
              <a:t> </a:t>
            </a:r>
            <a:r>
              <a:rPr lang="en-US" sz="2500" dirty="0" err="1">
                <a:solidFill>
                  <a:srgbClr val="0000FF"/>
                </a:solidFill>
              </a:rPr>
              <a:t>oppssés</a:t>
            </a:r>
            <a:r>
              <a:rPr lang="en-US" sz="2500" dirty="0">
                <a:solidFill>
                  <a:srgbClr val="0000FF"/>
                </a:solidFill>
              </a:rPr>
              <a:t> aux interpretations psycho-</a:t>
            </a:r>
            <a:r>
              <a:rPr lang="en-US" sz="2500" dirty="0" err="1">
                <a:solidFill>
                  <a:srgbClr val="0000FF"/>
                </a:solidFill>
              </a:rPr>
              <a:t>physiologiques</a:t>
            </a:r>
            <a:r>
              <a:rPr lang="en-US" sz="2500" dirty="0">
                <a:solidFill>
                  <a:srgbClr val="0000FF"/>
                </a:solidFill>
              </a:rPr>
              <a:t> </a:t>
            </a:r>
            <a:r>
              <a:rPr lang="en-US" sz="2500" dirty="0" err="1">
                <a:solidFill>
                  <a:srgbClr val="0000FF"/>
                </a:solidFill>
              </a:rPr>
              <a:t>dans</a:t>
            </a:r>
            <a:r>
              <a:rPr lang="en-US" sz="2500" dirty="0">
                <a:solidFill>
                  <a:srgbClr val="0000FF"/>
                </a:solidFill>
              </a:rPr>
              <a:t> </a:t>
            </a:r>
            <a:r>
              <a:rPr lang="en-US" sz="2500" dirty="0" err="1">
                <a:solidFill>
                  <a:srgbClr val="0000FF"/>
                </a:solidFill>
              </a:rPr>
              <a:t>l’experience</a:t>
            </a:r>
            <a:r>
              <a:rPr lang="en-US" sz="2500" dirty="0">
                <a:solidFill>
                  <a:srgbClr val="0000FF"/>
                </a:solidFill>
              </a:rPr>
              <a:t> en </a:t>
            </a:r>
            <a:r>
              <a:rPr lang="en-US" sz="2500" dirty="0" err="1">
                <a:solidFill>
                  <a:srgbClr val="0000FF"/>
                </a:solidFill>
              </a:rPr>
              <a:t>psychologie</a:t>
            </a:r>
            <a:r>
              <a:rPr lang="en-US" sz="2500" dirty="0">
                <a:solidFill>
                  <a:srgbClr val="0000FF"/>
                </a:solidFill>
              </a:rPr>
              <a:t>? Revue Suisse de </a:t>
            </a:r>
            <a:r>
              <a:rPr lang="en-US" sz="2500" dirty="0" err="1">
                <a:solidFill>
                  <a:srgbClr val="0000FF"/>
                </a:solidFill>
              </a:rPr>
              <a:t>Psychologie</a:t>
            </a:r>
            <a:r>
              <a:rPr lang="en-US" sz="2500" dirty="0">
                <a:solidFill>
                  <a:srgbClr val="0000FF"/>
                </a:solidFill>
              </a:rPr>
              <a:t> Pure et Appliqué, Berne, 19(1):58-9.</a:t>
            </a:r>
            <a:r>
              <a:rPr lang="en-US" sz="2500" dirty="0"/>
              <a:t> </a:t>
            </a:r>
          </a:p>
          <a:p>
            <a:pPr marL="0" indent="0" algn="just">
              <a:lnSpc>
                <a:spcPct val="170000"/>
              </a:lnSpc>
              <a:buNone/>
            </a:pPr>
            <a:endParaRPr lang="en-US" sz="3500" dirty="0"/>
          </a:p>
          <a:p>
            <a:pPr marL="0" indent="0" algn="just">
              <a:lnSpc>
                <a:spcPct val="170000"/>
              </a:lnSpc>
              <a:buNone/>
            </a:pPr>
            <a:endParaRPr lang="en-US" sz="4000" dirty="0"/>
          </a:p>
          <a:p>
            <a:pPr marL="0" indent="0" algn="just">
              <a:lnSpc>
                <a:spcPct val="170000"/>
              </a:lnSpc>
              <a:buNone/>
            </a:pPr>
            <a:endParaRPr lang="en-US" sz="4800" dirty="0">
              <a:solidFill>
                <a:srgbClr val="008000"/>
              </a:solidFill>
            </a:endParaRPr>
          </a:p>
          <a:p>
            <a:pPr marL="0" indent="0" algn="just">
              <a:lnSpc>
                <a:spcPct val="170000"/>
              </a:lnSpc>
              <a:buNone/>
            </a:pPr>
            <a:endParaRPr lang="pt-BR"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16</a:t>
            </a:fld>
            <a:endParaRPr lang="en-US"/>
          </a:p>
        </p:txBody>
      </p:sp>
    </p:spTree>
    <p:extLst>
      <p:ext uri="{BB962C8B-B14F-4D97-AF65-F5344CB8AC3E}">
        <p14:creationId xmlns:p14="http://schemas.microsoft.com/office/powerpoint/2010/main" val="3427322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dirty="0"/>
              <a:t>3. </a:t>
            </a:r>
            <a:r>
              <a:rPr lang="en-US" sz="2400" b="1" dirty="0" err="1"/>
              <a:t>Fundamentos</a:t>
            </a:r>
            <a:r>
              <a:rPr lang="en-US" sz="2400" b="1" dirty="0"/>
              <a:t>:</a:t>
            </a:r>
            <a:br>
              <a:rPr lang="en-US" sz="2400" b="1" dirty="0"/>
            </a:br>
            <a:r>
              <a:rPr lang="en-US" sz="2400" b="1" dirty="0">
                <a:solidFill>
                  <a:srgbClr val="FF0000"/>
                </a:solidFill>
              </a:rPr>
              <a:t>Kant e a </a:t>
            </a:r>
            <a:r>
              <a:rPr lang="en-US" sz="2400" b="1" dirty="0" err="1">
                <a:solidFill>
                  <a:srgbClr val="FF0000"/>
                </a:solidFill>
              </a:rPr>
              <a:t>análise</a:t>
            </a:r>
            <a:r>
              <a:rPr lang="en-US" sz="2400" b="1" dirty="0">
                <a:solidFill>
                  <a:srgbClr val="FF0000"/>
                </a:solidFill>
              </a:rPr>
              <a:t> </a:t>
            </a:r>
            <a:r>
              <a:rPr lang="en-US" sz="2400" b="1" dirty="0" err="1">
                <a:solidFill>
                  <a:srgbClr val="FF0000"/>
                </a:solidFill>
              </a:rPr>
              <a:t>da</a:t>
            </a:r>
            <a:r>
              <a:rPr lang="en-US" sz="2400" b="1" dirty="0">
                <a:solidFill>
                  <a:srgbClr val="FF0000"/>
                </a:solidFill>
              </a:rPr>
              <a:t> </a:t>
            </a:r>
            <a:r>
              <a:rPr lang="en-US" sz="2400" b="1" dirty="0" err="1">
                <a:solidFill>
                  <a:srgbClr val="FF0000"/>
                </a:solidFill>
              </a:rPr>
              <a:t>Faculdade</a:t>
            </a:r>
            <a:r>
              <a:rPr lang="en-US" sz="2400" b="1" dirty="0">
                <a:solidFill>
                  <a:srgbClr val="FF0000"/>
                </a:solidFill>
              </a:rPr>
              <a:t> de </a:t>
            </a:r>
            <a:r>
              <a:rPr lang="en-US" sz="2400" b="1" dirty="0" err="1">
                <a:solidFill>
                  <a:srgbClr val="FF0000"/>
                </a:solidFill>
              </a:rPr>
              <a:t>Conhecer</a:t>
            </a:r>
            <a:r>
              <a:rPr lang="en-US" sz="2400" b="1" dirty="0">
                <a:solidFill>
                  <a:srgbClr val="FF0000"/>
                </a:solidFill>
              </a:rPr>
              <a:t>  </a:t>
            </a:r>
            <a:r>
              <a:rPr lang="en-US" sz="2400" b="1" dirty="0" err="1">
                <a:solidFill>
                  <a:srgbClr val="FF0000"/>
                </a:solidFill>
              </a:rPr>
              <a:t>na</a:t>
            </a:r>
            <a:r>
              <a:rPr lang="en-US" sz="2400" b="1" dirty="0">
                <a:solidFill>
                  <a:srgbClr val="FF0000"/>
                </a:solidFill>
              </a:rPr>
              <a:t> </a:t>
            </a:r>
            <a:br>
              <a:rPr lang="en-US" sz="2400" b="1" dirty="0">
                <a:solidFill>
                  <a:srgbClr val="FF0000"/>
                </a:solidFill>
              </a:rPr>
            </a:br>
            <a:r>
              <a:rPr lang="en-US" sz="2400" b="1" dirty="0" err="1">
                <a:solidFill>
                  <a:srgbClr val="FF0000"/>
                </a:solidFill>
              </a:rPr>
              <a:t>Crítica</a:t>
            </a:r>
            <a:r>
              <a:rPr lang="en-US" sz="2400" b="1" dirty="0">
                <a:solidFill>
                  <a:srgbClr val="FF0000"/>
                </a:solidFill>
              </a:rPr>
              <a:t> </a:t>
            </a:r>
            <a:r>
              <a:rPr lang="en-US" sz="2400" b="1" dirty="0" err="1">
                <a:solidFill>
                  <a:srgbClr val="FF0000"/>
                </a:solidFill>
              </a:rPr>
              <a:t>da</a:t>
            </a:r>
            <a:r>
              <a:rPr lang="en-US" sz="2400" b="1" dirty="0">
                <a:solidFill>
                  <a:srgbClr val="FF0000"/>
                </a:solidFill>
              </a:rPr>
              <a:t> </a:t>
            </a:r>
            <a:r>
              <a:rPr lang="en-US" sz="2400" b="1" dirty="0" err="1">
                <a:solidFill>
                  <a:srgbClr val="FF0000"/>
                </a:solidFill>
              </a:rPr>
              <a:t>Razão</a:t>
            </a:r>
            <a:r>
              <a:rPr lang="en-US" sz="2400" b="1" dirty="0">
                <a:solidFill>
                  <a:srgbClr val="FF0000"/>
                </a:solidFill>
              </a:rPr>
              <a:t> </a:t>
            </a:r>
            <a:r>
              <a:rPr lang="en-US" sz="2400" b="1" dirty="0" err="1">
                <a:solidFill>
                  <a:srgbClr val="FF0000"/>
                </a:solidFill>
              </a:rPr>
              <a:t>Pura</a:t>
            </a:r>
            <a:r>
              <a:rPr lang="en-US" sz="2400" b="1" dirty="0">
                <a:solidFill>
                  <a:srgbClr val="FF0000"/>
                </a:solidFill>
              </a:rPr>
              <a:t> (1787)</a:t>
            </a:r>
            <a:br>
              <a:rPr lang="en-US" sz="2400" b="1" dirty="0">
                <a:solidFill>
                  <a:srgbClr val="FF0000"/>
                </a:solidFill>
              </a:rPr>
            </a:br>
            <a:endParaRPr lang="en-US" sz="2400"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marL="0" indent="0">
              <a:buNone/>
            </a:pPr>
            <a:endParaRPr lang="en-US" sz="1400" b="1" dirty="0"/>
          </a:p>
          <a:p>
            <a:pPr marL="0" indent="0" algn="ctr">
              <a:buNone/>
            </a:pPr>
            <a:r>
              <a:rPr lang="en-US" sz="1700" b="1" dirty="0"/>
              <a:t>As </a:t>
            </a:r>
            <a:r>
              <a:rPr lang="en-US" sz="1700" b="1" dirty="0" err="1"/>
              <a:t>Faculdades</a:t>
            </a:r>
            <a:r>
              <a:rPr lang="en-US" sz="1700" b="1" dirty="0"/>
              <a:t> de </a:t>
            </a:r>
            <a:r>
              <a:rPr lang="en-US" sz="1700" b="1" dirty="0" err="1"/>
              <a:t>Conhecer</a:t>
            </a:r>
            <a:r>
              <a:rPr lang="en-US" sz="1700" b="1" dirty="0"/>
              <a:t> e </a:t>
            </a:r>
            <a:r>
              <a:rPr lang="en-US" sz="1700" b="1" dirty="0" err="1"/>
              <a:t>seus</a:t>
            </a:r>
            <a:r>
              <a:rPr lang="en-US" sz="1700" b="1" dirty="0"/>
              <a:t> </a:t>
            </a:r>
            <a:r>
              <a:rPr lang="en-US" sz="1700" b="1" i="1" dirty="0"/>
              <a:t>a priori</a:t>
            </a:r>
          </a:p>
          <a:p>
            <a:pPr marL="0" indent="0">
              <a:buNone/>
            </a:pPr>
            <a:endParaRPr lang="en-US" sz="1400" b="1" dirty="0"/>
          </a:p>
          <a:p>
            <a:pPr marL="0" indent="0">
              <a:buNone/>
            </a:pPr>
            <a:endParaRPr lang="en-US" sz="1400" b="1" dirty="0"/>
          </a:p>
          <a:p>
            <a:pPr marL="0" indent="0">
              <a:buNone/>
            </a:pPr>
            <a:r>
              <a:rPr lang="en-US" sz="1400" b="1" dirty="0" err="1"/>
              <a:t>Intuição-Percepção</a:t>
            </a:r>
            <a:r>
              <a:rPr lang="en-US" sz="1400" dirty="0"/>
              <a:t>					</a:t>
            </a:r>
            <a:r>
              <a:rPr lang="en-US" sz="1400" b="1" dirty="0" err="1">
                <a:solidFill>
                  <a:srgbClr val="0000FF"/>
                </a:solidFill>
              </a:rPr>
              <a:t>Entendimento-Juízo</a:t>
            </a:r>
            <a:r>
              <a:rPr lang="en-US" sz="1400" dirty="0"/>
              <a:t>				</a:t>
            </a:r>
            <a:r>
              <a:rPr lang="en-US" sz="1400" b="1" dirty="0" err="1">
                <a:solidFill>
                  <a:srgbClr val="FF0000"/>
                </a:solidFill>
              </a:rPr>
              <a:t>Razão-Argumentação</a:t>
            </a:r>
            <a:endParaRPr lang="en-US" sz="1400" b="1" dirty="0">
              <a:solidFill>
                <a:srgbClr val="FF0000"/>
              </a:solidFill>
            </a:endParaRPr>
          </a:p>
          <a:p>
            <a:pPr marL="0" indent="0">
              <a:buNone/>
            </a:pPr>
            <a:r>
              <a:rPr lang="en-US" sz="1400" dirty="0"/>
              <a:t>Tempo							</a:t>
            </a:r>
            <a:r>
              <a:rPr lang="en-US" sz="1400" dirty="0">
                <a:solidFill>
                  <a:srgbClr val="0000FF"/>
                </a:solidFill>
              </a:rPr>
              <a:t>12 </a:t>
            </a:r>
            <a:r>
              <a:rPr lang="en-US" sz="1400" dirty="0" err="1">
                <a:solidFill>
                  <a:srgbClr val="0000FF"/>
                </a:solidFill>
              </a:rPr>
              <a:t>categorias</a:t>
            </a:r>
            <a:r>
              <a:rPr lang="en-US" sz="1400" dirty="0">
                <a:solidFill>
                  <a:srgbClr val="0000FF"/>
                </a:solidFill>
              </a:rPr>
              <a:t>	</a:t>
            </a:r>
            <a:r>
              <a:rPr lang="en-US" sz="1400" dirty="0"/>
              <a:t>				</a:t>
            </a:r>
            <a:r>
              <a:rPr lang="en-US" sz="1400" dirty="0" err="1"/>
              <a:t>Conceitos</a:t>
            </a:r>
            <a:r>
              <a:rPr lang="en-US" sz="1400" dirty="0"/>
              <a:t> </a:t>
            </a:r>
            <a:r>
              <a:rPr lang="en-US" sz="1400" dirty="0" err="1"/>
              <a:t>puros</a:t>
            </a:r>
            <a:r>
              <a:rPr lang="en-US" sz="1400" dirty="0"/>
              <a:t> da </a:t>
            </a:r>
            <a:r>
              <a:rPr lang="en-US" sz="1400" dirty="0" err="1"/>
              <a:t>razão</a:t>
            </a:r>
            <a:r>
              <a:rPr lang="en-US" sz="1400" dirty="0"/>
              <a:t>	</a:t>
            </a:r>
          </a:p>
          <a:p>
            <a:pPr marL="0" indent="0">
              <a:buNone/>
            </a:pPr>
            <a:r>
              <a:rPr lang="en-US" sz="1400" dirty="0" err="1"/>
              <a:t>Espaço</a:t>
            </a:r>
            <a:r>
              <a:rPr lang="en-US" sz="1400" dirty="0"/>
              <a:t>													</a:t>
            </a:r>
            <a:r>
              <a:rPr lang="en-US" sz="1400" dirty="0" err="1"/>
              <a:t>Ficções</a:t>
            </a:r>
            <a:r>
              <a:rPr lang="en-US" sz="1400" dirty="0"/>
              <a:t> </a:t>
            </a:r>
            <a:r>
              <a:rPr lang="en-US" sz="1400" dirty="0" err="1"/>
              <a:t>heurísticas</a:t>
            </a:r>
            <a:endParaRPr lang="en-US" sz="1400" dirty="0"/>
          </a:p>
          <a:p>
            <a:pPr marL="0" indent="0">
              <a:buNone/>
            </a:pPr>
            <a:endParaRPr lang="en-US" sz="1400" dirty="0"/>
          </a:p>
          <a:p>
            <a:pPr marL="0" indent="0">
              <a:buNone/>
            </a:pPr>
            <a:endParaRPr lang="en-US" sz="1400" dirty="0"/>
          </a:p>
          <a:p>
            <a:pPr marL="0" indent="0">
              <a:buNone/>
            </a:pPr>
            <a:r>
              <a:rPr lang="en-US" sz="1400" dirty="0"/>
              <a:t>__________________________________________________________________________________________________________</a:t>
            </a:r>
          </a:p>
          <a:p>
            <a:pPr marL="0" indent="0" algn="ctr">
              <a:buNone/>
            </a:pPr>
            <a:endParaRPr lang="en-US" sz="1400" b="1" dirty="0"/>
          </a:p>
          <a:p>
            <a:pPr marL="0" indent="0" algn="ctr">
              <a:buNone/>
            </a:pPr>
            <a:r>
              <a:rPr lang="en-US" sz="1700" b="1" dirty="0" err="1"/>
              <a:t>Tábua</a:t>
            </a:r>
            <a:r>
              <a:rPr lang="en-US" sz="1700" b="1" dirty="0"/>
              <a:t> das </a:t>
            </a:r>
            <a:r>
              <a:rPr lang="en-US" sz="1700" b="1" dirty="0" err="1"/>
              <a:t>categorias</a:t>
            </a:r>
            <a:endParaRPr lang="en-US" sz="1700" b="1" dirty="0"/>
          </a:p>
          <a:p>
            <a:pPr marL="0" indent="0">
              <a:buNone/>
            </a:pPr>
            <a:endParaRPr lang="en-US" sz="1400" dirty="0"/>
          </a:p>
          <a:p>
            <a:pPr marL="0" indent="0" algn="ctr">
              <a:buNone/>
            </a:pPr>
            <a:r>
              <a:rPr lang="en-US" sz="1400" dirty="0">
                <a:solidFill>
                  <a:srgbClr val="0000FF"/>
                </a:solidFill>
              </a:rPr>
              <a:t>1</a:t>
            </a:r>
            <a:r>
              <a:rPr lang="en-US" sz="1400" i="1" dirty="0">
                <a:solidFill>
                  <a:srgbClr val="0000FF"/>
                </a:solidFill>
              </a:rPr>
              <a:t>. Da </a:t>
            </a:r>
            <a:r>
              <a:rPr lang="en-US" sz="1400" i="1" dirty="0" err="1">
                <a:solidFill>
                  <a:srgbClr val="0000FF"/>
                </a:solidFill>
              </a:rPr>
              <a:t>quantidade</a:t>
            </a:r>
            <a:endParaRPr lang="en-US" sz="1400" i="1" dirty="0">
              <a:solidFill>
                <a:srgbClr val="0000FF"/>
              </a:solidFill>
            </a:endParaRPr>
          </a:p>
          <a:p>
            <a:pPr marL="0" indent="0" algn="ctr">
              <a:buNone/>
            </a:pPr>
            <a:r>
              <a:rPr lang="en-US" sz="1400" dirty="0" err="1"/>
              <a:t>Unidade</a:t>
            </a:r>
            <a:endParaRPr lang="en-US" sz="1400" dirty="0"/>
          </a:p>
          <a:p>
            <a:pPr marL="0" indent="0" algn="ctr">
              <a:buNone/>
            </a:pPr>
            <a:r>
              <a:rPr lang="en-US" sz="1400" dirty="0" err="1"/>
              <a:t>Pluralidade</a:t>
            </a:r>
            <a:endParaRPr lang="en-US" sz="1400" dirty="0"/>
          </a:p>
          <a:p>
            <a:pPr marL="0" indent="0" algn="ctr">
              <a:buNone/>
            </a:pPr>
            <a:r>
              <a:rPr lang="en-US" sz="1400" dirty="0" err="1"/>
              <a:t>Totalidade</a:t>
            </a:r>
            <a:endParaRPr lang="en-US" sz="1400" dirty="0"/>
          </a:p>
          <a:p>
            <a:pPr marL="0" indent="0" algn="ctr">
              <a:buNone/>
            </a:pPr>
            <a:r>
              <a:rPr lang="en-US" sz="1400" b="1" i="1" dirty="0">
                <a:solidFill>
                  <a:srgbClr val="0000FF"/>
                </a:solidFill>
              </a:rPr>
              <a:t>2. Da </a:t>
            </a:r>
            <a:r>
              <a:rPr lang="en-US" sz="1400" b="1" i="1" dirty="0" err="1">
                <a:solidFill>
                  <a:srgbClr val="0000FF"/>
                </a:solidFill>
              </a:rPr>
              <a:t>Qualidade</a:t>
            </a:r>
            <a:r>
              <a:rPr lang="en-US" sz="1400" dirty="0"/>
              <a:t>	                                                                                         					</a:t>
            </a:r>
            <a:r>
              <a:rPr lang="en-US" sz="1400" b="1" i="1" dirty="0">
                <a:solidFill>
                  <a:srgbClr val="0000FF"/>
                </a:solidFill>
              </a:rPr>
              <a:t>3. Da </a:t>
            </a:r>
            <a:r>
              <a:rPr lang="en-US" sz="1400" b="1" i="1" dirty="0" err="1">
                <a:solidFill>
                  <a:srgbClr val="0000FF"/>
                </a:solidFill>
              </a:rPr>
              <a:t>Relação</a:t>
            </a:r>
            <a:endParaRPr lang="en-US" sz="1400" b="1" i="1" dirty="0">
              <a:solidFill>
                <a:srgbClr val="0000FF"/>
              </a:solidFill>
            </a:endParaRPr>
          </a:p>
          <a:p>
            <a:pPr marL="0" indent="0" algn="ctr">
              <a:buNone/>
            </a:pPr>
            <a:r>
              <a:rPr lang="en-US" sz="1400" dirty="0" err="1"/>
              <a:t>Realidade</a:t>
            </a:r>
            <a:r>
              <a:rPr lang="en-US" sz="1400" dirty="0"/>
              <a:t>				                              			</a:t>
            </a:r>
            <a:r>
              <a:rPr lang="en-US" sz="1400" dirty="0" err="1"/>
              <a:t>Inerência</a:t>
            </a:r>
            <a:r>
              <a:rPr lang="en-US" sz="1400" dirty="0"/>
              <a:t> e </a:t>
            </a:r>
            <a:r>
              <a:rPr lang="en-US" sz="1400" dirty="0" err="1"/>
              <a:t>substância</a:t>
            </a:r>
            <a:r>
              <a:rPr lang="en-US" sz="1400" dirty="0"/>
              <a:t> (</a:t>
            </a:r>
            <a:r>
              <a:rPr lang="en-US" sz="1400" i="1" dirty="0" err="1"/>
              <a:t>substância</a:t>
            </a:r>
            <a:r>
              <a:rPr lang="en-US" sz="1400" dirty="0"/>
              <a:t> e </a:t>
            </a:r>
            <a:r>
              <a:rPr lang="en-US" sz="1400" i="1" dirty="0" err="1"/>
              <a:t>accidens</a:t>
            </a:r>
            <a:r>
              <a:rPr lang="en-US" sz="1400" dirty="0"/>
              <a:t>)</a:t>
            </a:r>
          </a:p>
          <a:p>
            <a:pPr marL="0" indent="0" algn="ctr">
              <a:buNone/>
            </a:pPr>
            <a:r>
              <a:rPr lang="en-US" sz="1400" dirty="0" err="1"/>
              <a:t>Negação</a:t>
            </a:r>
            <a:r>
              <a:rPr lang="en-US" sz="1400" dirty="0"/>
              <a:t>				                                       			</a:t>
            </a:r>
            <a:r>
              <a:rPr lang="en-US" sz="1400" dirty="0" err="1"/>
              <a:t>Causalidade</a:t>
            </a:r>
            <a:r>
              <a:rPr lang="en-US" sz="1400" dirty="0"/>
              <a:t> e </a:t>
            </a:r>
            <a:r>
              <a:rPr lang="en-US" sz="1400" dirty="0" err="1"/>
              <a:t>dependência</a:t>
            </a:r>
            <a:r>
              <a:rPr lang="en-US" sz="1400" dirty="0"/>
              <a:t> (</a:t>
            </a:r>
            <a:r>
              <a:rPr lang="en-US" sz="1400" dirty="0" err="1"/>
              <a:t>causa</a:t>
            </a:r>
            <a:r>
              <a:rPr lang="en-US" sz="1400" dirty="0"/>
              <a:t> e </a:t>
            </a:r>
            <a:r>
              <a:rPr lang="en-US" sz="1400" dirty="0" err="1"/>
              <a:t>efeito</a:t>
            </a:r>
            <a:r>
              <a:rPr lang="en-US" sz="1400" dirty="0"/>
              <a:t>)</a:t>
            </a:r>
          </a:p>
          <a:p>
            <a:pPr marL="0" indent="0" algn="ctr">
              <a:buNone/>
            </a:pPr>
            <a:r>
              <a:rPr lang="en-US" sz="1400" dirty="0" err="1"/>
              <a:t>Limitação</a:t>
            </a:r>
            <a:r>
              <a:rPr lang="en-US" sz="1400" dirty="0"/>
              <a:t>				              		           	</a:t>
            </a:r>
            <a:r>
              <a:rPr lang="en-US" sz="1400" dirty="0" err="1"/>
              <a:t>Comunidade</a:t>
            </a:r>
            <a:r>
              <a:rPr lang="en-US" sz="1400" dirty="0"/>
              <a:t> (</a:t>
            </a:r>
            <a:r>
              <a:rPr lang="en-US" sz="1400" dirty="0" err="1"/>
              <a:t>ação</a:t>
            </a:r>
            <a:r>
              <a:rPr lang="en-US" sz="1400" dirty="0"/>
              <a:t> </a:t>
            </a:r>
            <a:r>
              <a:rPr lang="en-US" sz="1400" dirty="0" err="1"/>
              <a:t>recíproca</a:t>
            </a:r>
            <a:r>
              <a:rPr lang="en-US" sz="1400" dirty="0"/>
              <a:t> entre o </a:t>
            </a:r>
            <a:r>
              <a:rPr lang="en-US" sz="1400" dirty="0" err="1"/>
              <a:t>agente</a:t>
            </a:r>
            <a:r>
              <a:rPr lang="en-US" sz="1400" dirty="0"/>
              <a:t> e o </a:t>
            </a:r>
            <a:r>
              <a:rPr lang="en-US" sz="1400" dirty="0" err="1"/>
              <a:t>paciente</a:t>
            </a:r>
            <a:endParaRPr lang="en-US" sz="1400" dirty="0"/>
          </a:p>
          <a:p>
            <a:pPr marL="0" indent="0" algn="ctr">
              <a:buNone/>
            </a:pPr>
            <a:endParaRPr lang="en-US" sz="1400" dirty="0"/>
          </a:p>
          <a:p>
            <a:pPr marL="0" indent="0" algn="ctr">
              <a:buNone/>
            </a:pPr>
            <a:r>
              <a:rPr lang="en-US" sz="1400" b="1" i="1" dirty="0">
                <a:solidFill>
                  <a:srgbClr val="0000FF"/>
                </a:solidFill>
              </a:rPr>
              <a:t>4. Da </a:t>
            </a:r>
            <a:r>
              <a:rPr lang="en-US" sz="1400" b="1" i="1" dirty="0" err="1">
                <a:solidFill>
                  <a:srgbClr val="0000FF"/>
                </a:solidFill>
              </a:rPr>
              <a:t>Modalidade</a:t>
            </a:r>
            <a:endParaRPr lang="en-US" sz="1400" b="1" i="1" dirty="0">
              <a:solidFill>
                <a:srgbClr val="0000FF"/>
              </a:solidFill>
            </a:endParaRPr>
          </a:p>
          <a:p>
            <a:pPr marL="0" indent="0" algn="ctr">
              <a:buNone/>
            </a:pPr>
            <a:r>
              <a:rPr lang="en-US" sz="1400" dirty="0" err="1"/>
              <a:t>Possibilidade</a:t>
            </a:r>
            <a:r>
              <a:rPr lang="en-US" sz="1400" dirty="0"/>
              <a:t> – </a:t>
            </a:r>
            <a:r>
              <a:rPr lang="en-US" sz="1400" dirty="0" err="1"/>
              <a:t>Impossibilidade</a:t>
            </a:r>
            <a:endParaRPr lang="en-US" sz="1400" dirty="0"/>
          </a:p>
          <a:p>
            <a:pPr marL="0" indent="0" algn="ctr">
              <a:buNone/>
            </a:pPr>
            <a:r>
              <a:rPr lang="en-US" sz="1400" dirty="0" err="1"/>
              <a:t>Existência</a:t>
            </a:r>
            <a:r>
              <a:rPr lang="en-US" sz="1400" dirty="0"/>
              <a:t> – </a:t>
            </a:r>
            <a:r>
              <a:rPr lang="en-US" sz="1400" dirty="0" err="1"/>
              <a:t>Não-existência</a:t>
            </a:r>
            <a:endParaRPr lang="en-US" sz="1400" dirty="0"/>
          </a:p>
          <a:p>
            <a:pPr marL="0" indent="0" algn="ctr">
              <a:buNone/>
            </a:pPr>
            <a:r>
              <a:rPr lang="en-US" sz="1400" dirty="0" err="1"/>
              <a:t>Necessidade</a:t>
            </a:r>
            <a:r>
              <a:rPr lang="en-US" sz="1400" dirty="0"/>
              <a:t> - </a:t>
            </a:r>
            <a:r>
              <a:rPr lang="en-US" sz="1400" dirty="0" err="1"/>
              <a:t>Contingência</a:t>
            </a:r>
            <a:endParaRPr lang="en-US" sz="1400" dirty="0"/>
          </a:p>
          <a:p>
            <a:pPr marL="0" indent="0" algn="ctr">
              <a:buNone/>
            </a:pPr>
            <a:r>
              <a:rPr lang="en-US" sz="1400" dirty="0"/>
              <a:t> </a:t>
            </a:r>
          </a:p>
          <a:p>
            <a:pPr marL="0" indent="0" algn="r">
              <a:buNone/>
            </a:pPr>
            <a:r>
              <a:rPr lang="en-US" sz="1400" dirty="0">
                <a:solidFill>
                  <a:srgbClr val="0000FF"/>
                </a:solidFill>
              </a:rPr>
              <a:t>Kant, 1787, CRP, B106</a:t>
            </a:r>
          </a:p>
        </p:txBody>
      </p:sp>
      <p:sp>
        <p:nvSpPr>
          <p:cNvPr id="4" name="Slide Number Placeholder 3"/>
          <p:cNvSpPr>
            <a:spLocks noGrp="1"/>
          </p:cNvSpPr>
          <p:nvPr>
            <p:ph type="sldNum" sz="quarter" idx="12"/>
          </p:nvPr>
        </p:nvSpPr>
        <p:spPr/>
        <p:txBody>
          <a:bodyPr/>
          <a:lstStyle/>
          <a:p>
            <a:fld id="{13932E93-1C6C-C34F-8F0F-3A6328FB4BEB}" type="slidenum">
              <a:rPr lang="en-US" smtClean="0"/>
              <a:pPr/>
              <a:t>17</a:t>
            </a:fld>
            <a:endParaRPr lang="en-US"/>
          </a:p>
        </p:txBody>
      </p:sp>
    </p:spTree>
    <p:extLst>
      <p:ext uri="{BB962C8B-B14F-4D97-AF65-F5344CB8AC3E}">
        <p14:creationId xmlns:p14="http://schemas.microsoft.com/office/powerpoint/2010/main" val="2021390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a:t>3. </a:t>
            </a:r>
            <a:r>
              <a:rPr lang="en-US" sz="2800" b="1" dirty="0" err="1"/>
              <a:t>Fundamentos</a:t>
            </a:r>
            <a:r>
              <a:rPr lang="en-US" sz="2800" b="1" dirty="0"/>
              <a:t>: </a:t>
            </a:r>
            <a:br>
              <a:rPr lang="en-US" sz="2800" b="1" dirty="0"/>
            </a:br>
            <a:r>
              <a:rPr lang="en-US" sz="2800" b="1" dirty="0" err="1">
                <a:solidFill>
                  <a:srgbClr val="FF0000"/>
                </a:solidFill>
              </a:rPr>
              <a:t>Estruturas</a:t>
            </a:r>
            <a:r>
              <a:rPr lang="en-US" sz="2800" b="1" dirty="0">
                <a:solidFill>
                  <a:srgbClr val="FF0000"/>
                </a:solidFill>
              </a:rPr>
              <a:t> </a:t>
            </a:r>
            <a:r>
              <a:rPr lang="en-US" sz="2800" b="1" dirty="0" err="1">
                <a:solidFill>
                  <a:srgbClr val="FF0000"/>
                </a:solidFill>
              </a:rPr>
              <a:t>orgânicas</a:t>
            </a:r>
            <a:r>
              <a:rPr lang="en-US" sz="2800" b="1" dirty="0">
                <a:solidFill>
                  <a:srgbClr val="FF0000"/>
                </a:solidFill>
              </a:rPr>
              <a:t> e </a:t>
            </a:r>
            <a:r>
              <a:rPr lang="en-US" sz="2800" b="1" dirty="0" err="1">
                <a:solidFill>
                  <a:srgbClr val="FF0000"/>
                </a:solidFill>
              </a:rPr>
              <a:t>estruturas</a:t>
            </a:r>
            <a:r>
              <a:rPr lang="en-US" sz="2800" b="1" dirty="0">
                <a:solidFill>
                  <a:srgbClr val="FF0000"/>
                </a:solidFill>
              </a:rPr>
              <a:t> </a:t>
            </a:r>
            <a:r>
              <a:rPr lang="en-US" sz="2800" b="1" dirty="0" err="1">
                <a:solidFill>
                  <a:srgbClr val="FF0000"/>
                </a:solidFill>
              </a:rPr>
              <a:t>cognitivas</a:t>
            </a:r>
            <a:br>
              <a:rPr lang="en-US" sz="2800" b="1" dirty="0">
                <a:solidFill>
                  <a:srgbClr val="FF0000"/>
                </a:solidFill>
              </a:rPr>
            </a:br>
            <a:endParaRPr lang="en-US" sz="2800"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marL="0" indent="0" algn="just">
              <a:lnSpc>
                <a:spcPct val="170000"/>
              </a:lnSpc>
              <a:buNone/>
            </a:pPr>
            <a:endParaRPr lang="pt-BR" sz="2400" dirty="0"/>
          </a:p>
          <a:p>
            <a:pPr marL="0" indent="0" algn="just">
              <a:lnSpc>
                <a:spcPct val="170000"/>
              </a:lnSpc>
              <a:buNone/>
            </a:pPr>
            <a:r>
              <a:rPr lang="pt-BR" sz="2400" dirty="0"/>
              <a:t>[há analogias] </a:t>
            </a:r>
            <a:r>
              <a:rPr lang="en-US" sz="2400" dirty="0"/>
              <a:t>entre as </a:t>
            </a:r>
            <a:r>
              <a:rPr lang="en-US" sz="2400" dirty="0" err="1"/>
              <a:t>regulações</a:t>
            </a:r>
            <a:r>
              <a:rPr lang="en-US" sz="2400" dirty="0"/>
              <a:t> </a:t>
            </a:r>
            <a:r>
              <a:rPr lang="en-US" sz="2400" dirty="0" err="1"/>
              <a:t>orgânicas</a:t>
            </a:r>
            <a:r>
              <a:rPr lang="en-US" sz="2400" dirty="0"/>
              <a:t> e </a:t>
            </a:r>
            <a:r>
              <a:rPr lang="en-US" sz="2400" dirty="0" err="1"/>
              <a:t>os</a:t>
            </a:r>
            <a:r>
              <a:rPr lang="en-US" sz="2400" dirty="0"/>
              <a:t> </a:t>
            </a:r>
            <a:r>
              <a:rPr lang="en-US" sz="2400" dirty="0" err="1"/>
              <a:t>processos</a:t>
            </a:r>
            <a:r>
              <a:rPr lang="en-US" sz="2400" dirty="0"/>
              <a:t> </a:t>
            </a:r>
            <a:r>
              <a:rPr lang="en-US" sz="2400" dirty="0" err="1"/>
              <a:t>cognitivos</a:t>
            </a:r>
            <a:r>
              <a:rPr lang="en-US" sz="2400" dirty="0"/>
              <a:t>, </a:t>
            </a:r>
            <a:r>
              <a:rPr lang="en-US" sz="2400" dirty="0" err="1"/>
              <a:t>os</a:t>
            </a:r>
            <a:r>
              <a:rPr lang="en-US" sz="2400" dirty="0"/>
              <a:t> </a:t>
            </a:r>
            <a:r>
              <a:rPr lang="en-US" sz="2400" dirty="0" err="1"/>
              <a:t>processos</a:t>
            </a:r>
            <a:r>
              <a:rPr lang="en-US" sz="2400" dirty="0"/>
              <a:t> de </a:t>
            </a:r>
            <a:r>
              <a:rPr lang="en-US" sz="2400" dirty="0" err="1"/>
              <a:t>conhecimento</a:t>
            </a:r>
            <a:r>
              <a:rPr lang="en-US" sz="2400" dirty="0"/>
              <a:t>.</a:t>
            </a:r>
            <a:r>
              <a:rPr lang="pt-BR" sz="2400" dirty="0"/>
              <a:t> Há estruturas do organismo e há estruturas da inteligência: eu experimento mostrar que umas procedem das outras, e que a lógica, por exemplo, nasce da coordenação geral das ações e que a coordenação geral das ações apoia-se sobre as coordenações nervosas, apoiando-se, elas mesmas, sobre as coordenações orgânicas.</a:t>
            </a:r>
            <a:r>
              <a:rPr lang="en-US" sz="2400" dirty="0"/>
              <a:t> </a:t>
            </a:r>
            <a:r>
              <a:rPr lang="en-US" sz="1900" dirty="0">
                <a:solidFill>
                  <a:srgbClr val="0000FF"/>
                </a:solidFill>
              </a:rPr>
              <a:t>(</a:t>
            </a:r>
            <a:r>
              <a:rPr lang="en-US" sz="1900" i="1" dirty="0" err="1">
                <a:solidFill>
                  <a:srgbClr val="0000FF"/>
                </a:solidFill>
              </a:rPr>
              <a:t>apud</a:t>
            </a:r>
            <a:r>
              <a:rPr lang="en-US" sz="1900" dirty="0">
                <a:solidFill>
                  <a:srgbClr val="0000FF"/>
                </a:solidFill>
              </a:rPr>
              <a:t> Jean Piaget, in </a:t>
            </a:r>
            <a:r>
              <a:rPr lang="en-US" sz="1900" dirty="0" err="1">
                <a:solidFill>
                  <a:srgbClr val="0000FF"/>
                </a:solidFill>
              </a:rPr>
              <a:t>Bringuier</a:t>
            </a:r>
            <a:r>
              <a:rPr lang="en-US" sz="1900" dirty="0">
                <a:solidFill>
                  <a:srgbClr val="0000FF"/>
                </a:solidFill>
              </a:rPr>
              <a:t>, Jean-Claude. (1978 [1977]). </a:t>
            </a:r>
            <a:r>
              <a:rPr lang="en-US" sz="1900" i="1" dirty="0" err="1">
                <a:solidFill>
                  <a:srgbClr val="0000FF"/>
                </a:solidFill>
              </a:rPr>
              <a:t>Conversando</a:t>
            </a:r>
            <a:r>
              <a:rPr lang="en-US" sz="1900" i="1" dirty="0">
                <a:solidFill>
                  <a:srgbClr val="0000FF"/>
                </a:solidFill>
              </a:rPr>
              <a:t> com Jean Piaget</a:t>
            </a:r>
            <a:r>
              <a:rPr lang="en-US" sz="1900" dirty="0">
                <a:solidFill>
                  <a:srgbClr val="0000FF"/>
                </a:solidFill>
              </a:rPr>
              <a:t>. Rio de Janeiro: </a:t>
            </a:r>
            <a:r>
              <a:rPr lang="en-US" sz="1900" dirty="0" err="1">
                <a:solidFill>
                  <a:srgbClr val="0000FF"/>
                </a:solidFill>
              </a:rPr>
              <a:t>Difel</a:t>
            </a:r>
            <a:r>
              <a:rPr lang="en-US" sz="1900" dirty="0">
                <a:solidFill>
                  <a:srgbClr val="0000FF"/>
                </a:solidFill>
              </a:rPr>
              <a:t>; p. 11).</a:t>
            </a:r>
            <a:endParaRPr lang="pt-BR" sz="1900" dirty="0">
              <a:solidFill>
                <a:srgbClr val="0000FF"/>
              </a:solidFill>
            </a:endParaRPr>
          </a:p>
          <a:p>
            <a:pPr marL="0" indent="0" algn="just">
              <a:lnSpc>
                <a:spcPct val="170000"/>
              </a:lnSpc>
              <a:buNone/>
            </a:pPr>
            <a:endParaRPr lang="en-US" sz="4800" dirty="0">
              <a:solidFill>
                <a:srgbClr val="008000"/>
              </a:solidFill>
            </a:endParaRPr>
          </a:p>
          <a:p>
            <a:pPr marL="0" indent="0" algn="just">
              <a:lnSpc>
                <a:spcPct val="170000"/>
              </a:lnSpc>
              <a:buNone/>
            </a:pPr>
            <a:endParaRPr lang="pt-BR"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18</a:t>
            </a:fld>
            <a:endParaRPr lang="en-US"/>
          </a:p>
        </p:txBody>
      </p:sp>
    </p:spTree>
    <p:extLst>
      <p:ext uri="{BB962C8B-B14F-4D97-AF65-F5344CB8AC3E}">
        <p14:creationId xmlns:p14="http://schemas.microsoft.com/office/powerpoint/2010/main" val="20580981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3. </a:t>
            </a:r>
            <a:r>
              <a:rPr lang="en-US" sz="2400" b="1" dirty="0" err="1"/>
              <a:t>Fundamentos</a:t>
            </a:r>
            <a:r>
              <a:rPr lang="en-US" sz="2400" b="1" dirty="0"/>
              <a:t>: </a:t>
            </a:r>
            <a:br>
              <a:rPr lang="en-US" sz="2400" b="1" dirty="0"/>
            </a:br>
            <a:r>
              <a:rPr lang="en-US" sz="2400" b="1" dirty="0">
                <a:solidFill>
                  <a:srgbClr val="FF0000"/>
                </a:solidFill>
              </a:rPr>
              <a:t>As </a:t>
            </a:r>
            <a:r>
              <a:rPr lang="en-US" sz="2400" b="1" dirty="0" err="1">
                <a:solidFill>
                  <a:srgbClr val="FF0000"/>
                </a:solidFill>
              </a:rPr>
              <a:t>Faculdades</a:t>
            </a:r>
            <a:r>
              <a:rPr lang="en-US" sz="2400" b="1" dirty="0">
                <a:solidFill>
                  <a:srgbClr val="FF0000"/>
                </a:solidFill>
              </a:rPr>
              <a:t> de </a:t>
            </a:r>
            <a:r>
              <a:rPr lang="en-US" sz="2400" b="1" dirty="0" err="1">
                <a:solidFill>
                  <a:srgbClr val="FF0000"/>
                </a:solidFill>
              </a:rPr>
              <a:t>conhecer</a:t>
            </a:r>
            <a:r>
              <a:rPr lang="en-US" sz="2400" b="1" dirty="0">
                <a:solidFill>
                  <a:srgbClr val="FF0000"/>
                </a:solidFill>
              </a:rPr>
              <a:t> </a:t>
            </a:r>
            <a:r>
              <a:rPr lang="en-US" sz="2400" b="1" dirty="0" err="1">
                <a:solidFill>
                  <a:srgbClr val="FF0000"/>
                </a:solidFill>
              </a:rPr>
              <a:t>são</a:t>
            </a:r>
            <a:r>
              <a:rPr lang="en-US" sz="2400" b="1" dirty="0">
                <a:solidFill>
                  <a:srgbClr val="FF0000"/>
                </a:solidFill>
              </a:rPr>
              <a:t> </a:t>
            </a:r>
            <a:r>
              <a:rPr lang="en-US" sz="2400" b="1" dirty="0" err="1">
                <a:solidFill>
                  <a:srgbClr val="FF0000"/>
                </a:solidFill>
              </a:rPr>
              <a:t>uma</a:t>
            </a:r>
            <a:r>
              <a:rPr lang="en-US" sz="2400" b="1" dirty="0">
                <a:solidFill>
                  <a:srgbClr val="FF0000"/>
                </a:solidFill>
              </a:rPr>
              <a:t> </a:t>
            </a:r>
            <a:r>
              <a:rPr lang="en-US" sz="2400" b="1" dirty="0" err="1">
                <a:solidFill>
                  <a:srgbClr val="FF0000"/>
                </a:solidFill>
              </a:rPr>
              <a:t>construção</a:t>
            </a:r>
            <a:endParaRPr lang="en-US" sz="2400" b="1" dirty="0">
              <a:solidFill>
                <a:srgbClr val="FF0000"/>
              </a:solidFill>
            </a:endParaRPr>
          </a:p>
        </p:txBody>
      </p:sp>
      <p:sp>
        <p:nvSpPr>
          <p:cNvPr id="3" name="Content Placeholder 2"/>
          <p:cNvSpPr>
            <a:spLocks noGrp="1"/>
          </p:cNvSpPr>
          <p:nvPr>
            <p:ph idx="1"/>
          </p:nvPr>
        </p:nvSpPr>
        <p:spPr/>
        <p:txBody>
          <a:bodyPr>
            <a:normAutofit fontScale="25000" lnSpcReduction="20000"/>
          </a:bodyPr>
          <a:lstStyle/>
          <a:p>
            <a:pPr marL="0" indent="0">
              <a:buNone/>
            </a:pPr>
            <a:endParaRPr lang="en-US" sz="2900" dirty="0"/>
          </a:p>
          <a:p>
            <a:pPr marL="0" indent="0">
              <a:lnSpc>
                <a:spcPct val="170000"/>
              </a:lnSpc>
              <a:buNone/>
            </a:pPr>
            <a:r>
              <a:rPr lang="en-US" sz="5600" dirty="0" err="1">
                <a:solidFill>
                  <a:srgbClr val="0000FF"/>
                </a:solidFill>
              </a:rPr>
              <a:t>Gênese</a:t>
            </a:r>
            <a:r>
              <a:rPr lang="en-US" sz="5600" dirty="0">
                <a:solidFill>
                  <a:srgbClr val="0000FF"/>
                </a:solidFill>
              </a:rPr>
              <a:t> </a:t>
            </a:r>
            <a:r>
              <a:rPr lang="en-US" sz="5600" dirty="0" err="1">
                <a:solidFill>
                  <a:srgbClr val="0000FF"/>
                </a:solidFill>
              </a:rPr>
              <a:t>biológica</a:t>
            </a:r>
            <a:r>
              <a:rPr lang="en-US" sz="5600" dirty="0">
                <a:solidFill>
                  <a:srgbClr val="0000FF"/>
                </a:solidFill>
              </a:rPr>
              <a:t>, individual e social </a:t>
            </a:r>
            <a:r>
              <a:rPr lang="en-US" sz="5600" dirty="0"/>
              <a:t>dos </a:t>
            </a:r>
            <a:r>
              <a:rPr lang="en-US" sz="5600" dirty="0" err="1"/>
              <a:t>modos</a:t>
            </a:r>
            <a:r>
              <a:rPr lang="en-US" sz="5600" dirty="0"/>
              <a:t> de </a:t>
            </a:r>
            <a:r>
              <a:rPr lang="en-US" sz="5600" dirty="0" err="1"/>
              <a:t>ação-apreensão-inteligibildiade</a:t>
            </a:r>
            <a:r>
              <a:rPr lang="en-US" sz="5600" dirty="0"/>
              <a:t>  no/do </a:t>
            </a:r>
            <a:r>
              <a:rPr lang="en-US" sz="5600" dirty="0" err="1"/>
              <a:t>mundo</a:t>
            </a:r>
            <a:endParaRPr lang="en-US" sz="5600" dirty="0"/>
          </a:p>
          <a:p>
            <a:pPr marL="0" indent="0">
              <a:lnSpc>
                <a:spcPct val="170000"/>
              </a:lnSpc>
              <a:buNone/>
            </a:pPr>
            <a:endParaRPr lang="en-US" sz="5600" dirty="0"/>
          </a:p>
          <a:p>
            <a:pPr marL="0" indent="0">
              <a:lnSpc>
                <a:spcPct val="170000"/>
              </a:lnSpc>
              <a:buNone/>
            </a:pPr>
            <a:r>
              <a:rPr lang="en-US" sz="5600" dirty="0" err="1">
                <a:solidFill>
                  <a:srgbClr val="0000FF"/>
                </a:solidFill>
              </a:rPr>
              <a:t>Adaptação</a:t>
            </a:r>
            <a:r>
              <a:rPr lang="en-US" sz="5600" dirty="0"/>
              <a:t>, </a:t>
            </a:r>
            <a:r>
              <a:rPr lang="en-US" sz="5600" dirty="0" err="1">
                <a:solidFill>
                  <a:srgbClr val="0000FF"/>
                </a:solidFill>
              </a:rPr>
              <a:t>Assimilação</a:t>
            </a:r>
            <a:r>
              <a:rPr lang="en-US" sz="5600" dirty="0">
                <a:solidFill>
                  <a:srgbClr val="0000FF"/>
                </a:solidFill>
              </a:rPr>
              <a:t> e </a:t>
            </a:r>
            <a:r>
              <a:rPr lang="en-US" sz="5600" dirty="0" err="1">
                <a:solidFill>
                  <a:srgbClr val="0000FF"/>
                </a:solidFill>
              </a:rPr>
              <a:t>acomodação</a:t>
            </a:r>
            <a:r>
              <a:rPr lang="en-US" sz="5600" dirty="0"/>
              <a:t>, </a:t>
            </a:r>
            <a:r>
              <a:rPr lang="en-US" sz="5600" dirty="0" err="1">
                <a:solidFill>
                  <a:srgbClr val="0000FF"/>
                </a:solidFill>
              </a:rPr>
              <a:t>Estruturas</a:t>
            </a:r>
            <a:r>
              <a:rPr lang="en-US" sz="5600" dirty="0">
                <a:solidFill>
                  <a:srgbClr val="0000FF"/>
                </a:solidFill>
              </a:rPr>
              <a:t> </a:t>
            </a:r>
            <a:r>
              <a:rPr lang="en-US" sz="5600" dirty="0"/>
              <a:t>(</a:t>
            </a:r>
            <a:r>
              <a:rPr lang="en-US" sz="5600" dirty="0" err="1"/>
              <a:t>conjunto</a:t>
            </a:r>
            <a:r>
              <a:rPr lang="en-US" sz="5600" dirty="0"/>
              <a:t> de </a:t>
            </a:r>
            <a:r>
              <a:rPr lang="en-US" sz="5600" dirty="0" err="1">
                <a:solidFill>
                  <a:srgbClr val="0000FF"/>
                </a:solidFill>
              </a:rPr>
              <a:t>esquemas</a:t>
            </a:r>
            <a:r>
              <a:rPr lang="en-US" sz="5600" dirty="0"/>
              <a:t>) </a:t>
            </a:r>
            <a:r>
              <a:rPr lang="en-US" sz="5600" dirty="0" err="1"/>
              <a:t>para</a:t>
            </a:r>
            <a:r>
              <a:rPr lang="en-US" sz="5600" dirty="0"/>
              <a:t> </a:t>
            </a:r>
            <a:r>
              <a:rPr lang="en-US" sz="5600" dirty="0" err="1"/>
              <a:t>ação-apreensão-inteligibilidade</a:t>
            </a:r>
            <a:r>
              <a:rPr lang="en-US" sz="5600" dirty="0"/>
              <a:t> do </a:t>
            </a:r>
            <a:r>
              <a:rPr lang="en-US" sz="5600" dirty="0" err="1"/>
              <a:t>mundo</a:t>
            </a:r>
            <a:endParaRPr lang="en-US" sz="5600" dirty="0"/>
          </a:p>
          <a:p>
            <a:pPr marL="0" indent="0">
              <a:lnSpc>
                <a:spcPct val="170000"/>
              </a:lnSpc>
              <a:buNone/>
            </a:pPr>
            <a:endParaRPr lang="en-US" sz="5600" dirty="0"/>
          </a:p>
          <a:p>
            <a:pPr marL="0" indent="0">
              <a:lnSpc>
                <a:spcPct val="170000"/>
              </a:lnSpc>
              <a:buNone/>
            </a:pPr>
            <a:r>
              <a:rPr lang="en-US" sz="5600" dirty="0" err="1">
                <a:solidFill>
                  <a:srgbClr val="0000FF"/>
                </a:solidFill>
              </a:rPr>
              <a:t>Autoregulação</a:t>
            </a:r>
            <a:r>
              <a:rPr lang="en-US" sz="5600" dirty="0">
                <a:solidFill>
                  <a:srgbClr val="0000FF"/>
                </a:solidFill>
              </a:rPr>
              <a:t> </a:t>
            </a:r>
            <a:r>
              <a:rPr lang="en-US" sz="5600" dirty="0"/>
              <a:t>e </a:t>
            </a:r>
            <a:r>
              <a:rPr lang="en-US" sz="5600" dirty="0" err="1">
                <a:solidFill>
                  <a:srgbClr val="0000FF"/>
                </a:solidFill>
              </a:rPr>
              <a:t>equilíbrio</a:t>
            </a:r>
            <a:r>
              <a:rPr lang="en-US" sz="5600" dirty="0">
                <a:solidFill>
                  <a:srgbClr val="0000FF"/>
                </a:solidFill>
              </a:rPr>
              <a:t> </a:t>
            </a:r>
            <a:r>
              <a:rPr lang="en-US" sz="5600" dirty="0" err="1"/>
              <a:t>dinâmico</a:t>
            </a:r>
            <a:r>
              <a:rPr lang="en-US" sz="5600" dirty="0"/>
              <a:t> [</a:t>
            </a:r>
            <a:r>
              <a:rPr lang="en-US" sz="5600" dirty="0" err="1">
                <a:solidFill>
                  <a:srgbClr val="0000FF"/>
                </a:solidFill>
              </a:rPr>
              <a:t>interação</a:t>
            </a:r>
            <a:r>
              <a:rPr lang="en-US" sz="5600" dirty="0">
                <a:solidFill>
                  <a:srgbClr val="0000FF"/>
                </a:solidFill>
              </a:rPr>
              <a:t> </a:t>
            </a:r>
            <a:r>
              <a:rPr lang="en-US" sz="5600" dirty="0"/>
              <a:t>e </a:t>
            </a:r>
            <a:r>
              <a:rPr lang="en-US" sz="5600" dirty="0" err="1">
                <a:solidFill>
                  <a:srgbClr val="0000FF"/>
                </a:solidFill>
              </a:rPr>
              <a:t>aprimoramento</a:t>
            </a:r>
            <a:r>
              <a:rPr lang="en-US" sz="5600" dirty="0"/>
              <a:t>]</a:t>
            </a:r>
          </a:p>
          <a:p>
            <a:pPr marL="0" indent="0">
              <a:lnSpc>
                <a:spcPct val="170000"/>
              </a:lnSpc>
              <a:buNone/>
            </a:pPr>
            <a:endParaRPr lang="en-US" sz="5600" dirty="0"/>
          </a:p>
          <a:p>
            <a:pPr marL="0" indent="0">
              <a:lnSpc>
                <a:spcPct val="170000"/>
              </a:lnSpc>
              <a:buNone/>
            </a:pPr>
            <a:r>
              <a:rPr lang="en-US" sz="5600" dirty="0" err="1"/>
              <a:t>Fatores</a:t>
            </a:r>
            <a:r>
              <a:rPr lang="en-US" sz="5600" dirty="0"/>
              <a:t> </a:t>
            </a:r>
            <a:r>
              <a:rPr lang="en-US" sz="5600" dirty="0" err="1"/>
              <a:t>presentes</a:t>
            </a:r>
            <a:r>
              <a:rPr lang="en-US" sz="5600" dirty="0"/>
              <a:t> </a:t>
            </a:r>
            <a:r>
              <a:rPr lang="en-US" sz="5600" dirty="0" err="1"/>
              <a:t>em</a:t>
            </a:r>
            <a:r>
              <a:rPr lang="en-US" sz="5600" dirty="0"/>
              <a:t> </a:t>
            </a:r>
            <a:r>
              <a:rPr lang="en-US" sz="5600" dirty="0" err="1"/>
              <a:t>todas</a:t>
            </a:r>
            <a:r>
              <a:rPr lang="en-US" sz="5600" dirty="0"/>
              <a:t> </a:t>
            </a:r>
            <a:r>
              <a:rPr lang="en-US" sz="5600" dirty="0" err="1"/>
              <a:t>períodos</a:t>
            </a:r>
            <a:r>
              <a:rPr lang="en-US" sz="5600" dirty="0"/>
              <a:t> da </a:t>
            </a:r>
            <a:r>
              <a:rPr lang="en-US" sz="5600" dirty="0" err="1"/>
              <a:t>construção</a:t>
            </a:r>
            <a:r>
              <a:rPr lang="en-US" sz="5600" dirty="0"/>
              <a:t> da </a:t>
            </a:r>
            <a:r>
              <a:rPr lang="en-US" sz="5600" dirty="0" err="1"/>
              <a:t>faculdade</a:t>
            </a:r>
            <a:r>
              <a:rPr lang="en-US" sz="5600" dirty="0"/>
              <a:t> de </a:t>
            </a:r>
            <a:r>
              <a:rPr lang="en-US" sz="5600" dirty="0" err="1"/>
              <a:t>conhecer</a:t>
            </a:r>
            <a:r>
              <a:rPr lang="en-US" sz="5600" dirty="0"/>
              <a:t>: </a:t>
            </a:r>
          </a:p>
          <a:p>
            <a:pPr marL="0" indent="0">
              <a:lnSpc>
                <a:spcPct val="170000"/>
              </a:lnSpc>
              <a:buNone/>
            </a:pPr>
            <a:r>
              <a:rPr lang="en-US" sz="5600" dirty="0"/>
              <a:t>		</a:t>
            </a:r>
            <a:r>
              <a:rPr lang="en-US" sz="5600" dirty="0" err="1">
                <a:solidFill>
                  <a:srgbClr val="0000FF"/>
                </a:solidFill>
              </a:rPr>
              <a:t>maturação</a:t>
            </a:r>
            <a:r>
              <a:rPr lang="en-US" sz="5600" dirty="0">
                <a:solidFill>
                  <a:srgbClr val="0000FF"/>
                </a:solidFill>
              </a:rPr>
              <a:t> </a:t>
            </a:r>
            <a:r>
              <a:rPr lang="en-US" sz="5600" dirty="0"/>
              <a:t>(</a:t>
            </a:r>
            <a:r>
              <a:rPr lang="en-US" sz="5600" dirty="0" err="1"/>
              <a:t>condições</a:t>
            </a:r>
            <a:r>
              <a:rPr lang="en-US" sz="5600" dirty="0"/>
              <a:t> </a:t>
            </a:r>
            <a:r>
              <a:rPr lang="en-US" sz="5600" dirty="0" err="1"/>
              <a:t>orgânicas</a:t>
            </a:r>
            <a:r>
              <a:rPr lang="en-US" sz="5600" dirty="0"/>
              <a:t>), </a:t>
            </a:r>
          </a:p>
          <a:p>
            <a:pPr marL="0" indent="0">
              <a:lnSpc>
                <a:spcPct val="170000"/>
              </a:lnSpc>
              <a:buNone/>
            </a:pPr>
            <a:r>
              <a:rPr lang="en-US" sz="5600" dirty="0"/>
              <a:t>		</a:t>
            </a:r>
            <a:r>
              <a:rPr lang="en-US" sz="5600" dirty="0" err="1">
                <a:solidFill>
                  <a:srgbClr val="0000FF"/>
                </a:solidFill>
              </a:rPr>
              <a:t>experiência</a:t>
            </a:r>
            <a:r>
              <a:rPr lang="en-US" sz="5600" dirty="0">
                <a:solidFill>
                  <a:srgbClr val="0000FF"/>
                </a:solidFill>
              </a:rPr>
              <a:t> </a:t>
            </a:r>
            <a:r>
              <a:rPr lang="en-US" sz="5600" dirty="0"/>
              <a:t>(</a:t>
            </a:r>
            <a:r>
              <a:rPr lang="en-US" sz="5600" dirty="0" err="1"/>
              <a:t>diversidade</a:t>
            </a:r>
            <a:r>
              <a:rPr lang="en-US" sz="5600" dirty="0"/>
              <a:t> e </a:t>
            </a:r>
            <a:r>
              <a:rPr lang="en-US" sz="5600" dirty="0" err="1"/>
              <a:t>qualidade</a:t>
            </a:r>
            <a:r>
              <a:rPr lang="en-US" sz="5600" dirty="0"/>
              <a:t>), </a:t>
            </a:r>
          </a:p>
          <a:p>
            <a:pPr marL="0" indent="0">
              <a:lnSpc>
                <a:spcPct val="170000"/>
              </a:lnSpc>
              <a:buNone/>
            </a:pPr>
            <a:r>
              <a:rPr lang="en-US" sz="5600" dirty="0"/>
              <a:t>		</a:t>
            </a:r>
            <a:r>
              <a:rPr lang="en-US" sz="5600" dirty="0" err="1">
                <a:solidFill>
                  <a:srgbClr val="0000FF"/>
                </a:solidFill>
              </a:rPr>
              <a:t>interação</a:t>
            </a:r>
            <a:r>
              <a:rPr lang="en-US" sz="5600" dirty="0">
                <a:solidFill>
                  <a:srgbClr val="0000FF"/>
                </a:solidFill>
              </a:rPr>
              <a:t> </a:t>
            </a:r>
            <a:r>
              <a:rPr lang="en-US" sz="5600" dirty="0"/>
              <a:t>social</a:t>
            </a:r>
          </a:p>
          <a:p>
            <a:pPr marL="0" indent="0">
              <a:lnSpc>
                <a:spcPct val="170000"/>
              </a:lnSpc>
              <a:buNone/>
            </a:pPr>
            <a:r>
              <a:rPr lang="en-US" sz="5600" dirty="0"/>
              <a:t>						</a:t>
            </a:r>
            <a:r>
              <a:rPr lang="en-US" sz="5600" dirty="0" err="1"/>
              <a:t>Fatores</a:t>
            </a:r>
            <a:r>
              <a:rPr lang="en-US" sz="5600" dirty="0"/>
              <a:t> </a:t>
            </a:r>
            <a:r>
              <a:rPr lang="en-US" sz="5600" dirty="0" err="1"/>
              <a:t>estes</a:t>
            </a:r>
            <a:r>
              <a:rPr lang="en-US" sz="5600" dirty="0"/>
              <a:t> </a:t>
            </a:r>
            <a:r>
              <a:rPr lang="en-US" sz="5600" dirty="0" err="1"/>
              <a:t>que</a:t>
            </a:r>
            <a:r>
              <a:rPr lang="en-US" sz="5600" dirty="0"/>
              <a:t> </a:t>
            </a:r>
            <a:r>
              <a:rPr lang="en-US" sz="5600" dirty="0" err="1"/>
              <a:t>são</a:t>
            </a:r>
            <a:r>
              <a:rPr lang="en-US" sz="5600" dirty="0"/>
              <a:t> </a:t>
            </a:r>
            <a:r>
              <a:rPr lang="en-US" sz="5600" dirty="0" err="1"/>
              <a:t>integrados</a:t>
            </a:r>
            <a:r>
              <a:rPr lang="en-US" sz="5600" dirty="0"/>
              <a:t> </a:t>
            </a:r>
            <a:r>
              <a:rPr lang="en-US" sz="5600" dirty="0" err="1"/>
              <a:t>em</a:t>
            </a:r>
            <a:r>
              <a:rPr lang="en-US" sz="5600" dirty="0"/>
              <a:t> </a:t>
            </a:r>
            <a:r>
              <a:rPr lang="en-US" sz="5600" dirty="0" err="1"/>
              <a:t>termos</a:t>
            </a:r>
            <a:r>
              <a:rPr lang="en-US" sz="5600" dirty="0"/>
              <a:t> de </a:t>
            </a:r>
            <a:r>
              <a:rPr lang="en-US" sz="5600" dirty="0" err="1">
                <a:solidFill>
                  <a:srgbClr val="0000FF"/>
                </a:solidFill>
              </a:rPr>
              <a:t>equilibração</a:t>
            </a:r>
            <a:r>
              <a:rPr lang="en-US" sz="5600" dirty="0">
                <a:solidFill>
                  <a:srgbClr val="0000FF"/>
                </a:solidFill>
              </a:rPr>
              <a:t> </a:t>
            </a:r>
            <a:r>
              <a:rPr lang="en-US" sz="5600" dirty="0"/>
              <a:t>do </a:t>
            </a:r>
            <a:r>
              <a:rPr lang="en-US" sz="5600" dirty="0" err="1"/>
              <a:t>indivíduo</a:t>
            </a:r>
            <a:endParaRPr lang="en-US" sz="5600" dirty="0"/>
          </a:p>
          <a:p>
            <a:pPr marL="0" indent="0">
              <a:lnSpc>
                <a:spcPct val="170000"/>
              </a:lnSpc>
              <a:buNone/>
            </a:pPr>
            <a:r>
              <a:rPr lang="en-US" sz="5600" dirty="0"/>
              <a:t>      </a:t>
            </a:r>
          </a:p>
          <a:p>
            <a:pPr>
              <a:lnSpc>
                <a:spcPct val="170000"/>
              </a:lnSpc>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19</a:t>
            </a:fld>
            <a:endParaRPr lang="en-US"/>
          </a:p>
        </p:txBody>
      </p:sp>
    </p:spTree>
    <p:extLst>
      <p:ext uri="{BB962C8B-B14F-4D97-AF65-F5344CB8AC3E}">
        <p14:creationId xmlns:p14="http://schemas.microsoft.com/office/powerpoint/2010/main" val="118378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Programa</a:t>
            </a:r>
            <a:endParaRPr lang="en-US" dirty="0"/>
          </a:p>
        </p:txBody>
      </p:sp>
      <p:sp>
        <p:nvSpPr>
          <p:cNvPr id="3" name="Content Placeholder 2"/>
          <p:cNvSpPr>
            <a:spLocks noGrp="1"/>
          </p:cNvSpPr>
          <p:nvPr>
            <p:ph idx="1"/>
          </p:nvPr>
        </p:nvSpPr>
        <p:spPr/>
        <p:txBody>
          <a:bodyPr>
            <a:normAutofit fontScale="62500" lnSpcReduction="20000"/>
          </a:bodyPr>
          <a:lstStyle/>
          <a:p>
            <a:pPr>
              <a:lnSpc>
                <a:spcPct val="170000"/>
              </a:lnSpc>
            </a:pPr>
            <a:r>
              <a:rPr lang="pt-BR" dirty="0">
                <a:solidFill>
                  <a:srgbClr val="00B050"/>
                </a:solidFill>
              </a:rPr>
              <a:t>Quadro geral do campo das Teorias do Desenvolvimento </a:t>
            </a:r>
            <a:endParaRPr lang="pt-BR" sz="2800" dirty="0">
              <a:solidFill>
                <a:srgbClr val="00B050"/>
              </a:solidFill>
            </a:endParaRPr>
          </a:p>
          <a:p>
            <a:pPr lvl="0">
              <a:lnSpc>
                <a:spcPct val="170000"/>
              </a:lnSpc>
            </a:pPr>
            <a:r>
              <a:rPr lang="pt-BR" dirty="0">
                <a:solidFill>
                  <a:srgbClr val="FF0000"/>
                </a:solidFill>
              </a:rPr>
              <a:t>A teoria do desenvolvimento cognitivo de Piaget (revisão) </a:t>
            </a:r>
            <a:endParaRPr lang="pt-BR" sz="2800" dirty="0">
              <a:solidFill>
                <a:srgbClr val="FF0000"/>
              </a:solidFill>
            </a:endParaRPr>
          </a:p>
          <a:p>
            <a:pPr lvl="0">
              <a:lnSpc>
                <a:spcPct val="170000"/>
              </a:lnSpc>
            </a:pPr>
            <a:r>
              <a:rPr lang="pt-BR" dirty="0">
                <a:solidFill>
                  <a:srgbClr val="FF0000"/>
                </a:solidFill>
              </a:rPr>
              <a:t>A teoria do desenvolvimento da pessoa (</a:t>
            </a:r>
            <a:r>
              <a:rPr lang="pt-BR" dirty="0" err="1">
                <a:solidFill>
                  <a:srgbClr val="FF0000"/>
                </a:solidFill>
              </a:rPr>
              <a:t>Wallon</a:t>
            </a:r>
            <a:r>
              <a:rPr lang="pt-BR" dirty="0">
                <a:solidFill>
                  <a:srgbClr val="FF0000"/>
                </a:solidFill>
              </a:rPr>
              <a:t>)</a:t>
            </a:r>
            <a:endParaRPr lang="pt-BR" sz="2800" dirty="0">
              <a:solidFill>
                <a:srgbClr val="FF0000"/>
              </a:solidFill>
            </a:endParaRPr>
          </a:p>
          <a:p>
            <a:pPr lvl="0">
              <a:lnSpc>
                <a:spcPct val="170000"/>
              </a:lnSpc>
            </a:pPr>
            <a:r>
              <a:rPr lang="pt-BR" dirty="0"/>
              <a:t>As teorias psicanalíticas do desenvolvimento emocional </a:t>
            </a:r>
            <a:endParaRPr lang="pt-BR" sz="2800" dirty="0"/>
          </a:p>
          <a:p>
            <a:pPr lvl="0">
              <a:lnSpc>
                <a:spcPct val="170000"/>
              </a:lnSpc>
            </a:pPr>
            <a:r>
              <a:rPr lang="pt-BR" dirty="0"/>
              <a:t>As teorias psicanalíticas do Desenvolvimentos pós-Freud (quadro geral)</a:t>
            </a:r>
            <a:endParaRPr lang="pt-BR" sz="2800" dirty="0"/>
          </a:p>
          <a:p>
            <a:pPr lvl="0">
              <a:lnSpc>
                <a:spcPct val="170000"/>
              </a:lnSpc>
            </a:pPr>
            <a:r>
              <a:rPr lang="pt-BR" dirty="0" err="1"/>
              <a:t>Winnicott</a:t>
            </a:r>
            <a:r>
              <a:rPr lang="pt-BR" dirty="0"/>
              <a:t> e o desenvolvimento da psicanálise </a:t>
            </a:r>
            <a:endParaRPr lang="pt-BR" sz="2800" dirty="0"/>
          </a:p>
          <a:p>
            <a:pPr lvl="0">
              <a:lnSpc>
                <a:spcPct val="170000"/>
              </a:lnSpc>
            </a:pPr>
            <a:r>
              <a:rPr lang="pt-BR" dirty="0"/>
              <a:t>O que é Brincar do ponto de vista da psicanálise?</a:t>
            </a:r>
            <a:endParaRPr lang="pt-BR" sz="2800" dirty="0"/>
          </a:p>
          <a:p>
            <a:pPr lvl="0">
              <a:lnSpc>
                <a:spcPct val="170000"/>
              </a:lnSpc>
            </a:pPr>
            <a:r>
              <a:rPr lang="pt-BR" dirty="0"/>
              <a:t>Brincar como fundamento dos cuidados inter-humanos </a:t>
            </a:r>
            <a:endParaRPr lang="pt-BR" sz="2800" dirty="0"/>
          </a:p>
          <a:p>
            <a:pPr marL="0" indent="0">
              <a:lnSpc>
                <a:spcPct val="170000"/>
              </a:lnSpc>
              <a:buNone/>
            </a:pPr>
            <a:endParaRPr lang="pt-BR" dirty="0"/>
          </a:p>
          <a:p>
            <a:pPr marL="514350" indent="-514350">
              <a:buAutoNum type="arabicPeriod"/>
            </a:pPr>
            <a:endParaRPr lang="pt-BR" dirty="0"/>
          </a:p>
          <a:p>
            <a:pPr marL="514350" indent="-514350">
              <a:buAutoNum type="arabicPeriod"/>
            </a:pPr>
            <a:endParaRPr lang="en-US" dirty="0"/>
          </a:p>
          <a:p>
            <a:pPr marL="0" indent="0">
              <a:buNone/>
            </a:pPr>
            <a:endParaRPr lang="en-US" dirty="0"/>
          </a:p>
          <a:p>
            <a:pPr marL="400050" lvl="1" indent="0">
              <a:buNone/>
            </a:pPr>
            <a:endParaRPr lang="pt-BR"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2</a:t>
            </a:fld>
            <a:endParaRPr lang="pt-BR"/>
          </a:p>
        </p:txBody>
      </p:sp>
    </p:spTree>
    <p:extLst>
      <p:ext uri="{BB962C8B-B14F-4D97-AF65-F5344CB8AC3E}">
        <p14:creationId xmlns:p14="http://schemas.microsoft.com/office/powerpoint/2010/main" val="13605045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3. </a:t>
            </a:r>
            <a:r>
              <a:rPr lang="en-US" sz="2400" b="1" dirty="0" err="1"/>
              <a:t>Fundamentos</a:t>
            </a:r>
            <a:br>
              <a:rPr lang="en-US" sz="2400" b="1" dirty="0"/>
            </a:br>
            <a:r>
              <a:rPr lang="en-US" sz="2400" b="1" dirty="0" err="1">
                <a:solidFill>
                  <a:srgbClr val="FF0000"/>
                </a:solidFill>
              </a:rPr>
              <a:t>Estruturas</a:t>
            </a:r>
            <a:r>
              <a:rPr lang="en-US" sz="2400" b="1" dirty="0">
                <a:solidFill>
                  <a:srgbClr val="FF0000"/>
                </a:solidFill>
              </a:rPr>
              <a:t> e </a:t>
            </a:r>
            <a:r>
              <a:rPr lang="en-US" sz="2400" b="1" dirty="0" err="1">
                <a:solidFill>
                  <a:srgbClr val="FF0000"/>
                </a:solidFill>
              </a:rPr>
              <a:t>Esquemas</a:t>
            </a:r>
            <a:endParaRPr lang="en-US" sz="2400" b="1"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pPr marL="0" indent="0" algn="just">
              <a:lnSpc>
                <a:spcPct val="170000"/>
              </a:lnSpc>
              <a:buNone/>
            </a:pPr>
            <a:r>
              <a:rPr lang="pt-BR" sz="2600" b="1" dirty="0"/>
              <a:t>Estruturas </a:t>
            </a:r>
          </a:p>
          <a:p>
            <a:pPr marL="0" indent="0" algn="just">
              <a:lnSpc>
                <a:spcPct val="170000"/>
              </a:lnSpc>
              <a:buNone/>
            </a:pPr>
            <a:r>
              <a:rPr lang="pt-BR" sz="2000" dirty="0"/>
              <a:t>Piaget acredita, ainda, que estas estruturas não aparecem prontas no organismo, antes sim, possuem uma gênese que justificaria o contraste entre a lógica infantil e a lógica. </a:t>
            </a:r>
          </a:p>
          <a:p>
            <a:pPr marL="0" indent="0" algn="just">
              <a:lnSpc>
                <a:spcPct val="170000"/>
              </a:lnSpc>
              <a:buNone/>
            </a:pPr>
            <a:r>
              <a:rPr lang="pt-BR" sz="1200" dirty="0">
                <a:solidFill>
                  <a:srgbClr val="0000FF"/>
                </a:solidFill>
              </a:rPr>
              <a:t>(</a:t>
            </a:r>
            <a:r>
              <a:rPr lang="pt-BR" sz="1200" dirty="0" err="1">
                <a:solidFill>
                  <a:srgbClr val="0000FF"/>
                </a:solidFill>
              </a:rPr>
              <a:t>Palanga</a:t>
            </a:r>
            <a:r>
              <a:rPr lang="pt-BR" sz="1200" dirty="0">
                <a:solidFill>
                  <a:srgbClr val="0000FF"/>
                </a:solidFill>
              </a:rPr>
              <a:t>, 1994, p. 16) </a:t>
            </a:r>
          </a:p>
          <a:p>
            <a:pPr marL="0" indent="0" algn="just">
              <a:lnSpc>
                <a:spcPct val="170000"/>
              </a:lnSpc>
              <a:buNone/>
            </a:pPr>
            <a:r>
              <a:rPr lang="pt-BR" sz="2000" dirty="0"/>
              <a:t> </a:t>
            </a:r>
          </a:p>
          <a:p>
            <a:pPr marL="0" indent="0" algn="just">
              <a:lnSpc>
                <a:spcPct val="170000"/>
              </a:lnSpc>
              <a:buNone/>
            </a:pPr>
            <a:r>
              <a:rPr lang="pt-BR" sz="2600" b="1" dirty="0"/>
              <a:t>Esquemas</a:t>
            </a:r>
          </a:p>
          <a:p>
            <a:pPr marL="0" indent="0" algn="just">
              <a:lnSpc>
                <a:spcPct val="170000"/>
              </a:lnSpc>
              <a:buNone/>
            </a:pPr>
            <a:r>
              <a:rPr lang="pt-BR" sz="2000" dirty="0"/>
              <a:t>A partir do exercício dos reflexos biológicos, que se transformam em esquemas motores e através da ação a criança constrói, gradativamente, suas estruturas cognitivas que se manifestam numa organização sequencial chamada por Piaget de estágios do desenvolvimento cognitivo. </a:t>
            </a:r>
          </a:p>
          <a:p>
            <a:pPr marL="0" indent="0" algn="just">
              <a:lnSpc>
                <a:spcPct val="170000"/>
              </a:lnSpc>
              <a:buNone/>
            </a:pPr>
            <a:r>
              <a:rPr lang="pt-BR" sz="2000" dirty="0"/>
              <a:t>Os esquemas, definidos enquanto estratégias de ação generalizáveis, que correspondem, no comportamento, às estruturas biológicas, transformam-se constantemente, evoluindo desde os esquemas primários – que derivam diretamente do exercício reflexo – até os padrões interiorizados de pensamento ou esquemas operatórios. </a:t>
            </a:r>
          </a:p>
          <a:p>
            <a:pPr marL="0" indent="0">
              <a:lnSpc>
                <a:spcPct val="170000"/>
              </a:lnSpc>
              <a:buNone/>
            </a:pPr>
            <a:r>
              <a:rPr lang="pt-BR" sz="1300" dirty="0">
                <a:solidFill>
                  <a:srgbClr val="0000FF"/>
                </a:solidFill>
              </a:rPr>
              <a:t>(</a:t>
            </a:r>
            <a:r>
              <a:rPr lang="pt-BR" sz="1300" dirty="0" err="1">
                <a:solidFill>
                  <a:srgbClr val="0000FF"/>
                </a:solidFill>
              </a:rPr>
              <a:t>Palanga</a:t>
            </a:r>
            <a:r>
              <a:rPr lang="pt-BR" sz="1300" dirty="0">
                <a:solidFill>
                  <a:srgbClr val="0000FF"/>
                </a:solidFill>
              </a:rPr>
              <a:t>, 1994, p. 16) </a:t>
            </a:r>
          </a:p>
          <a:p>
            <a:pPr marL="0" indent="0" algn="just">
              <a:buNone/>
            </a:pPr>
            <a:endParaRPr lang="en-US" sz="20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20</a:t>
            </a:fld>
            <a:endParaRPr lang="en-US"/>
          </a:p>
        </p:txBody>
      </p:sp>
    </p:spTree>
    <p:extLst>
      <p:ext uri="{BB962C8B-B14F-4D97-AF65-F5344CB8AC3E}">
        <p14:creationId xmlns:p14="http://schemas.microsoft.com/office/powerpoint/2010/main" val="947166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3. </a:t>
            </a:r>
            <a:r>
              <a:rPr lang="en-US" sz="2400" b="1" dirty="0" err="1"/>
              <a:t>Fundamentos</a:t>
            </a:r>
            <a:br>
              <a:rPr lang="en-US" sz="2400" b="1" dirty="0"/>
            </a:br>
            <a:r>
              <a:rPr lang="en-US" sz="2400" b="1" dirty="0">
                <a:solidFill>
                  <a:srgbClr val="FF0000"/>
                </a:solidFill>
              </a:rPr>
              <a:t>Kant - </a:t>
            </a:r>
            <a:r>
              <a:rPr lang="en-US" sz="2400" b="1" dirty="0" err="1">
                <a:solidFill>
                  <a:srgbClr val="FF0000"/>
                </a:solidFill>
              </a:rPr>
              <a:t>Esquemas</a:t>
            </a:r>
            <a:endParaRPr lang="en-US" sz="2400" b="1" dirty="0">
              <a:solidFill>
                <a:srgbClr val="FF0000"/>
              </a:solidFill>
            </a:endParaRPr>
          </a:p>
        </p:txBody>
      </p:sp>
      <p:sp>
        <p:nvSpPr>
          <p:cNvPr id="3" name="Content Placeholder 2"/>
          <p:cNvSpPr>
            <a:spLocks noGrp="1"/>
          </p:cNvSpPr>
          <p:nvPr>
            <p:ph idx="1"/>
          </p:nvPr>
        </p:nvSpPr>
        <p:spPr/>
        <p:txBody>
          <a:bodyPr>
            <a:normAutofit/>
          </a:bodyPr>
          <a:lstStyle/>
          <a:p>
            <a:pPr marL="0" indent="0" algn="just">
              <a:lnSpc>
                <a:spcPct val="160000"/>
              </a:lnSpc>
              <a:buNone/>
            </a:pPr>
            <a:r>
              <a:rPr lang="pt-BR" sz="1800" dirty="0"/>
              <a:t>Todas as intuições que submetemos a conceitos </a:t>
            </a:r>
            <a:r>
              <a:rPr lang="pt-BR" sz="1800" i="1" dirty="0"/>
              <a:t>a priori</a:t>
            </a:r>
            <a:r>
              <a:rPr lang="pt-BR" sz="1800" dirty="0"/>
              <a:t> são ou esquemas [transcendentais ou matemáticos] ou </a:t>
            </a:r>
            <a:r>
              <a:rPr lang="pt-BR" sz="1800" i="1" dirty="0"/>
              <a:t>símbolos</a:t>
            </a:r>
            <a:r>
              <a:rPr lang="pt-BR" sz="1800" dirty="0"/>
              <a:t> [esquematismos simbólicos], dos quais os primeiros contêm apresentações diretas, e os segundos, apresentações indiretas do conceito. Os primeiros fazem isto demonstrativamente e os segundos mediante uma analogia (para a qual nos servimos também de intuições empíricas), na qual a faculdade do juízo cumpre uma dupla função: primeiro de aplicar o conceito ao objeto de uma intuição sensível e então, segundo, aplicar a simples regra de reflexão sobre aquela intuição a um objeto totalmente diverso, do qual o primeiro é somente um símbolo.  </a:t>
            </a:r>
            <a:r>
              <a:rPr lang="fr-FR" sz="1500" dirty="0">
                <a:solidFill>
                  <a:srgbClr val="0000FF"/>
                </a:solidFill>
              </a:rPr>
              <a:t>Kant 1793, p. 196; § 59, A 256</a:t>
            </a:r>
            <a:r>
              <a:rPr lang="pt-BR" sz="1500" dirty="0">
                <a:solidFill>
                  <a:srgbClr val="0000FF"/>
                </a:solidFill>
              </a:rPr>
              <a:t>.</a:t>
            </a:r>
          </a:p>
          <a:p>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21</a:t>
            </a:fld>
            <a:endParaRPr lang="en-US"/>
          </a:p>
        </p:txBody>
      </p:sp>
    </p:spTree>
    <p:extLst>
      <p:ext uri="{BB962C8B-B14F-4D97-AF65-F5344CB8AC3E}">
        <p14:creationId xmlns:p14="http://schemas.microsoft.com/office/powerpoint/2010/main" val="800670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indent="0"/>
            <a:r>
              <a:rPr lang="en-US" sz="2800" b="1" dirty="0"/>
              <a:t>3. </a:t>
            </a:r>
            <a:r>
              <a:rPr lang="en-US" sz="2800" b="1" dirty="0" err="1"/>
              <a:t>Fundamentos</a:t>
            </a:r>
            <a:r>
              <a:rPr lang="en-US" sz="2800" b="1" dirty="0"/>
              <a:t> do </a:t>
            </a:r>
            <a:r>
              <a:rPr lang="en-US" sz="2800" b="1" dirty="0" err="1"/>
              <a:t>pensamento</a:t>
            </a:r>
            <a:r>
              <a:rPr lang="en-US" sz="2800" b="1" dirty="0"/>
              <a:t> de Piaget (1)</a:t>
            </a:r>
            <a:endParaRPr lang="en-US" sz="2800" dirty="0"/>
          </a:p>
        </p:txBody>
      </p:sp>
      <p:sp>
        <p:nvSpPr>
          <p:cNvPr id="3" name="Content Placeholder 2"/>
          <p:cNvSpPr>
            <a:spLocks noGrp="1"/>
          </p:cNvSpPr>
          <p:nvPr>
            <p:ph idx="1"/>
          </p:nvPr>
        </p:nvSpPr>
        <p:spPr/>
        <p:txBody>
          <a:bodyPr>
            <a:noAutofit/>
          </a:bodyPr>
          <a:lstStyle/>
          <a:p>
            <a:pPr marL="0" indent="0">
              <a:lnSpc>
                <a:spcPct val="150000"/>
              </a:lnSpc>
              <a:buNone/>
            </a:pPr>
            <a:r>
              <a:rPr lang="en-US" sz="1400" b="1" dirty="0" err="1">
                <a:solidFill>
                  <a:srgbClr val="0070C0"/>
                </a:solidFill>
              </a:rPr>
              <a:t>Kantismo</a:t>
            </a:r>
            <a:r>
              <a:rPr lang="en-US" sz="1400" b="1" dirty="0">
                <a:solidFill>
                  <a:srgbClr val="0070C0"/>
                </a:solidFill>
              </a:rPr>
              <a:t> </a:t>
            </a:r>
            <a:r>
              <a:rPr lang="en-US" sz="1400" b="1" dirty="0" err="1">
                <a:solidFill>
                  <a:srgbClr val="0070C0"/>
                </a:solidFill>
              </a:rPr>
              <a:t>evolutivo</a:t>
            </a:r>
            <a:r>
              <a:rPr lang="en-US" sz="1400" b="1" dirty="0">
                <a:solidFill>
                  <a:srgbClr val="0070C0"/>
                </a:solidFill>
              </a:rPr>
              <a:t>, </a:t>
            </a:r>
            <a:r>
              <a:rPr lang="en-US" sz="1400" b="1" dirty="0" err="1">
                <a:solidFill>
                  <a:srgbClr val="0070C0"/>
                </a:solidFill>
              </a:rPr>
              <a:t>interacionista</a:t>
            </a:r>
            <a:r>
              <a:rPr lang="en-US" sz="1400" b="1" dirty="0">
                <a:solidFill>
                  <a:srgbClr val="0070C0"/>
                </a:solidFill>
              </a:rPr>
              <a:t>, </a:t>
            </a:r>
            <a:r>
              <a:rPr lang="en-US" sz="1400" b="1" dirty="0" err="1">
                <a:solidFill>
                  <a:srgbClr val="0070C0"/>
                </a:solidFill>
              </a:rPr>
              <a:t>construtivista</a:t>
            </a:r>
            <a:r>
              <a:rPr lang="en-US" sz="1400" b="1" dirty="0">
                <a:solidFill>
                  <a:srgbClr val="0070C0"/>
                </a:solidFill>
              </a:rPr>
              <a:t> da </a:t>
            </a:r>
            <a:r>
              <a:rPr lang="en-US" sz="1400" b="1" dirty="0" err="1">
                <a:solidFill>
                  <a:srgbClr val="0070C0"/>
                </a:solidFill>
              </a:rPr>
              <a:t>inteligência</a:t>
            </a:r>
            <a:r>
              <a:rPr lang="en-US" sz="1400" b="1" dirty="0">
                <a:solidFill>
                  <a:srgbClr val="0070C0"/>
                </a:solidFill>
              </a:rPr>
              <a:t> (</a:t>
            </a:r>
            <a:r>
              <a:rPr lang="en-US" sz="1400" b="1" dirty="0" err="1">
                <a:solidFill>
                  <a:srgbClr val="0070C0"/>
                </a:solidFill>
              </a:rPr>
              <a:t>mente</a:t>
            </a:r>
            <a:r>
              <a:rPr lang="en-US" sz="1400" b="1" dirty="0">
                <a:solidFill>
                  <a:srgbClr val="0070C0"/>
                </a:solidFill>
              </a:rPr>
              <a:t>, </a:t>
            </a:r>
            <a:r>
              <a:rPr lang="en-US" sz="1400" b="1" dirty="0" err="1">
                <a:solidFill>
                  <a:srgbClr val="0070C0"/>
                </a:solidFill>
              </a:rPr>
              <a:t>razão</a:t>
            </a:r>
            <a:r>
              <a:rPr lang="en-US" sz="1400" b="1" dirty="0">
                <a:solidFill>
                  <a:srgbClr val="0070C0"/>
                </a:solidFill>
              </a:rPr>
              <a:t>, </a:t>
            </a:r>
            <a:r>
              <a:rPr lang="en-US" sz="1400" b="1" dirty="0" err="1">
                <a:solidFill>
                  <a:srgbClr val="0070C0"/>
                </a:solidFill>
              </a:rPr>
              <a:t>pensamento</a:t>
            </a:r>
            <a:r>
              <a:rPr lang="en-US" sz="1400" b="1" dirty="0">
                <a:solidFill>
                  <a:srgbClr val="0070C0"/>
                </a:solidFill>
              </a:rPr>
              <a:t>)</a:t>
            </a:r>
          </a:p>
          <a:p>
            <a:pPr marL="0" indent="0">
              <a:lnSpc>
                <a:spcPct val="150000"/>
              </a:lnSpc>
              <a:buNone/>
            </a:pPr>
            <a:r>
              <a:rPr lang="en-US" sz="1400" dirty="0" err="1"/>
              <a:t>Gênese</a:t>
            </a:r>
            <a:r>
              <a:rPr lang="en-US" sz="1400" dirty="0"/>
              <a:t>: </a:t>
            </a:r>
            <a:r>
              <a:rPr lang="en-US" sz="1400" dirty="0" err="1"/>
              <a:t>biologia</a:t>
            </a:r>
            <a:r>
              <a:rPr lang="en-US" sz="1400" dirty="0"/>
              <a:t> (</a:t>
            </a:r>
            <a:r>
              <a:rPr lang="en-US" sz="1400" dirty="0" err="1"/>
              <a:t>analogia</a:t>
            </a:r>
            <a:r>
              <a:rPr lang="en-US" sz="1400" dirty="0"/>
              <a:t> com a </a:t>
            </a:r>
            <a:r>
              <a:rPr lang="en-US" sz="1400" dirty="0" err="1"/>
              <a:t>embriogênese</a:t>
            </a:r>
            <a:r>
              <a:rPr lang="en-US" sz="1400" dirty="0"/>
              <a:t>) + </a:t>
            </a:r>
            <a:r>
              <a:rPr lang="en-US" sz="1400" dirty="0" err="1"/>
              <a:t>meio</a:t>
            </a:r>
            <a:r>
              <a:rPr lang="en-US" sz="1400" dirty="0"/>
              <a:t> + </a:t>
            </a:r>
            <a:r>
              <a:rPr lang="en-US" sz="1400" dirty="0" err="1"/>
              <a:t>indivíduo</a:t>
            </a:r>
            <a:r>
              <a:rPr lang="en-US" sz="1400" dirty="0"/>
              <a:t>; </a:t>
            </a:r>
            <a:r>
              <a:rPr lang="en-US" sz="1400" dirty="0" err="1"/>
              <a:t>Desenvolvimento</a:t>
            </a:r>
            <a:r>
              <a:rPr lang="en-US" sz="1400" dirty="0"/>
              <a:t> </a:t>
            </a:r>
            <a:r>
              <a:rPr lang="en-US" sz="1400" dirty="0" err="1"/>
              <a:t>mediado</a:t>
            </a:r>
            <a:r>
              <a:rPr lang="en-US" sz="1400" dirty="0"/>
              <a:t> </a:t>
            </a:r>
            <a:r>
              <a:rPr lang="en-US" sz="1400" dirty="0" err="1"/>
              <a:t>pela</a:t>
            </a:r>
            <a:r>
              <a:rPr lang="en-US" sz="1400" dirty="0"/>
              <a:t> </a:t>
            </a:r>
            <a:r>
              <a:rPr lang="en-US" sz="1400" dirty="0" err="1"/>
              <a:t>ação</a:t>
            </a:r>
            <a:r>
              <a:rPr lang="en-US" sz="1400" dirty="0"/>
              <a:t> no </a:t>
            </a:r>
            <a:r>
              <a:rPr lang="en-US" sz="1400" dirty="0" err="1"/>
              <a:t>mundo</a:t>
            </a:r>
            <a:r>
              <a:rPr lang="en-US" sz="1400" dirty="0"/>
              <a:t> </a:t>
            </a:r>
          </a:p>
          <a:p>
            <a:pPr marL="0" indent="0">
              <a:lnSpc>
                <a:spcPct val="150000"/>
              </a:lnSpc>
              <a:buNone/>
            </a:pPr>
            <a:endParaRPr lang="en-US" sz="1400" dirty="0"/>
          </a:p>
          <a:p>
            <a:pPr marL="0" indent="0">
              <a:lnSpc>
                <a:spcPct val="150000"/>
              </a:lnSpc>
              <a:buNone/>
            </a:pPr>
            <a:r>
              <a:rPr lang="en-US" sz="1400" dirty="0" err="1">
                <a:solidFill>
                  <a:srgbClr val="FF0000"/>
                </a:solidFill>
              </a:rPr>
              <a:t>Adaptação</a:t>
            </a:r>
            <a:r>
              <a:rPr lang="en-US" sz="1400" dirty="0">
                <a:solidFill>
                  <a:srgbClr val="FF0000"/>
                </a:solidFill>
              </a:rPr>
              <a:t>, </a:t>
            </a:r>
            <a:r>
              <a:rPr lang="en-US" sz="1400" dirty="0" err="1">
                <a:solidFill>
                  <a:srgbClr val="FF0000"/>
                </a:solidFill>
              </a:rPr>
              <a:t>assimilação</a:t>
            </a:r>
            <a:r>
              <a:rPr lang="en-US" sz="1400" dirty="0">
                <a:solidFill>
                  <a:srgbClr val="FF0000"/>
                </a:solidFill>
              </a:rPr>
              <a:t> e </a:t>
            </a:r>
            <a:r>
              <a:rPr lang="en-US" sz="1400" dirty="0" err="1">
                <a:solidFill>
                  <a:srgbClr val="FF0000"/>
                </a:solidFill>
              </a:rPr>
              <a:t>acomodação</a:t>
            </a:r>
            <a:r>
              <a:rPr lang="en-US" sz="1400" dirty="0"/>
              <a:t>, </a:t>
            </a:r>
            <a:r>
              <a:rPr lang="en-US" sz="1400" dirty="0" err="1"/>
              <a:t>na</a:t>
            </a:r>
            <a:r>
              <a:rPr lang="en-US" sz="1400" dirty="0"/>
              <a:t> </a:t>
            </a:r>
            <a:r>
              <a:rPr lang="en-US" sz="1400" dirty="0" err="1"/>
              <a:t>ação-apreensão-inteligibilidade</a:t>
            </a:r>
            <a:r>
              <a:rPr lang="en-US" sz="1400" dirty="0"/>
              <a:t> do </a:t>
            </a:r>
            <a:r>
              <a:rPr lang="en-US" sz="1400" dirty="0" err="1"/>
              <a:t>mundo</a:t>
            </a:r>
            <a:r>
              <a:rPr lang="en-US" sz="1400" dirty="0"/>
              <a:t>. </a:t>
            </a:r>
            <a:r>
              <a:rPr lang="en-US" sz="1400" dirty="0" err="1"/>
              <a:t>Isto</a:t>
            </a:r>
            <a:r>
              <a:rPr lang="en-US" sz="1400" dirty="0"/>
              <a:t> </a:t>
            </a:r>
            <a:r>
              <a:rPr lang="en-US" sz="1400" dirty="0" err="1"/>
              <a:t>leva</a:t>
            </a:r>
            <a:r>
              <a:rPr lang="en-US" sz="1400" dirty="0"/>
              <a:t> à </a:t>
            </a:r>
            <a:r>
              <a:rPr lang="en-US" sz="1400" dirty="0" err="1"/>
              <a:t>organização</a:t>
            </a:r>
            <a:r>
              <a:rPr lang="en-US" sz="1400" dirty="0"/>
              <a:t> de </a:t>
            </a:r>
            <a:r>
              <a:rPr lang="en-US" sz="1400" dirty="0" err="1">
                <a:solidFill>
                  <a:srgbClr val="FF0000"/>
                </a:solidFill>
              </a:rPr>
              <a:t>Estruturas</a:t>
            </a:r>
            <a:r>
              <a:rPr lang="en-US" sz="1400" dirty="0"/>
              <a:t> (</a:t>
            </a:r>
            <a:r>
              <a:rPr lang="en-US" sz="1400" dirty="0" err="1"/>
              <a:t>conjunto</a:t>
            </a:r>
            <a:r>
              <a:rPr lang="en-US" sz="1400" dirty="0"/>
              <a:t> de </a:t>
            </a:r>
            <a:r>
              <a:rPr lang="en-US" sz="1400" dirty="0" err="1">
                <a:solidFill>
                  <a:srgbClr val="0000FF"/>
                </a:solidFill>
              </a:rPr>
              <a:t>esquemas</a:t>
            </a:r>
            <a:r>
              <a:rPr lang="en-US" sz="1400" dirty="0"/>
              <a:t>) </a:t>
            </a:r>
            <a:r>
              <a:rPr lang="en-US" sz="1400" dirty="0" err="1"/>
              <a:t>para</a:t>
            </a:r>
            <a:r>
              <a:rPr lang="en-US" sz="1400" dirty="0"/>
              <a:t> </a:t>
            </a:r>
            <a:r>
              <a:rPr lang="en-US" sz="1400" dirty="0" err="1"/>
              <a:t>ação-apreensão-inteligibilidade</a:t>
            </a:r>
            <a:r>
              <a:rPr lang="en-US" sz="1400" dirty="0"/>
              <a:t> do </a:t>
            </a:r>
            <a:r>
              <a:rPr lang="en-US" sz="1400" dirty="0" err="1"/>
              <a:t>mundo</a:t>
            </a:r>
            <a:r>
              <a:rPr lang="en-US" sz="1400" dirty="0"/>
              <a:t>. </a:t>
            </a:r>
          </a:p>
          <a:p>
            <a:pPr marL="0" indent="0">
              <a:lnSpc>
                <a:spcPct val="150000"/>
              </a:lnSpc>
              <a:buNone/>
            </a:pPr>
            <a:endParaRPr lang="en-US" sz="1400" dirty="0"/>
          </a:p>
          <a:p>
            <a:pPr marL="0" indent="0">
              <a:lnSpc>
                <a:spcPct val="150000"/>
              </a:lnSpc>
              <a:buNone/>
            </a:pPr>
            <a:r>
              <a:rPr lang="en-US" sz="1400" dirty="0"/>
              <a:t>No </a:t>
            </a:r>
            <a:r>
              <a:rPr lang="en-US" sz="1400" dirty="0" err="1"/>
              <a:t>uso</a:t>
            </a:r>
            <a:r>
              <a:rPr lang="en-US" sz="1400" dirty="0"/>
              <a:t> </a:t>
            </a:r>
            <a:r>
              <a:rPr lang="en-US" sz="1400" dirty="0" err="1"/>
              <a:t>destas</a:t>
            </a:r>
            <a:r>
              <a:rPr lang="en-US" sz="1400" dirty="0"/>
              <a:t> </a:t>
            </a:r>
            <a:r>
              <a:rPr lang="en-US" sz="1400" dirty="0" err="1">
                <a:solidFill>
                  <a:srgbClr val="FF0000"/>
                </a:solidFill>
              </a:rPr>
              <a:t>Estruturas</a:t>
            </a:r>
            <a:r>
              <a:rPr lang="en-US" sz="1400" dirty="0"/>
              <a:t>, o </a:t>
            </a:r>
            <a:r>
              <a:rPr lang="en-US" sz="1400" dirty="0" err="1"/>
              <a:t>indivídio</a:t>
            </a:r>
            <a:r>
              <a:rPr lang="en-US" sz="1400" dirty="0"/>
              <a:t> se </a:t>
            </a:r>
            <a:r>
              <a:rPr lang="en-US" sz="1400" dirty="0" err="1"/>
              <a:t>autoregula</a:t>
            </a:r>
            <a:r>
              <a:rPr lang="en-US" sz="1400" dirty="0"/>
              <a:t> </a:t>
            </a:r>
            <a:r>
              <a:rPr lang="en-US" sz="1400" dirty="0" err="1"/>
              <a:t>numa</a:t>
            </a:r>
            <a:r>
              <a:rPr lang="en-US" sz="1400" dirty="0"/>
              <a:t> </a:t>
            </a:r>
            <a:r>
              <a:rPr lang="en-US" sz="1400" dirty="0" err="1">
                <a:solidFill>
                  <a:srgbClr val="008000"/>
                </a:solidFill>
              </a:rPr>
              <a:t>equilíbração</a:t>
            </a:r>
            <a:r>
              <a:rPr lang="en-US" sz="1400" dirty="0">
                <a:solidFill>
                  <a:srgbClr val="008000"/>
                </a:solidFill>
              </a:rPr>
              <a:t> </a:t>
            </a:r>
            <a:r>
              <a:rPr lang="en-US" sz="1400" dirty="0" err="1"/>
              <a:t>dinâmica</a:t>
            </a:r>
            <a:r>
              <a:rPr lang="en-US" sz="1400" dirty="0">
                <a:sym typeface="Wingdings"/>
              </a:rPr>
              <a:t>. O </a:t>
            </a:r>
            <a:r>
              <a:rPr lang="en-US" sz="1400" dirty="0" err="1">
                <a:sym typeface="Wingdings"/>
              </a:rPr>
              <a:t>desenvolvimento</a:t>
            </a:r>
            <a:r>
              <a:rPr lang="en-US" sz="1400" dirty="0">
                <a:sym typeface="Wingdings"/>
              </a:rPr>
              <a:t> </a:t>
            </a:r>
            <a:r>
              <a:rPr lang="en-US" sz="1400" dirty="0" err="1">
                <a:sym typeface="Wingdings"/>
              </a:rPr>
              <a:t>envolve</a:t>
            </a:r>
            <a:r>
              <a:rPr lang="en-US" sz="1400" dirty="0">
                <a:sym typeface="Wingdings"/>
              </a:rPr>
              <a:t> a </a:t>
            </a:r>
            <a:r>
              <a:rPr lang="en-US" sz="1400" dirty="0" err="1">
                <a:solidFill>
                  <a:srgbClr val="008000"/>
                </a:solidFill>
                <a:sym typeface="Wingdings"/>
              </a:rPr>
              <a:t>maturação</a:t>
            </a:r>
            <a:r>
              <a:rPr lang="en-US" sz="1400" dirty="0">
                <a:sym typeface="Wingdings"/>
              </a:rPr>
              <a:t>, a </a:t>
            </a:r>
            <a:r>
              <a:rPr lang="en-US" sz="1400" dirty="0" err="1">
                <a:solidFill>
                  <a:srgbClr val="008000"/>
                </a:solidFill>
                <a:sym typeface="Wingdings"/>
              </a:rPr>
              <a:t>experiência</a:t>
            </a:r>
            <a:r>
              <a:rPr lang="en-US" sz="1400" dirty="0">
                <a:solidFill>
                  <a:srgbClr val="008000"/>
                </a:solidFill>
                <a:sym typeface="Wingdings"/>
              </a:rPr>
              <a:t> </a:t>
            </a:r>
            <a:r>
              <a:rPr lang="en-US" sz="1400" dirty="0">
                <a:sym typeface="Wingdings"/>
              </a:rPr>
              <a:t>e a </a:t>
            </a:r>
            <a:r>
              <a:rPr lang="en-US" sz="1400" dirty="0" err="1">
                <a:solidFill>
                  <a:srgbClr val="008000"/>
                </a:solidFill>
                <a:sym typeface="Wingdings"/>
              </a:rPr>
              <a:t>interação</a:t>
            </a:r>
            <a:r>
              <a:rPr lang="en-US" sz="1400" dirty="0">
                <a:solidFill>
                  <a:srgbClr val="008000"/>
                </a:solidFill>
                <a:sym typeface="Wingdings"/>
              </a:rPr>
              <a:t> social</a:t>
            </a:r>
            <a:r>
              <a:rPr lang="en-US" sz="1400" dirty="0">
                <a:sym typeface="Wingdings"/>
              </a:rPr>
              <a:t>, </a:t>
            </a:r>
            <a:r>
              <a:rPr lang="en-US" sz="1400" dirty="0" err="1">
                <a:sym typeface="Wingdings"/>
              </a:rPr>
              <a:t>que</a:t>
            </a:r>
            <a:r>
              <a:rPr lang="en-US" sz="1400" dirty="0">
                <a:sym typeface="Wingdings"/>
              </a:rPr>
              <a:t> </a:t>
            </a:r>
            <a:r>
              <a:rPr lang="en-US" sz="1400" dirty="0" err="1">
                <a:sym typeface="Wingdings"/>
              </a:rPr>
              <a:t>são</a:t>
            </a:r>
            <a:r>
              <a:rPr lang="en-US" sz="1400" dirty="0">
                <a:sym typeface="Wingdings"/>
              </a:rPr>
              <a:t> </a:t>
            </a:r>
            <a:r>
              <a:rPr lang="en-US" sz="1400" dirty="0" err="1">
                <a:sym typeface="Wingdings"/>
              </a:rPr>
              <a:t>aglutinados</a:t>
            </a:r>
            <a:r>
              <a:rPr lang="en-US" sz="1400" dirty="0">
                <a:sym typeface="Wingdings"/>
              </a:rPr>
              <a:t> no </a:t>
            </a:r>
            <a:r>
              <a:rPr lang="en-US" sz="1400" dirty="0" err="1">
                <a:sym typeface="Wingdings"/>
              </a:rPr>
              <a:t>processo</a:t>
            </a:r>
            <a:r>
              <a:rPr lang="en-US" sz="1400" dirty="0">
                <a:sym typeface="Wingdings"/>
              </a:rPr>
              <a:t> de </a:t>
            </a:r>
            <a:r>
              <a:rPr lang="en-US" sz="1400" dirty="0" err="1">
                <a:solidFill>
                  <a:srgbClr val="008000"/>
                </a:solidFill>
                <a:sym typeface="Wingdings"/>
              </a:rPr>
              <a:t>equilibração</a:t>
            </a:r>
            <a:r>
              <a:rPr lang="en-US" sz="1400" dirty="0">
                <a:solidFill>
                  <a:srgbClr val="008000"/>
                </a:solidFill>
                <a:sym typeface="Wingdings"/>
              </a:rPr>
              <a:t> </a:t>
            </a:r>
            <a:r>
              <a:rPr lang="en-US" sz="1400" dirty="0">
                <a:sym typeface="Wingdings"/>
              </a:rPr>
              <a:t>(</a:t>
            </a:r>
            <a:r>
              <a:rPr lang="en-US" sz="1400" dirty="0" err="1">
                <a:sym typeface="Wingdings"/>
              </a:rPr>
              <a:t>interação</a:t>
            </a:r>
            <a:r>
              <a:rPr lang="en-US" sz="1400" dirty="0">
                <a:sym typeface="Wingdings"/>
              </a:rPr>
              <a:t> e </a:t>
            </a:r>
            <a:r>
              <a:rPr lang="en-US" sz="1400" dirty="0" err="1">
                <a:sym typeface="Wingdings"/>
              </a:rPr>
              <a:t>aprimoramento</a:t>
            </a:r>
            <a:r>
              <a:rPr lang="en-US" sz="1400" dirty="0">
                <a:sym typeface="Wingdings"/>
              </a:rPr>
              <a:t>)</a:t>
            </a:r>
          </a:p>
          <a:p>
            <a:pPr marL="0" indent="0">
              <a:lnSpc>
                <a:spcPct val="150000"/>
              </a:lnSpc>
              <a:buNone/>
            </a:pPr>
            <a:endParaRPr lang="en-US" sz="1400" dirty="0">
              <a:sym typeface="Wingdings"/>
            </a:endParaRPr>
          </a:p>
          <a:p>
            <a:pPr marL="0" indent="0">
              <a:lnSpc>
                <a:spcPct val="150000"/>
              </a:lnSpc>
              <a:buNone/>
            </a:pPr>
            <a:r>
              <a:rPr lang="en-US" sz="1400" dirty="0" err="1"/>
              <a:t>Desenvolvimento</a:t>
            </a:r>
            <a:r>
              <a:rPr lang="en-US" sz="1400" dirty="0"/>
              <a:t> </a:t>
            </a:r>
            <a:r>
              <a:rPr lang="en-US" sz="1400" dirty="0" err="1"/>
              <a:t>em</a:t>
            </a:r>
            <a:r>
              <a:rPr lang="en-US" sz="1400" dirty="0"/>
              <a:t> </a:t>
            </a:r>
            <a:r>
              <a:rPr lang="en-US" sz="1400" dirty="0" err="1"/>
              <a:t>termos</a:t>
            </a:r>
            <a:r>
              <a:rPr lang="en-US" sz="1400" dirty="0"/>
              <a:t> de </a:t>
            </a:r>
            <a:r>
              <a:rPr lang="en-US" sz="1400" dirty="0" err="1"/>
              <a:t>estágios</a:t>
            </a:r>
            <a:r>
              <a:rPr lang="en-US" sz="1400" dirty="0"/>
              <a:t>, </a:t>
            </a:r>
            <a:r>
              <a:rPr lang="en-US" sz="1400" dirty="0" err="1"/>
              <a:t>universais</a:t>
            </a:r>
            <a:r>
              <a:rPr lang="en-US" sz="1400" dirty="0"/>
              <a:t> (</a:t>
            </a:r>
            <a:r>
              <a:rPr lang="en-US" sz="1400" dirty="0" err="1"/>
              <a:t>teoria</a:t>
            </a:r>
            <a:r>
              <a:rPr lang="en-US" sz="1400" dirty="0"/>
              <a:t> </a:t>
            </a:r>
            <a:r>
              <a:rPr lang="en-US" sz="1400" dirty="0" err="1"/>
              <a:t>falseável</a:t>
            </a:r>
            <a:r>
              <a:rPr lang="en-US" sz="1400" dirty="0"/>
              <a:t>; </a:t>
            </a:r>
            <a:r>
              <a:rPr lang="en-US" sz="1400" dirty="0" err="1"/>
              <a:t>basta</a:t>
            </a:r>
            <a:r>
              <a:rPr lang="en-US" sz="1400" dirty="0"/>
              <a:t> um </a:t>
            </a:r>
            <a:r>
              <a:rPr lang="en-US" sz="1400" dirty="0" err="1"/>
              <a:t>único</a:t>
            </a:r>
            <a:r>
              <a:rPr lang="en-US" sz="1400" dirty="0"/>
              <a:t> </a:t>
            </a:r>
            <a:r>
              <a:rPr lang="en-US" sz="1400" dirty="0" err="1"/>
              <a:t>caso</a:t>
            </a:r>
            <a:r>
              <a:rPr lang="en-US" sz="1400" dirty="0"/>
              <a:t> de </a:t>
            </a:r>
            <a:r>
              <a:rPr lang="en-US" sz="1400" dirty="0" err="1"/>
              <a:t>conquista</a:t>
            </a:r>
            <a:r>
              <a:rPr lang="en-US" sz="1400" dirty="0"/>
              <a:t> do </a:t>
            </a:r>
            <a:r>
              <a:rPr lang="en-US" sz="1400" dirty="0" err="1"/>
              <a:t>pensamento</a:t>
            </a:r>
            <a:r>
              <a:rPr lang="en-US" sz="1400" dirty="0"/>
              <a:t> </a:t>
            </a:r>
            <a:r>
              <a:rPr lang="en-US" sz="1400" dirty="0" err="1"/>
              <a:t>abstrato</a:t>
            </a:r>
            <a:r>
              <a:rPr lang="en-US" sz="1400" dirty="0"/>
              <a:t> </a:t>
            </a:r>
            <a:r>
              <a:rPr lang="en-US" sz="1400" dirty="0" err="1"/>
              <a:t>sem</a:t>
            </a:r>
            <a:r>
              <a:rPr lang="en-US" sz="1400" dirty="0"/>
              <a:t> </a:t>
            </a:r>
            <a:r>
              <a:rPr lang="en-US" sz="1400" dirty="0" err="1"/>
              <a:t>passagem</a:t>
            </a:r>
            <a:r>
              <a:rPr lang="en-US" sz="1400" dirty="0"/>
              <a:t> </a:t>
            </a:r>
            <a:r>
              <a:rPr lang="en-US" sz="1400" dirty="0" err="1"/>
              <a:t>pelo</a:t>
            </a:r>
            <a:r>
              <a:rPr lang="en-US" sz="1400" dirty="0"/>
              <a:t> </a:t>
            </a:r>
            <a:r>
              <a:rPr lang="en-US" sz="1400" dirty="0" err="1"/>
              <a:t>concreto</a:t>
            </a:r>
            <a:r>
              <a:rPr lang="en-US" sz="1400" dirty="0"/>
              <a:t>, </a:t>
            </a:r>
            <a:r>
              <a:rPr lang="en-US" sz="1400" dirty="0" err="1"/>
              <a:t>para</a:t>
            </a:r>
            <a:r>
              <a:rPr lang="en-US" sz="1400" dirty="0"/>
              <a:t> </a:t>
            </a:r>
            <a:r>
              <a:rPr lang="en-US" sz="1400" dirty="0" err="1"/>
              <a:t>derrubar</a:t>
            </a:r>
            <a:r>
              <a:rPr lang="en-US" sz="1400" dirty="0"/>
              <a:t> a </a:t>
            </a:r>
            <a:r>
              <a:rPr lang="en-US" sz="1400" dirty="0" err="1"/>
              <a:t>teoria</a:t>
            </a:r>
            <a:r>
              <a:rPr lang="en-US" sz="1400" dirty="0"/>
              <a:t>) </a:t>
            </a:r>
          </a:p>
          <a:p>
            <a:pPr marL="0" indent="0">
              <a:lnSpc>
                <a:spcPct val="150000"/>
              </a:lnSpc>
              <a:buNone/>
            </a:pPr>
            <a:endParaRPr lang="en-US" sz="1400" b="1"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22</a:t>
            </a:fld>
            <a:endParaRPr lang="en-US"/>
          </a:p>
        </p:txBody>
      </p:sp>
    </p:spTree>
    <p:extLst>
      <p:ext uri="{BB962C8B-B14F-4D97-AF65-F5344CB8AC3E}">
        <p14:creationId xmlns:p14="http://schemas.microsoft.com/office/powerpoint/2010/main" val="4108418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indent="0"/>
            <a:r>
              <a:rPr lang="en-US" sz="2800" b="1" dirty="0"/>
              <a:t>3. </a:t>
            </a:r>
            <a:r>
              <a:rPr lang="en-US" sz="2800" b="1" dirty="0" err="1"/>
              <a:t>Fundamentos</a:t>
            </a:r>
            <a:r>
              <a:rPr lang="en-US" sz="2800" b="1" dirty="0"/>
              <a:t> do </a:t>
            </a:r>
            <a:r>
              <a:rPr lang="en-US" sz="2800" b="1" dirty="0" err="1"/>
              <a:t>pensamento</a:t>
            </a:r>
            <a:r>
              <a:rPr lang="en-US" sz="2800" b="1" dirty="0"/>
              <a:t> de Piaget (2)</a:t>
            </a:r>
            <a:endParaRPr lang="en-US" sz="2800" dirty="0"/>
          </a:p>
        </p:txBody>
      </p:sp>
      <p:sp>
        <p:nvSpPr>
          <p:cNvPr id="3" name="Content Placeholder 2"/>
          <p:cNvSpPr>
            <a:spLocks noGrp="1"/>
          </p:cNvSpPr>
          <p:nvPr>
            <p:ph idx="1"/>
          </p:nvPr>
        </p:nvSpPr>
        <p:spPr/>
        <p:txBody>
          <a:bodyPr>
            <a:noAutofit/>
          </a:bodyPr>
          <a:lstStyle/>
          <a:p>
            <a:pPr marL="0" indent="0">
              <a:lnSpc>
                <a:spcPct val="150000"/>
              </a:lnSpc>
              <a:buNone/>
            </a:pPr>
            <a:r>
              <a:rPr lang="en-US" sz="1400" dirty="0"/>
              <a:t>O </a:t>
            </a:r>
            <a:r>
              <a:rPr lang="en-US" sz="1400" dirty="0" err="1"/>
              <a:t>organismo</a:t>
            </a:r>
            <a:r>
              <a:rPr lang="en-US" sz="1400" dirty="0"/>
              <a:t> </a:t>
            </a:r>
            <a:r>
              <a:rPr lang="en-US" sz="1400" dirty="0" err="1"/>
              <a:t>assimila</a:t>
            </a:r>
            <a:r>
              <a:rPr lang="en-US" sz="1400" dirty="0"/>
              <a:t> o </a:t>
            </a:r>
            <a:r>
              <a:rPr lang="en-US" sz="1400" dirty="0" err="1"/>
              <a:t>meio</a:t>
            </a:r>
            <a:r>
              <a:rPr lang="en-US" sz="1400" dirty="0"/>
              <a:t>: </a:t>
            </a:r>
            <a:r>
              <a:rPr lang="en-US" sz="1400" dirty="0" err="1"/>
              <a:t>isto</a:t>
            </a:r>
            <a:r>
              <a:rPr lang="en-US" sz="1400" dirty="0"/>
              <a:t> </a:t>
            </a:r>
            <a:r>
              <a:rPr lang="en-US" sz="1400" dirty="0" err="1"/>
              <a:t>significa</a:t>
            </a:r>
            <a:r>
              <a:rPr lang="en-US" sz="1400" dirty="0"/>
              <a:t> </a:t>
            </a:r>
            <a:r>
              <a:rPr lang="en-US" sz="1400" dirty="0" err="1"/>
              <a:t>que</a:t>
            </a:r>
            <a:r>
              <a:rPr lang="en-US" sz="1400" dirty="0"/>
              <a:t> o </a:t>
            </a:r>
            <a:r>
              <a:rPr lang="en-US" sz="1400" dirty="0" err="1"/>
              <a:t>meio</a:t>
            </a:r>
            <a:r>
              <a:rPr lang="en-US" sz="1400" dirty="0"/>
              <a:t> </a:t>
            </a:r>
            <a:r>
              <a:rPr lang="en-US" sz="1400" dirty="0" err="1"/>
              <a:t>está</a:t>
            </a:r>
            <a:r>
              <a:rPr lang="en-US" sz="1400" dirty="0"/>
              <a:t> </a:t>
            </a:r>
            <a:r>
              <a:rPr lang="en-US" sz="1400" dirty="0" err="1"/>
              <a:t>subordinado</a:t>
            </a:r>
            <a:r>
              <a:rPr lang="en-US" sz="1400" dirty="0"/>
              <a:t> </a:t>
            </a:r>
            <a:r>
              <a:rPr lang="en-US" sz="1400" dirty="0" err="1"/>
              <a:t>à</a:t>
            </a:r>
            <a:r>
              <a:rPr lang="en-US" sz="1400" dirty="0"/>
              <a:t> </a:t>
            </a:r>
            <a:r>
              <a:rPr lang="en-US" sz="1400" dirty="0" err="1"/>
              <a:t>estrutura</a:t>
            </a:r>
            <a:r>
              <a:rPr lang="en-US" sz="1400" dirty="0"/>
              <a:t> </a:t>
            </a:r>
            <a:r>
              <a:rPr lang="en-US" sz="1400" dirty="0" err="1"/>
              <a:t>interna</a:t>
            </a:r>
            <a:r>
              <a:rPr lang="en-US" sz="1400" dirty="0"/>
              <a:t> e </a:t>
            </a:r>
            <a:r>
              <a:rPr lang="en-US" sz="1400" dirty="0" err="1"/>
              <a:t>não</a:t>
            </a:r>
            <a:r>
              <a:rPr lang="en-US" sz="1400" dirty="0"/>
              <a:t> o </a:t>
            </a:r>
            <a:r>
              <a:rPr lang="en-US" sz="1400" dirty="0" err="1"/>
              <a:t>inverso</a:t>
            </a:r>
            <a:r>
              <a:rPr lang="en-US" sz="1400" dirty="0"/>
              <a:t>. […] Um </a:t>
            </a:r>
            <a:r>
              <a:rPr lang="en-US" sz="1400" dirty="0" err="1"/>
              <a:t>coelho</a:t>
            </a:r>
            <a:r>
              <a:rPr lang="en-US" sz="1400" dirty="0"/>
              <a:t> </a:t>
            </a:r>
            <a:r>
              <a:rPr lang="en-US" sz="1400" dirty="0" err="1"/>
              <a:t>que</a:t>
            </a:r>
            <a:r>
              <a:rPr lang="en-US" sz="1400" dirty="0"/>
              <a:t> come </a:t>
            </a:r>
            <a:r>
              <a:rPr lang="en-US" sz="1400" dirty="0" err="1"/>
              <a:t>couve</a:t>
            </a:r>
            <a:r>
              <a:rPr lang="en-US" sz="1400" dirty="0"/>
              <a:t> </a:t>
            </a:r>
            <a:r>
              <a:rPr lang="en-US" sz="1400" dirty="0" err="1"/>
              <a:t>não</a:t>
            </a:r>
            <a:r>
              <a:rPr lang="en-US" sz="1400" dirty="0"/>
              <a:t> se </a:t>
            </a:r>
            <a:r>
              <a:rPr lang="en-US" sz="1400" dirty="0" err="1"/>
              <a:t>transforma</a:t>
            </a:r>
            <a:r>
              <a:rPr lang="en-US" sz="1400" dirty="0"/>
              <a:t> </a:t>
            </a:r>
            <a:r>
              <a:rPr lang="en-US" sz="1400" dirty="0" err="1"/>
              <a:t>em</a:t>
            </a:r>
            <a:r>
              <a:rPr lang="en-US" sz="1400" dirty="0"/>
              <a:t> </a:t>
            </a:r>
            <a:r>
              <a:rPr lang="en-US" sz="1400" dirty="0" err="1"/>
              <a:t>couve</a:t>
            </a:r>
            <a:r>
              <a:rPr lang="en-US" sz="1400" dirty="0"/>
              <a:t>; </a:t>
            </a:r>
            <a:r>
              <a:rPr lang="en-US" sz="1400" dirty="0" err="1"/>
              <a:t>é</a:t>
            </a:r>
            <a:r>
              <a:rPr lang="en-US" sz="1400" dirty="0"/>
              <a:t> a </a:t>
            </a:r>
            <a:r>
              <a:rPr lang="en-US" sz="1400" dirty="0" err="1"/>
              <a:t>couve</a:t>
            </a:r>
            <a:r>
              <a:rPr lang="en-US" sz="1400" dirty="0"/>
              <a:t> </a:t>
            </a:r>
            <a:r>
              <a:rPr lang="en-US" sz="1400" dirty="0" err="1"/>
              <a:t>que</a:t>
            </a:r>
            <a:r>
              <a:rPr lang="en-US" sz="1400" dirty="0"/>
              <a:t> se </a:t>
            </a:r>
            <a:r>
              <a:rPr lang="en-US" sz="1400" dirty="0" err="1"/>
              <a:t>torna</a:t>
            </a:r>
            <a:r>
              <a:rPr lang="en-US" sz="1400" dirty="0"/>
              <a:t> </a:t>
            </a:r>
            <a:r>
              <a:rPr lang="en-US" sz="1400" dirty="0" err="1"/>
              <a:t>coelho</a:t>
            </a:r>
            <a:r>
              <a:rPr lang="en-US" sz="1400" dirty="0"/>
              <a:t>; e </a:t>
            </a:r>
            <a:r>
              <a:rPr lang="en-US" sz="1400" dirty="0" err="1"/>
              <a:t>isto</a:t>
            </a:r>
            <a:r>
              <a:rPr lang="en-US" sz="1400" dirty="0"/>
              <a:t> </a:t>
            </a:r>
            <a:r>
              <a:rPr lang="en-US" sz="1400" dirty="0" err="1"/>
              <a:t>é</a:t>
            </a:r>
            <a:r>
              <a:rPr lang="en-US" sz="1400" dirty="0"/>
              <a:t> </a:t>
            </a:r>
            <a:r>
              <a:rPr lang="en-US" sz="1400" b="1" dirty="0" err="1"/>
              <a:t>assimilação</a:t>
            </a:r>
            <a:r>
              <a:rPr lang="en-US" sz="1400" dirty="0"/>
              <a:t>.</a:t>
            </a:r>
            <a:endParaRPr lang="en-US" sz="1400" b="1" dirty="0"/>
          </a:p>
          <a:p>
            <a:pPr marL="0" indent="0">
              <a:lnSpc>
                <a:spcPct val="150000"/>
              </a:lnSpc>
              <a:buNone/>
            </a:pPr>
            <a:r>
              <a:rPr lang="en-US" sz="1400" dirty="0" err="1"/>
              <a:t>Não</a:t>
            </a:r>
            <a:r>
              <a:rPr lang="en-US" sz="1400" dirty="0"/>
              <a:t> </a:t>
            </a:r>
            <a:r>
              <a:rPr lang="en-US" sz="1400" dirty="0" err="1"/>
              <a:t>há</a:t>
            </a:r>
            <a:r>
              <a:rPr lang="en-US" sz="1400" dirty="0"/>
              <a:t> </a:t>
            </a:r>
            <a:r>
              <a:rPr lang="en-US" sz="1400" dirty="0" err="1"/>
              <a:t>assimilação</a:t>
            </a:r>
            <a:r>
              <a:rPr lang="en-US" sz="1400" dirty="0"/>
              <a:t> </a:t>
            </a:r>
            <a:r>
              <a:rPr lang="en-US" sz="1400" dirty="0" err="1"/>
              <a:t>sem</a:t>
            </a:r>
            <a:r>
              <a:rPr lang="en-US" sz="1400" dirty="0"/>
              <a:t>  </a:t>
            </a:r>
            <a:r>
              <a:rPr lang="en-US" sz="1400" b="1" dirty="0" err="1"/>
              <a:t>acomodação</a:t>
            </a:r>
            <a:r>
              <a:rPr lang="en-US" sz="1400" dirty="0"/>
              <a:t>, </a:t>
            </a:r>
            <a:r>
              <a:rPr lang="en-US" sz="1400" dirty="0" err="1"/>
              <a:t>porque</a:t>
            </a:r>
            <a:r>
              <a:rPr lang="en-US" sz="1400" dirty="0"/>
              <a:t> o </a:t>
            </a:r>
            <a:r>
              <a:rPr lang="en-US" sz="1400" dirty="0" err="1"/>
              <a:t>esquema</a:t>
            </a:r>
            <a:r>
              <a:rPr lang="en-US" sz="1400" dirty="0"/>
              <a:t> da </a:t>
            </a:r>
            <a:r>
              <a:rPr lang="en-US" sz="1400" dirty="0" err="1"/>
              <a:t>assimilação</a:t>
            </a:r>
            <a:r>
              <a:rPr lang="en-US" sz="1400" dirty="0"/>
              <a:t> é </a:t>
            </a:r>
            <a:r>
              <a:rPr lang="en-US" sz="1400" dirty="0" err="1"/>
              <a:t>geral</a:t>
            </a:r>
            <a:r>
              <a:rPr lang="en-US" sz="1400" dirty="0"/>
              <a:t>, e </a:t>
            </a:r>
            <a:r>
              <a:rPr lang="en-US" sz="1400" dirty="0" err="1"/>
              <a:t>desde</a:t>
            </a:r>
            <a:r>
              <a:rPr lang="en-US" sz="1400" dirty="0"/>
              <a:t> </a:t>
            </a:r>
            <a:r>
              <a:rPr lang="en-US" sz="1400" dirty="0" err="1"/>
              <a:t>que</a:t>
            </a:r>
            <a:r>
              <a:rPr lang="en-US" sz="1400" dirty="0"/>
              <a:t> </a:t>
            </a:r>
            <a:r>
              <a:rPr lang="en-US" sz="1400" dirty="0" err="1"/>
              <a:t>ele</a:t>
            </a:r>
            <a:r>
              <a:rPr lang="en-US" sz="1400" dirty="0"/>
              <a:t> se </a:t>
            </a:r>
            <a:r>
              <a:rPr lang="en-US" sz="1400" dirty="0" err="1"/>
              <a:t>aplique</a:t>
            </a:r>
            <a:r>
              <a:rPr lang="en-US" sz="1400" dirty="0"/>
              <a:t> a </a:t>
            </a:r>
            <a:r>
              <a:rPr lang="en-US" sz="1400" dirty="0" err="1"/>
              <a:t>uma</a:t>
            </a:r>
            <a:r>
              <a:rPr lang="en-US" sz="1400" dirty="0"/>
              <a:t> </a:t>
            </a:r>
            <a:r>
              <a:rPr lang="en-US" sz="1400" dirty="0" err="1"/>
              <a:t>situação</a:t>
            </a:r>
            <a:r>
              <a:rPr lang="en-US" sz="1400" dirty="0"/>
              <a:t> particular, é </a:t>
            </a:r>
            <a:r>
              <a:rPr lang="en-US" sz="1400" dirty="0" err="1"/>
              <a:t>preciso</a:t>
            </a:r>
            <a:r>
              <a:rPr lang="en-US" sz="1400" dirty="0"/>
              <a:t> </a:t>
            </a:r>
            <a:r>
              <a:rPr lang="en-US" sz="1400" dirty="0" err="1"/>
              <a:t>modificá</a:t>
            </a:r>
            <a:r>
              <a:rPr lang="en-US" sz="1400" dirty="0"/>
              <a:t>-lo </a:t>
            </a:r>
            <a:r>
              <a:rPr lang="en-US" sz="1400" dirty="0" err="1"/>
              <a:t>em</a:t>
            </a:r>
            <a:r>
              <a:rPr lang="en-US" sz="1400" dirty="0"/>
              <a:t> </a:t>
            </a:r>
            <a:r>
              <a:rPr lang="en-US" sz="1400" dirty="0" err="1"/>
              <a:t>função</a:t>
            </a:r>
            <a:r>
              <a:rPr lang="en-US" sz="1400" dirty="0"/>
              <a:t> das </a:t>
            </a:r>
            <a:r>
              <a:rPr lang="en-US" sz="1400" dirty="0" err="1"/>
              <a:t>circunstâncias</a:t>
            </a:r>
            <a:r>
              <a:rPr lang="en-US" sz="1400" dirty="0"/>
              <a:t> </a:t>
            </a:r>
            <a:r>
              <a:rPr lang="en-US" sz="1400" dirty="0" err="1"/>
              <a:t>particulares</a:t>
            </a:r>
            <a:r>
              <a:rPr lang="en-US" sz="1400" dirty="0"/>
              <a:t> </a:t>
            </a:r>
            <a:r>
              <a:rPr lang="en-US" sz="1400" dirty="0" err="1"/>
              <a:t>às</a:t>
            </a:r>
            <a:r>
              <a:rPr lang="en-US" sz="1400" dirty="0"/>
              <a:t> </a:t>
            </a:r>
            <a:r>
              <a:rPr lang="en-US" sz="1400" dirty="0" err="1"/>
              <a:t>quais</a:t>
            </a:r>
            <a:r>
              <a:rPr lang="en-US" sz="1400" dirty="0"/>
              <a:t> o </a:t>
            </a:r>
            <a:r>
              <a:rPr lang="en-US" sz="1400" dirty="0" err="1"/>
              <a:t>esquema</a:t>
            </a:r>
            <a:r>
              <a:rPr lang="en-US" sz="1400" dirty="0"/>
              <a:t> </a:t>
            </a:r>
            <a:r>
              <a:rPr lang="en-US" sz="1400" dirty="0" err="1"/>
              <a:t>deve</a:t>
            </a:r>
            <a:r>
              <a:rPr lang="en-US" sz="1400" dirty="0"/>
              <a:t> ser </a:t>
            </a:r>
            <a:r>
              <a:rPr lang="en-US" sz="1400" dirty="0" err="1"/>
              <a:t>aplicado</a:t>
            </a:r>
            <a:r>
              <a:rPr lang="en-US" sz="1400" dirty="0"/>
              <a:t>. […] </a:t>
            </a:r>
            <a:r>
              <a:rPr lang="en-US" sz="1400" dirty="0" err="1"/>
              <a:t>ele</a:t>
            </a:r>
            <a:r>
              <a:rPr lang="en-US" sz="1400" dirty="0"/>
              <a:t> </a:t>
            </a:r>
            <a:r>
              <a:rPr lang="en-US" sz="1400" dirty="0" err="1"/>
              <a:t>muda</a:t>
            </a:r>
            <a:r>
              <a:rPr lang="en-US" sz="1400" dirty="0"/>
              <a:t> </a:t>
            </a:r>
            <a:r>
              <a:rPr lang="en-US" sz="1400" dirty="0" err="1"/>
              <a:t>seu</a:t>
            </a:r>
            <a:r>
              <a:rPr lang="en-US" sz="1400" dirty="0"/>
              <a:t> </a:t>
            </a:r>
            <a:r>
              <a:rPr lang="en-US" sz="1400" dirty="0" err="1"/>
              <a:t>ajustamento</a:t>
            </a:r>
            <a:r>
              <a:rPr lang="en-US" sz="1400" dirty="0"/>
              <a:t>. </a:t>
            </a:r>
            <a:r>
              <a:rPr lang="en-US" sz="1400" dirty="0" err="1"/>
              <a:t>É</a:t>
            </a:r>
            <a:r>
              <a:rPr lang="en-US" sz="1400" dirty="0"/>
              <a:t> </a:t>
            </a:r>
            <a:r>
              <a:rPr lang="en-US" sz="1400" dirty="0" err="1"/>
              <a:t>isto</a:t>
            </a:r>
            <a:r>
              <a:rPr lang="en-US" sz="1400" dirty="0"/>
              <a:t> </a:t>
            </a:r>
            <a:r>
              <a:rPr lang="en-US" sz="1400" dirty="0" err="1"/>
              <a:t>que</a:t>
            </a:r>
            <a:r>
              <a:rPr lang="en-US" sz="1400" dirty="0"/>
              <a:t> </a:t>
            </a:r>
            <a:r>
              <a:rPr lang="en-US" sz="1400" dirty="0" err="1"/>
              <a:t>eu</a:t>
            </a:r>
            <a:r>
              <a:rPr lang="en-US" sz="1400" dirty="0"/>
              <a:t> </a:t>
            </a:r>
            <a:r>
              <a:rPr lang="en-US" sz="1400" dirty="0" err="1"/>
              <a:t>chamo</a:t>
            </a:r>
            <a:r>
              <a:rPr lang="en-US" sz="1400" dirty="0"/>
              <a:t> de </a:t>
            </a:r>
            <a:r>
              <a:rPr lang="en-US" sz="1400" dirty="0" err="1"/>
              <a:t>acomodação</a:t>
            </a:r>
            <a:r>
              <a:rPr lang="en-US" sz="1400" dirty="0"/>
              <a:t>. </a:t>
            </a:r>
            <a:r>
              <a:rPr lang="en-US" sz="1400" dirty="0" err="1"/>
              <a:t>É</a:t>
            </a:r>
            <a:r>
              <a:rPr lang="en-US" sz="1400" dirty="0"/>
              <a:t> o </a:t>
            </a:r>
            <a:r>
              <a:rPr lang="en-US" sz="1400" b="1" dirty="0" err="1"/>
              <a:t>ajustamento</a:t>
            </a:r>
            <a:r>
              <a:rPr lang="en-US" sz="1400" b="1" dirty="0"/>
              <a:t> do </a:t>
            </a:r>
            <a:r>
              <a:rPr lang="en-US" sz="1400" b="1" dirty="0" err="1"/>
              <a:t>esquema</a:t>
            </a:r>
            <a:r>
              <a:rPr lang="en-US" sz="1400" b="1" dirty="0"/>
              <a:t> </a:t>
            </a:r>
            <a:r>
              <a:rPr lang="en-US" sz="1400" b="1" dirty="0" err="1"/>
              <a:t>à</a:t>
            </a:r>
            <a:r>
              <a:rPr lang="en-US" sz="1400" b="1" dirty="0"/>
              <a:t> </a:t>
            </a:r>
            <a:r>
              <a:rPr lang="en-US" sz="1400" b="1" dirty="0" err="1"/>
              <a:t>situação</a:t>
            </a:r>
            <a:r>
              <a:rPr lang="en-US" sz="1400" b="1" dirty="0"/>
              <a:t> particul</a:t>
            </a:r>
            <a:r>
              <a:rPr lang="en-US" sz="1400" dirty="0"/>
              <a:t>ar.</a:t>
            </a:r>
          </a:p>
          <a:p>
            <a:pPr marL="0" indent="0">
              <a:lnSpc>
                <a:spcPct val="150000"/>
              </a:lnSpc>
              <a:buNone/>
            </a:pPr>
            <a:r>
              <a:rPr lang="en-US" sz="1400" dirty="0" err="1"/>
              <a:t>Eu</a:t>
            </a:r>
            <a:r>
              <a:rPr lang="en-US" sz="1400" dirty="0"/>
              <a:t> </a:t>
            </a:r>
            <a:r>
              <a:rPr lang="en-US" sz="1400" dirty="0" err="1"/>
              <a:t>gosto</a:t>
            </a:r>
            <a:r>
              <a:rPr lang="en-US" sz="1400" dirty="0"/>
              <a:t> </a:t>
            </a:r>
            <a:r>
              <a:rPr lang="en-US" sz="1400" dirty="0" err="1"/>
              <a:t>mais</a:t>
            </a:r>
            <a:r>
              <a:rPr lang="en-US" sz="1400" dirty="0"/>
              <a:t> de </a:t>
            </a:r>
            <a:r>
              <a:rPr lang="en-US" sz="1400" dirty="0" err="1"/>
              <a:t>chamar</a:t>
            </a:r>
            <a:r>
              <a:rPr lang="en-US" sz="1400" dirty="0"/>
              <a:t> – </a:t>
            </a:r>
            <a:r>
              <a:rPr lang="en-US" sz="1400" b="1" dirty="0" err="1"/>
              <a:t>adaptação</a:t>
            </a:r>
            <a:r>
              <a:rPr lang="en-US" sz="1400" dirty="0"/>
              <a:t> – o </a:t>
            </a:r>
            <a:r>
              <a:rPr lang="en-US" sz="1400" b="1" dirty="0" err="1"/>
              <a:t>equilíbrio</a:t>
            </a:r>
            <a:r>
              <a:rPr lang="en-US" sz="1400" b="1" dirty="0"/>
              <a:t> entre a </a:t>
            </a:r>
            <a:r>
              <a:rPr lang="en-US" sz="1400" b="1" dirty="0" err="1"/>
              <a:t>assimilação</a:t>
            </a:r>
            <a:r>
              <a:rPr lang="en-US" sz="1400" b="1" dirty="0"/>
              <a:t> e a </a:t>
            </a:r>
            <a:r>
              <a:rPr lang="en-US" sz="1400" b="1" dirty="0" err="1"/>
              <a:t>acomodação</a:t>
            </a:r>
            <a:r>
              <a:rPr lang="en-US" sz="1400" dirty="0"/>
              <a:t>. […] Na </a:t>
            </a:r>
            <a:r>
              <a:rPr lang="en-US" sz="1400" dirty="0" err="1"/>
              <a:t>realidade</a:t>
            </a:r>
            <a:r>
              <a:rPr lang="en-US" sz="1400" dirty="0"/>
              <a:t>, a </a:t>
            </a:r>
            <a:r>
              <a:rPr lang="en-US" sz="1400" dirty="0" err="1"/>
              <a:t>adaptação</a:t>
            </a:r>
            <a:r>
              <a:rPr lang="en-US" sz="1400" dirty="0"/>
              <a:t> </a:t>
            </a:r>
            <a:r>
              <a:rPr lang="en-US" sz="1400" dirty="0" err="1"/>
              <a:t>é</a:t>
            </a:r>
            <a:r>
              <a:rPr lang="en-US" sz="1400" dirty="0"/>
              <a:t> um </a:t>
            </a:r>
            <a:r>
              <a:rPr lang="en-US" sz="1400" dirty="0" err="1"/>
              <a:t>todo</a:t>
            </a:r>
            <a:r>
              <a:rPr lang="en-US" sz="1400" dirty="0"/>
              <a:t> global com </a:t>
            </a:r>
            <a:r>
              <a:rPr lang="en-US" sz="1400" dirty="0" err="1"/>
              <a:t>os</a:t>
            </a:r>
            <a:r>
              <a:rPr lang="en-US" sz="1400" dirty="0"/>
              <a:t> </a:t>
            </a:r>
            <a:r>
              <a:rPr lang="en-US" sz="1400" dirty="0" err="1"/>
              <a:t>dois</a:t>
            </a:r>
            <a:r>
              <a:rPr lang="en-US" sz="1400" dirty="0"/>
              <a:t> </a:t>
            </a:r>
            <a:r>
              <a:rPr lang="en-US" sz="1400" dirty="0" err="1"/>
              <a:t>pólos</a:t>
            </a:r>
            <a:r>
              <a:rPr lang="en-US" sz="1400" dirty="0"/>
              <a:t> </a:t>
            </a:r>
            <a:r>
              <a:rPr lang="en-US" sz="1400" dirty="0" err="1"/>
              <a:t>indissociáveis</a:t>
            </a:r>
            <a:r>
              <a:rPr lang="en-US" sz="1400" dirty="0"/>
              <a:t> [</a:t>
            </a:r>
            <a:r>
              <a:rPr lang="en-US" sz="1400" dirty="0" err="1"/>
              <a:t>indivíduo-assimilação</a:t>
            </a:r>
            <a:r>
              <a:rPr lang="en-US" sz="1400" dirty="0"/>
              <a:t> e </a:t>
            </a:r>
            <a:r>
              <a:rPr lang="en-US" sz="1400" dirty="0" err="1"/>
              <a:t>objeto-acomodação</a:t>
            </a:r>
            <a:r>
              <a:rPr lang="en-US" sz="1400" dirty="0"/>
              <a:t>]. </a:t>
            </a:r>
            <a:r>
              <a:rPr lang="en-US" sz="1400" dirty="0" err="1"/>
              <a:t>Assimilacão</a:t>
            </a:r>
            <a:r>
              <a:rPr lang="en-US" sz="1400" dirty="0"/>
              <a:t> e </a:t>
            </a:r>
            <a:r>
              <a:rPr lang="en-US" sz="1400" dirty="0" err="1"/>
              <a:t>acomodação</a:t>
            </a:r>
            <a:r>
              <a:rPr lang="en-US" sz="1400" dirty="0"/>
              <a:t>.</a:t>
            </a:r>
          </a:p>
          <a:p>
            <a:pPr marL="0" indent="0">
              <a:lnSpc>
                <a:spcPct val="150000"/>
              </a:lnSpc>
              <a:buNone/>
            </a:pPr>
            <a:r>
              <a:rPr lang="en-US" sz="1400" dirty="0"/>
              <a:t>A </a:t>
            </a:r>
            <a:r>
              <a:rPr lang="en-US" sz="1400" dirty="0" err="1"/>
              <a:t>verdade</a:t>
            </a:r>
            <a:r>
              <a:rPr lang="en-US" sz="1400" dirty="0"/>
              <a:t> </a:t>
            </a:r>
            <a:r>
              <a:rPr lang="en-US" sz="1400" dirty="0" err="1"/>
              <a:t>é</a:t>
            </a:r>
            <a:r>
              <a:rPr lang="en-US" sz="1400" dirty="0"/>
              <a:t> </a:t>
            </a:r>
            <a:r>
              <a:rPr lang="en-US" sz="1400" dirty="0" err="1"/>
              <a:t>que</a:t>
            </a:r>
            <a:r>
              <a:rPr lang="en-US" sz="1400" dirty="0"/>
              <a:t> a </a:t>
            </a:r>
            <a:r>
              <a:rPr lang="en-US" sz="1400" dirty="0" err="1"/>
              <a:t>assimilação</a:t>
            </a:r>
            <a:r>
              <a:rPr lang="en-US" sz="1400" dirty="0"/>
              <a:t> </a:t>
            </a:r>
            <a:r>
              <a:rPr lang="en-US" sz="1400" dirty="0" err="1"/>
              <a:t>ou</a:t>
            </a:r>
            <a:r>
              <a:rPr lang="en-US" sz="1400" dirty="0"/>
              <a:t> a </a:t>
            </a:r>
            <a:r>
              <a:rPr lang="en-US" sz="1400" dirty="0" err="1"/>
              <a:t>acomodação</a:t>
            </a:r>
            <a:r>
              <a:rPr lang="en-US" sz="1400" dirty="0"/>
              <a:t> </a:t>
            </a:r>
            <a:r>
              <a:rPr lang="en-US" sz="1400" dirty="0" err="1"/>
              <a:t>estão</a:t>
            </a:r>
            <a:r>
              <a:rPr lang="en-US" sz="1400" dirty="0"/>
              <a:t> </a:t>
            </a:r>
            <a:r>
              <a:rPr lang="en-US" sz="1400" dirty="0" err="1"/>
              <a:t>em</a:t>
            </a:r>
            <a:r>
              <a:rPr lang="en-US" sz="1400" dirty="0"/>
              <a:t> </a:t>
            </a:r>
            <a:r>
              <a:rPr lang="en-US" sz="1400" dirty="0" err="1"/>
              <a:t>uma</a:t>
            </a:r>
            <a:r>
              <a:rPr lang="en-US" sz="1400" dirty="0"/>
              <a:t> </a:t>
            </a:r>
            <a:r>
              <a:rPr lang="en-US" sz="1400" dirty="0" err="1"/>
              <a:t>proporção</a:t>
            </a:r>
            <a:r>
              <a:rPr lang="en-US" sz="1400" dirty="0"/>
              <a:t> </a:t>
            </a:r>
            <a:r>
              <a:rPr lang="en-US" sz="1400" dirty="0" err="1"/>
              <a:t>determinada</a:t>
            </a:r>
            <a:r>
              <a:rPr lang="en-US" sz="1400" dirty="0"/>
              <a:t> </a:t>
            </a:r>
            <a:r>
              <a:rPr lang="en-US" sz="1400" dirty="0" err="1"/>
              <a:t>que</a:t>
            </a:r>
            <a:r>
              <a:rPr lang="en-US" sz="1400" dirty="0"/>
              <a:t> </a:t>
            </a:r>
            <a:r>
              <a:rPr lang="en-US" sz="1400" dirty="0" err="1"/>
              <a:t>pode</a:t>
            </a:r>
            <a:r>
              <a:rPr lang="en-US" sz="1400" dirty="0"/>
              <a:t> </a:t>
            </a:r>
            <a:r>
              <a:rPr lang="en-US" sz="1400" dirty="0" err="1"/>
              <a:t>ser</a:t>
            </a:r>
            <a:r>
              <a:rPr lang="en-US" sz="1400" dirty="0"/>
              <a:t> </a:t>
            </a:r>
            <a:r>
              <a:rPr lang="en-US" sz="1400" dirty="0" err="1"/>
              <a:t>estável</a:t>
            </a:r>
            <a:r>
              <a:rPr lang="en-US" sz="1400" dirty="0"/>
              <a:t>. [… </a:t>
            </a:r>
            <a:r>
              <a:rPr lang="en-US" sz="1400" dirty="0" err="1"/>
              <a:t>equilibração</a:t>
            </a:r>
            <a:r>
              <a:rPr lang="en-US" sz="1400" dirty="0"/>
              <a:t>..] </a:t>
            </a:r>
            <a:r>
              <a:rPr lang="en-US" sz="1400" dirty="0" err="1"/>
              <a:t>porque</a:t>
            </a:r>
            <a:r>
              <a:rPr lang="en-US" sz="1400" dirty="0"/>
              <a:t> </a:t>
            </a:r>
            <a:r>
              <a:rPr lang="en-US" sz="1400" dirty="0" err="1"/>
              <a:t>é</a:t>
            </a:r>
            <a:r>
              <a:rPr lang="en-US" sz="1400" dirty="0"/>
              <a:t> um </a:t>
            </a:r>
            <a:r>
              <a:rPr lang="en-US" sz="1400" dirty="0" err="1"/>
              <a:t>processo</a:t>
            </a:r>
            <a:r>
              <a:rPr lang="en-US" sz="1400" dirty="0"/>
              <a:t>. E </a:t>
            </a:r>
            <a:r>
              <a:rPr lang="en-US" sz="1400" dirty="0" err="1"/>
              <a:t>não</a:t>
            </a:r>
            <a:r>
              <a:rPr lang="en-US" sz="1400" dirty="0"/>
              <a:t> um </a:t>
            </a:r>
            <a:r>
              <a:rPr lang="en-US" sz="1400" dirty="0" err="1"/>
              <a:t>bal;anço</a:t>
            </a:r>
            <a:r>
              <a:rPr lang="en-US" sz="1400" dirty="0"/>
              <a:t> de </a:t>
            </a:r>
            <a:r>
              <a:rPr lang="en-US" sz="1400" dirty="0" err="1"/>
              <a:t>forças</a:t>
            </a:r>
            <a:r>
              <a:rPr lang="en-US" sz="1400" dirty="0"/>
              <a:t>. O </a:t>
            </a:r>
            <a:r>
              <a:rPr lang="en-US" sz="1400"/>
              <a:t>equilíbrio</a:t>
            </a:r>
            <a:r>
              <a:rPr lang="en-US" sz="1400" dirty="0"/>
              <a:t> </a:t>
            </a:r>
            <a:r>
              <a:rPr lang="en-US" sz="1400" dirty="0" err="1"/>
              <a:t>é</a:t>
            </a:r>
            <a:r>
              <a:rPr lang="en-US" sz="1400" dirty="0"/>
              <a:t> o </a:t>
            </a:r>
            <a:r>
              <a:rPr lang="en-US" sz="1400" dirty="0" err="1"/>
              <a:t>retorno</a:t>
            </a:r>
            <a:r>
              <a:rPr lang="en-US" sz="1400" dirty="0"/>
              <a:t> </a:t>
            </a:r>
            <a:r>
              <a:rPr lang="en-US" sz="1400" dirty="0" err="1"/>
              <a:t>ao</a:t>
            </a:r>
            <a:r>
              <a:rPr lang="en-US" sz="1400" dirty="0"/>
              <a:t> </a:t>
            </a:r>
            <a:r>
              <a:rPr lang="en-US" sz="1400" dirty="0" err="1"/>
              <a:t>estado</a:t>
            </a:r>
            <a:r>
              <a:rPr lang="en-US" sz="1400" dirty="0"/>
              <a:t> anterior. (</a:t>
            </a:r>
            <a:r>
              <a:rPr lang="en-US" sz="1400" i="1" dirty="0" err="1"/>
              <a:t>apud</a:t>
            </a:r>
            <a:r>
              <a:rPr lang="en-US" sz="1400" dirty="0"/>
              <a:t> Piaget, </a:t>
            </a:r>
            <a:r>
              <a:rPr lang="en-US" sz="1400" dirty="0" err="1"/>
              <a:t>Bringuier</a:t>
            </a:r>
            <a:r>
              <a:rPr lang="en-US" sz="1400" dirty="0"/>
              <a:t>, 1977, pp. 62-63)</a:t>
            </a:r>
          </a:p>
          <a:p>
            <a:pPr marL="0" indent="0">
              <a:lnSpc>
                <a:spcPct val="150000"/>
              </a:lnSpc>
              <a:buNone/>
            </a:pPr>
            <a:endParaRPr lang="en-US" sz="14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23</a:t>
            </a:fld>
            <a:endParaRPr lang="en-US"/>
          </a:p>
        </p:txBody>
      </p:sp>
    </p:spTree>
    <p:extLst>
      <p:ext uri="{BB962C8B-B14F-4D97-AF65-F5344CB8AC3E}">
        <p14:creationId xmlns:p14="http://schemas.microsoft.com/office/powerpoint/2010/main" val="29011546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4. </a:t>
            </a:r>
            <a:r>
              <a:rPr lang="en-US" sz="2800" b="1" dirty="0" err="1"/>
              <a:t>Aspectos</a:t>
            </a:r>
            <a:r>
              <a:rPr lang="en-US" sz="2800" b="1" dirty="0"/>
              <a:t> </a:t>
            </a:r>
            <a:r>
              <a:rPr lang="en-US" sz="2800" b="1" dirty="0" err="1"/>
              <a:t>gerais</a:t>
            </a:r>
            <a:r>
              <a:rPr lang="en-US" sz="2800" b="1" dirty="0"/>
              <a:t> </a:t>
            </a:r>
            <a:br>
              <a:rPr lang="en-US" sz="2800" b="1" dirty="0"/>
            </a:br>
            <a:r>
              <a:rPr lang="en-US" sz="2800" b="1" dirty="0"/>
              <a:t>da </a:t>
            </a:r>
            <a:r>
              <a:rPr lang="en-US" sz="2800" b="1" dirty="0" err="1"/>
              <a:t>teoria</a:t>
            </a:r>
            <a:r>
              <a:rPr lang="en-US" sz="2800" b="1" dirty="0"/>
              <a:t> do </a:t>
            </a:r>
            <a:r>
              <a:rPr lang="en-US" sz="2800" b="1" dirty="0" err="1"/>
              <a:t>desenvolvimento</a:t>
            </a:r>
            <a:r>
              <a:rPr lang="en-US" sz="2800" b="1" dirty="0"/>
              <a:t> da </a:t>
            </a:r>
            <a:r>
              <a:rPr lang="en-US" sz="2800" b="1" dirty="0" err="1"/>
              <a:t>mente</a:t>
            </a:r>
            <a:r>
              <a:rPr lang="en-US" sz="2800" b="1" dirty="0"/>
              <a:t> da </a:t>
            </a:r>
            <a:r>
              <a:rPr lang="en-US" sz="2800" b="1" dirty="0" err="1"/>
              <a:t>criança</a:t>
            </a:r>
            <a:endParaRPr lang="en-US" sz="2800" b="1" dirty="0"/>
          </a:p>
        </p:txBody>
      </p:sp>
      <p:sp>
        <p:nvSpPr>
          <p:cNvPr id="3" name="Content Placeholder 2"/>
          <p:cNvSpPr>
            <a:spLocks noGrp="1"/>
          </p:cNvSpPr>
          <p:nvPr>
            <p:ph idx="1"/>
          </p:nvPr>
        </p:nvSpPr>
        <p:spPr/>
        <p:txBody>
          <a:bodyPr>
            <a:normAutofit fontScale="40000" lnSpcReduction="20000"/>
          </a:bodyPr>
          <a:lstStyle/>
          <a:p>
            <a:pPr marL="0" indent="0" algn="just">
              <a:lnSpc>
                <a:spcPct val="170000"/>
              </a:lnSpc>
              <a:buNone/>
            </a:pPr>
            <a:endParaRPr lang="pt-BR" dirty="0"/>
          </a:p>
          <a:p>
            <a:pPr marL="0" indent="0" algn="just">
              <a:lnSpc>
                <a:spcPct val="170000"/>
              </a:lnSpc>
              <a:buNone/>
            </a:pPr>
            <a:r>
              <a:rPr lang="pt-BR" dirty="0">
                <a:solidFill>
                  <a:srgbClr val="FF0000"/>
                </a:solidFill>
              </a:rPr>
              <a:t>O desenvolvimento psíquico, que começa quando nascemos e termina na idade adulta, é comparável ao crescimento orgânico: como este, orienta-se, essencialmente, para o equilíbrio. </a:t>
            </a:r>
          </a:p>
          <a:p>
            <a:pPr algn="just">
              <a:lnSpc>
                <a:spcPct val="170000"/>
              </a:lnSpc>
              <a:buFontTx/>
              <a:buChar char="•"/>
            </a:pPr>
            <a:endParaRPr lang="pt-BR" dirty="0"/>
          </a:p>
          <a:p>
            <a:pPr marL="0" indent="0" algn="just">
              <a:lnSpc>
                <a:spcPct val="170000"/>
              </a:lnSpc>
              <a:buNone/>
            </a:pPr>
            <a:r>
              <a:rPr lang="pt-BR" dirty="0"/>
              <a:t>Da mesma maneira que um corpo está em evolução até atingir um nível relativamente estável - caracterizado pela conclusão do crescimento e pela maturidade dos órgãos -, também a vida mental pode ser concebida como evoluindo na direção de uma forma de equilíbrio final, representada pelo espírito adulto. O desenvolvimento, portanto, é uma </a:t>
            </a:r>
            <a:r>
              <a:rPr lang="pt-BR" dirty="0" err="1"/>
              <a:t>equilibração</a:t>
            </a:r>
            <a:r>
              <a:rPr lang="pt-BR" dirty="0"/>
              <a:t> progressiva, uma passagem contínua de um estado de menor equilíbrio para um estado de equilíbrio superior. </a:t>
            </a:r>
          </a:p>
          <a:p>
            <a:pPr marL="0" indent="0" algn="just">
              <a:lnSpc>
                <a:spcPct val="170000"/>
              </a:lnSpc>
              <a:buNone/>
            </a:pPr>
            <a:r>
              <a:rPr lang="pt-BR" dirty="0"/>
              <a:t>Assim, do ponto de vista da inteligência, é fácil se opor a instabilidade e incoerência relativas das ideias infantis à sistematização de raciocínio do adulto. No campo da vida afetiva, notou-se, muitas vezes, quanto o equilíbrio dos sentimentos aumenta com a idade. E, finalmente, também as relações sociais obedecem à mesma lei de estabilização gradual.</a:t>
            </a:r>
          </a:p>
          <a:p>
            <a:pPr marL="0" indent="0" algn="just">
              <a:buNone/>
            </a:pPr>
            <a:endParaRPr lang="pt-BR" dirty="0"/>
          </a:p>
          <a:p>
            <a:pPr marL="0" indent="0" algn="just">
              <a:buNone/>
            </a:pPr>
            <a:r>
              <a:rPr lang="en-US" sz="2500" dirty="0">
                <a:solidFill>
                  <a:srgbClr val="0000FF"/>
                </a:solidFill>
              </a:rPr>
              <a:t>(Piaget, Jean. (2001 [1964]). </a:t>
            </a:r>
            <a:r>
              <a:rPr lang="en-US" sz="2500" i="1" dirty="0" err="1">
                <a:solidFill>
                  <a:srgbClr val="0000FF"/>
                </a:solidFill>
              </a:rPr>
              <a:t>Seis</a:t>
            </a:r>
            <a:r>
              <a:rPr lang="en-US" sz="2500" i="1" dirty="0">
                <a:solidFill>
                  <a:srgbClr val="0000FF"/>
                </a:solidFill>
              </a:rPr>
              <a:t> </a:t>
            </a:r>
            <a:r>
              <a:rPr lang="en-US" sz="2500" i="1" dirty="0" err="1">
                <a:solidFill>
                  <a:srgbClr val="0000FF"/>
                </a:solidFill>
              </a:rPr>
              <a:t>Estudos</a:t>
            </a:r>
            <a:r>
              <a:rPr lang="en-US" sz="2500" i="1" dirty="0">
                <a:solidFill>
                  <a:srgbClr val="0000FF"/>
                </a:solidFill>
              </a:rPr>
              <a:t> de </a:t>
            </a:r>
            <a:r>
              <a:rPr lang="en-US" sz="2500" i="1" dirty="0" err="1">
                <a:solidFill>
                  <a:srgbClr val="0000FF"/>
                </a:solidFill>
              </a:rPr>
              <a:t>Psicologia</a:t>
            </a:r>
            <a:r>
              <a:rPr lang="en-US" sz="2500" dirty="0">
                <a:solidFill>
                  <a:srgbClr val="0000FF"/>
                </a:solidFill>
              </a:rPr>
              <a:t>. Rio de Janeiro: </a:t>
            </a:r>
            <a:r>
              <a:rPr lang="en-US" sz="2500" dirty="0" err="1">
                <a:solidFill>
                  <a:srgbClr val="0000FF"/>
                </a:solidFill>
              </a:rPr>
              <a:t>Forense</a:t>
            </a:r>
            <a:r>
              <a:rPr lang="en-US" sz="2500" dirty="0">
                <a:solidFill>
                  <a:srgbClr val="0000FF"/>
                </a:solidFill>
              </a:rPr>
              <a:t> </a:t>
            </a:r>
            <a:r>
              <a:rPr lang="en-US" sz="2500" dirty="0" err="1">
                <a:solidFill>
                  <a:srgbClr val="0000FF"/>
                </a:solidFill>
              </a:rPr>
              <a:t>Universitária</a:t>
            </a:r>
            <a:r>
              <a:rPr lang="en-US" sz="2500" dirty="0">
                <a:solidFill>
                  <a:srgbClr val="0000FF"/>
                </a:solidFill>
              </a:rPr>
              <a:t>, 2001, p. 13).</a:t>
            </a:r>
            <a:endParaRPr lang="pt-BR" sz="2500" dirty="0">
              <a:solidFill>
                <a:srgbClr val="0000FF"/>
              </a:solidFill>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24</a:t>
            </a:fld>
            <a:endParaRPr lang="en-US"/>
          </a:p>
        </p:txBody>
      </p:sp>
    </p:spTree>
    <p:extLst>
      <p:ext uri="{BB962C8B-B14F-4D97-AF65-F5344CB8AC3E}">
        <p14:creationId xmlns:p14="http://schemas.microsoft.com/office/powerpoint/2010/main" val="3102004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4. </a:t>
            </a:r>
            <a:r>
              <a:rPr lang="en-US" sz="2800" b="1" dirty="0" err="1"/>
              <a:t>Desenvolvimento</a:t>
            </a:r>
            <a:r>
              <a:rPr lang="en-US" sz="2800" b="1" dirty="0"/>
              <a:t> e </a:t>
            </a:r>
            <a:r>
              <a:rPr lang="en-US" sz="2800" b="1" dirty="0" err="1"/>
              <a:t>equilíbração</a:t>
            </a:r>
            <a:endParaRPr lang="en-US" sz="2800" b="1" dirty="0"/>
          </a:p>
        </p:txBody>
      </p:sp>
      <p:sp>
        <p:nvSpPr>
          <p:cNvPr id="3" name="Content Placeholder 2"/>
          <p:cNvSpPr>
            <a:spLocks noGrp="1"/>
          </p:cNvSpPr>
          <p:nvPr>
            <p:ph idx="1"/>
          </p:nvPr>
        </p:nvSpPr>
        <p:spPr/>
        <p:txBody>
          <a:bodyPr>
            <a:normAutofit fontScale="40000" lnSpcReduction="20000"/>
          </a:bodyPr>
          <a:lstStyle/>
          <a:p>
            <a:pPr marL="0" indent="0">
              <a:lnSpc>
                <a:spcPct val="170000"/>
              </a:lnSpc>
              <a:buNone/>
            </a:pPr>
            <a:r>
              <a:rPr lang="pt-BR" dirty="0"/>
              <a:t>É, portanto, em termos de equilíbrio que vamos descrever a evolução da criança e do adolescente. </a:t>
            </a:r>
          </a:p>
          <a:p>
            <a:pPr marL="0" indent="0">
              <a:lnSpc>
                <a:spcPct val="170000"/>
              </a:lnSpc>
              <a:buNone/>
            </a:pPr>
            <a:endParaRPr lang="pt-BR" dirty="0"/>
          </a:p>
          <a:p>
            <a:pPr marL="0" indent="0" algn="just">
              <a:lnSpc>
                <a:spcPct val="170000"/>
              </a:lnSpc>
              <a:buNone/>
            </a:pPr>
            <a:r>
              <a:rPr lang="pt-BR" dirty="0"/>
              <a:t>Deste ponto de vista, o desenvolvimento mental é uma construção contínua, comparável à edificação de um grande prédio que, à medida que se acrescenta algo, ficará mais sólido, ou à montagem de um mecanismo delicado, cujas fases gradativas de ajustamento conduziriam a uma flexibilidade e uma mobilidade das peças tanto maiores quanto mais estável se tornasse o equilíbrio. </a:t>
            </a:r>
          </a:p>
          <a:p>
            <a:pPr marL="0" indent="0" algn="just">
              <a:lnSpc>
                <a:spcPct val="170000"/>
              </a:lnSpc>
              <a:buNone/>
            </a:pPr>
            <a:endParaRPr lang="pt-BR" dirty="0"/>
          </a:p>
          <a:p>
            <a:pPr marL="0" indent="0" algn="just">
              <a:lnSpc>
                <a:spcPct val="170000"/>
              </a:lnSpc>
              <a:buNone/>
            </a:pPr>
            <a:r>
              <a:rPr lang="pt-BR" dirty="0"/>
              <a:t>Mas, é preciso introduzir uma importante diferença entre dois aspectos complementares deste processo de </a:t>
            </a:r>
            <a:r>
              <a:rPr lang="pt-BR" dirty="0" err="1"/>
              <a:t>equilibração</a:t>
            </a:r>
            <a:r>
              <a:rPr lang="pt-BR" dirty="0"/>
              <a:t>. Devem-se opor, desde logo, as estruturas variáveis – definindo as formas ou estados sucessivos de equilíbrio – a um certo funcionamento constante que assegura a passagem de qualquer estado para o nível seguinte. </a:t>
            </a:r>
          </a:p>
          <a:p>
            <a:pPr marL="0" indent="0" algn="just">
              <a:lnSpc>
                <a:spcPct val="170000"/>
              </a:lnSpc>
              <a:buNone/>
            </a:pPr>
            <a:endParaRPr lang="en-US" dirty="0">
              <a:solidFill>
                <a:srgbClr val="0000FF"/>
              </a:solidFill>
            </a:endParaRPr>
          </a:p>
          <a:p>
            <a:pPr marL="0" indent="0">
              <a:lnSpc>
                <a:spcPct val="170000"/>
              </a:lnSpc>
              <a:buNone/>
            </a:pPr>
            <a:r>
              <a:rPr lang="en-US" dirty="0">
                <a:solidFill>
                  <a:srgbClr val="0000FF"/>
                </a:solidFill>
              </a:rPr>
              <a:t>(Piaget, Jean. (2001 [1964]). </a:t>
            </a:r>
            <a:r>
              <a:rPr lang="en-US" i="1" dirty="0" err="1">
                <a:solidFill>
                  <a:srgbClr val="0000FF"/>
                </a:solidFill>
              </a:rPr>
              <a:t>Seis</a:t>
            </a:r>
            <a:r>
              <a:rPr lang="en-US" i="1" dirty="0">
                <a:solidFill>
                  <a:srgbClr val="0000FF"/>
                </a:solidFill>
              </a:rPr>
              <a:t> </a:t>
            </a:r>
            <a:r>
              <a:rPr lang="en-US" i="1" dirty="0" err="1">
                <a:solidFill>
                  <a:srgbClr val="0000FF"/>
                </a:solidFill>
              </a:rPr>
              <a:t>Estudos</a:t>
            </a:r>
            <a:r>
              <a:rPr lang="en-US" i="1" dirty="0">
                <a:solidFill>
                  <a:srgbClr val="0000FF"/>
                </a:solidFill>
              </a:rPr>
              <a:t> de </a:t>
            </a:r>
            <a:r>
              <a:rPr lang="en-US" i="1" dirty="0" err="1">
                <a:solidFill>
                  <a:srgbClr val="0000FF"/>
                </a:solidFill>
              </a:rPr>
              <a:t>Psicologia</a:t>
            </a:r>
            <a:r>
              <a:rPr lang="en-US" dirty="0">
                <a:solidFill>
                  <a:srgbClr val="0000FF"/>
                </a:solidFill>
              </a:rPr>
              <a:t>. Rio de Janeiro: </a:t>
            </a:r>
            <a:r>
              <a:rPr lang="en-US" dirty="0" err="1">
                <a:solidFill>
                  <a:srgbClr val="0000FF"/>
                </a:solidFill>
              </a:rPr>
              <a:t>Forense</a:t>
            </a:r>
            <a:r>
              <a:rPr lang="en-US" dirty="0">
                <a:solidFill>
                  <a:srgbClr val="0000FF"/>
                </a:solidFill>
              </a:rPr>
              <a:t> </a:t>
            </a:r>
            <a:r>
              <a:rPr lang="en-US" dirty="0" err="1">
                <a:solidFill>
                  <a:srgbClr val="0000FF"/>
                </a:solidFill>
              </a:rPr>
              <a:t>Universitária</a:t>
            </a:r>
            <a:r>
              <a:rPr lang="en-US" dirty="0">
                <a:solidFill>
                  <a:srgbClr val="0000FF"/>
                </a:solidFill>
              </a:rPr>
              <a:t>, 2001, p. 13).</a:t>
            </a:r>
            <a:endParaRPr lang="pt-BR" dirty="0">
              <a:solidFill>
                <a:srgbClr val="0000FF"/>
              </a:solidFill>
            </a:endParaRPr>
          </a:p>
          <a:p>
            <a:pPr>
              <a:lnSpc>
                <a:spcPct val="170000"/>
              </a:lnSpc>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25</a:t>
            </a:fld>
            <a:endParaRPr lang="en-US"/>
          </a:p>
        </p:txBody>
      </p:sp>
    </p:spTree>
    <p:extLst>
      <p:ext uri="{BB962C8B-B14F-4D97-AF65-F5344CB8AC3E}">
        <p14:creationId xmlns:p14="http://schemas.microsoft.com/office/powerpoint/2010/main" val="2997466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4. </a:t>
            </a:r>
            <a:r>
              <a:rPr lang="en-US" sz="2800" b="1" dirty="0" err="1"/>
              <a:t>Estágios</a:t>
            </a:r>
            <a:r>
              <a:rPr lang="en-US" sz="2800" b="1" dirty="0"/>
              <a:t> e </a:t>
            </a:r>
            <a:r>
              <a:rPr lang="en-US" sz="2800" b="1" dirty="0" err="1"/>
              <a:t>estruturas</a:t>
            </a:r>
            <a:endParaRPr lang="en-US" sz="2800" b="1" dirty="0"/>
          </a:p>
        </p:txBody>
      </p:sp>
      <p:sp>
        <p:nvSpPr>
          <p:cNvPr id="3" name="Content Placeholder 2"/>
          <p:cNvSpPr>
            <a:spLocks noGrp="1"/>
          </p:cNvSpPr>
          <p:nvPr>
            <p:ph idx="1"/>
          </p:nvPr>
        </p:nvSpPr>
        <p:spPr/>
        <p:txBody>
          <a:bodyPr>
            <a:normAutofit fontScale="47500" lnSpcReduction="20000"/>
          </a:bodyPr>
          <a:lstStyle/>
          <a:p>
            <a:pPr marL="0" indent="0" algn="just">
              <a:lnSpc>
                <a:spcPct val="170000"/>
              </a:lnSpc>
              <a:buNone/>
            </a:pPr>
            <a:r>
              <a:rPr lang="pt-BR" sz="3400" dirty="0"/>
              <a:t>Cada estágio é caracterizado pela aparição de estruturas originais, cuja construção o distingue dos estágios anteriores. </a:t>
            </a:r>
          </a:p>
          <a:p>
            <a:pPr marL="0" indent="0" algn="just">
              <a:lnSpc>
                <a:spcPct val="170000"/>
              </a:lnSpc>
              <a:buNone/>
            </a:pPr>
            <a:r>
              <a:rPr lang="pt-BR" sz="3400" dirty="0">
                <a:solidFill>
                  <a:srgbClr val="0000FF"/>
                </a:solidFill>
              </a:rPr>
              <a:t>[As estruturas são conjuntos de esquemas que se generalizam]</a:t>
            </a:r>
          </a:p>
          <a:p>
            <a:pPr marL="0" indent="0" algn="just">
              <a:lnSpc>
                <a:spcPct val="170000"/>
              </a:lnSpc>
              <a:buNone/>
            </a:pPr>
            <a:r>
              <a:rPr lang="pt-BR" sz="3400" dirty="0"/>
              <a:t>O essencial dessas construções sucessivas permanece no decorrer dos estágios ulteriores, como subestruturas, sobre as quais se edificam as novas características. Segue-se que, no adulto, cada um dos estágios passados corresponde a um nível mais ou menos elementar ou elevado da hierarquia das condutas. Mas a cada estágio correspondem também características momentâneas e secundárias, que são modificadas pelo desenvolvimento ulterior, em função da necessidade de melhor organização. Cada estágio constitui então, pelas estruturas que o definem, uma fornia particular de equilíbrio, efetuando-se a evolução mental no sentido de uma </a:t>
            </a:r>
            <a:r>
              <a:rPr lang="pt-BR" sz="3400" dirty="0" err="1"/>
              <a:t>equilibração</a:t>
            </a:r>
            <a:r>
              <a:rPr lang="pt-BR" sz="3400" dirty="0"/>
              <a:t> sempre mais completa. </a:t>
            </a:r>
          </a:p>
          <a:p>
            <a:pPr marL="0" indent="0">
              <a:lnSpc>
                <a:spcPct val="170000"/>
              </a:lnSpc>
              <a:buNone/>
            </a:pPr>
            <a:r>
              <a:rPr lang="en-US" sz="2500" dirty="0">
                <a:solidFill>
                  <a:srgbClr val="0000FF"/>
                </a:solidFill>
              </a:rPr>
              <a:t>(Piaget, Jean. (2001 [1964]). </a:t>
            </a:r>
            <a:r>
              <a:rPr lang="en-US" sz="2500" i="1" dirty="0" err="1">
                <a:solidFill>
                  <a:srgbClr val="0000FF"/>
                </a:solidFill>
              </a:rPr>
              <a:t>Seis</a:t>
            </a:r>
            <a:r>
              <a:rPr lang="en-US" sz="2500" i="1" dirty="0">
                <a:solidFill>
                  <a:srgbClr val="0000FF"/>
                </a:solidFill>
              </a:rPr>
              <a:t> </a:t>
            </a:r>
            <a:r>
              <a:rPr lang="en-US" sz="2500" i="1" dirty="0" err="1">
                <a:solidFill>
                  <a:srgbClr val="0000FF"/>
                </a:solidFill>
              </a:rPr>
              <a:t>Estudos</a:t>
            </a:r>
            <a:r>
              <a:rPr lang="en-US" sz="2500" i="1" dirty="0">
                <a:solidFill>
                  <a:srgbClr val="0000FF"/>
                </a:solidFill>
              </a:rPr>
              <a:t> de </a:t>
            </a:r>
            <a:r>
              <a:rPr lang="en-US" sz="2500" i="1" dirty="0" err="1">
                <a:solidFill>
                  <a:srgbClr val="0000FF"/>
                </a:solidFill>
              </a:rPr>
              <a:t>Psicologia</a:t>
            </a:r>
            <a:r>
              <a:rPr lang="en-US" sz="2500" dirty="0">
                <a:solidFill>
                  <a:srgbClr val="0000FF"/>
                </a:solidFill>
              </a:rPr>
              <a:t>. Rio de Janeiro: </a:t>
            </a:r>
            <a:r>
              <a:rPr lang="en-US" sz="2500" dirty="0" err="1">
                <a:solidFill>
                  <a:srgbClr val="0000FF"/>
                </a:solidFill>
              </a:rPr>
              <a:t>Forense</a:t>
            </a:r>
            <a:r>
              <a:rPr lang="en-US" sz="2500" dirty="0">
                <a:solidFill>
                  <a:srgbClr val="0000FF"/>
                </a:solidFill>
              </a:rPr>
              <a:t> </a:t>
            </a:r>
            <a:r>
              <a:rPr lang="en-US" sz="2500" dirty="0" err="1">
                <a:solidFill>
                  <a:srgbClr val="0000FF"/>
                </a:solidFill>
              </a:rPr>
              <a:t>Universitária</a:t>
            </a:r>
            <a:r>
              <a:rPr lang="en-US" sz="2500" dirty="0">
                <a:solidFill>
                  <a:srgbClr val="0000FF"/>
                </a:solidFill>
              </a:rPr>
              <a:t>, 2001, p.15).</a:t>
            </a:r>
          </a:p>
          <a:p>
            <a:pPr marL="0" indent="0">
              <a:lnSpc>
                <a:spcPct val="170000"/>
              </a:lnSpc>
              <a:buNone/>
            </a:pPr>
            <a:endParaRPr lang="en-US" sz="2500" dirty="0">
              <a:solidFill>
                <a:srgbClr val="0000FF"/>
              </a:solidFill>
            </a:endParaRPr>
          </a:p>
          <a:p>
            <a:pPr marL="0" indent="0">
              <a:lnSpc>
                <a:spcPct val="170000"/>
              </a:lnSpc>
              <a:buNone/>
            </a:pPr>
            <a:endParaRPr lang="pt-BR" sz="2500" dirty="0">
              <a:solidFill>
                <a:srgbClr val="0000FF"/>
              </a:solidFill>
            </a:endParaRPr>
          </a:p>
          <a:p>
            <a:pPr marL="0" indent="0">
              <a:buNone/>
            </a:pPr>
            <a:endParaRPr lang="pt-BR" dirty="0"/>
          </a:p>
          <a:p>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26</a:t>
            </a:fld>
            <a:endParaRPr lang="en-US"/>
          </a:p>
        </p:txBody>
      </p:sp>
    </p:spTree>
    <p:extLst>
      <p:ext uri="{BB962C8B-B14F-4D97-AF65-F5344CB8AC3E}">
        <p14:creationId xmlns:p14="http://schemas.microsoft.com/office/powerpoint/2010/main" val="2930645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4. </a:t>
            </a:r>
            <a:r>
              <a:rPr lang="en-US" sz="2800" b="1" dirty="0" err="1"/>
              <a:t>Os</a:t>
            </a:r>
            <a:r>
              <a:rPr lang="en-US" sz="2800" b="1" dirty="0"/>
              <a:t> </a:t>
            </a:r>
            <a:r>
              <a:rPr lang="en-US" sz="2800" b="1" dirty="0" err="1"/>
              <a:t>estágios</a:t>
            </a:r>
            <a:r>
              <a:rPr lang="en-US" sz="2800" b="1" dirty="0"/>
              <a:t> do </a:t>
            </a:r>
            <a:r>
              <a:rPr lang="en-US" sz="2800" b="1" dirty="0" err="1"/>
              <a:t>desenvolvimento</a:t>
            </a:r>
            <a:endParaRPr lang="en-US" sz="2800" b="1" dirty="0"/>
          </a:p>
        </p:txBody>
      </p:sp>
      <p:sp>
        <p:nvSpPr>
          <p:cNvPr id="3" name="Content Placeholder 2"/>
          <p:cNvSpPr>
            <a:spLocks noGrp="1"/>
          </p:cNvSpPr>
          <p:nvPr>
            <p:ph idx="1"/>
          </p:nvPr>
        </p:nvSpPr>
        <p:spPr>
          <a:xfrm>
            <a:off x="457200" y="1417638"/>
            <a:ext cx="8229600" cy="4708525"/>
          </a:xfrm>
        </p:spPr>
        <p:txBody>
          <a:bodyPr>
            <a:normAutofit fontScale="25000" lnSpcReduction="20000"/>
          </a:bodyPr>
          <a:lstStyle/>
          <a:p>
            <a:pPr marL="0" indent="0">
              <a:lnSpc>
                <a:spcPct val="170000"/>
              </a:lnSpc>
              <a:buNone/>
            </a:pPr>
            <a:r>
              <a:rPr lang="pt-BR" sz="4400" dirty="0"/>
              <a:t>Distinguiremos, para maior clareza, seis estágios ou períodos do desenvolvimento, que marcam o aparecimento dessas estruturas sucessivamente construídas: </a:t>
            </a:r>
          </a:p>
          <a:p>
            <a:pPr marL="0" indent="0">
              <a:lnSpc>
                <a:spcPct val="170000"/>
              </a:lnSpc>
              <a:buNone/>
            </a:pPr>
            <a:r>
              <a:rPr lang="pt-BR" sz="4400" dirty="0">
                <a:solidFill>
                  <a:srgbClr val="FF0000"/>
                </a:solidFill>
              </a:rPr>
              <a:t>1</a:t>
            </a:r>
            <a:r>
              <a:rPr lang="pt-BR" sz="4400" baseline="30000" dirty="0">
                <a:solidFill>
                  <a:srgbClr val="FF0000"/>
                </a:solidFill>
              </a:rPr>
              <a:t>o</a:t>
            </a:r>
            <a:r>
              <a:rPr lang="pt-BR" sz="4400" dirty="0">
                <a:solidFill>
                  <a:srgbClr val="FF0000"/>
                </a:solidFill>
              </a:rPr>
              <a:t>. O estágio dos reflexos, ou mecanismos hereditários, assim como também das primeiras tendências instintivas nutrições) e as primeiras emoções. </a:t>
            </a:r>
          </a:p>
          <a:p>
            <a:pPr marL="0" indent="0">
              <a:lnSpc>
                <a:spcPct val="170000"/>
              </a:lnSpc>
              <a:buNone/>
            </a:pPr>
            <a:r>
              <a:rPr lang="pt-BR" sz="4400" dirty="0">
                <a:solidFill>
                  <a:srgbClr val="0000FF"/>
                </a:solidFill>
              </a:rPr>
              <a:t>2</a:t>
            </a:r>
            <a:r>
              <a:rPr lang="pt-BR" sz="4400" baseline="30000" dirty="0">
                <a:solidFill>
                  <a:srgbClr val="0000FF"/>
                </a:solidFill>
              </a:rPr>
              <a:t>o</a:t>
            </a:r>
            <a:r>
              <a:rPr lang="pt-BR" sz="4400" dirty="0">
                <a:solidFill>
                  <a:srgbClr val="0000FF"/>
                </a:solidFill>
              </a:rPr>
              <a:t>. O estágio dos primeiros hábitos motores e das primeiras percepções organizadas, como também dos primeiros sentimentos diferenciados. </a:t>
            </a:r>
          </a:p>
          <a:p>
            <a:pPr marL="0" indent="0">
              <a:lnSpc>
                <a:spcPct val="170000"/>
              </a:lnSpc>
              <a:buNone/>
            </a:pPr>
            <a:r>
              <a:rPr lang="pt-BR" sz="4400" dirty="0">
                <a:solidFill>
                  <a:srgbClr val="FF0000"/>
                </a:solidFill>
              </a:rPr>
              <a:t>3°. O estágio da inteligência senso-motora ou prática (anterior à linguagem), das regulações afetivas elementares e das primeiras fixações exteriores da afetividade. </a:t>
            </a:r>
          </a:p>
          <a:p>
            <a:pPr marL="0" indent="0">
              <a:lnSpc>
                <a:spcPct val="170000"/>
              </a:lnSpc>
              <a:buNone/>
            </a:pPr>
            <a:r>
              <a:rPr lang="pt-BR" sz="4400" dirty="0"/>
              <a:t>Estes três primeiros estágios constituem o período da </a:t>
            </a:r>
            <a:r>
              <a:rPr lang="pt-BR" sz="4400" dirty="0" err="1"/>
              <a:t>lactância</a:t>
            </a:r>
            <a:r>
              <a:rPr lang="pt-BR" sz="4400" dirty="0"/>
              <a:t> (até por volta de um ano e meio a dois anos, isto é, anterior ao desenvolvimento da linguagem e do pensamento), </a:t>
            </a:r>
          </a:p>
          <a:p>
            <a:pPr marL="0" indent="0">
              <a:lnSpc>
                <a:spcPct val="170000"/>
              </a:lnSpc>
              <a:buNone/>
            </a:pPr>
            <a:endParaRPr lang="pt-BR" sz="4400" dirty="0"/>
          </a:p>
          <a:p>
            <a:pPr marL="0" indent="0">
              <a:lnSpc>
                <a:spcPct val="170000"/>
              </a:lnSpc>
              <a:buNone/>
            </a:pPr>
            <a:r>
              <a:rPr lang="pt-BR" sz="4400" dirty="0">
                <a:solidFill>
                  <a:srgbClr val="0000FF"/>
                </a:solidFill>
              </a:rPr>
              <a:t>4</a:t>
            </a:r>
            <a:r>
              <a:rPr lang="pt-BR" sz="4400" baseline="30000" dirty="0">
                <a:solidFill>
                  <a:srgbClr val="0000FF"/>
                </a:solidFill>
              </a:rPr>
              <a:t>o</a:t>
            </a:r>
            <a:r>
              <a:rPr lang="pt-BR" sz="4400" dirty="0">
                <a:solidFill>
                  <a:srgbClr val="0000FF"/>
                </a:solidFill>
              </a:rPr>
              <a:t>. O estágio da inteligência intuitiva, dos sentimentos interindividuais espontâneos e das relações sociais de submissão ao adulto (de dois a sete anos, ou segunda parte da "primeira infância"). </a:t>
            </a:r>
          </a:p>
          <a:p>
            <a:pPr marL="0" indent="0">
              <a:lnSpc>
                <a:spcPct val="170000"/>
              </a:lnSpc>
              <a:buNone/>
            </a:pPr>
            <a:r>
              <a:rPr lang="pt-BR" sz="4400" dirty="0">
                <a:solidFill>
                  <a:srgbClr val="FF0000"/>
                </a:solidFill>
              </a:rPr>
              <a:t>5</a:t>
            </a:r>
            <a:r>
              <a:rPr lang="pt-BR" sz="4400" baseline="30000" dirty="0">
                <a:solidFill>
                  <a:srgbClr val="FF0000"/>
                </a:solidFill>
              </a:rPr>
              <a:t>o</a:t>
            </a:r>
            <a:r>
              <a:rPr lang="pt-BR" sz="4400" dirty="0">
                <a:solidFill>
                  <a:srgbClr val="FF0000"/>
                </a:solidFill>
              </a:rPr>
              <a:t>. O estágio das operações intelectuais concretas (começo da lógica) e dos sentimentos morais e sociais de cooperação (de sete a onze-doze anos). </a:t>
            </a:r>
          </a:p>
          <a:p>
            <a:pPr marL="0" indent="0">
              <a:lnSpc>
                <a:spcPct val="170000"/>
              </a:lnSpc>
              <a:buNone/>
            </a:pPr>
            <a:r>
              <a:rPr lang="pt-BR" sz="4400" dirty="0">
                <a:solidFill>
                  <a:srgbClr val="0000FF"/>
                </a:solidFill>
              </a:rPr>
              <a:t>6</a:t>
            </a:r>
            <a:r>
              <a:rPr lang="pt-BR" sz="4400" baseline="30000" dirty="0">
                <a:solidFill>
                  <a:srgbClr val="0000FF"/>
                </a:solidFill>
              </a:rPr>
              <a:t>o</a:t>
            </a:r>
            <a:r>
              <a:rPr lang="pt-BR" sz="4400" dirty="0">
                <a:solidFill>
                  <a:srgbClr val="0000FF"/>
                </a:solidFill>
              </a:rPr>
              <a:t>. O estágio das operações intelectuais abstratas, da formação da personalidade e da inserção afetiva e intelectual na sociedade dos adultos (adolescência). </a:t>
            </a:r>
            <a:r>
              <a:rPr lang="pt-BR" sz="4400" dirty="0"/>
              <a:t> </a:t>
            </a:r>
            <a:r>
              <a:rPr lang="en-US" dirty="0">
                <a:solidFill>
                  <a:srgbClr val="0000FF"/>
                </a:solidFill>
              </a:rPr>
              <a:t>(Piaget, Jean. (2001 [1964]). </a:t>
            </a:r>
            <a:r>
              <a:rPr lang="en-US" i="1" dirty="0" err="1">
                <a:solidFill>
                  <a:srgbClr val="0000FF"/>
                </a:solidFill>
              </a:rPr>
              <a:t>Seis</a:t>
            </a:r>
            <a:r>
              <a:rPr lang="en-US" i="1" dirty="0">
                <a:solidFill>
                  <a:srgbClr val="0000FF"/>
                </a:solidFill>
              </a:rPr>
              <a:t> </a:t>
            </a:r>
            <a:r>
              <a:rPr lang="en-US" i="1" dirty="0" err="1">
                <a:solidFill>
                  <a:srgbClr val="0000FF"/>
                </a:solidFill>
              </a:rPr>
              <a:t>Estudos</a:t>
            </a:r>
            <a:r>
              <a:rPr lang="en-US" i="1" dirty="0">
                <a:solidFill>
                  <a:srgbClr val="0000FF"/>
                </a:solidFill>
              </a:rPr>
              <a:t> de </a:t>
            </a:r>
            <a:r>
              <a:rPr lang="en-US" i="1" dirty="0" err="1">
                <a:solidFill>
                  <a:srgbClr val="0000FF"/>
                </a:solidFill>
              </a:rPr>
              <a:t>Psicologia</a:t>
            </a:r>
            <a:r>
              <a:rPr lang="en-US" dirty="0">
                <a:solidFill>
                  <a:srgbClr val="0000FF"/>
                </a:solidFill>
              </a:rPr>
              <a:t>. Rio de Janeiro: </a:t>
            </a:r>
            <a:r>
              <a:rPr lang="en-US" dirty="0" err="1">
                <a:solidFill>
                  <a:srgbClr val="0000FF"/>
                </a:solidFill>
              </a:rPr>
              <a:t>Forense</a:t>
            </a:r>
            <a:r>
              <a:rPr lang="en-US" dirty="0">
                <a:solidFill>
                  <a:srgbClr val="0000FF"/>
                </a:solidFill>
              </a:rPr>
              <a:t> </a:t>
            </a:r>
            <a:r>
              <a:rPr lang="en-US" dirty="0" err="1">
                <a:solidFill>
                  <a:srgbClr val="0000FF"/>
                </a:solidFill>
              </a:rPr>
              <a:t>Universitária</a:t>
            </a:r>
            <a:r>
              <a:rPr lang="en-US" dirty="0">
                <a:solidFill>
                  <a:srgbClr val="0000FF"/>
                </a:solidFill>
              </a:rPr>
              <a:t>, 2001, p.15).</a:t>
            </a:r>
            <a:endParaRPr lang="pt-BR" dirty="0">
              <a:solidFill>
                <a:srgbClr val="0000FF"/>
              </a:solidFill>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27</a:t>
            </a:fld>
            <a:endParaRPr lang="en-US"/>
          </a:p>
        </p:txBody>
      </p:sp>
    </p:spTree>
    <p:extLst>
      <p:ext uri="{BB962C8B-B14F-4D97-AF65-F5344CB8AC3E}">
        <p14:creationId xmlns:p14="http://schemas.microsoft.com/office/powerpoint/2010/main" val="231642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4. </a:t>
            </a:r>
            <a:r>
              <a:rPr lang="en-US" sz="2800" b="1" dirty="0" err="1"/>
              <a:t>Estágios</a:t>
            </a:r>
            <a:r>
              <a:rPr lang="en-US" sz="2800" b="1" dirty="0"/>
              <a:t> e </a:t>
            </a:r>
            <a:r>
              <a:rPr lang="en-US" sz="2800" b="1" dirty="0" err="1"/>
              <a:t>estruturas</a:t>
            </a:r>
            <a:endParaRPr lang="en-US" sz="2800" b="1" dirty="0"/>
          </a:p>
        </p:txBody>
      </p:sp>
      <p:sp>
        <p:nvSpPr>
          <p:cNvPr id="3" name="Content Placeholder 2"/>
          <p:cNvSpPr>
            <a:spLocks noGrp="1"/>
          </p:cNvSpPr>
          <p:nvPr>
            <p:ph idx="1"/>
          </p:nvPr>
        </p:nvSpPr>
        <p:spPr/>
        <p:txBody>
          <a:bodyPr>
            <a:normAutofit/>
          </a:bodyPr>
          <a:lstStyle/>
          <a:p>
            <a:pPr marL="0" indent="0" algn="just">
              <a:lnSpc>
                <a:spcPct val="170000"/>
              </a:lnSpc>
              <a:buNone/>
            </a:pPr>
            <a:r>
              <a:rPr lang="pt-BR" sz="1400" dirty="0">
                <a:latin typeface="Times New Roman"/>
                <a:cs typeface="Times New Roman"/>
              </a:rPr>
              <a:t>Vamos indicar, </a:t>
            </a:r>
            <a:r>
              <a:rPr lang="pt-BR" sz="1400" i="1" dirty="0">
                <a:latin typeface="Times New Roman"/>
                <a:cs typeface="Times New Roman"/>
              </a:rPr>
              <a:t>grosso modo</a:t>
            </a:r>
            <a:r>
              <a:rPr lang="pt-BR" sz="1400" dirty="0">
                <a:latin typeface="Times New Roman"/>
                <a:cs typeface="Times New Roman"/>
              </a:rPr>
              <a:t>, quais são os estágios com suas estruturas correspondentes: </a:t>
            </a:r>
          </a:p>
          <a:p>
            <a:pPr marL="0" indent="0" algn="just">
              <a:lnSpc>
                <a:spcPct val="170000"/>
              </a:lnSpc>
              <a:buNone/>
            </a:pPr>
            <a:endParaRPr lang="pt-BR" sz="1400" dirty="0">
              <a:latin typeface="Times New Roman"/>
              <a:cs typeface="Times New Roman"/>
            </a:endParaRPr>
          </a:p>
          <a:p>
            <a:pPr marL="0" indent="0" algn="just">
              <a:lnSpc>
                <a:spcPct val="170000"/>
              </a:lnSpc>
              <a:buNone/>
            </a:pPr>
            <a:r>
              <a:rPr lang="pt-BR" sz="1200" b="1" dirty="0">
                <a:latin typeface="Times New Roman"/>
                <a:cs typeface="Times New Roman"/>
              </a:rPr>
              <a:t>Estágios 						Estruturas</a:t>
            </a:r>
          </a:p>
          <a:p>
            <a:pPr marL="0" indent="0" algn="just">
              <a:lnSpc>
                <a:spcPct val="170000"/>
              </a:lnSpc>
              <a:buNone/>
            </a:pPr>
            <a:r>
              <a:rPr lang="pt-BR" sz="1200" dirty="0">
                <a:latin typeface="Times New Roman"/>
                <a:cs typeface="Times New Roman"/>
              </a:rPr>
              <a:t>Sensório-motor (do nascimento aos 2 anos),		</a:t>
            </a:r>
            <a:r>
              <a:rPr lang="en-US" sz="1200" dirty="0" err="1">
                <a:latin typeface="Times New Roman"/>
                <a:cs typeface="Times New Roman"/>
              </a:rPr>
              <a:t>olhar</a:t>
            </a:r>
            <a:r>
              <a:rPr lang="en-US" sz="1200" dirty="0">
                <a:latin typeface="Times New Roman"/>
                <a:cs typeface="Times New Roman"/>
              </a:rPr>
              <a:t>, </a:t>
            </a:r>
            <a:r>
              <a:rPr lang="en-US" sz="1200" dirty="0" err="1">
                <a:latin typeface="Times New Roman"/>
                <a:cs typeface="Times New Roman"/>
              </a:rPr>
              <a:t>mamar</a:t>
            </a:r>
            <a:r>
              <a:rPr lang="en-US" sz="1200" dirty="0">
                <a:latin typeface="Times New Roman"/>
                <a:cs typeface="Times New Roman"/>
              </a:rPr>
              <a:t>, </a:t>
            </a:r>
            <a:r>
              <a:rPr lang="en-US" sz="1200" dirty="0" err="1">
                <a:latin typeface="Times New Roman"/>
                <a:cs typeface="Times New Roman"/>
              </a:rPr>
              <a:t>pegar</a:t>
            </a:r>
            <a:r>
              <a:rPr lang="en-US" sz="1200" dirty="0">
                <a:latin typeface="Times New Roman"/>
                <a:cs typeface="Times New Roman"/>
              </a:rPr>
              <a:t>, </a:t>
            </a:r>
            <a:r>
              <a:rPr lang="en-US" sz="1200" dirty="0" err="1">
                <a:latin typeface="Times New Roman"/>
                <a:cs typeface="Times New Roman"/>
              </a:rPr>
              <a:t>virar</a:t>
            </a:r>
            <a:r>
              <a:rPr lang="en-US" sz="1200" dirty="0">
                <a:latin typeface="Times New Roman"/>
                <a:cs typeface="Times New Roman"/>
              </a:rPr>
              <a:t>, </a:t>
            </a:r>
            <a:r>
              <a:rPr lang="en-US" sz="1200" dirty="0" err="1">
                <a:latin typeface="Times New Roman"/>
                <a:cs typeface="Times New Roman"/>
              </a:rPr>
              <a:t>prender</a:t>
            </a:r>
            <a:r>
              <a:rPr lang="en-US" sz="1200" dirty="0">
                <a:latin typeface="Times New Roman"/>
                <a:cs typeface="Times New Roman"/>
              </a:rPr>
              <a:t>, </a:t>
            </a:r>
            <a:r>
              <a:rPr lang="en-US" sz="1200" dirty="0" err="1">
                <a:latin typeface="Times New Roman"/>
                <a:cs typeface="Times New Roman"/>
              </a:rPr>
              <a:t>morder</a:t>
            </a:r>
            <a:r>
              <a:rPr lang="en-US" sz="1200" dirty="0">
                <a:latin typeface="Times New Roman"/>
                <a:cs typeface="Times New Roman"/>
              </a:rPr>
              <a:t>, </a:t>
            </a:r>
            <a:r>
              <a:rPr lang="en-US" sz="1200" dirty="0" err="1">
                <a:latin typeface="Times New Roman"/>
                <a:cs typeface="Times New Roman"/>
              </a:rPr>
              <a:t>deglutir</a:t>
            </a:r>
            <a:r>
              <a:rPr lang="en-US" sz="1200" dirty="0">
                <a:latin typeface="Times New Roman"/>
                <a:cs typeface="Times New Roman"/>
              </a:rPr>
              <a:t>…. </a:t>
            </a:r>
            <a:endParaRPr lang="pt-BR" sz="1200" dirty="0">
              <a:latin typeface="Times New Roman"/>
              <a:cs typeface="Times New Roman"/>
            </a:endParaRPr>
          </a:p>
          <a:p>
            <a:pPr marL="0" indent="0" algn="just">
              <a:lnSpc>
                <a:spcPct val="170000"/>
              </a:lnSpc>
              <a:buNone/>
            </a:pPr>
            <a:r>
              <a:rPr lang="pt-BR" sz="1200" dirty="0">
                <a:latin typeface="Times New Roman"/>
                <a:cs typeface="Times New Roman"/>
              </a:rPr>
              <a:t>Pré-operacional (2 a 7 anos)				representar, falar, imitar, antecipar, pensar, obedecer</a:t>
            </a:r>
          </a:p>
          <a:p>
            <a:pPr marL="0" indent="0" algn="just">
              <a:lnSpc>
                <a:spcPct val="170000"/>
              </a:lnSpc>
              <a:buNone/>
            </a:pPr>
            <a:r>
              <a:rPr lang="pt-BR" sz="1200" dirty="0">
                <a:latin typeface="Times New Roman"/>
                <a:cs typeface="Times New Roman"/>
              </a:rPr>
              <a:t>Das operações concretas (7 a 12 anos)		ler, escrever, lógica dirigida a objetos e situações concretas, respeito mútuo</a:t>
            </a:r>
          </a:p>
          <a:p>
            <a:pPr marL="0" indent="0" algn="just">
              <a:lnSpc>
                <a:spcPct val="170000"/>
              </a:lnSpc>
              <a:buNone/>
            </a:pPr>
            <a:r>
              <a:rPr lang="pt-BR" sz="1200" dirty="0">
                <a:latin typeface="Times New Roman"/>
                <a:cs typeface="Times New Roman"/>
              </a:rPr>
              <a:t>Das operações formais (12</a:t>
            </a:r>
            <a:r>
              <a:rPr lang="pt-BR" sz="1200" dirty="0">
                <a:latin typeface="Times New Roman"/>
                <a:cs typeface="Times New Roman"/>
                <a:sym typeface="Wingdings"/>
              </a:rPr>
              <a:t>) 			apreensão conceitual, diferenças de gênero, operações simbólicas </a:t>
            </a:r>
            <a:endParaRPr lang="pt-BR" sz="1200" dirty="0">
              <a:latin typeface="Times New Roman"/>
              <a:cs typeface="Times New Roman"/>
            </a:endParaRPr>
          </a:p>
          <a:p>
            <a:pPr marL="0" indent="0" algn="just">
              <a:lnSpc>
                <a:spcPct val="170000"/>
              </a:lnSpc>
              <a:buNone/>
            </a:pPr>
            <a:endParaRPr lang="pt-BR" sz="1200" dirty="0">
              <a:solidFill>
                <a:srgbClr val="0000FF"/>
              </a:solidFill>
              <a:latin typeface="Times New Roman"/>
              <a:cs typeface="Times New Roman"/>
            </a:endParaRPr>
          </a:p>
          <a:p>
            <a:pPr marL="0" indent="0" algn="just">
              <a:lnSpc>
                <a:spcPct val="170000"/>
              </a:lnSpc>
              <a:buNone/>
            </a:pPr>
            <a:r>
              <a:rPr lang="pt-BR" sz="1200" dirty="0" err="1">
                <a:solidFill>
                  <a:srgbClr val="0000FF"/>
                </a:solidFill>
                <a:latin typeface="Times New Roman"/>
                <a:cs typeface="Times New Roman"/>
              </a:rPr>
              <a:t>Palanga</a:t>
            </a:r>
            <a:r>
              <a:rPr lang="pt-BR" sz="1200" dirty="0">
                <a:solidFill>
                  <a:srgbClr val="0000FF"/>
                </a:solidFill>
                <a:latin typeface="Times New Roman"/>
                <a:cs typeface="Times New Roman"/>
              </a:rPr>
              <a:t>, 1994, p. 19)</a:t>
            </a:r>
          </a:p>
          <a:p>
            <a:pPr marL="0" indent="0">
              <a:buNone/>
            </a:pPr>
            <a:endParaRPr lang="en-US" sz="1200" dirty="0">
              <a:latin typeface="Times New Roman"/>
              <a:cs typeface="Times New Roman"/>
            </a:endParaRPr>
          </a:p>
          <a:p>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28</a:t>
            </a:fld>
            <a:endParaRPr lang="en-US"/>
          </a:p>
        </p:txBody>
      </p:sp>
    </p:spTree>
    <p:extLst>
      <p:ext uri="{BB962C8B-B14F-4D97-AF65-F5344CB8AC3E}">
        <p14:creationId xmlns:p14="http://schemas.microsoft.com/office/powerpoint/2010/main" val="219518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indent="0"/>
            <a:r>
              <a:rPr lang="en-US" sz="2800" b="1" dirty="0"/>
              <a:t>4. </a:t>
            </a:r>
            <a:r>
              <a:rPr lang="en-US" sz="2800" b="1" dirty="0" err="1"/>
              <a:t>Estágios</a:t>
            </a:r>
            <a:r>
              <a:rPr lang="en-US" sz="2800" b="1" dirty="0"/>
              <a:t> do </a:t>
            </a:r>
            <a:r>
              <a:rPr lang="en-US" sz="2800" b="1" dirty="0" err="1"/>
              <a:t>desenvolvimento</a:t>
            </a:r>
            <a:r>
              <a:rPr lang="en-US" sz="2800" b="1" dirty="0"/>
              <a:t> mental </a:t>
            </a:r>
            <a:r>
              <a:rPr lang="en-US" sz="2800" b="1" dirty="0" err="1"/>
              <a:t>da</a:t>
            </a:r>
            <a:r>
              <a:rPr lang="en-US" sz="2800" b="1" dirty="0"/>
              <a:t> </a:t>
            </a:r>
            <a:r>
              <a:rPr lang="en-US" sz="2800" b="1" dirty="0" err="1"/>
              <a:t>criança</a:t>
            </a:r>
            <a:endParaRPr lang="en-US" sz="2800" b="1" dirty="0"/>
          </a:p>
        </p:txBody>
      </p:sp>
      <p:sp>
        <p:nvSpPr>
          <p:cNvPr id="3" name="Content Placeholder 2"/>
          <p:cNvSpPr>
            <a:spLocks noGrp="1"/>
          </p:cNvSpPr>
          <p:nvPr>
            <p:ph idx="1"/>
          </p:nvPr>
        </p:nvSpPr>
        <p:spPr>
          <a:xfrm>
            <a:off x="442912" y="1417638"/>
            <a:ext cx="8229600" cy="4708525"/>
          </a:xfrm>
        </p:spPr>
        <p:txBody>
          <a:bodyPr>
            <a:noAutofit/>
          </a:bodyPr>
          <a:lstStyle/>
          <a:p>
            <a:pPr marL="0" indent="0">
              <a:buNone/>
            </a:pPr>
            <a:r>
              <a:rPr lang="en-US" sz="1200" b="1" dirty="0" err="1">
                <a:solidFill>
                  <a:srgbClr val="008000"/>
                </a:solidFill>
              </a:rPr>
              <a:t>Estágio</a:t>
            </a:r>
            <a:r>
              <a:rPr lang="en-US" sz="1200" b="1" dirty="0">
                <a:solidFill>
                  <a:srgbClr val="008000"/>
                </a:solidFill>
              </a:rPr>
              <a:t> </a:t>
            </a:r>
            <a:r>
              <a:rPr lang="en-US" sz="1200" b="1" dirty="0" err="1">
                <a:solidFill>
                  <a:srgbClr val="008000"/>
                </a:solidFill>
              </a:rPr>
              <a:t>sensorio</a:t>
            </a:r>
            <a:r>
              <a:rPr lang="en-US" sz="1200" b="1" dirty="0">
                <a:solidFill>
                  <a:srgbClr val="008000"/>
                </a:solidFill>
              </a:rPr>
              <a:t>-motor (0-2 </a:t>
            </a:r>
            <a:r>
              <a:rPr lang="en-US" sz="1200" b="1" dirty="0" err="1">
                <a:solidFill>
                  <a:srgbClr val="008000"/>
                </a:solidFill>
              </a:rPr>
              <a:t>anos</a:t>
            </a:r>
            <a:r>
              <a:rPr lang="en-US" sz="1200" b="1" dirty="0">
                <a:solidFill>
                  <a:srgbClr val="008000"/>
                </a:solidFill>
              </a:rPr>
              <a:t>):  </a:t>
            </a:r>
          </a:p>
          <a:p>
            <a:pPr marL="0" indent="0">
              <a:buNone/>
            </a:pPr>
            <a:r>
              <a:rPr lang="en-US" sz="1200" dirty="0"/>
              <a:t>	</a:t>
            </a:r>
            <a:r>
              <a:rPr lang="en-US" sz="1200" dirty="0" err="1"/>
              <a:t>construção</a:t>
            </a:r>
            <a:r>
              <a:rPr lang="en-US" sz="1200" dirty="0"/>
              <a:t> do </a:t>
            </a:r>
            <a:r>
              <a:rPr lang="en-US" sz="1200" dirty="0" err="1"/>
              <a:t>objeto</a:t>
            </a:r>
            <a:r>
              <a:rPr lang="en-US" sz="1200" dirty="0"/>
              <a:t>, do tempo, do </a:t>
            </a:r>
            <a:r>
              <a:rPr lang="en-US" sz="1200" dirty="0" err="1"/>
              <a:t>espaço</a:t>
            </a:r>
            <a:r>
              <a:rPr lang="en-US" sz="1200" dirty="0"/>
              <a:t> e </a:t>
            </a:r>
            <a:r>
              <a:rPr lang="en-US" sz="1200" dirty="0" err="1"/>
              <a:t>da</a:t>
            </a:r>
            <a:r>
              <a:rPr lang="en-US" sz="1200" dirty="0"/>
              <a:t> </a:t>
            </a:r>
            <a:r>
              <a:rPr lang="en-US" sz="1200" dirty="0" err="1"/>
              <a:t>noção</a:t>
            </a:r>
            <a:r>
              <a:rPr lang="en-US" sz="1200" dirty="0"/>
              <a:t> de </a:t>
            </a:r>
            <a:r>
              <a:rPr lang="en-US" sz="1200" dirty="0" err="1"/>
              <a:t>causalidade</a:t>
            </a:r>
            <a:r>
              <a:rPr lang="en-US" sz="1200" dirty="0"/>
              <a:t> [</a:t>
            </a:r>
            <a:r>
              <a:rPr lang="en-US" sz="1200" dirty="0" err="1"/>
              <a:t>objetificação</a:t>
            </a:r>
            <a:r>
              <a:rPr lang="en-US" sz="1200" dirty="0"/>
              <a:t> do </a:t>
            </a:r>
            <a:r>
              <a:rPr lang="en-US" sz="1200" dirty="0" err="1"/>
              <a:t>mundo</a:t>
            </a:r>
            <a:r>
              <a:rPr lang="en-US" sz="1200" dirty="0"/>
              <a:t>],</a:t>
            </a:r>
          </a:p>
          <a:p>
            <a:pPr marL="0" indent="0">
              <a:buNone/>
            </a:pPr>
            <a:r>
              <a:rPr lang="en-US" sz="1200" dirty="0"/>
              <a:t>             </a:t>
            </a:r>
            <a:r>
              <a:rPr lang="en-US" sz="1200" dirty="0" err="1"/>
              <a:t>construção</a:t>
            </a:r>
            <a:r>
              <a:rPr lang="en-US" sz="1200" dirty="0"/>
              <a:t>  </a:t>
            </a:r>
            <a:r>
              <a:rPr lang="en-US" sz="1200" dirty="0" err="1"/>
              <a:t>da</a:t>
            </a:r>
            <a:r>
              <a:rPr lang="en-US" sz="1200" dirty="0"/>
              <a:t> </a:t>
            </a:r>
            <a:r>
              <a:rPr lang="en-US" sz="1200" dirty="0" err="1"/>
              <a:t>distinção</a:t>
            </a:r>
            <a:r>
              <a:rPr lang="en-US" sz="1200" dirty="0"/>
              <a:t> entre </a:t>
            </a:r>
            <a:r>
              <a:rPr lang="en-US" sz="1200" dirty="0" err="1"/>
              <a:t>meios</a:t>
            </a:r>
            <a:r>
              <a:rPr lang="en-US" sz="1200" dirty="0"/>
              <a:t> e fins,  </a:t>
            </a:r>
            <a:r>
              <a:rPr lang="en-US" sz="1200" dirty="0" err="1"/>
              <a:t>construção</a:t>
            </a:r>
            <a:r>
              <a:rPr lang="en-US" sz="1200" dirty="0"/>
              <a:t> </a:t>
            </a:r>
            <a:r>
              <a:rPr lang="en-US" sz="1200" dirty="0" err="1"/>
              <a:t>da</a:t>
            </a:r>
            <a:r>
              <a:rPr lang="en-US" sz="1200" dirty="0"/>
              <a:t> </a:t>
            </a:r>
            <a:r>
              <a:rPr lang="en-US" sz="1200" dirty="0" err="1"/>
              <a:t>distinção</a:t>
            </a:r>
            <a:r>
              <a:rPr lang="en-US" sz="1200" dirty="0"/>
              <a:t> entre </a:t>
            </a:r>
            <a:r>
              <a:rPr lang="en-US" sz="1200" dirty="0" err="1"/>
              <a:t>todo</a:t>
            </a:r>
            <a:r>
              <a:rPr lang="en-US" sz="1200" dirty="0"/>
              <a:t> e </a:t>
            </a:r>
            <a:r>
              <a:rPr lang="en-US" sz="1200" dirty="0" err="1"/>
              <a:t>partes</a:t>
            </a:r>
            <a:r>
              <a:rPr lang="en-US" sz="1200" dirty="0"/>
              <a:t> </a:t>
            </a:r>
          </a:p>
          <a:p>
            <a:pPr marL="0" indent="0">
              <a:buNone/>
            </a:pPr>
            <a:r>
              <a:rPr lang="en-US" sz="1200" dirty="0"/>
              <a:t>	</a:t>
            </a:r>
            <a:r>
              <a:rPr lang="en-US" sz="1200" dirty="0" err="1"/>
              <a:t>essa</a:t>
            </a:r>
            <a:r>
              <a:rPr lang="en-US" sz="1200" dirty="0"/>
              <a:t> </a:t>
            </a:r>
            <a:r>
              <a:rPr lang="en-US" sz="1200" dirty="0" err="1"/>
              <a:t>construção</a:t>
            </a:r>
            <a:r>
              <a:rPr lang="en-US" sz="1200" dirty="0"/>
              <a:t> é </a:t>
            </a:r>
            <a:r>
              <a:rPr lang="en-US" sz="1200" dirty="0" err="1"/>
              <a:t>sempre</a:t>
            </a:r>
            <a:r>
              <a:rPr lang="en-US" sz="1200" dirty="0"/>
              <a:t> </a:t>
            </a:r>
            <a:r>
              <a:rPr lang="en-US" sz="1200" dirty="0" err="1"/>
              <a:t>mediada</a:t>
            </a:r>
            <a:r>
              <a:rPr lang="en-US" sz="1200" dirty="0"/>
              <a:t> </a:t>
            </a:r>
            <a:r>
              <a:rPr lang="en-US" sz="1200" dirty="0" err="1"/>
              <a:t>pelas</a:t>
            </a:r>
            <a:r>
              <a:rPr lang="en-US" sz="1200" dirty="0"/>
              <a:t> </a:t>
            </a:r>
            <a:r>
              <a:rPr lang="en-US" sz="1200" dirty="0" err="1"/>
              <a:t>ações</a:t>
            </a:r>
            <a:r>
              <a:rPr lang="en-US" sz="1200" dirty="0"/>
              <a:t> (</a:t>
            </a:r>
            <a:r>
              <a:rPr lang="en-US" sz="1200" dirty="0" err="1"/>
              <a:t>esquemas</a:t>
            </a:r>
            <a:r>
              <a:rPr lang="en-US" sz="1200" dirty="0"/>
              <a:t>) no </a:t>
            </a:r>
            <a:r>
              <a:rPr lang="en-US" sz="1200" dirty="0" err="1"/>
              <a:t>mundo</a:t>
            </a:r>
            <a:r>
              <a:rPr lang="en-US" sz="1200" dirty="0"/>
              <a:t>:</a:t>
            </a:r>
          </a:p>
          <a:p>
            <a:pPr marL="0" indent="0">
              <a:buNone/>
            </a:pPr>
            <a:r>
              <a:rPr lang="en-US" sz="1200" dirty="0"/>
              <a:t>	</a:t>
            </a:r>
            <a:r>
              <a:rPr lang="en-US" sz="1200" dirty="0" err="1"/>
              <a:t>Estruturas</a:t>
            </a:r>
            <a:r>
              <a:rPr lang="en-US" sz="1200" dirty="0"/>
              <a:t> de </a:t>
            </a:r>
            <a:r>
              <a:rPr lang="en-US" sz="1200" dirty="0" err="1"/>
              <a:t>ação</a:t>
            </a:r>
            <a:r>
              <a:rPr lang="en-US" sz="1200" dirty="0"/>
              <a:t>: 	</a:t>
            </a:r>
            <a:r>
              <a:rPr lang="en-US" sz="1200" dirty="0" err="1"/>
              <a:t>olhar</a:t>
            </a:r>
            <a:r>
              <a:rPr lang="en-US" sz="1200" dirty="0"/>
              <a:t>, </a:t>
            </a:r>
            <a:r>
              <a:rPr lang="en-US" sz="1200" dirty="0" err="1"/>
              <a:t>mamar</a:t>
            </a:r>
            <a:r>
              <a:rPr lang="en-US" sz="1200" dirty="0"/>
              <a:t>, </a:t>
            </a:r>
            <a:r>
              <a:rPr lang="en-US" sz="1200" dirty="0" err="1"/>
              <a:t>morder</a:t>
            </a:r>
            <a:r>
              <a:rPr lang="en-US" sz="1200" dirty="0"/>
              <a:t>, </a:t>
            </a:r>
            <a:r>
              <a:rPr lang="en-US" sz="1200" dirty="0" err="1"/>
              <a:t>pegar</a:t>
            </a:r>
            <a:r>
              <a:rPr lang="en-US" sz="1200" dirty="0"/>
              <a:t>, </a:t>
            </a:r>
            <a:r>
              <a:rPr lang="en-US" sz="1200" dirty="0" err="1"/>
              <a:t>virar</a:t>
            </a:r>
            <a:r>
              <a:rPr lang="en-US" sz="1200" dirty="0"/>
              <a:t>, </a:t>
            </a:r>
            <a:r>
              <a:rPr lang="en-US" sz="1200" dirty="0" err="1"/>
              <a:t>prender</a:t>
            </a:r>
            <a:r>
              <a:rPr lang="en-US" sz="1200" dirty="0"/>
              <a:t>, </a:t>
            </a:r>
            <a:r>
              <a:rPr lang="en-US" sz="1200" dirty="0" err="1"/>
              <a:t>pegar</a:t>
            </a:r>
            <a:r>
              <a:rPr lang="en-US" sz="1200" dirty="0"/>
              <a:t>, </a:t>
            </a:r>
            <a:r>
              <a:rPr lang="en-US" sz="1200" dirty="0" err="1"/>
              <a:t>virar</a:t>
            </a:r>
            <a:r>
              <a:rPr lang="en-US" sz="1200" dirty="0"/>
              <a:t>, </a:t>
            </a:r>
            <a:r>
              <a:rPr lang="en-US" sz="1200" dirty="0" err="1"/>
              <a:t>prender</a:t>
            </a:r>
            <a:r>
              <a:rPr lang="en-US" sz="1200" dirty="0"/>
              <a:t>, </a:t>
            </a:r>
            <a:r>
              <a:rPr lang="en-US" sz="1200" dirty="0" err="1"/>
              <a:t>empurrar</a:t>
            </a:r>
            <a:r>
              <a:rPr lang="en-US" sz="1200" dirty="0"/>
              <a:t>, </a:t>
            </a:r>
          </a:p>
          <a:p>
            <a:pPr marL="0" indent="0">
              <a:buNone/>
            </a:pPr>
            <a:r>
              <a:rPr lang="en-US" sz="1200" dirty="0"/>
              <a:t>	</a:t>
            </a:r>
            <a:r>
              <a:rPr lang="en-US" sz="1200" dirty="0" err="1"/>
              <a:t>Modos</a:t>
            </a:r>
            <a:r>
              <a:rPr lang="en-US" sz="1200" dirty="0"/>
              <a:t> de </a:t>
            </a:r>
            <a:r>
              <a:rPr lang="en-US" sz="1200" dirty="0" err="1"/>
              <a:t>relação</a:t>
            </a:r>
            <a:r>
              <a:rPr lang="en-US" sz="1200" dirty="0"/>
              <a:t>: </a:t>
            </a:r>
            <a:r>
              <a:rPr lang="en-US" sz="1200" dirty="0" err="1"/>
              <a:t>inteligência</a:t>
            </a:r>
            <a:r>
              <a:rPr lang="en-US" sz="1200" dirty="0"/>
              <a:t> </a:t>
            </a:r>
            <a:r>
              <a:rPr lang="en-US" sz="1200" dirty="0" err="1"/>
              <a:t>prática</a:t>
            </a:r>
            <a:r>
              <a:rPr lang="en-US" sz="1200" dirty="0"/>
              <a:t> (</a:t>
            </a:r>
            <a:r>
              <a:rPr lang="en-US" sz="1200" dirty="0" err="1"/>
              <a:t>em</a:t>
            </a:r>
            <a:r>
              <a:rPr lang="en-US" sz="1200" dirty="0"/>
              <a:t> </a:t>
            </a:r>
            <a:r>
              <a:rPr lang="en-US" sz="1200" dirty="0" err="1"/>
              <a:t>ação</a:t>
            </a:r>
            <a:r>
              <a:rPr lang="en-US" sz="1200" dirty="0"/>
              <a:t>), </a:t>
            </a:r>
            <a:r>
              <a:rPr lang="en-US" sz="1200" dirty="0" err="1"/>
              <a:t>construção</a:t>
            </a:r>
            <a:r>
              <a:rPr lang="en-US" sz="1200" dirty="0"/>
              <a:t> </a:t>
            </a:r>
            <a:r>
              <a:rPr lang="en-US" sz="1200" dirty="0" err="1"/>
              <a:t>da</a:t>
            </a:r>
            <a:r>
              <a:rPr lang="en-US" sz="1200" dirty="0"/>
              <a:t> </a:t>
            </a:r>
            <a:r>
              <a:rPr lang="en-US" sz="1200" dirty="0" err="1"/>
              <a:t>noção</a:t>
            </a:r>
            <a:r>
              <a:rPr lang="en-US" sz="1200" dirty="0"/>
              <a:t> de </a:t>
            </a:r>
            <a:r>
              <a:rPr lang="en-US" sz="1200" dirty="0" err="1"/>
              <a:t>objeto</a:t>
            </a:r>
            <a:r>
              <a:rPr lang="en-US" sz="1200" dirty="0"/>
              <a:t> (</a:t>
            </a:r>
            <a:r>
              <a:rPr lang="en-US" sz="1200" dirty="0" err="1"/>
              <a:t>permanente</a:t>
            </a:r>
            <a:r>
              <a:rPr lang="en-US" sz="1200" dirty="0"/>
              <a:t>)</a:t>
            </a:r>
          </a:p>
          <a:p>
            <a:pPr marL="0" indent="0">
              <a:buNone/>
            </a:pPr>
            <a:endParaRPr lang="en-US" sz="1200" b="1" dirty="0">
              <a:solidFill>
                <a:srgbClr val="0070C0"/>
              </a:solidFill>
            </a:endParaRPr>
          </a:p>
          <a:p>
            <a:pPr marL="0" indent="0">
              <a:buNone/>
            </a:pPr>
            <a:r>
              <a:rPr lang="en-US" sz="1200" b="1" dirty="0" err="1">
                <a:solidFill>
                  <a:srgbClr val="008000"/>
                </a:solidFill>
              </a:rPr>
              <a:t>Estágio</a:t>
            </a:r>
            <a:r>
              <a:rPr lang="en-US" sz="1200" b="1" dirty="0">
                <a:solidFill>
                  <a:srgbClr val="008000"/>
                </a:solidFill>
              </a:rPr>
              <a:t> </a:t>
            </a:r>
            <a:r>
              <a:rPr lang="en-US" sz="1200" b="1" dirty="0" err="1">
                <a:solidFill>
                  <a:srgbClr val="008000"/>
                </a:solidFill>
              </a:rPr>
              <a:t>pré-operacional</a:t>
            </a:r>
            <a:r>
              <a:rPr lang="en-US" sz="1200" b="1" dirty="0">
                <a:solidFill>
                  <a:srgbClr val="008000"/>
                </a:solidFill>
              </a:rPr>
              <a:t> (2-7 </a:t>
            </a:r>
            <a:r>
              <a:rPr lang="en-US" sz="1200" b="1" dirty="0" err="1">
                <a:solidFill>
                  <a:srgbClr val="008000"/>
                </a:solidFill>
              </a:rPr>
              <a:t>anos</a:t>
            </a:r>
            <a:r>
              <a:rPr lang="en-US" sz="1200" b="1" dirty="0">
                <a:solidFill>
                  <a:srgbClr val="008000"/>
                </a:solidFill>
              </a:rPr>
              <a:t>):  (</a:t>
            </a:r>
            <a:r>
              <a:rPr lang="en-US" sz="1200" b="1" dirty="0" err="1">
                <a:solidFill>
                  <a:srgbClr val="008000"/>
                </a:solidFill>
              </a:rPr>
              <a:t>ação</a:t>
            </a:r>
            <a:r>
              <a:rPr lang="en-US" sz="1200" b="1" dirty="0">
                <a:solidFill>
                  <a:srgbClr val="008000"/>
                </a:solidFill>
              </a:rPr>
              <a:t> </a:t>
            </a:r>
            <a:r>
              <a:rPr lang="en-US" sz="1200" b="1" dirty="0" err="1">
                <a:solidFill>
                  <a:srgbClr val="008000"/>
                </a:solidFill>
              </a:rPr>
              <a:t>interiorizada</a:t>
            </a:r>
            <a:r>
              <a:rPr lang="en-US" sz="1200" b="1" dirty="0">
                <a:solidFill>
                  <a:srgbClr val="008000"/>
                </a:solidFill>
              </a:rPr>
              <a:t>)</a:t>
            </a:r>
          </a:p>
          <a:p>
            <a:pPr marL="0" indent="0">
              <a:buNone/>
            </a:pPr>
            <a:r>
              <a:rPr lang="en-US" sz="1200" dirty="0"/>
              <a:t>	</a:t>
            </a:r>
            <a:r>
              <a:rPr lang="en-US" sz="1200" dirty="0" err="1"/>
              <a:t>conquista</a:t>
            </a:r>
            <a:r>
              <a:rPr lang="en-US" sz="1200" dirty="0"/>
              <a:t> </a:t>
            </a:r>
            <a:r>
              <a:rPr lang="en-US" sz="1200" dirty="0" err="1"/>
              <a:t>da</a:t>
            </a:r>
            <a:r>
              <a:rPr lang="en-US" sz="1200" dirty="0"/>
              <a:t> </a:t>
            </a:r>
            <a:r>
              <a:rPr lang="en-US" sz="1200" dirty="0" err="1"/>
              <a:t>capacidade</a:t>
            </a:r>
            <a:r>
              <a:rPr lang="en-US" sz="1200" dirty="0"/>
              <a:t> de </a:t>
            </a:r>
            <a:r>
              <a:rPr lang="en-US" sz="1200" dirty="0" err="1"/>
              <a:t>representar</a:t>
            </a:r>
            <a:r>
              <a:rPr lang="en-US" sz="1200" dirty="0"/>
              <a:t>,  </a:t>
            </a:r>
            <a:r>
              <a:rPr lang="en-US" sz="1200" dirty="0" err="1"/>
              <a:t>reconhecer</a:t>
            </a:r>
            <a:r>
              <a:rPr lang="en-US" sz="1200" dirty="0"/>
              <a:t>-se </a:t>
            </a:r>
            <a:r>
              <a:rPr lang="en-US" sz="1200" dirty="0" err="1"/>
              <a:t>numa</a:t>
            </a:r>
            <a:r>
              <a:rPr lang="en-US" sz="1200" dirty="0"/>
              <a:t> </a:t>
            </a:r>
            <a:r>
              <a:rPr lang="en-US" sz="1200" dirty="0" err="1"/>
              <a:t>imagem</a:t>
            </a:r>
            <a:r>
              <a:rPr lang="en-US" sz="1200" dirty="0"/>
              <a:t> (</a:t>
            </a:r>
            <a:r>
              <a:rPr lang="en-US" sz="1200" dirty="0" err="1"/>
              <a:t>representação</a:t>
            </a:r>
            <a:r>
              <a:rPr lang="en-US" sz="1200" dirty="0"/>
              <a:t>), </a:t>
            </a:r>
            <a:r>
              <a:rPr lang="en-US" sz="1200" dirty="0" err="1"/>
              <a:t>imitação</a:t>
            </a:r>
            <a:r>
              <a:rPr lang="en-US" sz="1200" dirty="0"/>
              <a:t>,  </a:t>
            </a:r>
            <a:r>
              <a:rPr lang="en-US" sz="1200" dirty="0" err="1"/>
              <a:t>aquisição</a:t>
            </a:r>
            <a:r>
              <a:rPr lang="en-US" sz="1200" dirty="0"/>
              <a:t> </a:t>
            </a:r>
            <a:r>
              <a:rPr lang="en-US" sz="1200" dirty="0" err="1"/>
              <a:t>da</a:t>
            </a:r>
            <a:r>
              <a:rPr lang="en-US" sz="1200" dirty="0"/>
              <a:t> </a:t>
            </a:r>
            <a:r>
              <a:rPr lang="en-US" sz="1200" dirty="0" err="1"/>
              <a:t>linguagem</a:t>
            </a:r>
            <a:r>
              <a:rPr lang="en-US" sz="1200" dirty="0"/>
              <a:t> </a:t>
            </a:r>
          </a:p>
          <a:p>
            <a:pPr marL="0" indent="0">
              <a:buNone/>
            </a:pPr>
            <a:r>
              <a:rPr lang="en-US" sz="1200" dirty="0"/>
              <a:t>	</a:t>
            </a:r>
            <a:r>
              <a:rPr lang="en-US" sz="1200" dirty="0" err="1"/>
              <a:t>Esquemas</a:t>
            </a:r>
            <a:r>
              <a:rPr lang="en-US" sz="1200" dirty="0"/>
              <a:t>: </a:t>
            </a:r>
            <a:r>
              <a:rPr lang="en-US" sz="1200" dirty="0" err="1"/>
              <a:t>falar</a:t>
            </a:r>
            <a:r>
              <a:rPr lang="en-US" sz="1200" dirty="0"/>
              <a:t>, </a:t>
            </a:r>
            <a:r>
              <a:rPr lang="en-US" sz="1200" dirty="0" err="1"/>
              <a:t>narrar</a:t>
            </a:r>
            <a:r>
              <a:rPr lang="en-US" sz="1200" dirty="0"/>
              <a:t>, </a:t>
            </a:r>
            <a:r>
              <a:rPr lang="en-US" sz="1200" dirty="0" err="1"/>
              <a:t>antecioar</a:t>
            </a:r>
            <a:r>
              <a:rPr lang="en-US" sz="1200" dirty="0"/>
              <a:t>, </a:t>
            </a:r>
            <a:r>
              <a:rPr lang="en-US" sz="1200" dirty="0" err="1"/>
              <a:t>representar</a:t>
            </a:r>
            <a:r>
              <a:rPr lang="en-US" sz="1200" dirty="0"/>
              <a:t> </a:t>
            </a:r>
            <a:r>
              <a:rPr lang="en-US" sz="1200" dirty="0" err="1"/>
              <a:t>verbalmente</a:t>
            </a:r>
            <a:r>
              <a:rPr lang="en-US" sz="1200" dirty="0"/>
              <a:t>, </a:t>
            </a:r>
            <a:r>
              <a:rPr lang="en-US" sz="1200" dirty="0" err="1"/>
              <a:t>pensar</a:t>
            </a:r>
            <a:r>
              <a:rPr lang="en-US" sz="1200" dirty="0"/>
              <a:t>, </a:t>
            </a:r>
          </a:p>
          <a:p>
            <a:pPr marL="0" indent="0">
              <a:buNone/>
            </a:pPr>
            <a:r>
              <a:rPr lang="en-US" sz="1200" dirty="0"/>
              <a:t>	</a:t>
            </a:r>
            <a:r>
              <a:rPr lang="en-US" sz="1200" dirty="0" err="1"/>
              <a:t>egocentrismo</a:t>
            </a:r>
            <a:endParaRPr lang="en-US" sz="1200" dirty="0"/>
          </a:p>
          <a:p>
            <a:pPr marL="0" indent="0">
              <a:buNone/>
            </a:pPr>
            <a:r>
              <a:rPr lang="en-US" sz="1200" dirty="0"/>
              <a:t>	</a:t>
            </a:r>
            <a:r>
              <a:rPr lang="en-US" sz="1200" dirty="0" err="1"/>
              <a:t>início</a:t>
            </a:r>
            <a:r>
              <a:rPr lang="en-US" sz="1200" dirty="0"/>
              <a:t> </a:t>
            </a:r>
            <a:r>
              <a:rPr lang="en-US" sz="1200" dirty="0" err="1"/>
              <a:t>da</a:t>
            </a:r>
            <a:r>
              <a:rPr lang="en-US" sz="1200" dirty="0"/>
              <a:t> </a:t>
            </a:r>
            <a:r>
              <a:rPr lang="en-US" sz="1200" dirty="0" err="1"/>
              <a:t>moralidade</a:t>
            </a:r>
            <a:r>
              <a:rPr lang="en-US" sz="1200" dirty="0"/>
              <a:t>  (</a:t>
            </a:r>
            <a:r>
              <a:rPr lang="en-US" sz="1200" dirty="0" err="1"/>
              <a:t>obediência</a:t>
            </a:r>
            <a:r>
              <a:rPr lang="en-US" sz="1200" dirty="0"/>
              <a:t>, </a:t>
            </a:r>
            <a:r>
              <a:rPr lang="en-US" sz="1200" dirty="0" err="1"/>
              <a:t>respeito</a:t>
            </a:r>
            <a:r>
              <a:rPr lang="en-US" sz="1200" dirty="0"/>
              <a:t> à </a:t>
            </a:r>
            <a:r>
              <a:rPr lang="en-US" sz="1200" dirty="0" err="1"/>
              <a:t>autoridade</a:t>
            </a:r>
            <a:r>
              <a:rPr lang="en-US" sz="1200" dirty="0"/>
              <a:t>, </a:t>
            </a:r>
            <a:r>
              <a:rPr lang="en-US" sz="1200" dirty="0" err="1"/>
              <a:t>heteronomina</a:t>
            </a:r>
            <a:r>
              <a:rPr lang="en-US" sz="1200" dirty="0"/>
              <a:t>)</a:t>
            </a:r>
          </a:p>
          <a:p>
            <a:pPr marL="0" indent="0">
              <a:buNone/>
            </a:pPr>
            <a:endParaRPr lang="en-US" sz="1200" dirty="0"/>
          </a:p>
          <a:p>
            <a:pPr marL="0" indent="0">
              <a:buNone/>
            </a:pPr>
            <a:r>
              <a:rPr lang="en-US" sz="1200" b="1" dirty="0" err="1">
                <a:solidFill>
                  <a:srgbClr val="008000"/>
                </a:solidFill>
              </a:rPr>
              <a:t>Estágio</a:t>
            </a:r>
            <a:r>
              <a:rPr lang="en-US" sz="1200" b="1" dirty="0">
                <a:solidFill>
                  <a:srgbClr val="008000"/>
                </a:solidFill>
              </a:rPr>
              <a:t> </a:t>
            </a:r>
            <a:r>
              <a:rPr lang="en-US" sz="1200" b="1" dirty="0" err="1">
                <a:solidFill>
                  <a:srgbClr val="008000"/>
                </a:solidFill>
              </a:rPr>
              <a:t>operatório</a:t>
            </a:r>
            <a:r>
              <a:rPr lang="en-US" sz="1200" b="1" dirty="0">
                <a:solidFill>
                  <a:srgbClr val="008000"/>
                </a:solidFill>
              </a:rPr>
              <a:t> (</a:t>
            </a:r>
            <a:r>
              <a:rPr lang="en-US" sz="1200" b="1" dirty="0" err="1">
                <a:solidFill>
                  <a:srgbClr val="008000"/>
                </a:solidFill>
              </a:rPr>
              <a:t>ação</a:t>
            </a:r>
            <a:r>
              <a:rPr lang="en-US" sz="1200" b="1" dirty="0">
                <a:solidFill>
                  <a:srgbClr val="008000"/>
                </a:solidFill>
              </a:rPr>
              <a:t> </a:t>
            </a:r>
            <a:r>
              <a:rPr lang="en-US" sz="1200" b="1" dirty="0" err="1">
                <a:solidFill>
                  <a:srgbClr val="008000"/>
                </a:solidFill>
              </a:rPr>
              <a:t>interiorizada</a:t>
            </a:r>
            <a:r>
              <a:rPr lang="en-US" sz="1200" b="1" dirty="0">
                <a:solidFill>
                  <a:srgbClr val="008000"/>
                </a:solidFill>
              </a:rPr>
              <a:t>  </a:t>
            </a:r>
            <a:r>
              <a:rPr lang="en-US" sz="1200" b="1" dirty="0" err="1">
                <a:solidFill>
                  <a:srgbClr val="008000"/>
                </a:solidFill>
              </a:rPr>
              <a:t>reversível</a:t>
            </a:r>
            <a:r>
              <a:rPr lang="en-US" sz="1200" b="1" dirty="0">
                <a:solidFill>
                  <a:srgbClr val="008000"/>
                </a:solidFill>
              </a:rPr>
              <a:t>) (</a:t>
            </a:r>
            <a:r>
              <a:rPr lang="en-US" sz="1200" b="1" dirty="0" err="1">
                <a:solidFill>
                  <a:srgbClr val="008000"/>
                </a:solidFill>
              </a:rPr>
              <a:t>início</a:t>
            </a:r>
            <a:r>
              <a:rPr lang="en-US" sz="1200" b="1" dirty="0">
                <a:solidFill>
                  <a:srgbClr val="008000"/>
                </a:solidFill>
              </a:rPr>
              <a:t> do </a:t>
            </a:r>
            <a:r>
              <a:rPr lang="en-US" sz="1200" b="1" dirty="0" err="1">
                <a:solidFill>
                  <a:srgbClr val="008000"/>
                </a:solidFill>
              </a:rPr>
              <a:t>uso</a:t>
            </a:r>
            <a:r>
              <a:rPr lang="en-US" sz="1200" b="1" dirty="0">
                <a:solidFill>
                  <a:srgbClr val="008000"/>
                </a:solidFill>
              </a:rPr>
              <a:t> </a:t>
            </a:r>
            <a:r>
              <a:rPr lang="en-US" sz="1200" b="1" dirty="0" err="1">
                <a:solidFill>
                  <a:srgbClr val="008000"/>
                </a:solidFill>
              </a:rPr>
              <a:t>da</a:t>
            </a:r>
            <a:r>
              <a:rPr lang="en-US" sz="1200" b="1" dirty="0">
                <a:solidFill>
                  <a:srgbClr val="008000"/>
                </a:solidFill>
              </a:rPr>
              <a:t> </a:t>
            </a:r>
            <a:r>
              <a:rPr lang="en-US" sz="1200" b="1" dirty="0" err="1">
                <a:solidFill>
                  <a:srgbClr val="008000"/>
                </a:solidFill>
              </a:rPr>
              <a:t>lógica</a:t>
            </a:r>
            <a:r>
              <a:rPr lang="en-US" sz="1200" b="1" dirty="0">
                <a:solidFill>
                  <a:srgbClr val="008000"/>
                </a:solidFill>
              </a:rPr>
              <a:t>) [</a:t>
            </a:r>
            <a:r>
              <a:rPr lang="en-US" sz="1200" b="1" dirty="0" err="1">
                <a:solidFill>
                  <a:srgbClr val="008000"/>
                </a:solidFill>
              </a:rPr>
              <a:t>concreto</a:t>
            </a:r>
            <a:r>
              <a:rPr lang="en-US" sz="1200" b="1" dirty="0">
                <a:solidFill>
                  <a:srgbClr val="008000"/>
                </a:solidFill>
              </a:rPr>
              <a:t> e formal]</a:t>
            </a:r>
          </a:p>
          <a:p>
            <a:pPr marL="0" indent="0">
              <a:buNone/>
            </a:pPr>
            <a:endParaRPr lang="en-US" sz="1200" dirty="0"/>
          </a:p>
          <a:p>
            <a:pPr marL="0" indent="0">
              <a:buNone/>
            </a:pPr>
            <a:r>
              <a:rPr lang="en-US" sz="1200" dirty="0"/>
              <a:t>	</a:t>
            </a:r>
            <a:r>
              <a:rPr lang="en-US" sz="1200" b="1" dirty="0" err="1">
                <a:solidFill>
                  <a:srgbClr val="008000"/>
                </a:solidFill>
              </a:rPr>
              <a:t>Estágio</a:t>
            </a:r>
            <a:r>
              <a:rPr lang="en-US" sz="1200" b="1" dirty="0">
                <a:solidFill>
                  <a:srgbClr val="008000"/>
                </a:solidFill>
              </a:rPr>
              <a:t> das </a:t>
            </a:r>
            <a:r>
              <a:rPr lang="en-US" sz="1200" b="1" dirty="0" err="1">
                <a:solidFill>
                  <a:srgbClr val="008000"/>
                </a:solidFill>
              </a:rPr>
              <a:t>operações</a:t>
            </a:r>
            <a:r>
              <a:rPr lang="en-US" sz="1200" b="1" dirty="0">
                <a:solidFill>
                  <a:srgbClr val="008000"/>
                </a:solidFill>
              </a:rPr>
              <a:t>  </a:t>
            </a:r>
            <a:r>
              <a:rPr lang="en-US" sz="1200" b="1" dirty="0" err="1">
                <a:solidFill>
                  <a:srgbClr val="008000"/>
                </a:solidFill>
              </a:rPr>
              <a:t>concretas</a:t>
            </a:r>
            <a:r>
              <a:rPr lang="en-US" sz="1200" b="1" dirty="0">
                <a:solidFill>
                  <a:srgbClr val="008000"/>
                </a:solidFill>
              </a:rPr>
              <a:t>  </a:t>
            </a:r>
            <a:r>
              <a:rPr lang="en-US" sz="1200" dirty="0"/>
              <a:t>(7-12 </a:t>
            </a:r>
            <a:r>
              <a:rPr lang="en-US" sz="1200" dirty="0" err="1"/>
              <a:t>anos</a:t>
            </a:r>
            <a:r>
              <a:rPr lang="en-US" sz="1200" dirty="0"/>
              <a:t>):  </a:t>
            </a:r>
            <a:r>
              <a:rPr lang="en-US" sz="1200" dirty="0" err="1"/>
              <a:t>associada</a:t>
            </a:r>
            <a:r>
              <a:rPr lang="en-US" sz="1200" dirty="0"/>
              <a:t> a </a:t>
            </a:r>
            <a:r>
              <a:rPr lang="en-US" sz="1200" dirty="0" err="1"/>
              <a:t>objetos</a:t>
            </a:r>
            <a:r>
              <a:rPr lang="en-US" sz="1200" dirty="0"/>
              <a:t>  e </a:t>
            </a:r>
            <a:r>
              <a:rPr lang="en-US" sz="1200" dirty="0" err="1"/>
              <a:t>fatos</a:t>
            </a:r>
            <a:r>
              <a:rPr lang="en-US" sz="1200" dirty="0"/>
              <a:t> </a:t>
            </a:r>
            <a:r>
              <a:rPr lang="en-US" sz="1200" dirty="0" err="1"/>
              <a:t>objetivamente</a:t>
            </a:r>
            <a:r>
              <a:rPr lang="en-US" sz="1200" dirty="0"/>
              <a:t> dados</a:t>
            </a:r>
          </a:p>
          <a:p>
            <a:pPr marL="0" indent="0">
              <a:buNone/>
            </a:pPr>
            <a:r>
              <a:rPr lang="en-US" sz="1200" dirty="0"/>
              <a:t>		</a:t>
            </a:r>
            <a:r>
              <a:rPr lang="en-US" sz="1200" dirty="0" err="1"/>
              <a:t>Esquemas</a:t>
            </a:r>
            <a:r>
              <a:rPr lang="en-US" sz="1200" dirty="0"/>
              <a:t> de </a:t>
            </a:r>
            <a:r>
              <a:rPr lang="en-US" sz="1200" dirty="0" err="1"/>
              <a:t>ação</a:t>
            </a:r>
            <a:r>
              <a:rPr lang="en-US" sz="1200" dirty="0"/>
              <a:t>: </a:t>
            </a:r>
            <a:r>
              <a:rPr lang="en-US" sz="1200" dirty="0" err="1"/>
              <a:t>simpatizar</a:t>
            </a:r>
            <a:r>
              <a:rPr lang="en-US" sz="1200" dirty="0"/>
              <a:t>, </a:t>
            </a:r>
            <a:r>
              <a:rPr lang="en-US" sz="1200" dirty="0" err="1"/>
              <a:t>obedecer</a:t>
            </a:r>
            <a:r>
              <a:rPr lang="en-US" sz="1200" dirty="0"/>
              <a:t>, </a:t>
            </a:r>
            <a:r>
              <a:rPr lang="en-US" sz="1200" dirty="0" err="1"/>
              <a:t>respeitar</a:t>
            </a:r>
            <a:r>
              <a:rPr lang="en-US" sz="1200" dirty="0"/>
              <a:t>, </a:t>
            </a:r>
            <a:r>
              <a:rPr lang="en-US" sz="1200" dirty="0" err="1"/>
              <a:t>pensamento</a:t>
            </a:r>
            <a:r>
              <a:rPr lang="en-US" sz="1200" dirty="0"/>
              <a:t> </a:t>
            </a:r>
            <a:r>
              <a:rPr lang="en-US" sz="1200" dirty="0" err="1"/>
              <a:t>concreto</a:t>
            </a:r>
            <a:endParaRPr lang="en-US" sz="1200" dirty="0"/>
          </a:p>
          <a:p>
            <a:pPr marL="0" indent="0">
              <a:buNone/>
            </a:pPr>
            <a:r>
              <a:rPr lang="en-US" sz="1200" dirty="0"/>
              <a:t>		</a:t>
            </a:r>
            <a:r>
              <a:rPr lang="en-US" sz="1200" dirty="0" err="1"/>
              <a:t>Desenvolvimento</a:t>
            </a:r>
            <a:r>
              <a:rPr lang="en-US" sz="1200" dirty="0"/>
              <a:t> da moral </a:t>
            </a:r>
            <a:r>
              <a:rPr lang="en-US" sz="1200" dirty="0" err="1"/>
              <a:t>idade</a:t>
            </a:r>
            <a:r>
              <a:rPr lang="en-US" sz="1200" dirty="0"/>
              <a:t> (</a:t>
            </a:r>
            <a:r>
              <a:rPr lang="en-US" sz="1200" dirty="0" err="1"/>
              <a:t>respeito</a:t>
            </a:r>
            <a:r>
              <a:rPr lang="en-US" sz="1200" dirty="0"/>
              <a:t> </a:t>
            </a:r>
            <a:r>
              <a:rPr lang="en-US" sz="1200" dirty="0" err="1"/>
              <a:t>mútuo</a:t>
            </a:r>
            <a:r>
              <a:rPr lang="en-US" sz="1200" dirty="0"/>
              <a:t>,   </a:t>
            </a:r>
            <a:r>
              <a:rPr lang="en-US" sz="1200" dirty="0" err="1"/>
              <a:t>autônomia</a:t>
            </a:r>
            <a:r>
              <a:rPr lang="en-US" sz="1200" dirty="0"/>
              <a:t>)</a:t>
            </a:r>
          </a:p>
          <a:p>
            <a:pPr marL="0" indent="0">
              <a:buNone/>
            </a:pPr>
            <a:endParaRPr lang="en-US" sz="1200" dirty="0"/>
          </a:p>
          <a:p>
            <a:pPr marL="0" indent="0">
              <a:buNone/>
            </a:pPr>
            <a:r>
              <a:rPr lang="en-US" sz="1200" dirty="0"/>
              <a:t>	</a:t>
            </a:r>
            <a:r>
              <a:rPr lang="en-US" sz="1200" b="1" dirty="0" err="1">
                <a:solidFill>
                  <a:srgbClr val="008000"/>
                </a:solidFill>
              </a:rPr>
              <a:t>Estágio</a:t>
            </a:r>
            <a:r>
              <a:rPr lang="en-US" sz="1200" b="1" dirty="0">
                <a:solidFill>
                  <a:srgbClr val="008000"/>
                </a:solidFill>
              </a:rPr>
              <a:t> das </a:t>
            </a:r>
            <a:r>
              <a:rPr lang="en-US" sz="1200" b="1" dirty="0" err="1">
                <a:solidFill>
                  <a:srgbClr val="008000"/>
                </a:solidFill>
              </a:rPr>
              <a:t>operações</a:t>
            </a:r>
            <a:r>
              <a:rPr lang="en-US" sz="1200" b="1" dirty="0">
                <a:solidFill>
                  <a:srgbClr val="008000"/>
                </a:solidFill>
              </a:rPr>
              <a:t> </a:t>
            </a:r>
            <a:r>
              <a:rPr lang="en-US" sz="1200" b="1" dirty="0" err="1">
                <a:solidFill>
                  <a:srgbClr val="008000"/>
                </a:solidFill>
              </a:rPr>
              <a:t>formais</a:t>
            </a:r>
            <a:r>
              <a:rPr lang="en-US" sz="1200" b="1" dirty="0">
                <a:solidFill>
                  <a:srgbClr val="008000"/>
                </a:solidFill>
              </a:rPr>
              <a:t>  </a:t>
            </a:r>
            <a:r>
              <a:rPr lang="en-US" sz="1200" dirty="0"/>
              <a:t>(12</a:t>
            </a:r>
            <a:r>
              <a:rPr lang="en-US" sz="1200" dirty="0">
                <a:sym typeface="Wingdings"/>
              </a:rPr>
              <a:t>) :  </a:t>
            </a:r>
            <a:r>
              <a:rPr lang="en-US" sz="1200" dirty="0" err="1">
                <a:sym typeface="Wingdings"/>
              </a:rPr>
              <a:t>associada</a:t>
            </a:r>
            <a:r>
              <a:rPr lang="en-US" sz="1200" dirty="0">
                <a:sym typeface="Wingdings"/>
              </a:rPr>
              <a:t> a </a:t>
            </a:r>
            <a:r>
              <a:rPr lang="en-US" sz="1200" dirty="0" err="1">
                <a:sym typeface="Wingdings"/>
              </a:rPr>
              <a:t>objetos</a:t>
            </a:r>
            <a:r>
              <a:rPr lang="en-US" sz="1200" dirty="0">
                <a:sym typeface="Wingdings"/>
              </a:rPr>
              <a:t> e </a:t>
            </a:r>
            <a:r>
              <a:rPr lang="en-US" sz="1200" dirty="0" err="1">
                <a:sym typeface="Wingdings"/>
              </a:rPr>
              <a:t>fatos</a:t>
            </a:r>
            <a:r>
              <a:rPr lang="en-US" sz="1200" dirty="0">
                <a:sym typeface="Wingdings"/>
              </a:rPr>
              <a:t> </a:t>
            </a:r>
            <a:r>
              <a:rPr lang="en-US" sz="1200" dirty="0" err="1">
                <a:sym typeface="Wingdings"/>
              </a:rPr>
              <a:t>hitpotéticos</a:t>
            </a:r>
            <a:endParaRPr lang="en-US" sz="1200" dirty="0">
              <a:sym typeface="Wingdings"/>
            </a:endParaRPr>
          </a:p>
          <a:p>
            <a:pPr marL="0" indent="0">
              <a:buNone/>
            </a:pPr>
            <a:r>
              <a:rPr lang="en-US" sz="1200" dirty="0">
                <a:sym typeface="Wingdings"/>
              </a:rPr>
              <a:t>		</a:t>
            </a:r>
            <a:r>
              <a:rPr lang="en-US" sz="1200" dirty="0" err="1">
                <a:sym typeface="Wingdings"/>
              </a:rPr>
              <a:t>escutar</a:t>
            </a:r>
            <a:r>
              <a:rPr lang="en-US" sz="1200" dirty="0">
                <a:sym typeface="Wingdings"/>
              </a:rPr>
              <a:t>, </a:t>
            </a:r>
            <a:r>
              <a:rPr lang="en-US" sz="1200" dirty="0" err="1">
                <a:sym typeface="Wingdings"/>
              </a:rPr>
              <a:t>compartilhar</a:t>
            </a:r>
            <a:r>
              <a:rPr lang="en-US" sz="1200" dirty="0">
                <a:sym typeface="Wingdings"/>
              </a:rPr>
              <a:t>, </a:t>
            </a:r>
            <a:r>
              <a:rPr lang="en-US" sz="1200" dirty="0" err="1">
                <a:sym typeface="Wingdings"/>
              </a:rPr>
              <a:t>colaborar</a:t>
            </a:r>
            <a:r>
              <a:rPr lang="en-US" sz="1200" dirty="0">
                <a:sym typeface="Wingdings"/>
              </a:rPr>
              <a:t>, </a:t>
            </a:r>
            <a:r>
              <a:rPr lang="en-US" sz="1200" dirty="0" err="1">
                <a:sym typeface="Wingdings"/>
              </a:rPr>
              <a:t>conceitualizar</a:t>
            </a:r>
            <a:r>
              <a:rPr lang="en-US" sz="1200" dirty="0">
                <a:sym typeface="Wingdings"/>
              </a:rPr>
              <a:t>  ; </a:t>
            </a:r>
          </a:p>
        </p:txBody>
      </p:sp>
      <p:sp>
        <p:nvSpPr>
          <p:cNvPr id="4" name="Slide Number Placeholder 3"/>
          <p:cNvSpPr>
            <a:spLocks noGrp="1"/>
          </p:cNvSpPr>
          <p:nvPr>
            <p:ph type="sldNum" sz="quarter" idx="12"/>
          </p:nvPr>
        </p:nvSpPr>
        <p:spPr/>
        <p:txBody>
          <a:bodyPr/>
          <a:lstStyle/>
          <a:p>
            <a:fld id="{13932E93-1C6C-C34F-8F0F-3A6328FB4BEB}" type="slidenum">
              <a:rPr lang="en-US" smtClean="0"/>
              <a:pPr/>
              <a:t>29</a:t>
            </a:fld>
            <a:endParaRPr lang="en-US"/>
          </a:p>
        </p:txBody>
      </p:sp>
    </p:spTree>
    <p:extLst>
      <p:ext uri="{BB962C8B-B14F-4D97-AF65-F5344CB8AC3E}">
        <p14:creationId xmlns:p14="http://schemas.microsoft.com/office/powerpoint/2010/main" val="59704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pt-BR" b="1" dirty="0"/>
              <a:t>Jean Piaget (1896-1980)</a:t>
            </a:r>
            <a:br>
              <a:rPr lang="pt-BR" dirty="0"/>
            </a:br>
            <a:endParaRPr lang="en-US" dirty="0"/>
          </a:p>
        </p:txBody>
      </p:sp>
      <p:sp>
        <p:nvSpPr>
          <p:cNvPr id="3" name="Subtitle 2"/>
          <p:cNvSpPr>
            <a:spLocks noGrp="1"/>
          </p:cNvSpPr>
          <p:nvPr>
            <p:ph type="subTitle" idx="1"/>
          </p:nvPr>
        </p:nvSpPr>
        <p:spPr/>
        <p:txBody>
          <a:bodyPr>
            <a:normAutofit/>
          </a:bodyPr>
          <a:lstStyle/>
          <a:p>
            <a:r>
              <a:rPr lang="pt-BR" b="1" i="1" dirty="0">
                <a:solidFill>
                  <a:srgbClr val="002060"/>
                </a:solidFill>
              </a:rPr>
              <a:t>A epistemologia genética</a:t>
            </a:r>
            <a:endParaRPr lang="pt-BR" dirty="0">
              <a:solidFill>
                <a:srgbClr val="002060"/>
              </a:solidFill>
            </a:endParaRPr>
          </a:p>
          <a:p>
            <a:r>
              <a:rPr lang="pt-BR" b="1" dirty="0">
                <a:solidFill>
                  <a:srgbClr val="002060"/>
                </a:solidFill>
              </a:rPr>
              <a:t>como uma teoria da construção da nossa faculdade de conhecer</a:t>
            </a:r>
            <a:endParaRPr lang="pt-BR" dirty="0">
              <a:solidFill>
                <a:srgbClr val="002060"/>
              </a:solidFill>
            </a:endParaRPr>
          </a:p>
          <a:p>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3</a:t>
            </a:fld>
            <a:endParaRPr lang="en-US"/>
          </a:p>
        </p:txBody>
      </p:sp>
    </p:spTree>
    <p:extLst>
      <p:ext uri="{BB962C8B-B14F-4D97-AF65-F5344CB8AC3E}">
        <p14:creationId xmlns:p14="http://schemas.microsoft.com/office/powerpoint/2010/main" val="17196599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O </a:t>
            </a:r>
            <a:r>
              <a:rPr lang="en-US" sz="2400" b="1" dirty="0" err="1"/>
              <a:t>desenvolvimento</a:t>
            </a:r>
            <a:r>
              <a:rPr lang="en-US" sz="2400" b="1" dirty="0"/>
              <a:t> </a:t>
            </a:r>
            <a:r>
              <a:rPr lang="en-US" sz="2400" b="1" dirty="0" err="1"/>
              <a:t>é</a:t>
            </a:r>
            <a:r>
              <a:rPr lang="en-US" sz="2400" b="1" dirty="0"/>
              <a:t> </a:t>
            </a:r>
            <a:r>
              <a:rPr lang="en-US" sz="2400" b="1" dirty="0" err="1"/>
              <a:t>mediado</a:t>
            </a:r>
            <a:r>
              <a:rPr lang="en-US" sz="2400" b="1" dirty="0"/>
              <a:t> </a:t>
            </a:r>
            <a:r>
              <a:rPr lang="en-US" sz="2400" b="1" dirty="0" err="1"/>
              <a:t>pela</a:t>
            </a:r>
            <a:r>
              <a:rPr lang="en-US" sz="2400" b="1" dirty="0"/>
              <a:t> </a:t>
            </a:r>
            <a:r>
              <a:rPr lang="en-US" sz="2400" b="1" dirty="0" err="1"/>
              <a:t>ação</a:t>
            </a:r>
            <a:r>
              <a:rPr lang="en-US" sz="2400" b="1" dirty="0"/>
              <a:t> no </a:t>
            </a:r>
            <a:r>
              <a:rPr lang="en-US" sz="2400" b="1" dirty="0" err="1"/>
              <a:t>mundo</a:t>
            </a:r>
            <a:endParaRPr lang="en-US" sz="2400" b="1" dirty="0">
              <a:solidFill>
                <a:srgbClr val="FF0000"/>
              </a:solidFill>
            </a:endParaRPr>
          </a:p>
        </p:txBody>
      </p:sp>
      <p:sp>
        <p:nvSpPr>
          <p:cNvPr id="3" name="Content Placeholder 2"/>
          <p:cNvSpPr>
            <a:spLocks noGrp="1"/>
          </p:cNvSpPr>
          <p:nvPr>
            <p:ph idx="1"/>
          </p:nvPr>
        </p:nvSpPr>
        <p:spPr/>
        <p:txBody>
          <a:bodyPr>
            <a:normAutofit fontScale="32500" lnSpcReduction="20000"/>
          </a:bodyPr>
          <a:lstStyle/>
          <a:p>
            <a:pPr marL="0" indent="0" algn="just">
              <a:lnSpc>
                <a:spcPct val="170000"/>
              </a:lnSpc>
              <a:buNone/>
            </a:pPr>
            <a:endParaRPr lang="pt-BR" sz="6400" dirty="0">
              <a:solidFill>
                <a:srgbClr val="FF0000"/>
              </a:solidFill>
            </a:endParaRPr>
          </a:p>
          <a:p>
            <a:pPr marL="0" indent="0" algn="just">
              <a:lnSpc>
                <a:spcPct val="170000"/>
              </a:lnSpc>
              <a:buNone/>
            </a:pPr>
            <a:r>
              <a:rPr lang="pt-BR" sz="6400" dirty="0">
                <a:solidFill>
                  <a:srgbClr val="FF0000"/>
                </a:solidFill>
              </a:rPr>
              <a:t>O elemento mediador, que leva à constituição e/ou organização de um esquema de ação e de pensamento, para Piaget, é a ação sobre o mundo</a:t>
            </a:r>
            <a:r>
              <a:rPr lang="pt-BR" sz="6400" dirty="0"/>
              <a:t>; ação que ocorre, por sua vez, a partir de determinados modos de ação. </a:t>
            </a:r>
          </a:p>
          <a:p>
            <a:pPr marL="0" indent="0" algn="just">
              <a:lnSpc>
                <a:spcPct val="170000"/>
              </a:lnSpc>
              <a:buNone/>
            </a:pPr>
            <a:endParaRPr lang="pt-BR" sz="6400" dirty="0"/>
          </a:p>
          <a:p>
            <a:pPr marL="0" indent="0" algn="just">
              <a:lnSpc>
                <a:spcPct val="170000"/>
              </a:lnSpc>
              <a:buNone/>
            </a:pPr>
            <a:r>
              <a:rPr lang="pt-BR" sz="6400" dirty="0"/>
              <a:t>Assim, os diversos modos de ação, sucessivamente em desenvolvimento de complexidade crescente, leva a caracterização de estágios ou períodos: </a:t>
            </a:r>
          </a:p>
          <a:p>
            <a:pPr marL="0" indent="0" algn="just">
              <a:lnSpc>
                <a:spcPct val="170000"/>
              </a:lnSpc>
              <a:buNone/>
            </a:pPr>
            <a:r>
              <a:rPr lang="pt-BR" sz="4800" dirty="0">
                <a:solidFill>
                  <a:srgbClr val="0000FF"/>
                </a:solidFill>
              </a:rPr>
              <a:t>(</a:t>
            </a:r>
            <a:r>
              <a:rPr lang="pt-BR" sz="4800" dirty="0" err="1">
                <a:solidFill>
                  <a:srgbClr val="0000FF"/>
                </a:solidFill>
              </a:rPr>
              <a:t>Palanga</a:t>
            </a:r>
            <a:r>
              <a:rPr lang="pt-BR" sz="4800" dirty="0">
                <a:solidFill>
                  <a:srgbClr val="0000FF"/>
                </a:solidFill>
              </a:rPr>
              <a:t>, 1994, p. 19)</a:t>
            </a:r>
          </a:p>
          <a:p>
            <a:pPr marL="0" indent="0">
              <a:buNone/>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30</a:t>
            </a:fld>
            <a:endParaRPr lang="en-US"/>
          </a:p>
        </p:txBody>
      </p:sp>
    </p:spTree>
    <p:extLst>
      <p:ext uri="{BB962C8B-B14F-4D97-AF65-F5344CB8AC3E}">
        <p14:creationId xmlns:p14="http://schemas.microsoft.com/office/powerpoint/2010/main" val="39652382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4. A </a:t>
            </a:r>
            <a:r>
              <a:rPr lang="en-US" sz="2800" b="1" dirty="0" err="1">
                <a:solidFill>
                  <a:srgbClr val="FF0000"/>
                </a:solidFill>
              </a:rPr>
              <a:t>primeira</a:t>
            </a:r>
            <a:r>
              <a:rPr lang="en-US" sz="2800" b="1" dirty="0">
                <a:solidFill>
                  <a:srgbClr val="FF0000"/>
                </a:solidFill>
              </a:rPr>
              <a:t> moral: a </a:t>
            </a:r>
            <a:r>
              <a:rPr lang="en-US" sz="2800" b="1" dirty="0" err="1">
                <a:solidFill>
                  <a:srgbClr val="FF0000"/>
                </a:solidFill>
              </a:rPr>
              <a:t>obediência</a:t>
            </a:r>
            <a:r>
              <a:rPr lang="en-US" sz="2800" b="1" dirty="0">
                <a:solidFill>
                  <a:srgbClr val="FF0000"/>
                </a:solidFill>
              </a:rPr>
              <a:t> </a:t>
            </a:r>
            <a:r>
              <a:rPr lang="en-US" sz="2800" b="1" dirty="0" err="1">
                <a:solidFill>
                  <a:srgbClr val="FF0000"/>
                </a:solidFill>
              </a:rPr>
              <a:t>à</a:t>
            </a:r>
            <a:r>
              <a:rPr lang="en-US" sz="2800" b="1" dirty="0">
                <a:solidFill>
                  <a:srgbClr val="FF0000"/>
                </a:solidFill>
              </a:rPr>
              <a:t> </a:t>
            </a:r>
            <a:r>
              <a:rPr lang="en-US" sz="2800" b="1" dirty="0" err="1">
                <a:solidFill>
                  <a:srgbClr val="FF0000"/>
                </a:solidFill>
              </a:rPr>
              <a:t>vontade</a:t>
            </a:r>
            <a:r>
              <a:rPr lang="en-US" sz="2800" b="1" dirty="0">
                <a:solidFill>
                  <a:srgbClr val="FF0000"/>
                </a:solidFill>
              </a:rPr>
              <a:t> dos </a:t>
            </a:r>
            <a:r>
              <a:rPr lang="en-US" sz="2800" b="1" dirty="0" err="1">
                <a:solidFill>
                  <a:srgbClr val="FF0000"/>
                </a:solidFill>
              </a:rPr>
              <a:t>pais</a:t>
            </a:r>
            <a:endParaRPr lang="en-US" sz="2800" b="1" dirty="0">
              <a:solidFill>
                <a:srgbClr val="FF0000"/>
              </a:solidFill>
            </a:endParaRPr>
          </a:p>
        </p:txBody>
      </p:sp>
      <p:sp>
        <p:nvSpPr>
          <p:cNvPr id="3" name="Content Placeholder 2"/>
          <p:cNvSpPr>
            <a:spLocks noGrp="1"/>
          </p:cNvSpPr>
          <p:nvPr>
            <p:ph idx="1"/>
          </p:nvPr>
        </p:nvSpPr>
        <p:spPr/>
        <p:txBody>
          <a:bodyPr>
            <a:normAutofit fontScale="47500" lnSpcReduction="20000"/>
          </a:bodyPr>
          <a:lstStyle/>
          <a:p>
            <a:pPr marL="0" indent="0" algn="just">
              <a:lnSpc>
                <a:spcPct val="170000"/>
              </a:lnSpc>
              <a:buNone/>
            </a:pPr>
            <a:endParaRPr lang="pt-BR" sz="2900" dirty="0"/>
          </a:p>
          <a:p>
            <a:pPr marL="0" indent="0" algn="just">
              <a:lnSpc>
                <a:spcPct val="170000"/>
              </a:lnSpc>
              <a:buNone/>
            </a:pPr>
            <a:r>
              <a:rPr lang="pt-BR" sz="2900" dirty="0"/>
              <a:t>A primeira moral da criança é a da obediência e o primeiro critério do bem é durante muito tempo, para os pequenos, a vontade dos pais. </a:t>
            </a:r>
          </a:p>
          <a:p>
            <a:pPr marL="0" indent="0" algn="just">
              <a:lnSpc>
                <a:spcPct val="170000"/>
              </a:lnSpc>
              <a:buNone/>
            </a:pPr>
            <a:endParaRPr lang="pt-BR" sz="2900" dirty="0"/>
          </a:p>
          <a:p>
            <a:pPr marL="0" indent="0" algn="just">
              <a:lnSpc>
                <a:spcPct val="170000"/>
              </a:lnSpc>
              <a:buNone/>
            </a:pPr>
            <a:r>
              <a:rPr lang="pt-BR" sz="2900" dirty="0"/>
              <a:t>Então, os valores morais assim concebidos são valores normativos, no sentido que não são mais determinados por simples regulações espontâneas como as simpatias e antipatias, mas graças ao respeito, por regras propriamente ditas. [...] </a:t>
            </a:r>
          </a:p>
          <a:p>
            <a:pPr marL="0" indent="0" algn="just">
              <a:lnSpc>
                <a:spcPct val="170000"/>
              </a:lnSpc>
              <a:buNone/>
            </a:pPr>
            <a:endParaRPr lang="pt-BR" sz="2900" dirty="0"/>
          </a:p>
          <a:p>
            <a:pPr marL="0" indent="0" algn="just">
              <a:lnSpc>
                <a:spcPct val="170000"/>
              </a:lnSpc>
              <a:buNone/>
            </a:pPr>
            <a:r>
              <a:rPr lang="pt-BR" sz="2900" dirty="0"/>
              <a:t>A moral na primeira infância fica, com efeito, essencialmente heterônoma, isto é, dependente de uma vontade exterior, que é a dos seres respeitados ou dos pais. </a:t>
            </a:r>
          </a:p>
          <a:p>
            <a:pPr marL="0" indent="0" algn="just">
              <a:lnSpc>
                <a:spcPct val="170000"/>
              </a:lnSpc>
              <a:buNone/>
            </a:pPr>
            <a:endParaRPr lang="pt-BR" dirty="0"/>
          </a:p>
          <a:p>
            <a:pPr marL="0" indent="0">
              <a:buNone/>
            </a:pPr>
            <a:r>
              <a:rPr lang="pt-BR" sz="2500" dirty="0">
                <a:solidFill>
                  <a:srgbClr val="0000FF"/>
                </a:solidFill>
              </a:rPr>
              <a:t>(Piaget, 1967, p. 39)</a:t>
            </a:r>
          </a:p>
          <a:p>
            <a:pPr marL="0" indent="0">
              <a:buNone/>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31</a:t>
            </a:fld>
            <a:endParaRPr lang="en-US"/>
          </a:p>
        </p:txBody>
      </p:sp>
    </p:spTree>
    <p:extLst>
      <p:ext uri="{BB962C8B-B14F-4D97-AF65-F5344CB8AC3E}">
        <p14:creationId xmlns:p14="http://schemas.microsoft.com/office/powerpoint/2010/main" val="25278013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FF0000"/>
                </a:solidFill>
              </a:rPr>
              <a:t>4. O </a:t>
            </a:r>
            <a:r>
              <a:rPr lang="en-US" sz="2800" b="1" dirty="0" err="1">
                <a:solidFill>
                  <a:srgbClr val="FF0000"/>
                </a:solidFill>
              </a:rPr>
              <a:t>desenvolvimento</a:t>
            </a:r>
            <a:r>
              <a:rPr lang="en-US" sz="2800" b="1" dirty="0">
                <a:solidFill>
                  <a:srgbClr val="FF0000"/>
                </a:solidFill>
              </a:rPr>
              <a:t> moral: o </a:t>
            </a:r>
            <a:r>
              <a:rPr lang="en-US" sz="2800" b="1" dirty="0" err="1">
                <a:solidFill>
                  <a:srgbClr val="FF0000"/>
                </a:solidFill>
              </a:rPr>
              <a:t>respeito</a:t>
            </a:r>
            <a:r>
              <a:rPr lang="en-US" sz="2800" b="1" dirty="0">
                <a:solidFill>
                  <a:srgbClr val="FF0000"/>
                </a:solidFill>
              </a:rPr>
              <a:t> </a:t>
            </a:r>
            <a:r>
              <a:rPr lang="en-US" sz="2800" b="1" dirty="0" err="1">
                <a:solidFill>
                  <a:srgbClr val="FF0000"/>
                </a:solidFill>
              </a:rPr>
              <a:t>mútuo</a:t>
            </a:r>
            <a:endParaRPr lang="en-US" sz="2800"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marL="0" indent="0" algn="just">
              <a:lnSpc>
                <a:spcPct val="160000"/>
              </a:lnSpc>
              <a:buNone/>
            </a:pPr>
            <a:endParaRPr lang="pt-BR" sz="1600" dirty="0"/>
          </a:p>
          <a:p>
            <a:pPr marL="0" indent="0" algn="just">
              <a:lnSpc>
                <a:spcPct val="160000"/>
              </a:lnSpc>
              <a:buNone/>
            </a:pPr>
            <a:r>
              <a:rPr lang="pt-BR" sz="1600" dirty="0"/>
              <a:t>a afetividade, </a:t>
            </a:r>
            <a:r>
              <a:rPr lang="pt-BR" sz="1600" dirty="0">
                <a:solidFill>
                  <a:srgbClr val="FF0000"/>
                </a:solidFill>
              </a:rPr>
              <a:t>entre os sete e os doze anos</a:t>
            </a:r>
            <a:r>
              <a:rPr lang="pt-BR" sz="1600" dirty="0"/>
              <a:t>, caracteriza-se pela aparição de novos sentimentos morais e, sobretudo, por uma organização da vontade, que leva a uma melhor integração do eu e a uma regulação da vida afetiva</a:t>
            </a:r>
            <a:r>
              <a:rPr lang="pt-BR" sz="1300" dirty="0"/>
              <a:t>. (</a:t>
            </a:r>
            <a:r>
              <a:rPr lang="pt-BR" sz="1300" dirty="0">
                <a:hlinkClick r:id="" action="ppaction://hlinkfile" tooltip="Piaget, 1964 #1716"/>
              </a:rPr>
              <a:t>Piaget, 1964, p. 53</a:t>
            </a:r>
            <a:r>
              <a:rPr lang="pt-BR" sz="1300" dirty="0"/>
              <a:t>)</a:t>
            </a:r>
          </a:p>
          <a:p>
            <a:pPr marL="0" indent="0" algn="just">
              <a:lnSpc>
                <a:spcPct val="160000"/>
              </a:lnSpc>
              <a:buNone/>
            </a:pPr>
            <a:endParaRPr lang="pt-BR" sz="1300" dirty="0"/>
          </a:p>
          <a:p>
            <a:pPr marL="0" indent="0" algn="just">
              <a:lnSpc>
                <a:spcPct val="160000"/>
              </a:lnSpc>
              <a:buNone/>
            </a:pPr>
            <a:r>
              <a:rPr lang="pt-BR" sz="1500" dirty="0"/>
              <a:t>os primeiros sentimentos morais se originaram do respeito unilateral da criança em relação a seus pais, ou ao adulto, e também como este respeito estabelece a formação de uma moral de obediência ou </a:t>
            </a:r>
            <a:r>
              <a:rPr lang="pt-BR" sz="1500" dirty="0" err="1"/>
              <a:t>heteronomia</a:t>
            </a:r>
            <a:r>
              <a:rPr lang="pt-BR" sz="1500" dirty="0"/>
              <a:t>. O novo sentimento, que intervém em função da cooperação entre as crianças, e das formas de vida social dela decorrentes (ver III-A), consiste essencialmente em </a:t>
            </a:r>
            <a:r>
              <a:rPr lang="pt-BR" sz="1500" dirty="0">
                <a:solidFill>
                  <a:srgbClr val="FF0000"/>
                </a:solidFill>
              </a:rPr>
              <a:t>mútuo respeito</a:t>
            </a:r>
            <a:r>
              <a:rPr lang="pt-BR" sz="1500" dirty="0"/>
              <a:t>. </a:t>
            </a:r>
          </a:p>
          <a:p>
            <a:pPr marL="0" indent="0" algn="just">
              <a:lnSpc>
                <a:spcPct val="160000"/>
              </a:lnSpc>
              <a:buNone/>
            </a:pPr>
            <a:endParaRPr lang="pt-BR" sz="1500" dirty="0"/>
          </a:p>
          <a:p>
            <a:pPr marL="0" indent="0" algn="just">
              <a:lnSpc>
                <a:spcPct val="160000"/>
              </a:lnSpc>
              <a:buNone/>
            </a:pPr>
            <a:r>
              <a:rPr lang="pt-BR" sz="1500" dirty="0"/>
              <a:t>Este existe quando os indivíduos se atribuem, reciprocamente, um valor pessoal equivalente, não se limitando a valorizar uma ou outra ação específica. Geneticamente, o respeito mútuo se origina do respeito unilateral, do qual constitui uma forma limite. Acontece que um indivíduo sinta o outro como superior em determinado aspecto e em posição de reciprocidade em aspecto diferente. Neste caso, uma valorização mútua global segue-se cedo ou tarde. De maneira geral, existe respeito mútuo em toda amizade fundada na estima, em toda colaboração que exclua a autoridade etc. </a:t>
            </a:r>
            <a:r>
              <a:rPr lang="pt-BR" sz="1100" dirty="0"/>
              <a:t>(</a:t>
            </a:r>
            <a:r>
              <a:rPr lang="pt-BR" sz="1100" dirty="0">
                <a:hlinkClick r:id="" action="ppaction://hlinkfile" tooltip="Piaget, 1964 #1716"/>
              </a:rPr>
              <a:t>Piaget, 1964, p. 53</a:t>
            </a:r>
            <a:r>
              <a:rPr lang="pt-BR" sz="1100" dirty="0"/>
              <a:t>)</a:t>
            </a:r>
          </a:p>
          <a:p>
            <a:pPr marL="0" indent="0" algn="just">
              <a:lnSpc>
                <a:spcPct val="160000"/>
              </a:lnSpc>
              <a:buNone/>
            </a:pPr>
            <a:endParaRPr lang="pt-BR" sz="1100" dirty="0"/>
          </a:p>
          <a:p>
            <a:pPr marL="0" indent="0" algn="just">
              <a:lnSpc>
                <a:spcPct val="160000"/>
              </a:lnSpc>
              <a:buNone/>
            </a:pPr>
            <a:r>
              <a:rPr lang="pt-BR" sz="1500" dirty="0"/>
              <a:t>Ora, o respeito mútuo conduz a formas novas de sentimentos morais, distintas da obediência exterior inicial. Podem-se citar, em primeiro lugar, as transformações referentes ao sentimento da regra, tanto a que liga as crianças entre si, como aquela que as une ao adulto</a:t>
            </a:r>
            <a:r>
              <a:rPr lang="pt-BR" sz="1100" dirty="0"/>
              <a:t>. (</a:t>
            </a:r>
            <a:r>
              <a:rPr lang="pt-BR" sz="1100" dirty="0">
                <a:hlinkClick r:id="" action="ppaction://hlinkfile" tooltip="Piaget, 1964 #1716"/>
              </a:rPr>
              <a:t>Piaget, 1964, p. 53</a:t>
            </a:r>
            <a:r>
              <a:rPr lang="pt-BR" sz="1100" dirty="0"/>
              <a:t>)</a:t>
            </a:r>
          </a:p>
        </p:txBody>
      </p:sp>
      <p:sp>
        <p:nvSpPr>
          <p:cNvPr id="4" name="Slide Number Placeholder 3"/>
          <p:cNvSpPr>
            <a:spLocks noGrp="1"/>
          </p:cNvSpPr>
          <p:nvPr>
            <p:ph type="sldNum" sz="quarter" idx="12"/>
          </p:nvPr>
        </p:nvSpPr>
        <p:spPr/>
        <p:txBody>
          <a:bodyPr/>
          <a:lstStyle/>
          <a:p>
            <a:fld id="{13932E93-1C6C-C34F-8F0F-3A6328FB4BEB}" type="slidenum">
              <a:rPr lang="en-US" smtClean="0"/>
              <a:pPr/>
              <a:t>32</a:t>
            </a:fld>
            <a:endParaRPr lang="en-US"/>
          </a:p>
        </p:txBody>
      </p:sp>
    </p:spTree>
    <p:extLst>
      <p:ext uri="{BB962C8B-B14F-4D97-AF65-F5344CB8AC3E}">
        <p14:creationId xmlns:p14="http://schemas.microsoft.com/office/powerpoint/2010/main" val="9318364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5. O </a:t>
            </a:r>
            <a:r>
              <a:rPr lang="en-US" sz="2800" b="1" dirty="0" err="1"/>
              <a:t>método</a:t>
            </a:r>
            <a:r>
              <a:rPr lang="en-US" sz="2800" b="1" dirty="0"/>
              <a:t> de Piaget</a:t>
            </a:r>
          </a:p>
        </p:txBody>
      </p:sp>
      <p:sp>
        <p:nvSpPr>
          <p:cNvPr id="3" name="Content Placeholder 2"/>
          <p:cNvSpPr>
            <a:spLocks noGrp="1"/>
          </p:cNvSpPr>
          <p:nvPr>
            <p:ph idx="1"/>
          </p:nvPr>
        </p:nvSpPr>
        <p:spPr/>
        <p:txBody>
          <a:bodyPr>
            <a:normAutofit fontScale="92500" lnSpcReduction="20000"/>
          </a:bodyPr>
          <a:lstStyle/>
          <a:p>
            <a:pPr marL="0" indent="0">
              <a:buNone/>
            </a:pPr>
            <a:r>
              <a:rPr lang="pt-BR" dirty="0"/>
              <a:t> </a:t>
            </a:r>
          </a:p>
          <a:p>
            <a:pPr marL="0" indent="0" algn="just">
              <a:lnSpc>
                <a:spcPct val="150000"/>
              </a:lnSpc>
              <a:buNone/>
            </a:pPr>
            <a:r>
              <a:rPr lang="pt-BR" sz="2000" dirty="0"/>
              <a:t>O método de Piaget para recolher fator é uma combinação única da abordagem experimental com a clínica. </a:t>
            </a:r>
          </a:p>
          <a:p>
            <a:pPr algn="just">
              <a:lnSpc>
                <a:spcPct val="150000"/>
              </a:lnSpc>
              <a:buFontTx/>
              <a:buChar char="•"/>
            </a:pPr>
            <a:endParaRPr lang="pt-BR" sz="2000" dirty="0"/>
          </a:p>
          <a:p>
            <a:pPr marL="0" indent="0" algn="just">
              <a:lnSpc>
                <a:spcPct val="150000"/>
              </a:lnSpc>
              <a:buNone/>
            </a:pPr>
            <a:r>
              <a:rPr lang="pt-BR" sz="2000" dirty="0"/>
              <a:t>De início, ele se baseou exclusivamente em métodos verbais, mas após a crítica incisiva e construtiva de várias origens e sobretudo as provenientes de colegas americanos (</a:t>
            </a:r>
            <a:r>
              <a:rPr lang="pt-BR" sz="2000" dirty="0" err="1"/>
              <a:t>anthony</a:t>
            </a:r>
            <a:r>
              <a:rPr lang="pt-BR" sz="2000" dirty="0"/>
              <a:t>, 1957), ele partiu para a experimentação e fez com que seus sujeitos manipulassem vários materiais. </a:t>
            </a:r>
          </a:p>
          <a:p>
            <a:pPr marL="0" indent="0" algn="just">
              <a:buNone/>
            </a:pPr>
            <a:endParaRPr lang="pt-BR" sz="2000" dirty="0"/>
          </a:p>
          <a:p>
            <a:pPr marL="0" indent="0">
              <a:buNone/>
            </a:pPr>
            <a:r>
              <a:rPr lang="pt-BR" sz="1300" dirty="0"/>
              <a:t>(</a:t>
            </a:r>
            <a:r>
              <a:rPr lang="pt-BR" sz="1300" dirty="0">
                <a:hlinkClick r:id="" action="ppaction://hlinkfile" tooltip="Cobliner, 1965 #9058"/>
              </a:rPr>
              <a:t>Cobliner, 1965, p. 278</a:t>
            </a:r>
            <a:r>
              <a:rPr lang="pt-BR" sz="1300" dirty="0"/>
              <a:t>)</a:t>
            </a:r>
          </a:p>
          <a:p>
            <a:pPr marL="0" indent="0">
              <a:buNone/>
            </a:pPr>
            <a:r>
              <a:rPr lang="pt-BR" dirty="0"/>
              <a:t> </a:t>
            </a:r>
          </a:p>
          <a:p>
            <a:pPr marL="0" indent="0">
              <a:buNone/>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33</a:t>
            </a:fld>
            <a:endParaRPr lang="en-US"/>
          </a:p>
        </p:txBody>
      </p:sp>
    </p:spTree>
    <p:extLst>
      <p:ext uri="{BB962C8B-B14F-4D97-AF65-F5344CB8AC3E}">
        <p14:creationId xmlns:p14="http://schemas.microsoft.com/office/powerpoint/2010/main" val="25718314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5. O </a:t>
            </a:r>
            <a:r>
              <a:rPr lang="en-US" sz="2800" b="1" dirty="0" err="1"/>
              <a:t>método</a:t>
            </a:r>
            <a:r>
              <a:rPr lang="en-US" sz="2800" b="1" dirty="0"/>
              <a:t> experimental</a:t>
            </a:r>
          </a:p>
        </p:txBody>
      </p:sp>
      <p:sp>
        <p:nvSpPr>
          <p:cNvPr id="3" name="Content Placeholder 2"/>
          <p:cNvSpPr>
            <a:spLocks noGrp="1"/>
          </p:cNvSpPr>
          <p:nvPr>
            <p:ph idx="1"/>
          </p:nvPr>
        </p:nvSpPr>
        <p:spPr/>
        <p:txBody>
          <a:bodyPr>
            <a:normAutofit fontScale="92500"/>
          </a:bodyPr>
          <a:lstStyle/>
          <a:p>
            <a:pPr marL="0" lvl="0" indent="0" algn="just">
              <a:buNone/>
            </a:pPr>
            <a:endParaRPr lang="pt-BR" sz="2200" dirty="0"/>
          </a:p>
          <a:p>
            <a:pPr marL="0" lvl="0" indent="0" algn="just">
              <a:buNone/>
            </a:pPr>
            <a:r>
              <a:rPr lang="pt-BR" sz="2200" dirty="0"/>
              <a:t>A) A criança recebe material, ao qual ela responde ou que manipula.</a:t>
            </a:r>
          </a:p>
          <a:p>
            <a:pPr marL="514350" lvl="0" indent="-514350" algn="just">
              <a:buAutoNum type="alphaUcParenR"/>
            </a:pPr>
            <a:endParaRPr lang="pt-BR" sz="2200" dirty="0"/>
          </a:p>
          <a:p>
            <a:pPr marL="0" lvl="0" indent="0" algn="just">
              <a:buNone/>
            </a:pPr>
            <a:r>
              <a:rPr lang="pt-BR" sz="2200" dirty="0" err="1"/>
              <a:t>B</a:t>
            </a:r>
            <a:r>
              <a:rPr lang="pt-BR" sz="2200" dirty="0"/>
              <a:t>) Observa-se, então, de que maneira ela se comporta frente a obstáculos e conflitos (decisões relativas à escolha) derivados de sua atividade e da natureza do material.</a:t>
            </a:r>
          </a:p>
          <a:p>
            <a:pPr marL="0" lvl="0" indent="0" algn="just">
              <a:buNone/>
            </a:pPr>
            <a:endParaRPr lang="pt-BR" sz="2200" dirty="0"/>
          </a:p>
          <a:p>
            <a:pPr marL="0" lvl="0" indent="0" algn="just">
              <a:buNone/>
            </a:pPr>
            <a:r>
              <a:rPr lang="pt-BR" sz="2200" dirty="0"/>
              <a:t>C) O experimentador estabelece o desempenho da criança não meramente por observar um determinado resultado, como é de costume no método experimental (padronizado), mas introduzindo variações e uma abordagem essencialmente exploratória, de modo que a constância e a amplitude de produção da criança sejam apreendidas.</a:t>
            </a:r>
          </a:p>
          <a:p>
            <a:pPr marL="0" indent="0" algn="just">
              <a:buNone/>
            </a:pPr>
            <a:r>
              <a:rPr lang="pt-BR" sz="1300" dirty="0"/>
              <a:t>(Cobliner, 1965, p. 2789)</a:t>
            </a:r>
          </a:p>
          <a:p>
            <a:pPr marL="0" lvl="0" indent="0" algn="just">
              <a:buNone/>
            </a:pPr>
            <a:endParaRPr lang="pt-BR" sz="2200" dirty="0"/>
          </a:p>
          <a:p>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34</a:t>
            </a:fld>
            <a:endParaRPr lang="en-US"/>
          </a:p>
        </p:txBody>
      </p:sp>
    </p:spTree>
    <p:extLst>
      <p:ext uri="{BB962C8B-B14F-4D97-AF65-F5344CB8AC3E}">
        <p14:creationId xmlns:p14="http://schemas.microsoft.com/office/powerpoint/2010/main" val="9129221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5. O </a:t>
            </a:r>
            <a:r>
              <a:rPr lang="en-US" sz="2800" b="1" dirty="0" err="1"/>
              <a:t>método</a:t>
            </a:r>
            <a:r>
              <a:rPr lang="en-US" sz="2800" b="1" dirty="0"/>
              <a:t> </a:t>
            </a:r>
            <a:r>
              <a:rPr lang="en-US" sz="2800" b="1" dirty="0" err="1"/>
              <a:t>clínico</a:t>
            </a:r>
            <a:br>
              <a:rPr lang="en-US" sz="3200" b="1" dirty="0"/>
            </a:br>
            <a:endParaRPr lang="en-US" sz="3200" b="1" dirty="0"/>
          </a:p>
        </p:txBody>
      </p:sp>
      <p:sp>
        <p:nvSpPr>
          <p:cNvPr id="3" name="Content Placeholder 2"/>
          <p:cNvSpPr>
            <a:spLocks noGrp="1"/>
          </p:cNvSpPr>
          <p:nvPr>
            <p:ph idx="1"/>
          </p:nvPr>
        </p:nvSpPr>
        <p:spPr/>
        <p:txBody>
          <a:bodyPr>
            <a:noAutofit/>
          </a:bodyPr>
          <a:lstStyle/>
          <a:p>
            <a:pPr marL="0" indent="0" algn="just">
              <a:lnSpc>
                <a:spcPct val="170000"/>
              </a:lnSpc>
              <a:buNone/>
            </a:pPr>
            <a:endParaRPr lang="pt-BR" sz="1400"/>
          </a:p>
          <a:p>
            <a:pPr marL="0" indent="0" algn="just">
              <a:lnSpc>
                <a:spcPct val="170000"/>
              </a:lnSpc>
              <a:buNone/>
            </a:pPr>
            <a:r>
              <a:rPr lang="pt-BR" sz="1400"/>
              <a:t>Quando </a:t>
            </a:r>
            <a:r>
              <a:rPr lang="pt-BR" sz="1400" dirty="0"/>
              <a:t>possível e prático, prossegue-se com uma prova, que acrescenta a dimensão clínica.</a:t>
            </a:r>
          </a:p>
          <a:p>
            <a:pPr marL="0" indent="0" algn="just">
              <a:lnSpc>
                <a:spcPct val="170000"/>
              </a:lnSpc>
              <a:buNone/>
            </a:pPr>
            <a:r>
              <a:rPr lang="pt-BR" sz="1400" dirty="0" err="1"/>
              <a:t>Claparède</a:t>
            </a:r>
            <a:r>
              <a:rPr lang="pt-BR" sz="1400" dirty="0"/>
              <a:t> descreveu o método em sua introdução a um dos primeiros trabalhos de Piaget (1923), da seguinte maneira: </a:t>
            </a:r>
          </a:p>
          <a:p>
            <a:pPr marL="0" indent="0" algn="just">
              <a:lnSpc>
                <a:spcPct val="170000"/>
              </a:lnSpc>
              <a:buNone/>
            </a:pPr>
            <a:r>
              <a:rPr lang="pt-BR" sz="1400" dirty="0"/>
              <a:t>	O método clínico... a arte de perguntar, não se confina a observações superficiais,  mas tem o propósito </a:t>
            </a:r>
          </a:p>
          <a:p>
            <a:pPr marL="0" indent="0" algn="just">
              <a:lnSpc>
                <a:spcPct val="170000"/>
              </a:lnSpc>
              <a:buNone/>
            </a:pPr>
            <a:r>
              <a:rPr lang="pt-BR" sz="1400" dirty="0"/>
              <a:t>            de captar o que está oculto atrás da aparência imediata das coisas.  Ele analisa em profundidade, até </a:t>
            </a:r>
          </a:p>
          <a:p>
            <a:pPr marL="0" indent="0" algn="just">
              <a:lnSpc>
                <a:spcPct val="170000"/>
              </a:lnSpc>
              <a:buNone/>
            </a:pPr>
            <a:r>
              <a:rPr lang="pt-BR" sz="1400" dirty="0"/>
              <a:t>            seus últimos elementos, a menor observação feita por seus jovens sujeitos. Não desiste quando as </a:t>
            </a:r>
          </a:p>
          <a:p>
            <a:pPr marL="0" indent="0" algn="just">
              <a:lnSpc>
                <a:spcPct val="170000"/>
              </a:lnSpc>
              <a:buNone/>
            </a:pPr>
            <a:r>
              <a:rPr lang="pt-BR" sz="1400" dirty="0"/>
              <a:t>	crianças dão respostas incompreensíveis ou contraditórias, mas simplesmente aperta o cerco em busca </a:t>
            </a:r>
          </a:p>
          <a:p>
            <a:pPr marL="0" indent="0" algn="just">
              <a:lnSpc>
                <a:spcPct val="170000"/>
              </a:lnSpc>
              <a:buNone/>
            </a:pPr>
            <a:r>
              <a:rPr lang="pt-BR" sz="1400" dirty="0"/>
              <a:t>	do pensamento fugidio, desentoca-o, persegue-o e o encurrala até poder agarrá-lo, dissecá-lo e </a:t>
            </a:r>
          </a:p>
          <a:p>
            <a:pPr marL="0" indent="0" algn="just">
              <a:lnSpc>
                <a:spcPct val="170000"/>
              </a:lnSpc>
              <a:buNone/>
            </a:pPr>
            <a:r>
              <a:rPr lang="pt-BR" sz="1400" dirty="0"/>
              <a:t>	desvendar o segredo de sua composição.</a:t>
            </a:r>
          </a:p>
          <a:p>
            <a:pPr marL="0" indent="0">
              <a:buNone/>
            </a:pPr>
            <a:endParaRPr lang="pt-BR" sz="1400" dirty="0"/>
          </a:p>
          <a:p>
            <a:pPr marL="0" indent="0">
              <a:buNone/>
            </a:pPr>
            <a:r>
              <a:rPr lang="pt-BR" sz="1400" dirty="0"/>
              <a:t>(</a:t>
            </a:r>
            <a:r>
              <a:rPr lang="pt-BR" sz="1400" dirty="0">
                <a:hlinkClick r:id="" action="ppaction://hlinkfile" tooltip="Cobliner, 1965 #9058"/>
              </a:rPr>
              <a:t>Cobliner, 1965, p. 279</a:t>
            </a:r>
            <a:r>
              <a:rPr lang="pt-BR" sz="1400" dirty="0"/>
              <a:t>) </a:t>
            </a:r>
          </a:p>
          <a:p>
            <a:endParaRPr lang="en-US" sz="14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35</a:t>
            </a:fld>
            <a:endParaRPr lang="en-US"/>
          </a:p>
        </p:txBody>
      </p:sp>
    </p:spTree>
    <p:extLst>
      <p:ext uri="{BB962C8B-B14F-4D97-AF65-F5344CB8AC3E}">
        <p14:creationId xmlns:p14="http://schemas.microsoft.com/office/powerpoint/2010/main" val="31129509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5. A </a:t>
            </a:r>
            <a:r>
              <a:rPr lang="en-US" sz="2800" b="1" dirty="0" err="1"/>
              <a:t>integração</a:t>
            </a:r>
            <a:r>
              <a:rPr lang="en-US" sz="2800" b="1" dirty="0"/>
              <a:t> dos </a:t>
            </a:r>
            <a:r>
              <a:rPr lang="en-US" sz="2800" b="1" dirty="0" err="1"/>
              <a:t>métodos</a:t>
            </a:r>
            <a:br>
              <a:rPr lang="en-US" sz="2800" b="1" dirty="0"/>
            </a:br>
            <a:r>
              <a:rPr lang="en-US" sz="2800" b="1" dirty="0"/>
              <a:t>(experimental e </a:t>
            </a:r>
            <a:r>
              <a:rPr lang="en-US" sz="2800" b="1" dirty="0" err="1"/>
              <a:t>clínico</a:t>
            </a:r>
            <a:r>
              <a:rPr lang="en-US" sz="2800" b="1" dirty="0"/>
              <a:t>)</a:t>
            </a:r>
          </a:p>
        </p:txBody>
      </p:sp>
      <p:sp>
        <p:nvSpPr>
          <p:cNvPr id="3" name="Content Placeholder 2"/>
          <p:cNvSpPr>
            <a:spLocks noGrp="1"/>
          </p:cNvSpPr>
          <p:nvPr>
            <p:ph idx="1"/>
          </p:nvPr>
        </p:nvSpPr>
        <p:spPr/>
        <p:txBody>
          <a:bodyPr>
            <a:normAutofit fontScale="92500" lnSpcReduction="20000"/>
          </a:bodyPr>
          <a:lstStyle/>
          <a:p>
            <a:pPr marL="0" indent="0" algn="just">
              <a:lnSpc>
                <a:spcPct val="150000"/>
              </a:lnSpc>
              <a:buNone/>
            </a:pPr>
            <a:endParaRPr lang="pt-BR" sz="2000" dirty="0"/>
          </a:p>
          <a:p>
            <a:pPr marL="0" indent="0" algn="just">
              <a:lnSpc>
                <a:spcPct val="150000"/>
              </a:lnSpc>
              <a:buNone/>
            </a:pPr>
            <a:r>
              <a:rPr lang="pt-BR" sz="2000" dirty="0"/>
              <a:t>A análise do material colhido dessa forma consiste numa classificação dos diferentes tipos de atividade cognitiva (raciocínio); numa análise em termos de modelos lógicos; numa análise da frequência de resposta e distribuição por idades; isto é, o mesmo material é oferecido a uma determinada criança, mais de uma vez, em idades diferentes, de modo que o momento do primeiro êxito é observado (após fracassos anteriores totais ou parciais), tanto quanto os refinamentos sucessivos da criança, à medida que ela se desenvolve e amadurece. Finalmente, os dados são interpretados por meio de escalas ordinais. </a:t>
            </a:r>
          </a:p>
          <a:p>
            <a:pPr marL="0" indent="0" algn="just">
              <a:lnSpc>
                <a:spcPct val="150000"/>
              </a:lnSpc>
              <a:buNone/>
            </a:pPr>
            <a:r>
              <a:rPr lang="pt-BR" sz="1400" dirty="0"/>
              <a:t>(</a:t>
            </a:r>
            <a:r>
              <a:rPr lang="pt-BR" sz="1400" dirty="0">
                <a:hlinkClick r:id="" action="ppaction://hlinkfile" tooltip="Cobliner, 1965 #9058"/>
              </a:rPr>
              <a:t>Cobliner, 1965, p. 279</a:t>
            </a:r>
            <a:r>
              <a:rPr lang="pt-BR" sz="1400" dirty="0"/>
              <a:t>)</a:t>
            </a:r>
          </a:p>
          <a:p>
            <a:pPr marL="0" indent="0">
              <a:buNone/>
            </a:pPr>
            <a:r>
              <a:rPr lang="pt-BR" dirty="0"/>
              <a:t> </a:t>
            </a:r>
          </a:p>
        </p:txBody>
      </p:sp>
      <p:sp>
        <p:nvSpPr>
          <p:cNvPr id="4" name="Slide Number Placeholder 3"/>
          <p:cNvSpPr>
            <a:spLocks noGrp="1"/>
          </p:cNvSpPr>
          <p:nvPr>
            <p:ph type="sldNum" sz="quarter" idx="12"/>
          </p:nvPr>
        </p:nvSpPr>
        <p:spPr/>
        <p:txBody>
          <a:bodyPr/>
          <a:lstStyle/>
          <a:p>
            <a:fld id="{13932E93-1C6C-C34F-8F0F-3A6328FB4BEB}" type="slidenum">
              <a:rPr lang="en-US" smtClean="0"/>
              <a:pPr/>
              <a:t>36</a:t>
            </a:fld>
            <a:endParaRPr lang="en-US"/>
          </a:p>
        </p:txBody>
      </p:sp>
    </p:spTree>
    <p:extLst>
      <p:ext uri="{BB962C8B-B14F-4D97-AF65-F5344CB8AC3E}">
        <p14:creationId xmlns:p14="http://schemas.microsoft.com/office/powerpoint/2010/main" val="5657783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Um </a:t>
            </a:r>
            <a:r>
              <a:rPr lang="en-US" sz="2400" b="1" dirty="0" err="1"/>
              <a:t>resumo</a:t>
            </a:r>
            <a:r>
              <a:rPr lang="en-US" sz="2400" b="1" dirty="0"/>
              <a:t> das </a:t>
            </a:r>
            <a:r>
              <a:rPr lang="en-US" sz="2400" b="1" dirty="0" err="1"/>
              <a:t>concepções</a:t>
            </a:r>
            <a:r>
              <a:rPr lang="en-US" sz="2400" b="1" dirty="0"/>
              <a:t> </a:t>
            </a:r>
            <a:r>
              <a:rPr lang="en-US" sz="2400" b="1" dirty="0" err="1"/>
              <a:t>desenvolvimentistas</a:t>
            </a:r>
            <a:r>
              <a:rPr lang="en-US" sz="2400" b="1" dirty="0"/>
              <a:t> </a:t>
            </a:r>
            <a:br>
              <a:rPr lang="en-US" sz="2400" b="1" dirty="0"/>
            </a:br>
            <a:r>
              <a:rPr lang="en-US" sz="2400" b="1" dirty="0"/>
              <a:t>de Piaget (1)</a:t>
            </a:r>
          </a:p>
        </p:txBody>
      </p:sp>
      <p:sp>
        <p:nvSpPr>
          <p:cNvPr id="3" name="Content Placeholder 2"/>
          <p:cNvSpPr>
            <a:spLocks noGrp="1"/>
          </p:cNvSpPr>
          <p:nvPr>
            <p:ph idx="1"/>
          </p:nvPr>
        </p:nvSpPr>
        <p:spPr/>
        <p:txBody>
          <a:bodyPr>
            <a:noAutofit/>
          </a:bodyPr>
          <a:lstStyle/>
          <a:p>
            <a:pPr marL="0" indent="0" algn="just">
              <a:lnSpc>
                <a:spcPct val="170000"/>
              </a:lnSpc>
              <a:buNone/>
            </a:pPr>
            <a:endParaRPr lang="pt-BR" sz="1200" dirty="0"/>
          </a:p>
          <a:p>
            <a:pPr marL="0" indent="0" algn="just">
              <a:lnSpc>
                <a:spcPct val="170000"/>
              </a:lnSpc>
              <a:buNone/>
            </a:pPr>
            <a:r>
              <a:rPr lang="pt-BR" sz="1200" dirty="0"/>
              <a:t>Como é sabido, a lógica representa para Piaget a forma final do equilíbrio das ações. Ela é “um sistema de operações, isto é, de ações que se tornam reversíveis e passíveis de serem compostas entre si”(Piaget, J. </a:t>
            </a:r>
            <a:r>
              <a:rPr lang="pt-BR" sz="1200" i="1" dirty="0" err="1"/>
              <a:t>Études</a:t>
            </a:r>
            <a:r>
              <a:rPr lang="pt-BR" sz="1200" i="1" dirty="0"/>
              <a:t> </a:t>
            </a:r>
            <a:r>
              <a:rPr lang="pt-BR" sz="1200" i="1" dirty="0" err="1"/>
              <a:t>Sociologiques</a:t>
            </a:r>
            <a:r>
              <a:rPr lang="pt-BR" sz="1200" dirty="0"/>
              <a:t>. Genebra: </a:t>
            </a:r>
            <a:r>
              <a:rPr lang="pt-BR" sz="1200" dirty="0" err="1"/>
              <a:t>Droz</a:t>
            </a:r>
            <a:r>
              <a:rPr lang="pt-BR" sz="1200" dirty="0"/>
              <a:t>, 1977, p. 150). As raízes desta “marcha para o equilíbrio” encontram-se no período sensório-motor, durante o qual a criança constrói esquemas de ação que constituem uma espécie de lógica das ações e das percepções. Essa primeira organização da inteligência sensório-motora anuncia a ulterior, na qual as ações serão interiorizadas – ou seja, efetuadas mentalmente. De dois a sete anos – período pré-operatório – embora a inteligência já seja capaz de empregar símbolos e signos, ainda lhe falta a reversibilidade, ou seja, a capacidade de pensar simultaneamente o estado inicial e o estado final de alguma transformação efetuada sobre os objetos (por exemplo, a ausência de conservação de quantidade quando se transvaza o conteúdo de um copo A para outro </a:t>
            </a:r>
            <a:r>
              <a:rPr lang="pt-BR" sz="1200" dirty="0" err="1"/>
              <a:t>B</a:t>
            </a:r>
            <a:r>
              <a:rPr lang="pt-BR" sz="1200" dirty="0"/>
              <a:t>, de diâmetro menor). Tal reversibilidade será construída nos períodos operatório concreto e formal. No primeiro, a criança raciocina de forma coerente, contanto que possa manipular os objetos e imaginar-se / nessa situação de manipulação; no segundo, já é capaz de raciocinar sobre simples hipóteses. (</a:t>
            </a:r>
            <a:r>
              <a:rPr lang="pt-BR" sz="1200" dirty="0" err="1"/>
              <a:t>Taille</a:t>
            </a:r>
            <a:r>
              <a:rPr lang="pt-BR" sz="1200" dirty="0"/>
              <a:t>, 1992, p. 17-18)</a:t>
            </a:r>
          </a:p>
          <a:p>
            <a:pPr marL="0" indent="0" algn="just">
              <a:lnSpc>
                <a:spcPct val="170000"/>
              </a:lnSpc>
              <a:buNone/>
            </a:pPr>
            <a:r>
              <a:rPr lang="pt-BR" sz="1200" dirty="0"/>
              <a:t>   </a:t>
            </a:r>
          </a:p>
          <a:p>
            <a:pPr marL="0" indent="0" algn="just">
              <a:buNone/>
            </a:pPr>
            <a:endParaRPr lang="en-US" sz="12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37</a:t>
            </a:fld>
            <a:endParaRPr lang="en-US"/>
          </a:p>
        </p:txBody>
      </p:sp>
    </p:spTree>
    <p:extLst>
      <p:ext uri="{BB962C8B-B14F-4D97-AF65-F5344CB8AC3E}">
        <p14:creationId xmlns:p14="http://schemas.microsoft.com/office/powerpoint/2010/main" val="38557055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Um </a:t>
            </a:r>
            <a:r>
              <a:rPr lang="en-US" sz="2400" b="1" dirty="0" err="1"/>
              <a:t>resumo</a:t>
            </a:r>
            <a:r>
              <a:rPr lang="en-US" sz="2400" b="1" dirty="0"/>
              <a:t> das </a:t>
            </a:r>
            <a:r>
              <a:rPr lang="en-US" sz="2400" b="1" dirty="0" err="1"/>
              <a:t>concepções</a:t>
            </a:r>
            <a:r>
              <a:rPr lang="en-US" sz="2400" b="1" dirty="0"/>
              <a:t> </a:t>
            </a:r>
            <a:r>
              <a:rPr lang="en-US" sz="2400" b="1" dirty="0" err="1"/>
              <a:t>desenvolvimentists</a:t>
            </a:r>
            <a:r>
              <a:rPr lang="en-US" sz="2400" b="1" dirty="0"/>
              <a:t> de Piaget (2)</a:t>
            </a:r>
          </a:p>
        </p:txBody>
      </p:sp>
      <p:sp>
        <p:nvSpPr>
          <p:cNvPr id="3" name="Content Placeholder 2"/>
          <p:cNvSpPr>
            <a:spLocks noGrp="1"/>
          </p:cNvSpPr>
          <p:nvPr>
            <p:ph idx="1"/>
          </p:nvPr>
        </p:nvSpPr>
        <p:spPr/>
        <p:txBody>
          <a:bodyPr>
            <a:noAutofit/>
          </a:bodyPr>
          <a:lstStyle/>
          <a:p>
            <a:pPr marL="0" indent="0" algn="just">
              <a:lnSpc>
                <a:spcPct val="170000"/>
              </a:lnSpc>
              <a:buNone/>
            </a:pPr>
            <a:r>
              <a:rPr lang="pt-BR" sz="1200" dirty="0"/>
              <a:t>   </a:t>
            </a:r>
          </a:p>
          <a:p>
            <a:pPr marL="0" indent="0" algn="just">
              <a:lnSpc>
                <a:spcPct val="170000"/>
              </a:lnSpc>
              <a:buNone/>
            </a:pPr>
            <a:endParaRPr lang="pt-BR" sz="1200" dirty="0"/>
          </a:p>
          <a:p>
            <a:pPr marL="0" indent="0" algn="just">
              <a:lnSpc>
                <a:spcPct val="170000"/>
              </a:lnSpc>
              <a:buNone/>
            </a:pPr>
            <a:r>
              <a:rPr lang="pt-BR" sz="1400" dirty="0"/>
              <a:t>Para Piaget, essa “marcha para o equilíbrio” tem bases biológicas no sentido de que é próprio de todo sistema vivo procurar o equilíbrio que lhe permite a adaptação; e também no sentido em que existem processos de auto-regulação que garantem a conquista deste equilíbrio. Nesse processo de desenvolvimento são essenciais as ações dos sujeitos sobre os objetos, já que é sobre os últimos que se vão construir conhecimentos, e que é através de uma tomada de consciência da organização das primeiras (abstração reflexiva) que novas estruturas mentais vão sendo construídas.  (</a:t>
            </a:r>
            <a:r>
              <a:rPr lang="pt-BR" sz="1400" dirty="0" err="1"/>
              <a:t>Taille</a:t>
            </a:r>
            <a:r>
              <a:rPr lang="pt-BR" sz="1400" dirty="0"/>
              <a:t>, 1992, p. 18) </a:t>
            </a:r>
          </a:p>
          <a:p>
            <a:pPr marL="0" indent="0" algn="just">
              <a:buNone/>
            </a:pPr>
            <a:endParaRPr lang="en-US" sz="14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38</a:t>
            </a:fld>
            <a:endParaRPr lang="en-US"/>
          </a:p>
        </p:txBody>
      </p:sp>
    </p:spTree>
    <p:extLst>
      <p:ext uri="{BB962C8B-B14F-4D97-AF65-F5344CB8AC3E}">
        <p14:creationId xmlns:p14="http://schemas.microsoft.com/office/powerpoint/2010/main" val="16746587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400" b="1" dirty="0"/>
              <a:t>6. Principais referências bibliográficas</a:t>
            </a:r>
            <a:br>
              <a:rPr lang="pt-BR" sz="2400" b="1" dirty="0"/>
            </a:br>
            <a:r>
              <a:rPr lang="pt-BR" sz="2400" b="1" dirty="0">
                <a:solidFill>
                  <a:srgbClr val="FF0000"/>
                </a:solidFill>
              </a:rPr>
              <a:t>Jean Piaget</a:t>
            </a:r>
            <a:endParaRPr lang="en-US" sz="2400" dirty="0">
              <a:solidFill>
                <a:srgbClr val="FF0000"/>
              </a:solidFill>
            </a:endParaRPr>
          </a:p>
        </p:txBody>
      </p:sp>
      <p:sp>
        <p:nvSpPr>
          <p:cNvPr id="3" name="Content Placeholder 2"/>
          <p:cNvSpPr>
            <a:spLocks noGrp="1"/>
          </p:cNvSpPr>
          <p:nvPr>
            <p:ph idx="1"/>
          </p:nvPr>
        </p:nvSpPr>
        <p:spPr/>
        <p:txBody>
          <a:bodyPr>
            <a:normAutofit fontScale="55000" lnSpcReduction="20000"/>
          </a:bodyPr>
          <a:lstStyle/>
          <a:p>
            <a:pPr marL="0" indent="0">
              <a:lnSpc>
                <a:spcPct val="170000"/>
              </a:lnSpc>
              <a:buNone/>
            </a:pPr>
            <a:endParaRPr lang="pt-BR" sz="2000" dirty="0"/>
          </a:p>
          <a:p>
            <a:pPr marL="0" indent="0">
              <a:lnSpc>
                <a:spcPct val="170000"/>
              </a:lnSpc>
              <a:buNone/>
            </a:pPr>
            <a:r>
              <a:rPr lang="pt-BR" sz="2000" dirty="0"/>
              <a:t>Piaget, Jean. (1924). </a:t>
            </a:r>
            <a:r>
              <a:rPr lang="pt-BR" sz="2000" i="1" dirty="0"/>
              <a:t>Le </a:t>
            </a:r>
            <a:r>
              <a:rPr lang="pt-BR" sz="2000" i="1" dirty="0" err="1"/>
              <a:t>jugement</a:t>
            </a:r>
            <a:r>
              <a:rPr lang="pt-BR" sz="2000" i="1" dirty="0"/>
              <a:t> et </a:t>
            </a:r>
            <a:r>
              <a:rPr lang="pt-BR" sz="2000" i="1" dirty="0" err="1"/>
              <a:t>le</a:t>
            </a:r>
            <a:r>
              <a:rPr lang="pt-BR" sz="2000" i="1" dirty="0"/>
              <a:t> </a:t>
            </a:r>
            <a:r>
              <a:rPr lang="pt-BR" sz="2000" i="1" dirty="0" err="1"/>
              <a:t>raisonnement</a:t>
            </a:r>
            <a:r>
              <a:rPr lang="pt-BR" sz="2000" i="1" dirty="0"/>
              <a:t> chez </a:t>
            </a:r>
            <a:r>
              <a:rPr lang="pt-BR" sz="2000" i="1" dirty="0" err="1"/>
              <a:t>l'enfant</a:t>
            </a:r>
            <a:r>
              <a:rPr lang="pt-BR" sz="2000" dirty="0"/>
              <a:t>. </a:t>
            </a:r>
            <a:r>
              <a:rPr lang="pt-BR" sz="2000" dirty="0" err="1"/>
              <a:t>Neuchâtel</a:t>
            </a:r>
            <a:r>
              <a:rPr lang="pt-BR" sz="2000" dirty="0"/>
              <a:t> et Paris: </a:t>
            </a:r>
            <a:r>
              <a:rPr lang="pt-BR" sz="2000" dirty="0" err="1"/>
              <a:t>Delachaux</a:t>
            </a:r>
            <a:r>
              <a:rPr lang="pt-BR" sz="2000" dirty="0"/>
              <a:t> et </a:t>
            </a:r>
            <a:r>
              <a:rPr lang="pt-BR" sz="2000" dirty="0" err="1"/>
              <a:t>Niestlé</a:t>
            </a:r>
            <a:r>
              <a:rPr lang="pt-BR" sz="2000" dirty="0"/>
              <a:t>.</a:t>
            </a:r>
          </a:p>
          <a:p>
            <a:pPr marL="0" indent="0">
              <a:lnSpc>
                <a:spcPct val="170000"/>
              </a:lnSpc>
              <a:buNone/>
            </a:pPr>
            <a:r>
              <a:rPr lang="pt-BR" sz="2000" dirty="0"/>
              <a:t>Piaget, Jean. (1927). </a:t>
            </a:r>
            <a:r>
              <a:rPr lang="pt-BR" sz="2000" i="1" dirty="0"/>
              <a:t>La </a:t>
            </a:r>
            <a:r>
              <a:rPr lang="pt-BR" sz="2000" i="1" dirty="0" err="1"/>
              <a:t>causalité</a:t>
            </a:r>
            <a:r>
              <a:rPr lang="pt-BR" sz="2000" i="1" dirty="0"/>
              <a:t> </a:t>
            </a:r>
            <a:r>
              <a:rPr lang="pt-BR" sz="2000" i="1" dirty="0" err="1"/>
              <a:t>physique</a:t>
            </a:r>
            <a:r>
              <a:rPr lang="pt-BR" sz="2000" i="1" dirty="0"/>
              <a:t> chez </a:t>
            </a:r>
            <a:r>
              <a:rPr lang="pt-BR" sz="2000" i="1" dirty="0" err="1"/>
              <a:t>l'enfant</a:t>
            </a:r>
            <a:r>
              <a:rPr lang="pt-BR" sz="2000" dirty="0"/>
              <a:t>. Paris: Alcan.</a:t>
            </a:r>
          </a:p>
          <a:p>
            <a:pPr marL="0" indent="0">
              <a:lnSpc>
                <a:spcPct val="170000"/>
              </a:lnSpc>
              <a:buNone/>
            </a:pPr>
            <a:r>
              <a:rPr lang="pt-BR" sz="2000" dirty="0"/>
              <a:t>Piaget, Jean. (1937). </a:t>
            </a:r>
            <a:r>
              <a:rPr lang="pt-BR" sz="2000" i="1" dirty="0"/>
              <a:t>La </a:t>
            </a:r>
            <a:r>
              <a:rPr lang="pt-BR" sz="2000" i="1" dirty="0" err="1"/>
              <a:t>construction</a:t>
            </a:r>
            <a:r>
              <a:rPr lang="pt-BR" sz="2000" i="1" dirty="0"/>
              <a:t> </a:t>
            </a:r>
            <a:r>
              <a:rPr lang="pt-BR" sz="2000" i="1" dirty="0" err="1"/>
              <a:t>du</a:t>
            </a:r>
            <a:r>
              <a:rPr lang="pt-BR" sz="2000" i="1" dirty="0"/>
              <a:t> </a:t>
            </a:r>
            <a:r>
              <a:rPr lang="pt-BR" sz="2000" i="1" dirty="0" err="1"/>
              <a:t>réel</a:t>
            </a:r>
            <a:r>
              <a:rPr lang="pt-BR" sz="2000" i="1" dirty="0"/>
              <a:t>  chez </a:t>
            </a:r>
            <a:r>
              <a:rPr lang="pt-BR" sz="2000" i="1" dirty="0" err="1"/>
              <a:t>l'enfant</a:t>
            </a:r>
            <a:r>
              <a:rPr lang="pt-BR" sz="2000" dirty="0"/>
              <a:t>. </a:t>
            </a:r>
            <a:r>
              <a:rPr lang="pt-BR" sz="2000" dirty="0" err="1"/>
              <a:t>Neuchâtel</a:t>
            </a:r>
            <a:r>
              <a:rPr lang="pt-BR" sz="2000" dirty="0"/>
              <a:t> et Paris:  </a:t>
            </a:r>
            <a:r>
              <a:rPr lang="pt-BR" sz="2000" dirty="0" err="1"/>
              <a:t>Delachaux</a:t>
            </a:r>
            <a:r>
              <a:rPr lang="pt-BR" sz="2000" dirty="0"/>
              <a:t> et </a:t>
            </a:r>
            <a:r>
              <a:rPr lang="pt-BR" sz="2000" dirty="0" err="1"/>
              <a:t>Niestlé</a:t>
            </a:r>
            <a:r>
              <a:rPr lang="pt-BR" sz="2000" dirty="0"/>
              <a:t>.</a:t>
            </a:r>
          </a:p>
          <a:p>
            <a:pPr marL="0" indent="0">
              <a:lnSpc>
                <a:spcPct val="170000"/>
              </a:lnSpc>
              <a:buNone/>
            </a:pPr>
            <a:r>
              <a:rPr lang="pt-BR" sz="2000" dirty="0"/>
              <a:t>Piaget, Jean. (1946a). </a:t>
            </a:r>
            <a:r>
              <a:rPr lang="pt-BR" sz="2000" i="1" dirty="0"/>
              <a:t>La </a:t>
            </a:r>
            <a:r>
              <a:rPr lang="pt-BR" sz="2000" i="1" dirty="0" err="1"/>
              <a:t>formation</a:t>
            </a:r>
            <a:r>
              <a:rPr lang="pt-BR" sz="2000" i="1" dirty="0"/>
              <a:t> </a:t>
            </a:r>
            <a:r>
              <a:rPr lang="pt-BR" sz="2000" i="1" dirty="0" err="1"/>
              <a:t>du</a:t>
            </a:r>
            <a:r>
              <a:rPr lang="pt-BR" sz="2000" i="1" dirty="0"/>
              <a:t> </a:t>
            </a:r>
            <a:r>
              <a:rPr lang="pt-BR" sz="2000" i="1" dirty="0" err="1"/>
              <a:t>symbole</a:t>
            </a:r>
            <a:r>
              <a:rPr lang="pt-BR" sz="2000" i="1" dirty="0"/>
              <a:t> chez </a:t>
            </a:r>
            <a:r>
              <a:rPr lang="pt-BR" sz="2000" i="1" dirty="0" err="1"/>
              <a:t>l'enfant</a:t>
            </a:r>
            <a:r>
              <a:rPr lang="pt-BR" sz="2000" dirty="0"/>
              <a:t>. </a:t>
            </a:r>
            <a:r>
              <a:rPr lang="pt-BR" sz="2000" dirty="0" err="1"/>
              <a:t>Neuchâtel</a:t>
            </a:r>
            <a:r>
              <a:rPr lang="pt-BR" sz="2000" dirty="0"/>
              <a:t> et Paris: </a:t>
            </a:r>
            <a:r>
              <a:rPr lang="pt-BR" sz="2000" dirty="0" err="1"/>
              <a:t>Delachaux</a:t>
            </a:r>
            <a:r>
              <a:rPr lang="pt-BR" sz="2000" dirty="0"/>
              <a:t> et </a:t>
            </a:r>
            <a:r>
              <a:rPr lang="pt-BR" sz="2000" dirty="0" err="1"/>
              <a:t>Niestlé</a:t>
            </a:r>
            <a:r>
              <a:rPr lang="pt-BR" sz="2000" dirty="0"/>
              <a:t>.</a:t>
            </a:r>
          </a:p>
          <a:p>
            <a:pPr marL="0" indent="0">
              <a:lnSpc>
                <a:spcPct val="170000"/>
              </a:lnSpc>
              <a:buNone/>
            </a:pPr>
            <a:endParaRPr lang="pt-BR" sz="2000" dirty="0"/>
          </a:p>
          <a:p>
            <a:pPr marL="0" indent="0">
              <a:lnSpc>
                <a:spcPct val="170000"/>
              </a:lnSpc>
              <a:buNone/>
            </a:pPr>
            <a:r>
              <a:rPr lang="pt-BR" sz="2000" dirty="0"/>
              <a:t>Piaget, Jean. (1955). </a:t>
            </a:r>
            <a:r>
              <a:rPr lang="pt-BR" sz="2000" i="1" dirty="0"/>
              <a:t>De </a:t>
            </a:r>
            <a:r>
              <a:rPr lang="pt-BR" sz="2000" i="1" dirty="0" err="1"/>
              <a:t>la</a:t>
            </a:r>
            <a:r>
              <a:rPr lang="pt-BR" sz="2000" i="1" dirty="0"/>
              <a:t> logique de </a:t>
            </a:r>
            <a:r>
              <a:rPr lang="pt-BR" sz="2000" i="1" dirty="0" err="1"/>
              <a:t>l'enfant</a:t>
            </a:r>
            <a:r>
              <a:rPr lang="pt-BR" sz="2000" i="1" dirty="0"/>
              <a:t> à </a:t>
            </a:r>
            <a:r>
              <a:rPr lang="pt-BR" sz="2000" i="1" dirty="0" err="1"/>
              <a:t>la</a:t>
            </a:r>
            <a:r>
              <a:rPr lang="pt-BR" sz="2000" i="1" dirty="0"/>
              <a:t> logique de </a:t>
            </a:r>
            <a:r>
              <a:rPr lang="pt-BR" sz="2000" i="1" dirty="0" err="1"/>
              <a:t>l'adolescent</a:t>
            </a:r>
            <a:r>
              <a:rPr lang="pt-BR" sz="2000" dirty="0"/>
              <a:t>. Paris: PUF.</a:t>
            </a:r>
          </a:p>
          <a:p>
            <a:pPr marL="0" indent="0">
              <a:lnSpc>
                <a:spcPct val="170000"/>
              </a:lnSpc>
              <a:buNone/>
            </a:pPr>
            <a:r>
              <a:rPr lang="pt-BR" sz="2000" dirty="0"/>
              <a:t>Piaget, Jean. (1932). </a:t>
            </a:r>
            <a:r>
              <a:rPr lang="pt-BR" sz="2000" i="1" dirty="0"/>
              <a:t>Le </a:t>
            </a:r>
            <a:r>
              <a:rPr lang="pt-BR" sz="2000" i="1" dirty="0" err="1"/>
              <a:t>jugement</a:t>
            </a:r>
            <a:r>
              <a:rPr lang="pt-BR" sz="2000" i="1" dirty="0"/>
              <a:t> moral chez </a:t>
            </a:r>
            <a:r>
              <a:rPr lang="pt-BR" sz="2000" i="1" dirty="0" err="1"/>
              <a:t>l'enfant</a:t>
            </a:r>
            <a:r>
              <a:rPr lang="pt-BR" sz="2000" dirty="0"/>
              <a:t>. Paris: Alcan.</a:t>
            </a:r>
          </a:p>
          <a:p>
            <a:pPr marL="0" indent="0">
              <a:lnSpc>
                <a:spcPct val="170000"/>
              </a:lnSpc>
              <a:buNone/>
            </a:pPr>
            <a:endParaRPr lang="pt-BR" sz="2000" dirty="0"/>
          </a:p>
          <a:p>
            <a:pPr marL="0" indent="0">
              <a:lnSpc>
                <a:spcPct val="170000"/>
              </a:lnSpc>
              <a:buNone/>
            </a:pPr>
            <a:r>
              <a:rPr lang="pt-BR" sz="2000" dirty="0"/>
              <a:t>Piaget, Jean, &amp; </a:t>
            </a:r>
            <a:r>
              <a:rPr lang="pt-BR" sz="2000" dirty="0" err="1"/>
              <a:t>Inhelder</a:t>
            </a:r>
            <a:r>
              <a:rPr lang="pt-BR" sz="2000" dirty="0"/>
              <a:t>, </a:t>
            </a:r>
            <a:r>
              <a:rPr lang="pt-BR" sz="2000" dirty="0" err="1"/>
              <a:t>Bärbel</a:t>
            </a:r>
            <a:r>
              <a:rPr lang="pt-BR" sz="2000" dirty="0"/>
              <a:t>. (1966). </a:t>
            </a:r>
            <a:r>
              <a:rPr lang="pt-BR" sz="2000" i="1" dirty="0"/>
              <a:t>La </a:t>
            </a:r>
            <a:r>
              <a:rPr lang="pt-BR" sz="2000" i="1" dirty="0" err="1"/>
              <a:t>psychiologie</a:t>
            </a:r>
            <a:r>
              <a:rPr lang="pt-BR" sz="2000" i="1" dirty="0"/>
              <a:t> de </a:t>
            </a:r>
            <a:r>
              <a:rPr lang="pt-BR" sz="2000" i="1" dirty="0" err="1"/>
              <a:t>l'enfant</a:t>
            </a:r>
            <a:r>
              <a:rPr lang="pt-BR" sz="2000" dirty="0"/>
              <a:t>. Paris: PUF.</a:t>
            </a:r>
          </a:p>
          <a:p>
            <a:pPr marL="0" indent="0">
              <a:lnSpc>
                <a:spcPct val="170000"/>
              </a:lnSpc>
              <a:buNone/>
            </a:pPr>
            <a:r>
              <a:rPr lang="pt-BR" sz="2000" dirty="0"/>
              <a:t>_____  </a:t>
            </a:r>
            <a:r>
              <a:rPr lang="pt-BR" sz="2000" dirty="0">
                <a:solidFill>
                  <a:srgbClr val="00B050"/>
                </a:solidFill>
              </a:rPr>
              <a:t>(1986 [1966]). </a:t>
            </a:r>
            <a:r>
              <a:rPr lang="pt-BR" sz="2000" i="1" dirty="0">
                <a:solidFill>
                  <a:srgbClr val="00B050"/>
                </a:solidFill>
              </a:rPr>
              <a:t>Psicologia da criança</a:t>
            </a:r>
            <a:r>
              <a:rPr lang="pt-BR" sz="2000" dirty="0">
                <a:solidFill>
                  <a:srgbClr val="00B050"/>
                </a:solidFill>
              </a:rPr>
              <a:t>. São Paulo: </a:t>
            </a:r>
            <a:r>
              <a:rPr lang="pt-BR" sz="2000" dirty="0" err="1">
                <a:solidFill>
                  <a:srgbClr val="00B050"/>
                </a:solidFill>
              </a:rPr>
              <a:t>Difel</a:t>
            </a:r>
            <a:r>
              <a:rPr lang="pt-BR" sz="2000" dirty="0">
                <a:solidFill>
                  <a:srgbClr val="00B050"/>
                </a:solidFill>
              </a:rPr>
              <a:t>.</a:t>
            </a:r>
          </a:p>
          <a:p>
            <a:pPr marL="0" indent="0">
              <a:lnSpc>
                <a:spcPct val="170000"/>
              </a:lnSpc>
              <a:buNone/>
            </a:pPr>
            <a:r>
              <a:rPr lang="pt-BR" sz="2000" dirty="0"/>
              <a:t>Piaget, Jean. (1964). </a:t>
            </a:r>
            <a:r>
              <a:rPr lang="pt-BR" sz="2000" i="1" dirty="0" err="1"/>
              <a:t>Six</a:t>
            </a:r>
            <a:r>
              <a:rPr lang="pt-BR" sz="2000" i="1" dirty="0"/>
              <a:t> </a:t>
            </a:r>
            <a:r>
              <a:rPr lang="pt-BR" sz="2000" i="1" dirty="0" err="1"/>
              <a:t>études</a:t>
            </a:r>
            <a:r>
              <a:rPr lang="pt-BR" sz="2000" i="1" dirty="0"/>
              <a:t> de </a:t>
            </a:r>
            <a:r>
              <a:rPr lang="pt-BR" sz="2000" i="1" dirty="0" err="1"/>
              <a:t>psychologie</a:t>
            </a:r>
            <a:r>
              <a:rPr lang="pt-BR" sz="2000" dirty="0"/>
              <a:t>. </a:t>
            </a:r>
            <a:r>
              <a:rPr lang="pt-BR" sz="2000" dirty="0" err="1"/>
              <a:t>Gemève</a:t>
            </a:r>
            <a:r>
              <a:rPr lang="pt-BR" sz="2000" dirty="0"/>
              <a:t>: </a:t>
            </a:r>
            <a:r>
              <a:rPr lang="pt-BR" sz="2000" dirty="0" err="1"/>
              <a:t>Gonthiers</a:t>
            </a:r>
            <a:r>
              <a:rPr lang="pt-BR" sz="2000" dirty="0"/>
              <a:t>.</a:t>
            </a:r>
          </a:p>
          <a:p>
            <a:pPr marL="0" indent="0">
              <a:lnSpc>
                <a:spcPct val="170000"/>
              </a:lnSpc>
              <a:buNone/>
            </a:pPr>
            <a:r>
              <a:rPr lang="pt-BR" sz="2000" dirty="0"/>
              <a:t>	 </a:t>
            </a:r>
            <a:r>
              <a:rPr lang="pt-BR" sz="2000" dirty="0">
                <a:solidFill>
                  <a:srgbClr val="008000"/>
                </a:solidFill>
              </a:rPr>
              <a:t>   (2001 [1964]). </a:t>
            </a:r>
            <a:r>
              <a:rPr lang="pt-BR" sz="2000" i="1" dirty="0">
                <a:solidFill>
                  <a:srgbClr val="008000"/>
                </a:solidFill>
              </a:rPr>
              <a:t>Seis Estudos de Psicologia</a:t>
            </a:r>
            <a:r>
              <a:rPr lang="pt-BR" sz="2000" dirty="0">
                <a:solidFill>
                  <a:srgbClr val="008000"/>
                </a:solidFill>
              </a:rPr>
              <a:t>. Rio de Janeiro: Forense Universitária.</a:t>
            </a:r>
            <a:endParaRPr lang="pt-BR" sz="2000" dirty="0"/>
          </a:p>
          <a:p>
            <a:pPr marL="0" indent="0">
              <a:buNone/>
            </a:pPr>
            <a:endParaRPr lang="pt-BR" sz="2000" dirty="0"/>
          </a:p>
          <a:p>
            <a:pPr marL="0" indent="0">
              <a:buNone/>
            </a:pPr>
            <a:endParaRPr lang="pt-BR" sz="2000" dirty="0"/>
          </a:p>
          <a:p>
            <a:pPr marL="0" indent="0">
              <a:buNone/>
            </a:pPr>
            <a:r>
              <a:rPr lang="pt-BR" sz="2000" b="1" dirty="0" err="1">
                <a:solidFill>
                  <a:srgbClr val="FF0000"/>
                </a:solidFill>
              </a:rPr>
              <a:t>Videos</a:t>
            </a:r>
            <a:r>
              <a:rPr lang="pt-BR" sz="2000" dirty="0">
                <a:solidFill>
                  <a:srgbClr val="FF0000"/>
                </a:solidFill>
              </a:rPr>
              <a:t>: </a:t>
            </a:r>
            <a:r>
              <a:rPr lang="pt-BR" sz="2000" dirty="0"/>
              <a:t> </a:t>
            </a:r>
          </a:p>
          <a:p>
            <a:pPr marL="0" indent="0">
              <a:buNone/>
            </a:pPr>
            <a:endParaRPr lang="pt-BR" sz="20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39</a:t>
            </a:fld>
            <a:endParaRPr lang="en-US"/>
          </a:p>
        </p:txBody>
      </p:sp>
    </p:spTree>
    <p:extLst>
      <p:ext uri="{BB962C8B-B14F-4D97-AF65-F5344CB8AC3E}">
        <p14:creationId xmlns:p14="http://schemas.microsoft.com/office/powerpoint/2010/main" val="1013872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err="1"/>
              <a:t>Esquema</a:t>
            </a:r>
            <a:r>
              <a:rPr lang="en-US" sz="2800" b="1" dirty="0"/>
              <a:t> </a:t>
            </a:r>
            <a:r>
              <a:rPr lang="en-US" sz="2800" b="1" dirty="0" err="1"/>
              <a:t>geral</a:t>
            </a:r>
            <a:r>
              <a:rPr lang="en-US" sz="2800" b="1" dirty="0"/>
              <a:t> </a:t>
            </a:r>
            <a:br>
              <a:rPr lang="en-US" sz="2800" b="1" dirty="0"/>
            </a:br>
            <a:r>
              <a:rPr lang="en-US" sz="2800" b="1" dirty="0" err="1"/>
              <a:t>para</a:t>
            </a:r>
            <a:r>
              <a:rPr lang="en-US" sz="2800" b="1" dirty="0"/>
              <a:t> </a:t>
            </a:r>
            <a:r>
              <a:rPr lang="en-US" sz="2800" b="1" dirty="0" err="1"/>
              <a:t>apresentação</a:t>
            </a:r>
            <a:r>
              <a:rPr lang="en-US" sz="2800" b="1" dirty="0"/>
              <a:t> das </a:t>
            </a:r>
            <a:r>
              <a:rPr lang="en-US" sz="2800" b="1" dirty="0" err="1"/>
              <a:t>propostas</a:t>
            </a:r>
            <a:r>
              <a:rPr lang="en-US" sz="2800" b="1" dirty="0"/>
              <a:t> de Jean Piaget</a:t>
            </a:r>
          </a:p>
        </p:txBody>
      </p:sp>
      <p:sp>
        <p:nvSpPr>
          <p:cNvPr id="3" name="Content Placeholder 2"/>
          <p:cNvSpPr>
            <a:spLocks noGrp="1"/>
          </p:cNvSpPr>
          <p:nvPr>
            <p:ph idx="1"/>
          </p:nvPr>
        </p:nvSpPr>
        <p:spPr>
          <a:xfrm>
            <a:off x="457200" y="1417638"/>
            <a:ext cx="8229600" cy="4708525"/>
          </a:xfrm>
        </p:spPr>
        <p:txBody>
          <a:bodyPr>
            <a:noAutofit/>
          </a:bodyPr>
          <a:lstStyle/>
          <a:p>
            <a:pPr>
              <a:buAutoNum type="arabicPeriod"/>
            </a:pPr>
            <a:endParaRPr lang="en-US" sz="1400" b="1" dirty="0"/>
          </a:p>
          <a:p>
            <a:pPr>
              <a:buAutoNum type="arabicPeriod"/>
            </a:pPr>
            <a:endParaRPr lang="en-US" sz="2000" b="1" dirty="0"/>
          </a:p>
          <a:p>
            <a:pPr>
              <a:buAutoNum type="arabicPeriod"/>
            </a:pPr>
            <a:r>
              <a:rPr lang="en-US" sz="2000" b="1" dirty="0" err="1"/>
              <a:t>Proposta</a:t>
            </a:r>
            <a:endParaRPr lang="en-US" sz="2000" dirty="0"/>
          </a:p>
          <a:p>
            <a:pPr marL="0" indent="0">
              <a:buNone/>
            </a:pPr>
            <a:endParaRPr lang="en-US" sz="2000" b="1" dirty="0"/>
          </a:p>
          <a:p>
            <a:pPr>
              <a:buAutoNum type="arabicPeriod"/>
            </a:pPr>
            <a:r>
              <a:rPr lang="en-US" sz="2000" b="1" dirty="0" err="1"/>
              <a:t>Biografia</a:t>
            </a:r>
            <a:r>
              <a:rPr lang="en-US" sz="2000" b="1" dirty="0"/>
              <a:t> </a:t>
            </a:r>
            <a:r>
              <a:rPr lang="en-US" sz="2000" b="1" dirty="0" err="1"/>
              <a:t>intelectual</a:t>
            </a:r>
            <a:endParaRPr lang="en-US" sz="2000" b="1" dirty="0"/>
          </a:p>
          <a:p>
            <a:pPr>
              <a:buAutoNum type="arabicPeriod"/>
            </a:pPr>
            <a:endParaRPr lang="en-US" sz="2000" b="1" dirty="0"/>
          </a:p>
          <a:p>
            <a:pPr>
              <a:buAutoNum type="arabicPeriod"/>
            </a:pPr>
            <a:r>
              <a:rPr lang="en-US" sz="2000" b="1" dirty="0" err="1"/>
              <a:t>Fundamentos</a:t>
            </a:r>
            <a:r>
              <a:rPr lang="en-US" sz="2000" b="1" dirty="0"/>
              <a:t> do </a:t>
            </a:r>
            <a:r>
              <a:rPr lang="en-US" sz="2000" b="1" dirty="0" err="1"/>
              <a:t>seu</a:t>
            </a:r>
            <a:r>
              <a:rPr lang="en-US" sz="2000" b="1" dirty="0"/>
              <a:t> </a:t>
            </a:r>
            <a:r>
              <a:rPr lang="en-US" sz="2000" b="1" dirty="0" err="1"/>
              <a:t>pensamento</a:t>
            </a:r>
            <a:endParaRPr lang="en-US" sz="2000" b="1" dirty="0"/>
          </a:p>
          <a:p>
            <a:pPr marL="0" indent="0">
              <a:buNone/>
            </a:pPr>
            <a:endParaRPr lang="en-US" sz="2000" dirty="0"/>
          </a:p>
          <a:p>
            <a:pPr>
              <a:buAutoNum type="arabicPeriod"/>
            </a:pPr>
            <a:r>
              <a:rPr lang="en-US" sz="2000" b="1" dirty="0" err="1"/>
              <a:t>Estágios</a:t>
            </a:r>
            <a:r>
              <a:rPr lang="en-US" sz="2000" b="1" dirty="0"/>
              <a:t> (</a:t>
            </a:r>
            <a:r>
              <a:rPr lang="en-US" sz="2000" b="1" dirty="0" err="1"/>
              <a:t>esquemas</a:t>
            </a:r>
            <a:r>
              <a:rPr lang="en-US" sz="2000" b="1" dirty="0"/>
              <a:t>) do </a:t>
            </a:r>
            <a:r>
              <a:rPr lang="en-US" sz="2000" b="1" dirty="0" err="1"/>
              <a:t>desenvolvimento</a:t>
            </a:r>
            <a:r>
              <a:rPr lang="en-US" sz="2000" b="1" dirty="0"/>
              <a:t> mental da </a:t>
            </a:r>
            <a:r>
              <a:rPr lang="en-US" sz="2000" b="1" dirty="0" err="1"/>
              <a:t>criança</a:t>
            </a:r>
            <a:endParaRPr lang="en-US" sz="2000" b="1" dirty="0"/>
          </a:p>
          <a:p>
            <a:pPr>
              <a:buAutoNum type="arabicPeriod"/>
            </a:pPr>
            <a:endParaRPr lang="en-US" sz="2000" b="1" dirty="0"/>
          </a:p>
          <a:p>
            <a:pPr>
              <a:buAutoNum type="arabicPeriod"/>
            </a:pPr>
            <a:r>
              <a:rPr lang="en-US" sz="2000" b="1" dirty="0" err="1">
                <a:sym typeface="Wingdings"/>
              </a:rPr>
              <a:t>Método</a:t>
            </a:r>
            <a:endParaRPr lang="en-US" sz="2000" b="1" dirty="0">
              <a:solidFill>
                <a:srgbClr val="FF0000"/>
              </a:solidFill>
              <a:sym typeface="Wingdings"/>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4</a:t>
            </a:fld>
            <a:endParaRPr lang="en-US"/>
          </a:p>
        </p:txBody>
      </p:sp>
    </p:spTree>
    <p:extLst>
      <p:ext uri="{BB962C8B-B14F-4D97-AF65-F5344CB8AC3E}">
        <p14:creationId xmlns:p14="http://schemas.microsoft.com/office/powerpoint/2010/main" val="25047515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400" b="1" dirty="0"/>
              <a:t>6. Principais referências bibliográficas</a:t>
            </a:r>
            <a:br>
              <a:rPr lang="pt-BR" sz="2400" b="1" dirty="0"/>
            </a:br>
            <a:r>
              <a:rPr lang="pt-BR" sz="2400" b="1" dirty="0">
                <a:solidFill>
                  <a:srgbClr val="FF0000"/>
                </a:solidFill>
              </a:rPr>
              <a:t> Sobre Piaget</a:t>
            </a:r>
            <a:endParaRPr lang="en-US" sz="2400" dirty="0">
              <a:solidFill>
                <a:srgbClr val="FF0000"/>
              </a:solidFill>
            </a:endParaRPr>
          </a:p>
        </p:txBody>
      </p:sp>
      <p:sp>
        <p:nvSpPr>
          <p:cNvPr id="3" name="Content Placeholder 2"/>
          <p:cNvSpPr>
            <a:spLocks noGrp="1"/>
          </p:cNvSpPr>
          <p:nvPr>
            <p:ph idx="1"/>
          </p:nvPr>
        </p:nvSpPr>
        <p:spPr/>
        <p:txBody>
          <a:bodyPr>
            <a:normAutofit fontScale="47500" lnSpcReduction="20000"/>
          </a:bodyPr>
          <a:lstStyle/>
          <a:p>
            <a:pPr marL="0" indent="0">
              <a:buNone/>
            </a:pPr>
            <a:endParaRPr lang="pt-BR" sz="2500" dirty="0">
              <a:solidFill>
                <a:srgbClr val="FF0000"/>
              </a:solidFill>
            </a:endParaRPr>
          </a:p>
          <a:p>
            <a:pPr marL="0" indent="0">
              <a:buNone/>
            </a:pPr>
            <a:endParaRPr lang="pt-BR" sz="2500" dirty="0"/>
          </a:p>
          <a:p>
            <a:pPr marL="0" indent="0">
              <a:buNone/>
            </a:pPr>
            <a:r>
              <a:rPr lang="en-US" sz="2500" dirty="0" err="1"/>
              <a:t>Bringuier</a:t>
            </a:r>
            <a:r>
              <a:rPr lang="en-US" sz="2500" dirty="0"/>
              <a:t>, Jean-Claude. (1978 [1977]). </a:t>
            </a:r>
            <a:r>
              <a:rPr lang="en-US" sz="2500" i="1" dirty="0" err="1"/>
              <a:t>Conversando</a:t>
            </a:r>
            <a:r>
              <a:rPr lang="en-US" sz="2500" i="1" dirty="0"/>
              <a:t> com Jean Piaget</a:t>
            </a:r>
            <a:r>
              <a:rPr lang="en-US" sz="2500" dirty="0"/>
              <a:t>. Rio de Janeiro: </a:t>
            </a:r>
            <a:r>
              <a:rPr lang="en-US" sz="2500" dirty="0" err="1"/>
              <a:t>Difel</a:t>
            </a:r>
            <a:r>
              <a:rPr lang="en-US" sz="2500" dirty="0"/>
              <a:t>.</a:t>
            </a:r>
          </a:p>
          <a:p>
            <a:pPr marL="0" indent="0">
              <a:buNone/>
            </a:pPr>
            <a:endParaRPr lang="pt-BR" sz="2500" dirty="0"/>
          </a:p>
          <a:p>
            <a:pPr marL="0" indent="0">
              <a:buNone/>
            </a:pPr>
            <a:r>
              <a:rPr lang="pt-BR" sz="2500" dirty="0" err="1"/>
              <a:t>Cobliner</a:t>
            </a:r>
            <a:r>
              <a:rPr lang="pt-BR" sz="2500" dirty="0"/>
              <a:t>, W. Godfrey. (1965). A escola de psicologia genética de Genebra e a psicanálise: paralelos e </a:t>
            </a:r>
          </a:p>
          <a:p>
            <a:pPr marL="0" indent="0">
              <a:buNone/>
            </a:pPr>
            <a:r>
              <a:rPr lang="pt-BR" sz="2500" dirty="0"/>
              <a:t>	equivalências In R. A. </a:t>
            </a:r>
            <a:r>
              <a:rPr lang="pt-BR" sz="2500" dirty="0" err="1"/>
              <a:t>Spitz</a:t>
            </a:r>
            <a:r>
              <a:rPr lang="pt-BR" sz="2500" dirty="0"/>
              <a:t> (Ed.), </a:t>
            </a:r>
            <a:r>
              <a:rPr lang="pt-BR" sz="2500" i="1" dirty="0"/>
              <a:t>O primeiro ano de vida</a:t>
            </a:r>
            <a:r>
              <a:rPr lang="pt-BR" sz="2500" dirty="0"/>
              <a:t>. São Paulo: Martins Fontes.</a:t>
            </a:r>
            <a:br>
              <a:rPr lang="pt-BR" sz="2500" b="1" dirty="0"/>
            </a:br>
            <a:endParaRPr lang="pt-BR" sz="2500" b="1" dirty="0"/>
          </a:p>
          <a:p>
            <a:pPr marL="0" indent="0">
              <a:buNone/>
            </a:pPr>
            <a:r>
              <a:rPr lang="pt-BR" sz="2500" dirty="0" err="1"/>
              <a:t>Palanga</a:t>
            </a:r>
            <a:r>
              <a:rPr lang="pt-BR" sz="2500" dirty="0"/>
              <a:t>, I. C. (1994). </a:t>
            </a:r>
            <a:r>
              <a:rPr lang="pt-BR" sz="2500" i="1" dirty="0"/>
              <a:t>Desenvolvimento &amp; Aprendizagem em Piaget e Vygotsky (A Relevância do Social)</a:t>
            </a:r>
            <a:r>
              <a:rPr lang="pt-BR" sz="2500" dirty="0"/>
              <a:t>. </a:t>
            </a:r>
          </a:p>
          <a:p>
            <a:pPr marL="0" indent="0">
              <a:buNone/>
            </a:pPr>
            <a:r>
              <a:rPr lang="pt-BR" sz="2500" dirty="0"/>
              <a:t>	São Paulo: </a:t>
            </a:r>
            <a:r>
              <a:rPr lang="pt-BR" sz="2500" dirty="0" err="1"/>
              <a:t>Plexus</a:t>
            </a:r>
            <a:r>
              <a:rPr lang="pt-BR" sz="2500" dirty="0"/>
              <a:t>.</a:t>
            </a:r>
          </a:p>
          <a:p>
            <a:pPr marL="0" indent="0">
              <a:buNone/>
            </a:pPr>
            <a:endParaRPr lang="pt-BR" sz="2500" dirty="0"/>
          </a:p>
          <a:p>
            <a:pPr marL="0" indent="0">
              <a:buNone/>
            </a:pPr>
            <a:r>
              <a:rPr lang="pt-BR" sz="2500" dirty="0" err="1"/>
              <a:t>Ramozzi-Chiarottino</a:t>
            </a:r>
            <a:r>
              <a:rPr lang="pt-BR" sz="2500" dirty="0"/>
              <a:t>, </a:t>
            </a:r>
            <a:r>
              <a:rPr lang="pt-BR" sz="2500" dirty="0" err="1"/>
              <a:t>Z</a:t>
            </a:r>
            <a:r>
              <a:rPr lang="pt-BR" sz="2500" dirty="0"/>
              <a:t>. (1994). </a:t>
            </a:r>
            <a:r>
              <a:rPr lang="pt-BR" sz="2500" i="1" dirty="0"/>
              <a:t>Em busca do sentido da obra de Jean Piaget</a:t>
            </a:r>
            <a:r>
              <a:rPr lang="pt-BR" sz="2500" dirty="0"/>
              <a:t>. São Paulo: Editora Ática.</a:t>
            </a:r>
          </a:p>
          <a:p>
            <a:pPr marL="0" indent="0">
              <a:buNone/>
            </a:pPr>
            <a:endParaRPr lang="pt-BR" sz="2500" dirty="0"/>
          </a:p>
          <a:p>
            <a:pPr marL="0" indent="0">
              <a:buNone/>
            </a:pPr>
            <a:r>
              <a:rPr lang="pt-BR" sz="2500" dirty="0" err="1"/>
              <a:t>Taille</a:t>
            </a:r>
            <a:r>
              <a:rPr lang="pt-BR" sz="2500" dirty="0"/>
              <a:t>, </a:t>
            </a:r>
            <a:r>
              <a:rPr lang="pt-BR" sz="2500" dirty="0" err="1"/>
              <a:t>Y</a:t>
            </a:r>
            <a:r>
              <a:rPr lang="pt-BR" sz="2500" dirty="0"/>
              <a:t>. d. L. (1992a). Desenvolvimento do juízo moral e afetividade na teoria de Jean Piaget </a:t>
            </a:r>
            <a:r>
              <a:rPr lang="pt-BR" sz="2500" i="1" dirty="0"/>
              <a:t>Piaget, Vygotsky,</a:t>
            </a:r>
          </a:p>
          <a:p>
            <a:pPr marL="0" indent="0">
              <a:buNone/>
            </a:pPr>
            <a:r>
              <a:rPr lang="pt-BR" sz="2500" i="1" dirty="0"/>
              <a:t>	 </a:t>
            </a:r>
            <a:r>
              <a:rPr lang="pt-BR" sz="2500" i="1" dirty="0" err="1"/>
              <a:t>Wallon</a:t>
            </a:r>
            <a:r>
              <a:rPr lang="pt-BR" sz="2500" i="1" dirty="0"/>
              <a:t>: teorias psicogenéticas em discussão</a:t>
            </a:r>
            <a:r>
              <a:rPr lang="pt-BR" sz="2500" dirty="0"/>
              <a:t> (pp. 47-74). São Paulo: </a:t>
            </a:r>
            <a:r>
              <a:rPr lang="pt-BR" sz="2500" dirty="0" err="1"/>
              <a:t>Summus</a:t>
            </a:r>
            <a:r>
              <a:rPr lang="pt-BR" sz="2500" dirty="0"/>
              <a:t>.</a:t>
            </a:r>
          </a:p>
          <a:p>
            <a:pPr marL="0" indent="0">
              <a:buNone/>
            </a:pPr>
            <a:endParaRPr lang="pt-BR" sz="2500" dirty="0"/>
          </a:p>
          <a:p>
            <a:pPr marL="0" indent="0">
              <a:buNone/>
            </a:pPr>
            <a:r>
              <a:rPr lang="pt-BR" sz="2500" dirty="0" err="1"/>
              <a:t>Taille</a:t>
            </a:r>
            <a:r>
              <a:rPr lang="pt-BR" sz="2500" dirty="0"/>
              <a:t>, </a:t>
            </a:r>
            <a:r>
              <a:rPr lang="pt-BR" sz="2500" dirty="0" err="1"/>
              <a:t>Y</a:t>
            </a:r>
            <a:r>
              <a:rPr lang="pt-BR" sz="2500" dirty="0"/>
              <a:t>. d. L. (1992b). O lugar da interação social na concepção de Jean Piaget </a:t>
            </a:r>
            <a:r>
              <a:rPr lang="pt-BR" sz="2500" i="1" dirty="0"/>
              <a:t>Piaget, Vygotsky, </a:t>
            </a:r>
            <a:r>
              <a:rPr lang="pt-BR" sz="2500" i="1" dirty="0" err="1"/>
              <a:t>Wallon</a:t>
            </a:r>
            <a:r>
              <a:rPr lang="pt-BR" sz="2500" i="1" dirty="0"/>
              <a:t>: </a:t>
            </a:r>
          </a:p>
          <a:p>
            <a:pPr marL="0" indent="0">
              <a:buNone/>
            </a:pPr>
            <a:r>
              <a:rPr lang="pt-BR" sz="2500" i="1" dirty="0"/>
              <a:t>	teorias psicogenéticas em discussão</a:t>
            </a:r>
            <a:r>
              <a:rPr lang="pt-BR" sz="2500" dirty="0"/>
              <a:t> (pp. 11-22). São Paulo: </a:t>
            </a:r>
            <a:r>
              <a:rPr lang="pt-BR" sz="2500" dirty="0" err="1"/>
              <a:t>Summus</a:t>
            </a:r>
            <a:r>
              <a:rPr lang="pt-BR" sz="2500" dirty="0"/>
              <a:t>.</a:t>
            </a:r>
          </a:p>
          <a:p>
            <a:pPr marL="0" indent="0">
              <a:buNone/>
            </a:pPr>
            <a:endParaRPr lang="pt-BR" sz="2500" dirty="0"/>
          </a:p>
          <a:p>
            <a:pPr marL="0" indent="0">
              <a:buNone/>
            </a:pPr>
            <a:r>
              <a:rPr lang="pt-BR" sz="2500" dirty="0" err="1"/>
              <a:t>Taille</a:t>
            </a:r>
            <a:r>
              <a:rPr lang="pt-BR" sz="2500" dirty="0"/>
              <a:t>, </a:t>
            </a:r>
            <a:r>
              <a:rPr lang="pt-BR" sz="2500" dirty="0" err="1"/>
              <a:t>Y</a:t>
            </a:r>
            <a:r>
              <a:rPr lang="pt-BR" sz="2500" dirty="0"/>
              <a:t>. d. L., Oliveira, M. </a:t>
            </a:r>
            <a:r>
              <a:rPr lang="pt-BR" sz="2500" dirty="0" err="1"/>
              <a:t>K</a:t>
            </a:r>
            <a:r>
              <a:rPr lang="pt-BR" sz="2500" dirty="0"/>
              <a:t>. d., &amp; Dantas, H. (1992). </a:t>
            </a:r>
            <a:r>
              <a:rPr lang="pt-BR" sz="2500" i="1" dirty="0"/>
              <a:t>Piaget, Vygotsky, </a:t>
            </a:r>
            <a:r>
              <a:rPr lang="pt-BR" sz="2500" i="1" dirty="0" err="1"/>
              <a:t>Wallon</a:t>
            </a:r>
            <a:r>
              <a:rPr lang="pt-BR" sz="2500" i="1" dirty="0"/>
              <a:t>: teorias psicogenéticas em </a:t>
            </a:r>
          </a:p>
          <a:p>
            <a:pPr marL="0" indent="0">
              <a:buNone/>
            </a:pPr>
            <a:r>
              <a:rPr lang="pt-BR" sz="2500" i="1" dirty="0"/>
              <a:t>	discussão</a:t>
            </a:r>
            <a:r>
              <a:rPr lang="pt-BR" sz="2500" dirty="0"/>
              <a:t>. São Paulo: </a:t>
            </a:r>
            <a:r>
              <a:rPr lang="pt-BR" sz="2500" dirty="0" err="1"/>
              <a:t>Summus</a:t>
            </a:r>
            <a:r>
              <a:rPr lang="pt-BR" sz="2500" dirty="0"/>
              <a:t>.</a:t>
            </a:r>
          </a:p>
          <a:p>
            <a:pPr marL="0" indent="0">
              <a:buNone/>
            </a:pPr>
            <a:endParaRPr lang="pt-BR" sz="2000" dirty="0"/>
          </a:p>
          <a:p>
            <a:pPr marL="0" indent="0">
              <a:buNone/>
            </a:pPr>
            <a:endParaRPr lang="pt-BR" sz="2000" b="1" dirty="0">
              <a:solidFill>
                <a:srgbClr val="FF0000"/>
              </a:solidFill>
            </a:endParaRPr>
          </a:p>
          <a:p>
            <a:pPr marL="0" indent="0">
              <a:buNone/>
            </a:pPr>
            <a:r>
              <a:rPr lang="pt-BR" sz="2000" dirty="0">
                <a:solidFill>
                  <a:srgbClr val="FF0000"/>
                </a:solidFill>
              </a:rPr>
              <a:t> </a:t>
            </a:r>
          </a:p>
          <a:p>
            <a:pPr marL="0" indent="0">
              <a:buNone/>
            </a:pPr>
            <a:endParaRPr lang="pt-BR" sz="20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40</a:t>
            </a:fld>
            <a:endParaRPr lang="en-US"/>
          </a:p>
        </p:txBody>
      </p:sp>
    </p:spTree>
    <p:extLst>
      <p:ext uri="{BB962C8B-B14F-4D97-AF65-F5344CB8AC3E}">
        <p14:creationId xmlns:p14="http://schemas.microsoft.com/office/powerpoint/2010/main" val="17045631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8. </a:t>
            </a:r>
            <a:r>
              <a:rPr lang="en-US" sz="2800" dirty="0" err="1"/>
              <a:t>Outras</a:t>
            </a:r>
            <a:r>
              <a:rPr lang="en-US" sz="2800" dirty="0"/>
              <a:t> </a:t>
            </a:r>
            <a:r>
              <a:rPr lang="en-US" sz="2800" dirty="0" err="1"/>
              <a:t>referências</a:t>
            </a:r>
            <a:r>
              <a:rPr lang="en-US" sz="2800" dirty="0"/>
              <a:t> (Piaget)</a:t>
            </a:r>
          </a:p>
        </p:txBody>
      </p:sp>
      <p:sp>
        <p:nvSpPr>
          <p:cNvPr id="3" name="Content Placeholder 2"/>
          <p:cNvSpPr>
            <a:spLocks noGrp="1"/>
          </p:cNvSpPr>
          <p:nvPr>
            <p:ph idx="1"/>
          </p:nvPr>
        </p:nvSpPr>
        <p:spPr/>
        <p:txBody>
          <a:bodyPr>
            <a:normAutofit fontScale="32500" lnSpcReduction="20000"/>
          </a:bodyPr>
          <a:lstStyle/>
          <a:p>
            <a:pPr marL="0" indent="0">
              <a:buNone/>
            </a:pPr>
            <a:r>
              <a:rPr lang="pt-BR" sz="4000" b="1" dirty="0"/>
              <a:t>Piaget, Jean. </a:t>
            </a:r>
            <a:r>
              <a:rPr lang="pt-BR" sz="4000" dirty="0"/>
              <a:t>(1923). </a:t>
            </a:r>
            <a:r>
              <a:rPr lang="pt-BR" sz="4000" i="1" dirty="0"/>
              <a:t>Le </a:t>
            </a:r>
            <a:r>
              <a:rPr lang="pt-BR" sz="4000" i="1" dirty="0" err="1"/>
              <a:t>langage</a:t>
            </a:r>
            <a:r>
              <a:rPr lang="pt-BR" sz="4000" i="1" dirty="0"/>
              <a:t> et </a:t>
            </a:r>
            <a:r>
              <a:rPr lang="pt-BR" sz="4000" i="1" dirty="0" err="1"/>
              <a:t>la</a:t>
            </a:r>
            <a:r>
              <a:rPr lang="pt-BR" sz="4000" i="1" dirty="0"/>
              <a:t> </a:t>
            </a:r>
            <a:r>
              <a:rPr lang="pt-BR" sz="4000" i="1" dirty="0" err="1"/>
              <a:t>pensée</a:t>
            </a:r>
            <a:r>
              <a:rPr lang="pt-BR" sz="4000" i="1" dirty="0"/>
              <a:t> chez </a:t>
            </a:r>
            <a:r>
              <a:rPr lang="pt-BR" sz="4000" i="1" dirty="0" err="1"/>
              <a:t>l'enfant</a:t>
            </a:r>
            <a:r>
              <a:rPr lang="pt-BR" sz="4000" dirty="0"/>
              <a:t>. </a:t>
            </a:r>
            <a:r>
              <a:rPr lang="pt-BR" sz="4000" dirty="0" err="1"/>
              <a:t>Neuchâtel</a:t>
            </a:r>
            <a:r>
              <a:rPr lang="pt-BR" sz="4000" dirty="0"/>
              <a:t> et Paris: </a:t>
            </a:r>
            <a:r>
              <a:rPr lang="pt-BR" sz="4000" dirty="0" err="1"/>
              <a:t>Delachaux</a:t>
            </a:r>
            <a:r>
              <a:rPr lang="pt-BR" sz="4000" dirty="0"/>
              <a:t> et </a:t>
            </a:r>
            <a:r>
              <a:rPr lang="pt-BR" sz="4000" dirty="0" err="1"/>
              <a:t>Niestlé</a:t>
            </a:r>
            <a:r>
              <a:rPr lang="pt-BR" sz="4000" dirty="0"/>
              <a:t>.</a:t>
            </a:r>
          </a:p>
          <a:p>
            <a:pPr marL="0" indent="0">
              <a:buNone/>
            </a:pPr>
            <a:r>
              <a:rPr lang="pt-BR" sz="4000" dirty="0"/>
              <a:t>	   </a:t>
            </a:r>
            <a:r>
              <a:rPr lang="pt-BR" sz="4000" dirty="0">
                <a:solidFill>
                  <a:srgbClr val="008000"/>
                </a:solidFill>
              </a:rPr>
              <a:t> (1986 [1923]). </a:t>
            </a:r>
            <a:r>
              <a:rPr lang="pt-BR" sz="4000" i="1" dirty="0">
                <a:solidFill>
                  <a:srgbClr val="008000"/>
                </a:solidFill>
              </a:rPr>
              <a:t>A linguagem e o pensamento da criança</a:t>
            </a:r>
            <a:r>
              <a:rPr lang="pt-BR" sz="4000" dirty="0">
                <a:solidFill>
                  <a:srgbClr val="008000"/>
                </a:solidFill>
              </a:rPr>
              <a:t>. São Paulo: Martins Fontes.</a:t>
            </a:r>
          </a:p>
          <a:p>
            <a:pPr marL="0" indent="0">
              <a:buNone/>
            </a:pPr>
            <a:r>
              <a:rPr lang="pt-BR" sz="4000" dirty="0"/>
              <a:t>Piaget, Jean. (1924). </a:t>
            </a:r>
            <a:r>
              <a:rPr lang="pt-BR" sz="4000" i="1" dirty="0"/>
              <a:t>Le </a:t>
            </a:r>
            <a:r>
              <a:rPr lang="pt-BR" sz="4000" i="1" dirty="0" err="1"/>
              <a:t>jugement</a:t>
            </a:r>
            <a:r>
              <a:rPr lang="pt-BR" sz="4000" i="1" dirty="0"/>
              <a:t> et </a:t>
            </a:r>
            <a:r>
              <a:rPr lang="pt-BR" sz="4000" i="1" dirty="0" err="1"/>
              <a:t>le</a:t>
            </a:r>
            <a:r>
              <a:rPr lang="pt-BR" sz="4000" i="1" dirty="0"/>
              <a:t> </a:t>
            </a:r>
            <a:r>
              <a:rPr lang="pt-BR" sz="4000" i="1" dirty="0" err="1"/>
              <a:t>raisonnement</a:t>
            </a:r>
            <a:r>
              <a:rPr lang="pt-BR" sz="4000" i="1" dirty="0"/>
              <a:t> chez </a:t>
            </a:r>
            <a:r>
              <a:rPr lang="pt-BR" sz="4000" i="1" dirty="0" err="1"/>
              <a:t>l'enfant</a:t>
            </a:r>
            <a:r>
              <a:rPr lang="pt-BR" sz="4000" dirty="0"/>
              <a:t>. </a:t>
            </a:r>
            <a:r>
              <a:rPr lang="pt-BR" sz="4000" dirty="0" err="1"/>
              <a:t>Neuchâtel</a:t>
            </a:r>
            <a:r>
              <a:rPr lang="pt-BR" sz="4000" dirty="0"/>
              <a:t> et Paris: </a:t>
            </a:r>
            <a:r>
              <a:rPr lang="pt-BR" sz="4000" dirty="0" err="1"/>
              <a:t>Delachaux</a:t>
            </a:r>
            <a:r>
              <a:rPr lang="pt-BR" sz="4000" dirty="0"/>
              <a:t> et </a:t>
            </a:r>
            <a:r>
              <a:rPr lang="pt-BR" sz="4000" dirty="0" err="1"/>
              <a:t>Niestlé</a:t>
            </a:r>
            <a:r>
              <a:rPr lang="pt-BR" sz="4000" dirty="0"/>
              <a:t>.</a:t>
            </a:r>
          </a:p>
          <a:p>
            <a:pPr marL="0" indent="0">
              <a:buNone/>
            </a:pPr>
            <a:r>
              <a:rPr lang="pt-BR" sz="4000" dirty="0"/>
              <a:t>Piaget, Jean. (1927). </a:t>
            </a:r>
            <a:r>
              <a:rPr lang="pt-BR" sz="4000" i="1" dirty="0"/>
              <a:t>La </a:t>
            </a:r>
            <a:r>
              <a:rPr lang="pt-BR" sz="4000" i="1" dirty="0" err="1"/>
              <a:t>causalité</a:t>
            </a:r>
            <a:r>
              <a:rPr lang="pt-BR" sz="4000" i="1" dirty="0"/>
              <a:t> </a:t>
            </a:r>
            <a:r>
              <a:rPr lang="pt-BR" sz="4000" i="1" dirty="0" err="1"/>
              <a:t>physique</a:t>
            </a:r>
            <a:r>
              <a:rPr lang="pt-BR" sz="4000" i="1" dirty="0"/>
              <a:t> chez </a:t>
            </a:r>
            <a:r>
              <a:rPr lang="pt-BR" sz="4000" i="1" dirty="0" err="1"/>
              <a:t>l'enfant</a:t>
            </a:r>
            <a:r>
              <a:rPr lang="pt-BR" sz="4000" dirty="0"/>
              <a:t>. Paris: Alcan.</a:t>
            </a:r>
          </a:p>
          <a:p>
            <a:pPr marL="0" indent="0">
              <a:buNone/>
            </a:pPr>
            <a:r>
              <a:rPr lang="pt-BR" sz="4000" dirty="0"/>
              <a:t>Piaget, Jean. (1932). </a:t>
            </a:r>
            <a:r>
              <a:rPr lang="pt-BR" sz="4000" i="1" dirty="0"/>
              <a:t>Le </a:t>
            </a:r>
            <a:r>
              <a:rPr lang="pt-BR" sz="4000" i="1" dirty="0" err="1"/>
              <a:t>jugement</a:t>
            </a:r>
            <a:r>
              <a:rPr lang="pt-BR" sz="4000" i="1" dirty="0"/>
              <a:t> moral chez </a:t>
            </a:r>
            <a:r>
              <a:rPr lang="pt-BR" sz="4000" i="1" dirty="0" err="1"/>
              <a:t>l'enfant</a:t>
            </a:r>
            <a:r>
              <a:rPr lang="pt-BR" sz="4000" dirty="0"/>
              <a:t>. Paris: Alcan.</a:t>
            </a:r>
          </a:p>
          <a:p>
            <a:pPr marL="0" indent="0">
              <a:buNone/>
            </a:pPr>
            <a:r>
              <a:rPr lang="pt-BR" sz="4000" dirty="0"/>
              <a:t>Piaget, Jean. (1937). </a:t>
            </a:r>
            <a:r>
              <a:rPr lang="pt-BR" sz="4000" i="1" dirty="0"/>
              <a:t>La </a:t>
            </a:r>
            <a:r>
              <a:rPr lang="pt-BR" sz="4000" i="1" dirty="0" err="1"/>
              <a:t>construction</a:t>
            </a:r>
            <a:r>
              <a:rPr lang="pt-BR" sz="4000" i="1" dirty="0"/>
              <a:t> </a:t>
            </a:r>
            <a:r>
              <a:rPr lang="pt-BR" sz="4000" i="1" dirty="0" err="1"/>
              <a:t>du</a:t>
            </a:r>
            <a:r>
              <a:rPr lang="pt-BR" sz="4000" i="1" dirty="0"/>
              <a:t> </a:t>
            </a:r>
            <a:r>
              <a:rPr lang="pt-BR" sz="4000" i="1" dirty="0" err="1"/>
              <a:t>réel</a:t>
            </a:r>
            <a:r>
              <a:rPr lang="pt-BR" sz="4000" i="1" dirty="0"/>
              <a:t>  chez </a:t>
            </a:r>
            <a:r>
              <a:rPr lang="pt-BR" sz="4000" i="1" dirty="0" err="1"/>
              <a:t>l'enfant</a:t>
            </a:r>
            <a:r>
              <a:rPr lang="pt-BR" sz="4000" dirty="0"/>
              <a:t>. </a:t>
            </a:r>
            <a:r>
              <a:rPr lang="pt-BR" sz="4000" dirty="0" err="1"/>
              <a:t>Neuchâtel</a:t>
            </a:r>
            <a:r>
              <a:rPr lang="pt-BR" sz="4000" dirty="0"/>
              <a:t> et Paris: </a:t>
            </a:r>
            <a:r>
              <a:rPr lang="pt-BR" sz="4000" dirty="0" err="1"/>
              <a:t>Delachaux</a:t>
            </a:r>
            <a:r>
              <a:rPr lang="pt-BR" sz="4000" dirty="0"/>
              <a:t> et </a:t>
            </a:r>
            <a:r>
              <a:rPr lang="pt-BR" sz="4000" dirty="0" err="1"/>
              <a:t>Niestlé</a:t>
            </a:r>
            <a:r>
              <a:rPr lang="pt-BR" sz="4000" dirty="0"/>
              <a:t>.</a:t>
            </a:r>
          </a:p>
          <a:p>
            <a:pPr marL="0" indent="0">
              <a:buNone/>
            </a:pPr>
            <a:r>
              <a:rPr lang="pt-BR" sz="4000" dirty="0"/>
              <a:t>Piaget, Jean. (1946a). </a:t>
            </a:r>
            <a:r>
              <a:rPr lang="pt-BR" sz="4000" i="1" dirty="0"/>
              <a:t>La </a:t>
            </a:r>
            <a:r>
              <a:rPr lang="pt-BR" sz="4000" i="1" dirty="0" err="1"/>
              <a:t>formation</a:t>
            </a:r>
            <a:r>
              <a:rPr lang="pt-BR" sz="4000" i="1" dirty="0"/>
              <a:t> </a:t>
            </a:r>
            <a:r>
              <a:rPr lang="pt-BR" sz="4000" i="1" dirty="0" err="1"/>
              <a:t>du</a:t>
            </a:r>
            <a:r>
              <a:rPr lang="pt-BR" sz="4000" i="1" dirty="0"/>
              <a:t> </a:t>
            </a:r>
            <a:r>
              <a:rPr lang="pt-BR" sz="4000" i="1" dirty="0" err="1"/>
              <a:t>symbole</a:t>
            </a:r>
            <a:r>
              <a:rPr lang="pt-BR" sz="4000" i="1" dirty="0"/>
              <a:t> chez </a:t>
            </a:r>
            <a:r>
              <a:rPr lang="pt-BR" sz="4000" i="1" dirty="0" err="1"/>
              <a:t>l'enfant</a:t>
            </a:r>
            <a:r>
              <a:rPr lang="pt-BR" sz="4000" dirty="0"/>
              <a:t>. </a:t>
            </a:r>
            <a:r>
              <a:rPr lang="pt-BR" sz="4000" dirty="0" err="1"/>
              <a:t>Neuchâtel</a:t>
            </a:r>
            <a:r>
              <a:rPr lang="pt-BR" sz="4000" dirty="0"/>
              <a:t> et Paris: </a:t>
            </a:r>
            <a:r>
              <a:rPr lang="pt-BR" sz="4000" dirty="0" err="1"/>
              <a:t>Delachaux</a:t>
            </a:r>
            <a:r>
              <a:rPr lang="pt-BR" sz="4000" dirty="0"/>
              <a:t> et </a:t>
            </a:r>
            <a:r>
              <a:rPr lang="pt-BR" sz="4000" dirty="0" err="1"/>
              <a:t>Niestlé</a:t>
            </a:r>
            <a:r>
              <a:rPr lang="pt-BR" sz="4000" dirty="0"/>
              <a:t>.</a:t>
            </a:r>
          </a:p>
          <a:p>
            <a:pPr marL="0" indent="0">
              <a:buNone/>
            </a:pPr>
            <a:r>
              <a:rPr lang="pt-BR" sz="4000" dirty="0"/>
              <a:t>Piaget, Jean. (1946b). </a:t>
            </a:r>
            <a:r>
              <a:rPr lang="pt-BR" sz="4000" i="1" dirty="0"/>
              <a:t>Le </a:t>
            </a:r>
            <a:r>
              <a:rPr lang="pt-BR" sz="4000" i="1" dirty="0" err="1"/>
              <a:t>ldeveloppement</a:t>
            </a:r>
            <a:r>
              <a:rPr lang="pt-BR" sz="4000" i="1" dirty="0"/>
              <a:t> de </a:t>
            </a:r>
            <a:r>
              <a:rPr lang="pt-BR" sz="4000" i="1" dirty="0" err="1"/>
              <a:t>la</a:t>
            </a:r>
            <a:r>
              <a:rPr lang="pt-BR" sz="4000" i="1" dirty="0"/>
              <a:t> </a:t>
            </a:r>
            <a:r>
              <a:rPr lang="pt-BR" sz="4000" i="1" dirty="0" err="1"/>
              <a:t>notion</a:t>
            </a:r>
            <a:r>
              <a:rPr lang="pt-BR" sz="4000" i="1" dirty="0"/>
              <a:t> de </a:t>
            </a:r>
            <a:r>
              <a:rPr lang="pt-BR" sz="4000" i="1" dirty="0" err="1"/>
              <a:t>temps</a:t>
            </a:r>
            <a:r>
              <a:rPr lang="pt-BR" sz="4000" i="1" dirty="0"/>
              <a:t> chez </a:t>
            </a:r>
            <a:r>
              <a:rPr lang="pt-BR" sz="4000" i="1" dirty="0" err="1"/>
              <a:t>l'enfant</a:t>
            </a:r>
            <a:r>
              <a:rPr lang="pt-BR" sz="4000" dirty="0"/>
              <a:t>. Paris: PUF.</a:t>
            </a:r>
          </a:p>
          <a:p>
            <a:pPr marL="0" indent="0">
              <a:buNone/>
            </a:pPr>
            <a:r>
              <a:rPr lang="pt-BR" sz="4000" dirty="0"/>
              <a:t>Piaget, Jean. (1948). </a:t>
            </a:r>
            <a:r>
              <a:rPr lang="pt-BR" sz="4000" i="1" dirty="0"/>
              <a:t>Le </a:t>
            </a:r>
            <a:r>
              <a:rPr lang="pt-BR" sz="4000" i="1" dirty="0" err="1"/>
              <a:t>représentation</a:t>
            </a:r>
            <a:r>
              <a:rPr lang="pt-BR" sz="4000" i="1" dirty="0"/>
              <a:t> de </a:t>
            </a:r>
            <a:r>
              <a:rPr lang="pt-BR" sz="4000" i="1" dirty="0" err="1"/>
              <a:t>l'espace</a:t>
            </a:r>
            <a:r>
              <a:rPr lang="pt-BR" sz="4000" i="1" dirty="0"/>
              <a:t> chez </a:t>
            </a:r>
            <a:r>
              <a:rPr lang="pt-BR" sz="4000" i="1" dirty="0" err="1"/>
              <a:t>l'enfant</a:t>
            </a:r>
            <a:r>
              <a:rPr lang="pt-BR" sz="4000" dirty="0"/>
              <a:t>. Paris: PUF.</a:t>
            </a:r>
          </a:p>
          <a:p>
            <a:pPr marL="0" indent="0">
              <a:buNone/>
            </a:pPr>
            <a:r>
              <a:rPr lang="pt-BR" sz="4000" dirty="0"/>
              <a:t>Piaget, Jean. (1950a). </a:t>
            </a:r>
            <a:r>
              <a:rPr lang="pt-BR" sz="4000" i="1" dirty="0" err="1"/>
              <a:t>Introdution</a:t>
            </a:r>
            <a:r>
              <a:rPr lang="pt-BR" sz="4000" i="1" dirty="0"/>
              <a:t> à </a:t>
            </a:r>
            <a:r>
              <a:rPr lang="pt-BR" sz="4000" i="1" dirty="0" err="1"/>
              <a:t>l'épistemologie</a:t>
            </a:r>
            <a:r>
              <a:rPr lang="pt-BR" sz="4000" i="1" dirty="0"/>
              <a:t> </a:t>
            </a:r>
            <a:r>
              <a:rPr lang="pt-BR" sz="4000" i="1" dirty="0" err="1"/>
              <a:t>genétique</a:t>
            </a:r>
            <a:r>
              <a:rPr lang="pt-BR" sz="4000" dirty="0"/>
              <a:t> (Vol. 2. La </a:t>
            </a:r>
            <a:r>
              <a:rPr lang="pt-BR" sz="4000" dirty="0" err="1"/>
              <a:t>pensée</a:t>
            </a:r>
            <a:r>
              <a:rPr lang="pt-BR" sz="4000" dirty="0"/>
              <a:t> </a:t>
            </a:r>
            <a:r>
              <a:rPr lang="pt-BR" sz="4000" dirty="0" err="1"/>
              <a:t>physique</a:t>
            </a:r>
            <a:r>
              <a:rPr lang="pt-BR" sz="4000" dirty="0"/>
              <a:t>). Paris: PUF.</a:t>
            </a:r>
          </a:p>
          <a:p>
            <a:pPr marL="0" indent="0">
              <a:buNone/>
            </a:pPr>
            <a:r>
              <a:rPr lang="pt-BR" sz="4000" dirty="0"/>
              <a:t>Piaget, Jean. (1950b). </a:t>
            </a:r>
            <a:r>
              <a:rPr lang="pt-BR" sz="4000" i="1" dirty="0" err="1"/>
              <a:t>Introdution</a:t>
            </a:r>
            <a:r>
              <a:rPr lang="pt-BR" sz="4000" i="1" dirty="0"/>
              <a:t> à </a:t>
            </a:r>
            <a:r>
              <a:rPr lang="pt-BR" sz="4000" i="1" dirty="0" err="1"/>
              <a:t>l'épistemologie</a:t>
            </a:r>
            <a:r>
              <a:rPr lang="pt-BR" sz="4000" i="1" dirty="0"/>
              <a:t> </a:t>
            </a:r>
            <a:r>
              <a:rPr lang="pt-BR" sz="4000" i="1" dirty="0" err="1"/>
              <a:t>genétique</a:t>
            </a:r>
            <a:r>
              <a:rPr lang="pt-BR" sz="4000" dirty="0"/>
              <a:t> (Vol. 1. La </a:t>
            </a:r>
            <a:r>
              <a:rPr lang="pt-BR" sz="4000" dirty="0" err="1"/>
              <a:t>pensée</a:t>
            </a:r>
            <a:r>
              <a:rPr lang="pt-BR" sz="4000" dirty="0"/>
              <a:t> </a:t>
            </a:r>
            <a:r>
              <a:rPr lang="pt-BR" sz="4000" dirty="0" err="1"/>
              <a:t>mathématique</a:t>
            </a:r>
            <a:r>
              <a:rPr lang="pt-BR" sz="4000" dirty="0"/>
              <a:t>). Paris: PUF.</a:t>
            </a:r>
          </a:p>
          <a:p>
            <a:pPr marL="0" indent="0">
              <a:buNone/>
            </a:pPr>
            <a:r>
              <a:rPr lang="pt-BR" sz="4000" dirty="0"/>
              <a:t>Piaget, Jean. (1955). </a:t>
            </a:r>
            <a:r>
              <a:rPr lang="pt-BR" sz="4000" i="1" dirty="0"/>
              <a:t>De </a:t>
            </a:r>
            <a:r>
              <a:rPr lang="pt-BR" sz="4000" i="1" dirty="0" err="1"/>
              <a:t>la</a:t>
            </a:r>
            <a:r>
              <a:rPr lang="pt-BR" sz="4000" i="1" dirty="0"/>
              <a:t> logique de </a:t>
            </a:r>
            <a:r>
              <a:rPr lang="pt-BR" sz="4000" i="1" dirty="0" err="1"/>
              <a:t>l'enfant</a:t>
            </a:r>
            <a:r>
              <a:rPr lang="pt-BR" sz="4000" i="1" dirty="0"/>
              <a:t> à </a:t>
            </a:r>
            <a:r>
              <a:rPr lang="pt-BR" sz="4000" i="1" dirty="0" err="1"/>
              <a:t>la</a:t>
            </a:r>
            <a:r>
              <a:rPr lang="pt-BR" sz="4000" i="1" dirty="0"/>
              <a:t> logique de </a:t>
            </a:r>
            <a:r>
              <a:rPr lang="pt-BR" sz="4000" i="1" dirty="0" err="1"/>
              <a:t>l'adolescent</a:t>
            </a:r>
            <a:r>
              <a:rPr lang="pt-BR" sz="4000" dirty="0"/>
              <a:t>. Paris: PUF.</a:t>
            </a:r>
          </a:p>
          <a:p>
            <a:pPr marL="0" indent="0">
              <a:buNone/>
            </a:pPr>
            <a:r>
              <a:rPr lang="pt-BR" sz="4000" dirty="0"/>
              <a:t>Piaget, Jean. (1964). </a:t>
            </a:r>
            <a:r>
              <a:rPr lang="pt-BR" sz="4000" i="1" dirty="0" err="1"/>
              <a:t>Six</a:t>
            </a:r>
            <a:r>
              <a:rPr lang="pt-BR" sz="4000" i="1" dirty="0"/>
              <a:t> </a:t>
            </a:r>
            <a:r>
              <a:rPr lang="pt-BR" sz="4000" i="1" dirty="0" err="1"/>
              <a:t>études</a:t>
            </a:r>
            <a:r>
              <a:rPr lang="pt-BR" sz="4000" i="1" dirty="0"/>
              <a:t> de </a:t>
            </a:r>
            <a:r>
              <a:rPr lang="pt-BR" sz="4000" i="1" dirty="0" err="1"/>
              <a:t>psychologie</a:t>
            </a:r>
            <a:r>
              <a:rPr lang="pt-BR" sz="4000" dirty="0"/>
              <a:t>. </a:t>
            </a:r>
            <a:r>
              <a:rPr lang="pt-BR" sz="4000" dirty="0" err="1"/>
              <a:t>Gemève</a:t>
            </a:r>
            <a:r>
              <a:rPr lang="pt-BR" sz="4000" dirty="0"/>
              <a:t>: </a:t>
            </a:r>
            <a:r>
              <a:rPr lang="pt-BR" sz="4000" dirty="0" err="1"/>
              <a:t>Gonthiers</a:t>
            </a:r>
            <a:r>
              <a:rPr lang="pt-BR" sz="4000" dirty="0"/>
              <a:t>.</a:t>
            </a:r>
          </a:p>
          <a:p>
            <a:pPr marL="0" indent="0">
              <a:buNone/>
            </a:pPr>
            <a:r>
              <a:rPr lang="pt-BR" sz="4000" dirty="0"/>
              <a:t>	 </a:t>
            </a:r>
            <a:r>
              <a:rPr lang="pt-BR" sz="4000" dirty="0">
                <a:solidFill>
                  <a:srgbClr val="008000"/>
                </a:solidFill>
              </a:rPr>
              <a:t>   (2001 [1964]). </a:t>
            </a:r>
            <a:r>
              <a:rPr lang="pt-BR" sz="4000" i="1" dirty="0">
                <a:solidFill>
                  <a:srgbClr val="008000"/>
                </a:solidFill>
              </a:rPr>
              <a:t>Seis Estudos de Psicologia</a:t>
            </a:r>
            <a:r>
              <a:rPr lang="pt-BR" sz="4000" dirty="0">
                <a:solidFill>
                  <a:srgbClr val="008000"/>
                </a:solidFill>
              </a:rPr>
              <a:t>. Rio de Janeiro: Forense Universitária.</a:t>
            </a:r>
          </a:p>
          <a:p>
            <a:pPr marL="0" indent="0">
              <a:buNone/>
            </a:pPr>
            <a:r>
              <a:rPr lang="pt-BR" sz="4000" dirty="0"/>
              <a:t>Piaget, Jean. (1965). </a:t>
            </a:r>
            <a:r>
              <a:rPr lang="pt-BR" sz="4000" i="1" dirty="0" err="1"/>
              <a:t>Sagesse</a:t>
            </a:r>
            <a:r>
              <a:rPr lang="pt-BR" sz="4000" i="1" dirty="0"/>
              <a:t> et </a:t>
            </a:r>
            <a:r>
              <a:rPr lang="pt-BR" sz="4000" i="1" dirty="0" err="1"/>
              <a:t>illusions</a:t>
            </a:r>
            <a:r>
              <a:rPr lang="pt-BR" sz="4000" i="1" dirty="0"/>
              <a:t> de </a:t>
            </a:r>
            <a:r>
              <a:rPr lang="pt-BR" sz="4000" i="1" dirty="0" err="1"/>
              <a:t>la</a:t>
            </a:r>
            <a:r>
              <a:rPr lang="pt-BR" sz="4000" i="1" dirty="0"/>
              <a:t> </a:t>
            </a:r>
            <a:r>
              <a:rPr lang="pt-BR" sz="4000" i="1" dirty="0" err="1"/>
              <a:t>philosophie</a:t>
            </a:r>
            <a:r>
              <a:rPr lang="pt-BR" sz="4000" dirty="0"/>
              <a:t>. Paris: PUF.</a:t>
            </a:r>
          </a:p>
          <a:p>
            <a:pPr marL="0" indent="0">
              <a:buNone/>
            </a:pPr>
            <a:r>
              <a:rPr lang="pt-BR" sz="4000" dirty="0"/>
              <a:t>Piaget, Jean. (1967). </a:t>
            </a:r>
            <a:r>
              <a:rPr lang="pt-BR" sz="4000" i="1" dirty="0" err="1"/>
              <a:t>Biologie</a:t>
            </a:r>
            <a:r>
              <a:rPr lang="pt-BR" sz="4000" i="1" dirty="0"/>
              <a:t> et </a:t>
            </a:r>
            <a:r>
              <a:rPr lang="pt-BR" sz="4000" i="1" dirty="0" err="1"/>
              <a:t>connaissance</a:t>
            </a:r>
            <a:r>
              <a:rPr lang="pt-BR" sz="4000" dirty="0"/>
              <a:t>. Paris: Gallimard.</a:t>
            </a:r>
          </a:p>
          <a:p>
            <a:pPr marL="0" indent="0">
              <a:buNone/>
            </a:pPr>
            <a:r>
              <a:rPr lang="pt-BR" sz="4000" dirty="0"/>
              <a:t>Piaget, Jean. (1968). </a:t>
            </a:r>
            <a:r>
              <a:rPr lang="pt-BR" sz="4000" i="1" dirty="0"/>
              <a:t>Le </a:t>
            </a:r>
            <a:r>
              <a:rPr lang="pt-BR" sz="4000" i="1" dirty="0" err="1"/>
              <a:t>structuralisme</a:t>
            </a:r>
            <a:r>
              <a:rPr lang="pt-BR" sz="4000" dirty="0"/>
              <a:t>. Paris: PUF.</a:t>
            </a:r>
          </a:p>
          <a:p>
            <a:pPr marL="0" indent="0">
              <a:buNone/>
            </a:pPr>
            <a:r>
              <a:rPr lang="pt-BR" sz="4000" dirty="0"/>
              <a:t>Piaget, Jean. (1947). </a:t>
            </a:r>
            <a:r>
              <a:rPr lang="pt-BR" sz="4000" i="1" dirty="0"/>
              <a:t>La </a:t>
            </a:r>
            <a:r>
              <a:rPr lang="pt-BR" sz="4000" i="1" dirty="0" err="1"/>
              <a:t>psychologie</a:t>
            </a:r>
            <a:r>
              <a:rPr lang="pt-BR" sz="4000" i="1" dirty="0"/>
              <a:t> de </a:t>
            </a:r>
            <a:r>
              <a:rPr lang="pt-BR" sz="4000" i="1" dirty="0" err="1"/>
              <a:t>l'intelligence</a:t>
            </a:r>
            <a:r>
              <a:rPr lang="pt-BR" sz="4000" dirty="0"/>
              <a:t>. Paris: A. </a:t>
            </a:r>
            <a:r>
              <a:rPr lang="pt-BR" sz="4000" dirty="0" err="1"/>
              <a:t>Collin</a:t>
            </a:r>
            <a:r>
              <a:rPr lang="pt-BR" sz="4000" dirty="0"/>
              <a:t>.</a:t>
            </a:r>
          </a:p>
          <a:p>
            <a:pPr marL="0" indent="0">
              <a:buNone/>
            </a:pPr>
            <a:endParaRPr lang="pt-BR" sz="4000" dirty="0"/>
          </a:p>
          <a:p>
            <a:pPr marL="0" indent="0">
              <a:buNone/>
            </a:pPr>
            <a:r>
              <a:rPr lang="pt-BR" sz="4000" dirty="0"/>
              <a:t>Piaget, Jean, &amp; </a:t>
            </a:r>
            <a:r>
              <a:rPr lang="pt-BR" sz="4000" dirty="0" err="1"/>
              <a:t>Inhelder</a:t>
            </a:r>
            <a:r>
              <a:rPr lang="pt-BR" sz="4000" dirty="0"/>
              <a:t>, </a:t>
            </a:r>
            <a:r>
              <a:rPr lang="pt-BR" sz="4000" dirty="0" err="1"/>
              <a:t>Bärbel</a:t>
            </a:r>
            <a:r>
              <a:rPr lang="pt-BR" sz="4000" dirty="0"/>
              <a:t>. (1966). </a:t>
            </a:r>
            <a:r>
              <a:rPr lang="pt-BR" sz="4000" i="1" dirty="0"/>
              <a:t>La </a:t>
            </a:r>
            <a:r>
              <a:rPr lang="pt-BR" sz="4000" i="1" dirty="0" err="1"/>
              <a:t>psychiologie</a:t>
            </a:r>
            <a:r>
              <a:rPr lang="pt-BR" sz="4000" i="1" dirty="0"/>
              <a:t> de </a:t>
            </a:r>
            <a:r>
              <a:rPr lang="pt-BR" sz="4000" i="1" dirty="0" err="1"/>
              <a:t>l'enfant</a:t>
            </a:r>
            <a:r>
              <a:rPr lang="pt-BR" sz="4000" dirty="0"/>
              <a:t>. Paris: PUF.</a:t>
            </a:r>
          </a:p>
          <a:p>
            <a:pPr marL="0" indent="0">
              <a:buNone/>
            </a:pPr>
            <a:r>
              <a:rPr lang="pt-BR" sz="4000" dirty="0"/>
              <a:t>Piaget, Jean, &amp; </a:t>
            </a:r>
            <a:r>
              <a:rPr lang="pt-BR" sz="4000" dirty="0" err="1"/>
              <a:t>Inhelder</a:t>
            </a:r>
            <a:r>
              <a:rPr lang="pt-BR" sz="4000" dirty="0"/>
              <a:t>, </a:t>
            </a:r>
            <a:r>
              <a:rPr lang="pt-BR" sz="4000" dirty="0" err="1"/>
              <a:t>Bärbel</a:t>
            </a:r>
            <a:r>
              <a:rPr lang="pt-BR" sz="4000" dirty="0"/>
              <a:t>. (1986 [1966]). </a:t>
            </a:r>
            <a:r>
              <a:rPr lang="pt-BR" sz="4000" i="1" dirty="0"/>
              <a:t>Psicologia da criança</a:t>
            </a:r>
            <a:r>
              <a:rPr lang="pt-BR" sz="4000" dirty="0"/>
              <a:t>. São Paulo: </a:t>
            </a:r>
            <a:r>
              <a:rPr lang="pt-BR" sz="4000" dirty="0" err="1"/>
              <a:t>Difel</a:t>
            </a:r>
            <a:r>
              <a:rPr lang="pt-BR" sz="4000" dirty="0"/>
              <a:t>.</a:t>
            </a:r>
          </a:p>
          <a:p>
            <a:pPr marL="0" indent="0">
              <a:buNone/>
            </a:pPr>
            <a:endParaRPr lang="en-US" sz="4000" dirty="0"/>
          </a:p>
          <a:p>
            <a:pPr marL="0" indent="0">
              <a:buNone/>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41</a:t>
            </a:fld>
            <a:endParaRPr lang="en-US"/>
          </a:p>
        </p:txBody>
      </p:sp>
    </p:spTree>
    <p:extLst>
      <p:ext uri="{BB962C8B-B14F-4D97-AF65-F5344CB8AC3E}">
        <p14:creationId xmlns:p14="http://schemas.microsoft.com/office/powerpoint/2010/main" val="14485456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0000" lnSpcReduction="20000"/>
          </a:bodyPr>
          <a:lstStyle/>
          <a:p>
            <a:pPr marL="0" indent="0">
              <a:buNone/>
            </a:pPr>
            <a:r>
              <a:rPr lang="pt-BR" sz="2500" b="1" dirty="0"/>
              <a:t> </a:t>
            </a:r>
            <a:endParaRPr lang="pt-BR" sz="2500" dirty="0"/>
          </a:p>
          <a:p>
            <a:pPr marL="0" indent="0">
              <a:buNone/>
            </a:pPr>
            <a:r>
              <a:rPr lang="pt-BR" sz="2500" b="1" dirty="0"/>
              <a:t>Foco Temático	</a:t>
            </a:r>
            <a:r>
              <a:rPr lang="pt-BR" sz="2500" b="1"/>
              <a:t>		Jean </a:t>
            </a:r>
            <a:r>
              <a:rPr lang="pt-BR" sz="2500" b="1" dirty="0"/>
              <a:t>Piaget  – Epistemologia genética, desenvolvimento do pensamento </a:t>
            </a:r>
            <a:endParaRPr lang="pt-BR" sz="2500" dirty="0"/>
          </a:p>
          <a:p>
            <a:pPr marL="0" indent="0">
              <a:buNone/>
            </a:pPr>
            <a:endParaRPr lang="pt-BR" sz="2500" b="1" dirty="0"/>
          </a:p>
          <a:p>
            <a:pPr marL="0" indent="0">
              <a:buNone/>
            </a:pPr>
            <a:r>
              <a:rPr lang="pt-BR" sz="2500" b="1" dirty="0"/>
              <a:t>1. Problema			</a:t>
            </a:r>
            <a:r>
              <a:rPr lang="pt-BR" sz="2500" dirty="0"/>
              <a:t>Como o homem conhece e age sobre o mundo, em termos da lógica do seu pensamento </a:t>
            </a:r>
          </a:p>
          <a:p>
            <a:pPr marL="0" indent="0">
              <a:buNone/>
            </a:pPr>
            <a:r>
              <a:rPr lang="pt-BR" sz="2500" dirty="0"/>
              <a:t>				Exemplos-problemas:  como nasce a noção de tempo, a noção de espaço, a noção de causalidade, </a:t>
            </a:r>
          </a:p>
          <a:p>
            <a:pPr marL="0" indent="0">
              <a:buNone/>
            </a:pPr>
            <a:r>
              <a:rPr lang="pt-BR" sz="2500" dirty="0"/>
              <a:t>				a noção de objeto permanente na criança etc. 			</a:t>
            </a:r>
          </a:p>
          <a:p>
            <a:pPr marL="0" indent="0">
              <a:buNone/>
            </a:pPr>
            <a:endParaRPr lang="pt-BR" sz="2500" dirty="0"/>
          </a:p>
          <a:p>
            <a:pPr marL="0" indent="0">
              <a:buNone/>
            </a:pPr>
            <a:r>
              <a:rPr lang="pt-BR" sz="2500" b="1" dirty="0"/>
              <a:t>2. Problema Universal		</a:t>
            </a:r>
            <a:r>
              <a:rPr lang="pt-BR" sz="2500" dirty="0"/>
              <a:t>O conhecimento, a mente, a inteligência, a estrutura cognitiva e os atos cognitivos,</a:t>
            </a:r>
          </a:p>
          <a:p>
            <a:pPr marL="0" indent="0">
              <a:buNone/>
            </a:pPr>
            <a:r>
              <a:rPr lang="pt-BR" sz="2500" dirty="0"/>
              <a:t>				sua gênese, desenvolvimento e suas dinâmicas</a:t>
            </a:r>
          </a:p>
          <a:p>
            <a:pPr marL="0" indent="0">
              <a:buNone/>
            </a:pPr>
            <a:r>
              <a:rPr lang="pt-BR" sz="2500" dirty="0"/>
              <a:t>				A Epistemologia genética e a Psicologia genética </a:t>
            </a:r>
          </a:p>
          <a:p>
            <a:pPr marL="0" indent="0">
              <a:buNone/>
            </a:pPr>
            <a:r>
              <a:rPr lang="pt-BR" sz="2500" dirty="0"/>
              <a:t> </a:t>
            </a:r>
          </a:p>
          <a:p>
            <a:pPr marL="0" indent="0">
              <a:buNone/>
            </a:pPr>
            <a:r>
              <a:rPr lang="pt-BR" sz="2500" b="1" dirty="0"/>
              <a:t>3. Fundamentos operativos       	 </a:t>
            </a:r>
            <a:r>
              <a:rPr lang="pt-BR" sz="2500" dirty="0"/>
              <a:t>Kantismo  evolutivo,</a:t>
            </a:r>
            <a:r>
              <a:rPr lang="pt-BR" sz="2500" b="1" dirty="0"/>
              <a:t> </a:t>
            </a:r>
            <a:endParaRPr lang="pt-BR" sz="2500" dirty="0"/>
          </a:p>
          <a:p>
            <a:pPr marL="0" indent="0">
              <a:buNone/>
            </a:pPr>
            <a:r>
              <a:rPr lang="pt-BR" sz="2500" dirty="0"/>
              <a:t>				Modelo Interacionista, construtivista da inteligência (mente, razão, pensamento)</a:t>
            </a:r>
          </a:p>
          <a:p>
            <a:pPr marL="0" indent="0">
              <a:buNone/>
            </a:pPr>
            <a:r>
              <a:rPr lang="pt-BR" sz="2500" b="1" dirty="0"/>
              <a:t>	                                                </a:t>
            </a:r>
            <a:r>
              <a:rPr lang="pt-BR" sz="2500" dirty="0"/>
              <a:t>Gênese: biologia + meio + indivíduo; Desenvolvimento mediado pela ação no mundo</a:t>
            </a:r>
          </a:p>
          <a:p>
            <a:pPr marL="0" indent="0">
              <a:buNone/>
            </a:pPr>
            <a:r>
              <a:rPr lang="pt-BR" sz="2500" dirty="0"/>
              <a:t>				(maturação + experiência + interação social) </a:t>
            </a:r>
            <a:r>
              <a:rPr lang="en-US" sz="2500" dirty="0">
                <a:sym typeface="Wingdings"/>
              </a:rPr>
              <a:t></a:t>
            </a:r>
            <a:r>
              <a:rPr lang="pt-BR" sz="2500" dirty="0"/>
              <a:t> </a:t>
            </a:r>
            <a:r>
              <a:rPr lang="pt-BR" sz="2500" dirty="0" err="1"/>
              <a:t>equilibração</a:t>
            </a:r>
            <a:r>
              <a:rPr lang="pt-BR" sz="2500" dirty="0"/>
              <a:t> (interação e aprimoramento)</a:t>
            </a:r>
          </a:p>
          <a:p>
            <a:pPr marL="0" indent="0">
              <a:buNone/>
            </a:pPr>
            <a:r>
              <a:rPr lang="pt-BR" sz="2500" dirty="0"/>
              <a:t>				Exemplar (</a:t>
            </a:r>
            <a:r>
              <a:rPr lang="pt-BR" sz="2500" dirty="0" err="1"/>
              <a:t>Khun</a:t>
            </a:r>
            <a:r>
              <a:rPr lang="pt-BR" sz="2500" dirty="0"/>
              <a:t>): </a:t>
            </a:r>
            <a:r>
              <a:rPr lang="pt-BR" sz="2500" i="1" dirty="0"/>
              <a:t>assimilação</a:t>
            </a:r>
            <a:r>
              <a:rPr lang="pt-BR" sz="2500" dirty="0"/>
              <a:t>-</a:t>
            </a:r>
            <a:r>
              <a:rPr lang="pt-BR" sz="2500" i="1" dirty="0"/>
              <a:t>acomodação</a:t>
            </a:r>
            <a:r>
              <a:rPr lang="pt-BR" sz="2500" dirty="0"/>
              <a:t>-</a:t>
            </a:r>
            <a:r>
              <a:rPr lang="pt-BR" sz="2500" i="1" dirty="0" err="1"/>
              <a:t>equilibração</a:t>
            </a:r>
            <a:r>
              <a:rPr lang="pt-BR" sz="2500" dirty="0"/>
              <a:t> </a:t>
            </a:r>
          </a:p>
          <a:p>
            <a:pPr marL="0" indent="0">
              <a:buNone/>
            </a:pPr>
            <a:r>
              <a:rPr lang="pt-BR" sz="2500" i="1" dirty="0"/>
              <a:t>				 resultando em estruturas (conjunto de esquemas) de ação sobre o mundo</a:t>
            </a:r>
            <a:endParaRPr lang="pt-BR" sz="2500" dirty="0"/>
          </a:p>
          <a:p>
            <a:pPr marL="0" indent="0">
              <a:buNone/>
            </a:pPr>
            <a:r>
              <a:rPr lang="pt-BR" sz="2500" dirty="0"/>
              <a:t>				Desenvolvimento em termos de estágios universais que se sucedem em crescente complexidade</a:t>
            </a:r>
          </a:p>
          <a:p>
            <a:pPr marL="0" indent="0">
              <a:buNone/>
            </a:pPr>
            <a:endParaRPr lang="pt-BR" sz="2500" dirty="0"/>
          </a:p>
          <a:p>
            <a:pPr marL="0" indent="0">
              <a:buNone/>
            </a:pPr>
            <a:r>
              <a:rPr lang="pt-BR" sz="2500" b="1" dirty="0"/>
              <a:t>4. Ontologia                               	 </a:t>
            </a:r>
            <a:r>
              <a:rPr lang="pt-BR" sz="2500" dirty="0"/>
              <a:t>A vida é essencialmente auto-regulação (uma terceira via entre Lamarck e Darwin)</a:t>
            </a:r>
            <a:r>
              <a:rPr lang="pt-BR" sz="2500" b="1" dirty="0"/>
              <a:t>                            </a:t>
            </a:r>
            <a:endParaRPr lang="pt-BR" sz="2500" dirty="0"/>
          </a:p>
          <a:p>
            <a:pPr marL="0" indent="0">
              <a:buNone/>
            </a:pPr>
            <a:r>
              <a:rPr lang="pt-BR" sz="2500" dirty="0"/>
              <a:t> </a:t>
            </a:r>
          </a:p>
          <a:p>
            <a:pPr marL="0" indent="0">
              <a:buNone/>
            </a:pPr>
            <a:r>
              <a:rPr lang="pt-BR" sz="2500" b="1" dirty="0"/>
              <a:t>5. Método                                     	</a:t>
            </a:r>
            <a:r>
              <a:rPr lang="pt-BR" sz="2500" dirty="0"/>
              <a:t>Os testes, a observação e o método clínico, </a:t>
            </a:r>
          </a:p>
          <a:p>
            <a:pPr marL="0" indent="0">
              <a:buNone/>
            </a:pPr>
            <a:r>
              <a:rPr lang="pt-BR" sz="2500" dirty="0"/>
              <a:t>				como métodos de pesquisa necessariamente conjugados	</a:t>
            </a:r>
          </a:p>
          <a:p>
            <a:pPr marL="0" indent="0">
              <a:buNone/>
            </a:pPr>
            <a:endParaRPr lang="pt-BR" sz="2500" b="1" dirty="0"/>
          </a:p>
          <a:p>
            <a:pPr marL="0" indent="0">
              <a:buNone/>
            </a:pPr>
            <a:r>
              <a:rPr lang="pt-BR" sz="2500" b="1" dirty="0"/>
              <a:t>6. Fases – Estágios – Idades</a:t>
            </a:r>
            <a:r>
              <a:rPr lang="pt-BR" sz="2500" dirty="0"/>
              <a:t> 	Sensório-motor (0-2anos) </a:t>
            </a:r>
          </a:p>
          <a:p>
            <a:pPr marL="0" indent="0">
              <a:buNone/>
            </a:pPr>
            <a:r>
              <a:rPr lang="pt-BR" sz="2500" dirty="0"/>
              <a:t>				Pré-operatório (2-7) </a:t>
            </a:r>
          </a:p>
          <a:p>
            <a:pPr marL="0" indent="0">
              <a:buNone/>
            </a:pPr>
            <a:r>
              <a:rPr lang="pt-BR" sz="2500" dirty="0"/>
              <a:t>				Operatório concreto (7-12) </a:t>
            </a:r>
          </a:p>
          <a:p>
            <a:pPr marL="0" indent="0">
              <a:buNone/>
            </a:pPr>
            <a:r>
              <a:rPr lang="pt-BR" sz="2500" dirty="0"/>
              <a:t>				Operatório formal (12</a:t>
            </a:r>
            <a:r>
              <a:rPr lang="en-US" sz="2500" dirty="0">
                <a:sym typeface="Wingdings"/>
              </a:rPr>
              <a:t></a:t>
            </a:r>
            <a:r>
              <a:rPr lang="pt-BR" sz="2500" dirty="0"/>
              <a:t> )</a:t>
            </a:r>
          </a:p>
          <a:p>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42</a:t>
            </a:fld>
            <a:endParaRPr lang="en-US"/>
          </a:p>
        </p:txBody>
      </p:sp>
    </p:spTree>
    <p:extLst>
      <p:ext uri="{BB962C8B-B14F-4D97-AF65-F5344CB8AC3E}">
        <p14:creationId xmlns:p14="http://schemas.microsoft.com/office/powerpoint/2010/main" val="40929049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13932E93-1C6C-C34F-8F0F-3A6328FB4BEB}" type="slidenum">
              <a:rPr lang="en-US" smtClean="0"/>
              <a:pPr/>
              <a:t>43</a:t>
            </a:fld>
            <a:endParaRPr lang="en-US"/>
          </a:p>
        </p:txBody>
      </p:sp>
    </p:spTree>
    <p:extLst>
      <p:ext uri="{BB962C8B-B14F-4D97-AF65-F5344CB8AC3E}">
        <p14:creationId xmlns:p14="http://schemas.microsoft.com/office/powerpoint/2010/main" val="42858149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9. </a:t>
            </a:r>
            <a:r>
              <a:rPr lang="en-US" sz="2400" b="1" dirty="0" err="1"/>
              <a:t>Estágios</a:t>
            </a:r>
            <a:r>
              <a:rPr lang="en-US" sz="2400" b="1" dirty="0"/>
              <a:t> do </a:t>
            </a:r>
            <a:r>
              <a:rPr lang="en-US" sz="2400" b="1" dirty="0" err="1"/>
              <a:t>desenvolvimento</a:t>
            </a:r>
            <a:br>
              <a:rPr lang="en-US" sz="2400" b="1" dirty="0"/>
            </a:br>
            <a:r>
              <a:rPr lang="en-US" sz="2400" b="1" dirty="0" err="1"/>
              <a:t>Processo</a:t>
            </a:r>
            <a:r>
              <a:rPr lang="en-US" sz="2400" b="1" dirty="0"/>
              <a:t> </a:t>
            </a:r>
            <a:r>
              <a:rPr lang="en-US" sz="2400" b="1" dirty="0" err="1"/>
              <a:t>contínuo</a:t>
            </a:r>
            <a:r>
              <a:rPr lang="en-US" sz="2400" b="1" dirty="0"/>
              <a:t> e </a:t>
            </a:r>
            <a:r>
              <a:rPr lang="en-US" sz="2400" b="1" dirty="0" err="1"/>
              <a:t>concatenado</a:t>
            </a:r>
            <a:endParaRPr lang="en-US" sz="2400" b="1" dirty="0"/>
          </a:p>
        </p:txBody>
      </p:sp>
      <p:sp>
        <p:nvSpPr>
          <p:cNvPr id="3" name="Content Placeholder 2"/>
          <p:cNvSpPr>
            <a:spLocks noGrp="1"/>
          </p:cNvSpPr>
          <p:nvPr>
            <p:ph idx="1"/>
          </p:nvPr>
        </p:nvSpPr>
        <p:spPr/>
        <p:txBody>
          <a:bodyPr>
            <a:normAutofit fontScale="55000" lnSpcReduction="20000"/>
          </a:bodyPr>
          <a:lstStyle/>
          <a:p>
            <a:pPr marL="0" indent="0" algn="just">
              <a:lnSpc>
                <a:spcPct val="170000"/>
              </a:lnSpc>
              <a:buNone/>
            </a:pPr>
            <a:endParaRPr lang="pt-BR" sz="2600" dirty="0"/>
          </a:p>
          <a:p>
            <a:pPr marL="0" indent="0" algn="just">
              <a:lnSpc>
                <a:spcPct val="170000"/>
              </a:lnSpc>
              <a:buNone/>
            </a:pPr>
            <a:r>
              <a:rPr lang="pt-BR" sz="2600" dirty="0"/>
              <a:t>Os prolongados estudos de Piaget sobre crianças levaram-no a concluir que o desdobramento psíquico não é um processo constante e contínuo, nem um processo estritamente descontínuo (caracterizado por súbitas aquisições), nem um processo caótico. Ele observou que há uma ordem rigorosa na criança na aquisição de novas capacidades, invariável em </a:t>
            </a:r>
            <a:r>
              <a:rPr lang="pt-BR" sz="2600" i="1" dirty="0"/>
              <a:t>todas</a:t>
            </a:r>
            <a:r>
              <a:rPr lang="pt-BR" sz="2600" dirty="0"/>
              <a:t> as crianças, não importando qual seja o seu meio e origem, sua experiência anterior, sua motivação e seu talento. Ele chegou assim ao conceito de estágios do desenvolvimento psíquico, termo que denota essas uniformidades (Piaget, 1955, 1956).</a:t>
            </a:r>
          </a:p>
          <a:p>
            <a:pPr marL="0" indent="0" algn="just">
              <a:lnSpc>
                <a:spcPct val="170000"/>
              </a:lnSpc>
              <a:buNone/>
            </a:pPr>
            <a:endParaRPr lang="pt-BR" sz="2600" dirty="0"/>
          </a:p>
          <a:p>
            <a:pPr marL="0" indent="0" algn="just">
              <a:lnSpc>
                <a:spcPct val="170000"/>
              </a:lnSpc>
              <a:buNone/>
            </a:pPr>
            <a:r>
              <a:rPr lang="pt-BR" sz="2600" dirty="0"/>
              <a:t>Piaget salienta que os elementos de um determinado estágio são invariavelmente integrados no estágio superior seguinte; este é realmente o cerne de sua concepção de estágios. É essa assertiva que dá a seu sistema psicológico a qualidade genética, que se perde na maioria das demais interpretações conceituais do desenvolvimento psíquico. </a:t>
            </a:r>
          </a:p>
          <a:p>
            <a:pPr marL="0" indent="0">
              <a:buNone/>
            </a:pPr>
            <a:r>
              <a:rPr lang="pt-BR" sz="2000" dirty="0"/>
              <a:t>(</a:t>
            </a:r>
            <a:r>
              <a:rPr lang="pt-BR" sz="2000" dirty="0">
                <a:hlinkClick r:id="" action="ppaction://hlinkfile" tooltip="Cobliner, 1965 #9058"/>
              </a:rPr>
              <a:t>Cobliner, 1965, p. 275</a:t>
            </a:r>
            <a:r>
              <a:rPr lang="pt-BR" sz="2000" dirty="0"/>
              <a:t>)</a:t>
            </a:r>
          </a:p>
        </p:txBody>
      </p:sp>
      <p:sp>
        <p:nvSpPr>
          <p:cNvPr id="4" name="Slide Number Placeholder 3"/>
          <p:cNvSpPr>
            <a:spLocks noGrp="1"/>
          </p:cNvSpPr>
          <p:nvPr>
            <p:ph type="sldNum" sz="quarter" idx="12"/>
          </p:nvPr>
        </p:nvSpPr>
        <p:spPr/>
        <p:txBody>
          <a:bodyPr/>
          <a:lstStyle/>
          <a:p>
            <a:fld id="{13932E93-1C6C-C34F-8F0F-3A6328FB4BEB}" type="slidenum">
              <a:rPr lang="en-US" smtClean="0"/>
              <a:pPr/>
              <a:t>44</a:t>
            </a:fld>
            <a:endParaRPr lang="en-US"/>
          </a:p>
        </p:txBody>
      </p:sp>
    </p:spTree>
    <p:extLst>
      <p:ext uri="{BB962C8B-B14F-4D97-AF65-F5344CB8AC3E}">
        <p14:creationId xmlns:p14="http://schemas.microsoft.com/office/powerpoint/2010/main" val="9948882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9. </a:t>
            </a:r>
            <a:r>
              <a:rPr lang="en-US" sz="2400" b="1" dirty="0" err="1"/>
              <a:t>Estágios</a:t>
            </a:r>
            <a:r>
              <a:rPr lang="en-US" sz="2400" b="1" dirty="0"/>
              <a:t> do </a:t>
            </a:r>
            <a:r>
              <a:rPr lang="en-US" sz="2400" b="1" dirty="0" err="1"/>
              <a:t>desenvolvimento</a:t>
            </a:r>
            <a:br>
              <a:rPr lang="en-US" sz="2400" b="1" dirty="0"/>
            </a:br>
            <a:r>
              <a:rPr lang="en-US" sz="2400" b="1" dirty="0" err="1"/>
              <a:t>Os</a:t>
            </a:r>
            <a:r>
              <a:rPr lang="en-US" sz="2400" b="1" dirty="0"/>
              <a:t> </a:t>
            </a:r>
            <a:r>
              <a:rPr lang="en-US" sz="2400" b="1" dirty="0" err="1"/>
              <a:t>fatores</a:t>
            </a:r>
            <a:r>
              <a:rPr lang="en-US" sz="2400" b="1" dirty="0"/>
              <a:t> </a:t>
            </a:r>
            <a:r>
              <a:rPr lang="en-US" sz="2400" b="1" dirty="0" err="1"/>
              <a:t>determinantes</a:t>
            </a:r>
            <a:r>
              <a:rPr lang="en-US" sz="2400" b="1" dirty="0"/>
              <a:t> do </a:t>
            </a:r>
            <a:r>
              <a:rPr lang="en-US" sz="2400" b="1" dirty="0" err="1"/>
              <a:t>progresso</a:t>
            </a:r>
            <a:endParaRPr lang="en-US" sz="2400" b="1" dirty="0"/>
          </a:p>
        </p:txBody>
      </p:sp>
      <p:sp>
        <p:nvSpPr>
          <p:cNvPr id="3" name="Content Placeholder 2"/>
          <p:cNvSpPr>
            <a:spLocks noGrp="1"/>
          </p:cNvSpPr>
          <p:nvPr>
            <p:ph idx="1"/>
          </p:nvPr>
        </p:nvSpPr>
        <p:spPr/>
        <p:txBody>
          <a:bodyPr>
            <a:noAutofit/>
          </a:bodyPr>
          <a:lstStyle/>
          <a:p>
            <a:pPr marL="0" indent="0" algn="just">
              <a:lnSpc>
                <a:spcPct val="170000"/>
              </a:lnSpc>
              <a:buNone/>
            </a:pPr>
            <a:r>
              <a:rPr lang="pt-BR" sz="1600" b="1" dirty="0"/>
              <a:t>Piaget afirma que o progresso de estágio para estágio (e dentro dos estágios) é determinado por, além dos três fatores clássicos – </a:t>
            </a:r>
            <a:r>
              <a:rPr lang="pt-BR" sz="1600" b="1" dirty="0">
                <a:solidFill>
                  <a:srgbClr val="FF0000"/>
                </a:solidFill>
              </a:rPr>
              <a:t>hereditariedade (maturação), ambiente físico (externo ou interno), influência social </a:t>
            </a:r>
            <a:r>
              <a:rPr lang="pt-BR" sz="1600" b="1" dirty="0"/>
              <a:t>– um quarto elemento, isto é, o </a:t>
            </a:r>
            <a:r>
              <a:rPr lang="pt-BR" sz="1600" b="1" dirty="0">
                <a:solidFill>
                  <a:srgbClr val="FF0000"/>
                </a:solidFill>
              </a:rPr>
              <a:t>equilíbrio</a:t>
            </a:r>
            <a:r>
              <a:rPr lang="pt-BR" sz="1600" b="1" dirty="0"/>
              <a:t> . </a:t>
            </a:r>
          </a:p>
          <a:p>
            <a:pPr marL="0" indent="0" algn="just">
              <a:lnSpc>
                <a:spcPct val="170000"/>
              </a:lnSpc>
              <a:buNone/>
            </a:pPr>
            <a:endParaRPr lang="pt-BR" sz="1200" dirty="0"/>
          </a:p>
          <a:p>
            <a:pPr marL="0" indent="0" algn="just">
              <a:lnSpc>
                <a:spcPct val="170000"/>
              </a:lnSpc>
              <a:buNone/>
            </a:pPr>
            <a:r>
              <a:rPr lang="pt-BR" sz="1000" dirty="0"/>
              <a:t>Este último é apresentado como tendência inerente ao organismo, que luta para estabelecer um equilíbrio de forças constantemente móvel e estável dentro do organismo e da psique. O conceito de equilíbrio é moldado segundo os princípios da segunda lei da termodinâmica (embora com uma direção inversa de vetores, isto é, aumento na diferenciação) e é também semelhante ao conceito de </a:t>
            </a:r>
            <a:r>
              <a:rPr lang="pt-BR" sz="1000" i="1" dirty="0"/>
              <a:t>homeostase</a:t>
            </a:r>
            <a:r>
              <a:rPr lang="pt-BR" sz="1000" dirty="0"/>
              <a:t> de Cannon e do </a:t>
            </a:r>
            <a:r>
              <a:rPr lang="pt-BR" sz="1000" i="1" dirty="0"/>
              <a:t>estado equilibrado</a:t>
            </a:r>
            <a:r>
              <a:rPr lang="pt-BR" sz="1000" dirty="0"/>
              <a:t> de </a:t>
            </a:r>
            <a:r>
              <a:rPr lang="pt-BR" sz="1000" dirty="0" err="1"/>
              <a:t>Bertalanffy</a:t>
            </a:r>
            <a:r>
              <a:rPr lang="pt-BR" sz="1000" dirty="0"/>
              <a:t>. (</a:t>
            </a:r>
            <a:r>
              <a:rPr lang="pt-BR" sz="1000" dirty="0">
                <a:hlinkClick r:id="" action="ppaction://hlinkfile" tooltip="Cobliner, 1965 #9058"/>
              </a:rPr>
              <a:t>Cobliner, 1965, p. 277</a:t>
            </a:r>
            <a:r>
              <a:rPr lang="pt-BR" sz="1000" dirty="0"/>
              <a:t>)</a:t>
            </a:r>
          </a:p>
          <a:p>
            <a:pPr marL="0" indent="0">
              <a:buNone/>
            </a:pPr>
            <a:endParaRPr lang="pt-BR" sz="1000" dirty="0"/>
          </a:p>
          <a:p>
            <a:pPr marL="0" indent="0">
              <a:lnSpc>
                <a:spcPct val="170000"/>
              </a:lnSpc>
              <a:buNone/>
            </a:pPr>
            <a:r>
              <a:rPr lang="pt-BR" sz="1000" dirty="0"/>
              <a:t>O desenvolvimento psíquico, que começa quando nascemos e termina na idade adulta, é comparável ao crescimento orgânico: como este, orienta-se, essencialmente, para o </a:t>
            </a:r>
            <a:r>
              <a:rPr lang="pt-BR" sz="1000" b="1" dirty="0"/>
              <a:t>equilíbrio</a:t>
            </a:r>
            <a:r>
              <a:rPr lang="pt-BR" sz="1000" dirty="0"/>
              <a:t>. É, portanto, em termos de equilíbrio que vamos descrever a evolução da criança e do adolescente. Deste ponto de vista, o desenvolvimento mental é uma construção contínua, comparável à edificação de um grande prédio que, à medida que se acrescenta algo, ficará mais sólido, ou à montagem de um mecanismo delicado, cujas fases gradativas de ajustamento conduziriam a uma flexibilidade e uma mobilidade das peças tanto maiores quanto mais estável se tornasse o equilíbrio. </a:t>
            </a:r>
          </a:p>
          <a:p>
            <a:pPr marL="0" indent="0">
              <a:buNone/>
            </a:pPr>
            <a:r>
              <a:rPr lang="pt-BR" sz="1000" dirty="0"/>
              <a:t>(</a:t>
            </a:r>
            <a:r>
              <a:rPr lang="pt-BR" sz="1000" dirty="0">
                <a:hlinkClick r:id="" action="ppaction://hlinkfile" tooltip="Piaget, 1964 #1716"/>
              </a:rPr>
              <a:t>Piaget, 1964, p. 13-14</a:t>
            </a:r>
            <a:r>
              <a:rPr lang="pt-BR" sz="1000" dirty="0"/>
              <a:t>)</a:t>
            </a:r>
          </a:p>
          <a:p>
            <a:pPr marL="0" indent="0">
              <a:buNone/>
            </a:pPr>
            <a:r>
              <a:rPr lang="pt-BR" sz="1000" dirty="0"/>
              <a:t> </a:t>
            </a:r>
          </a:p>
          <a:p>
            <a:pPr marL="0" indent="0">
              <a:buNone/>
            </a:pPr>
            <a:endParaRPr lang="pt-BR" sz="1000" dirty="0"/>
          </a:p>
          <a:p>
            <a:pPr marL="0" indent="0">
              <a:buNone/>
            </a:pPr>
            <a:endParaRPr lang="en-US" sz="10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45</a:t>
            </a:fld>
            <a:endParaRPr lang="en-US"/>
          </a:p>
        </p:txBody>
      </p:sp>
    </p:spTree>
    <p:extLst>
      <p:ext uri="{BB962C8B-B14F-4D97-AF65-F5344CB8AC3E}">
        <p14:creationId xmlns:p14="http://schemas.microsoft.com/office/powerpoint/2010/main" val="6687992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dirty="0"/>
              <a:t>9. Os </a:t>
            </a:r>
            <a:r>
              <a:rPr lang="en-US" sz="2400" b="1" dirty="0" err="1"/>
              <a:t>estágios</a:t>
            </a:r>
            <a:r>
              <a:rPr lang="en-US" sz="2400" b="1" dirty="0"/>
              <a:t> do </a:t>
            </a:r>
            <a:r>
              <a:rPr lang="en-US" sz="2400" b="1" dirty="0" err="1"/>
              <a:t>desenvolvimento</a:t>
            </a:r>
            <a:r>
              <a:rPr lang="en-US" sz="2400" b="1" dirty="0"/>
              <a:t> </a:t>
            </a:r>
            <a:br>
              <a:rPr lang="en-US" sz="2400" b="1" dirty="0"/>
            </a:br>
            <a:r>
              <a:rPr lang="en-US" sz="2400" b="1" dirty="0" err="1"/>
              <a:t>como</a:t>
            </a:r>
            <a:r>
              <a:rPr lang="en-US" sz="2400" b="1" dirty="0"/>
              <a:t> </a:t>
            </a:r>
            <a:r>
              <a:rPr lang="en-US" sz="2400" b="1" dirty="0" err="1">
                <a:solidFill>
                  <a:srgbClr val="FF0000"/>
                </a:solidFill>
              </a:rPr>
              <a:t>estruturas</a:t>
            </a:r>
            <a:r>
              <a:rPr lang="en-US" sz="2400" b="1" dirty="0"/>
              <a:t> </a:t>
            </a:r>
            <a:br>
              <a:rPr lang="en-US" sz="2400" b="1" dirty="0"/>
            </a:br>
            <a:r>
              <a:rPr lang="en-US" sz="2400" b="1" dirty="0" err="1"/>
              <a:t>ou</a:t>
            </a:r>
            <a:r>
              <a:rPr lang="en-US" sz="2400" b="1" dirty="0"/>
              <a:t> </a:t>
            </a:r>
            <a:r>
              <a:rPr lang="en-US" sz="2400" b="1" dirty="0" err="1"/>
              <a:t>modos</a:t>
            </a:r>
            <a:r>
              <a:rPr lang="en-US" sz="2400" b="1" dirty="0"/>
              <a:t> de </a:t>
            </a:r>
            <a:r>
              <a:rPr lang="en-US" sz="2400" b="1" dirty="0" err="1"/>
              <a:t>ação-apreensão</a:t>
            </a:r>
            <a:r>
              <a:rPr lang="en-US" sz="2400" b="1" dirty="0"/>
              <a:t> do </a:t>
            </a:r>
            <a:r>
              <a:rPr lang="en-US" sz="2400" b="1" dirty="0" err="1"/>
              <a:t>mundo</a:t>
            </a:r>
            <a:endParaRPr lang="en-US" sz="2400" b="1" dirty="0"/>
          </a:p>
        </p:txBody>
      </p:sp>
      <p:sp>
        <p:nvSpPr>
          <p:cNvPr id="3" name="Content Placeholder 2"/>
          <p:cNvSpPr>
            <a:spLocks noGrp="1"/>
          </p:cNvSpPr>
          <p:nvPr>
            <p:ph idx="1"/>
          </p:nvPr>
        </p:nvSpPr>
        <p:spPr/>
        <p:txBody>
          <a:bodyPr>
            <a:normAutofit fontScale="25000" lnSpcReduction="20000"/>
          </a:bodyPr>
          <a:lstStyle/>
          <a:p>
            <a:pPr marL="0" indent="0" algn="just">
              <a:buNone/>
            </a:pPr>
            <a:endParaRPr lang="pt-BR" dirty="0"/>
          </a:p>
          <a:p>
            <a:pPr marL="0" indent="0" algn="just">
              <a:lnSpc>
                <a:spcPct val="170000"/>
              </a:lnSpc>
              <a:buNone/>
            </a:pPr>
            <a:r>
              <a:rPr lang="pt-BR" sz="6400" b="1" dirty="0"/>
              <a:t>Cada estágio é caracterizado pela aparição de estruturas originais, cuja construção o distingue dos estágios anteriores. </a:t>
            </a:r>
          </a:p>
          <a:p>
            <a:pPr marL="0" indent="0" algn="just">
              <a:lnSpc>
                <a:spcPct val="170000"/>
              </a:lnSpc>
              <a:buNone/>
            </a:pPr>
            <a:endParaRPr lang="pt-BR" sz="3700" dirty="0"/>
          </a:p>
          <a:p>
            <a:pPr marL="0" indent="0" algn="just">
              <a:lnSpc>
                <a:spcPct val="170000"/>
              </a:lnSpc>
              <a:buNone/>
            </a:pPr>
            <a:r>
              <a:rPr lang="pt-BR" sz="4800" dirty="0"/>
              <a:t>O essencial dessas construções sucessivas permanece no decorrer dos estágios ulteriores, como subestruturas, sobre as quais se edificam as novas características. Segue-se que, no adulto, cada um dos estágios passados corresponde a um nível mais ou menos elementar ou elevado da hierarquia das condutas. Mas a cada estágio correspondem também características momentâneas e secundárias, que são modificadas pelo desenvolvimento ulterior, em função da necessidade de melhor organização. </a:t>
            </a:r>
          </a:p>
          <a:p>
            <a:pPr marL="0" indent="0" algn="just">
              <a:lnSpc>
                <a:spcPct val="170000"/>
              </a:lnSpc>
              <a:buNone/>
            </a:pPr>
            <a:endParaRPr lang="pt-BR" sz="3700" dirty="0"/>
          </a:p>
          <a:p>
            <a:pPr marL="0" indent="0" algn="just">
              <a:lnSpc>
                <a:spcPct val="170000"/>
              </a:lnSpc>
              <a:buNone/>
            </a:pPr>
            <a:r>
              <a:rPr lang="pt-BR" sz="6400" b="1" dirty="0"/>
              <a:t>Cada estágio constitui então, pelas estruturas que o definem, uma forma particular de equilíbrio, efetuando-se a evolução mental no sentido de uma </a:t>
            </a:r>
            <a:r>
              <a:rPr lang="pt-BR" sz="6400" b="1" dirty="0" err="1"/>
              <a:t>equilibração</a:t>
            </a:r>
            <a:r>
              <a:rPr lang="pt-BR" sz="6400" b="1" dirty="0"/>
              <a:t> sempre mais completa. </a:t>
            </a:r>
          </a:p>
          <a:p>
            <a:pPr marL="0" indent="0" algn="just">
              <a:lnSpc>
                <a:spcPct val="170000"/>
              </a:lnSpc>
              <a:buNone/>
            </a:pPr>
            <a:endParaRPr lang="pt-BR" sz="3700" dirty="0"/>
          </a:p>
          <a:p>
            <a:pPr marL="0" indent="0" algn="just">
              <a:lnSpc>
                <a:spcPct val="170000"/>
              </a:lnSpc>
              <a:buNone/>
            </a:pPr>
            <a:r>
              <a:rPr lang="pt-BR" sz="4800" dirty="0"/>
              <a:t>As estruturas variáveis serão, então, as formas de organização da atividade mental sob um duplo aspecto: motor ou intelectual, de uma parte, e afetivo, de outra, com suas duas dimensões individual e social (interindividual)</a:t>
            </a:r>
            <a:r>
              <a:rPr lang="pt-BR" sz="4800" dirty="0">
                <a:solidFill>
                  <a:srgbClr val="0000FF"/>
                </a:solidFill>
              </a:rPr>
              <a:t>. (P</a:t>
            </a:r>
            <a:r>
              <a:rPr lang="pt-BR" sz="4800" dirty="0">
                <a:solidFill>
                  <a:srgbClr val="0000FF"/>
                </a:solidFill>
                <a:hlinkClick r:id="" action="ppaction://hlinkfile" tooltip="Piaget, 1964 #1716"/>
              </a:rPr>
              <a:t>iaget, 1964, p. 15</a:t>
            </a:r>
            <a:r>
              <a:rPr lang="pt-BR" sz="4800" dirty="0">
                <a:solidFill>
                  <a:srgbClr val="0000FF"/>
                </a:solidFill>
              </a:rPr>
              <a:t>)</a:t>
            </a:r>
          </a:p>
        </p:txBody>
      </p:sp>
      <p:sp>
        <p:nvSpPr>
          <p:cNvPr id="4" name="Slide Number Placeholder 3"/>
          <p:cNvSpPr>
            <a:spLocks noGrp="1"/>
          </p:cNvSpPr>
          <p:nvPr>
            <p:ph type="sldNum" sz="quarter" idx="12"/>
          </p:nvPr>
        </p:nvSpPr>
        <p:spPr/>
        <p:txBody>
          <a:bodyPr/>
          <a:lstStyle/>
          <a:p>
            <a:fld id="{13932E93-1C6C-C34F-8F0F-3A6328FB4BEB}" type="slidenum">
              <a:rPr lang="en-US" smtClean="0"/>
              <a:pPr/>
              <a:t>46</a:t>
            </a:fld>
            <a:endParaRPr lang="en-US"/>
          </a:p>
        </p:txBody>
      </p:sp>
    </p:spTree>
    <p:extLst>
      <p:ext uri="{BB962C8B-B14F-4D97-AF65-F5344CB8AC3E}">
        <p14:creationId xmlns:p14="http://schemas.microsoft.com/office/powerpoint/2010/main" val="29576500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9. </a:t>
            </a:r>
            <a:r>
              <a:rPr lang="en-US" sz="2800" b="1" dirty="0" err="1"/>
              <a:t>Os</a:t>
            </a:r>
            <a:r>
              <a:rPr lang="en-US" sz="2800" b="1" dirty="0"/>
              <a:t> </a:t>
            </a:r>
            <a:r>
              <a:rPr lang="en-US" sz="2800" b="1" dirty="0" err="1"/>
              <a:t>estágios</a:t>
            </a:r>
            <a:r>
              <a:rPr lang="en-US" sz="2800" b="1" dirty="0"/>
              <a:t> do </a:t>
            </a:r>
            <a:r>
              <a:rPr lang="en-US" sz="2800" b="1" dirty="0" err="1"/>
              <a:t>desenvolvimento</a:t>
            </a:r>
            <a:endParaRPr lang="en-US" sz="2800" b="1" dirty="0"/>
          </a:p>
        </p:txBody>
      </p:sp>
      <p:sp>
        <p:nvSpPr>
          <p:cNvPr id="3" name="Content Placeholder 2"/>
          <p:cNvSpPr>
            <a:spLocks noGrp="1"/>
          </p:cNvSpPr>
          <p:nvPr>
            <p:ph idx="1"/>
          </p:nvPr>
        </p:nvSpPr>
        <p:spPr>
          <a:xfrm>
            <a:off x="457200" y="1417638"/>
            <a:ext cx="8229600" cy="4708525"/>
          </a:xfrm>
        </p:spPr>
        <p:txBody>
          <a:bodyPr>
            <a:normAutofit fontScale="25000" lnSpcReduction="20000"/>
          </a:bodyPr>
          <a:lstStyle/>
          <a:p>
            <a:pPr marL="0" indent="0">
              <a:lnSpc>
                <a:spcPct val="170000"/>
              </a:lnSpc>
              <a:buNone/>
            </a:pPr>
            <a:r>
              <a:rPr lang="pt-BR" sz="4400" dirty="0"/>
              <a:t>Distinguiremos, para maior clareza, seis estágios ou períodos do desenvolvimento, que marcam o aparecimento dessas estruturas sucessivamente construídas: </a:t>
            </a:r>
          </a:p>
          <a:p>
            <a:pPr marL="0" indent="0">
              <a:lnSpc>
                <a:spcPct val="170000"/>
              </a:lnSpc>
              <a:buNone/>
            </a:pPr>
            <a:r>
              <a:rPr lang="pt-BR" sz="4400" dirty="0">
                <a:solidFill>
                  <a:srgbClr val="FF0000"/>
                </a:solidFill>
              </a:rPr>
              <a:t>1</a:t>
            </a:r>
            <a:r>
              <a:rPr lang="pt-BR" sz="4400" baseline="30000" dirty="0">
                <a:solidFill>
                  <a:srgbClr val="FF0000"/>
                </a:solidFill>
              </a:rPr>
              <a:t>o</a:t>
            </a:r>
            <a:r>
              <a:rPr lang="pt-BR" sz="4400" dirty="0">
                <a:solidFill>
                  <a:srgbClr val="FF0000"/>
                </a:solidFill>
              </a:rPr>
              <a:t>. O estágio dos reflexos, ou mecanismos hereditários, assim como também das primeiras tendências instintivas nutrições) e as primeiras emoções. </a:t>
            </a:r>
          </a:p>
          <a:p>
            <a:pPr marL="0" indent="0">
              <a:lnSpc>
                <a:spcPct val="170000"/>
              </a:lnSpc>
              <a:buNone/>
            </a:pPr>
            <a:r>
              <a:rPr lang="pt-BR" sz="4400" dirty="0">
                <a:solidFill>
                  <a:srgbClr val="0000FF"/>
                </a:solidFill>
              </a:rPr>
              <a:t>2</a:t>
            </a:r>
            <a:r>
              <a:rPr lang="pt-BR" sz="4400" baseline="30000" dirty="0">
                <a:solidFill>
                  <a:srgbClr val="0000FF"/>
                </a:solidFill>
              </a:rPr>
              <a:t>o</a:t>
            </a:r>
            <a:r>
              <a:rPr lang="pt-BR" sz="4400" dirty="0">
                <a:solidFill>
                  <a:srgbClr val="0000FF"/>
                </a:solidFill>
              </a:rPr>
              <a:t>. O estágio dos primeiros hábitos motores e das primeiras percepções organizadas, como também dos primeiros sentimentos diferenciados. </a:t>
            </a:r>
          </a:p>
          <a:p>
            <a:pPr marL="0" indent="0">
              <a:lnSpc>
                <a:spcPct val="170000"/>
              </a:lnSpc>
              <a:buNone/>
            </a:pPr>
            <a:r>
              <a:rPr lang="pt-BR" sz="4400" dirty="0">
                <a:solidFill>
                  <a:srgbClr val="FF0000"/>
                </a:solidFill>
              </a:rPr>
              <a:t>3°. O estágio da inteligência senso-motora ou prática (anterior à linguagem), das regulações afetivas elementares e das primeiras fixações exteriores da afetividade. </a:t>
            </a:r>
          </a:p>
          <a:p>
            <a:pPr marL="0" indent="0">
              <a:lnSpc>
                <a:spcPct val="170000"/>
              </a:lnSpc>
              <a:buNone/>
            </a:pPr>
            <a:r>
              <a:rPr lang="pt-BR" sz="4400" dirty="0"/>
              <a:t>Estes três primeiros estágios constituem o período da </a:t>
            </a:r>
            <a:r>
              <a:rPr lang="pt-BR" sz="4400" dirty="0" err="1"/>
              <a:t>lactância</a:t>
            </a:r>
            <a:r>
              <a:rPr lang="pt-BR" sz="4400" dirty="0"/>
              <a:t> (até por volta de um ano e meio a dois anos, isto é, anterior ao desenvolvimento da linguagem e do pensamento), </a:t>
            </a:r>
          </a:p>
          <a:p>
            <a:pPr marL="0" indent="0">
              <a:lnSpc>
                <a:spcPct val="170000"/>
              </a:lnSpc>
              <a:buNone/>
            </a:pPr>
            <a:endParaRPr lang="pt-BR" sz="4400" dirty="0"/>
          </a:p>
          <a:p>
            <a:pPr marL="0" indent="0">
              <a:lnSpc>
                <a:spcPct val="170000"/>
              </a:lnSpc>
              <a:buNone/>
            </a:pPr>
            <a:r>
              <a:rPr lang="pt-BR" sz="4400" dirty="0">
                <a:solidFill>
                  <a:srgbClr val="0000FF"/>
                </a:solidFill>
              </a:rPr>
              <a:t>4</a:t>
            </a:r>
            <a:r>
              <a:rPr lang="pt-BR" sz="4400" baseline="30000" dirty="0">
                <a:solidFill>
                  <a:srgbClr val="0000FF"/>
                </a:solidFill>
              </a:rPr>
              <a:t>o</a:t>
            </a:r>
            <a:r>
              <a:rPr lang="pt-BR" sz="4400" dirty="0">
                <a:solidFill>
                  <a:srgbClr val="0000FF"/>
                </a:solidFill>
              </a:rPr>
              <a:t>. O estágio da inteligência intuitiva, dos sentimentos interindividuais espontâneos e das relações sociais de submissão ao adulto (de dois a sete anos, ou segunda parte da "primeira infância"). </a:t>
            </a:r>
          </a:p>
          <a:p>
            <a:pPr marL="0" indent="0">
              <a:lnSpc>
                <a:spcPct val="170000"/>
              </a:lnSpc>
              <a:buNone/>
            </a:pPr>
            <a:r>
              <a:rPr lang="pt-BR" sz="4400" dirty="0">
                <a:solidFill>
                  <a:srgbClr val="FF0000"/>
                </a:solidFill>
              </a:rPr>
              <a:t>5</a:t>
            </a:r>
            <a:r>
              <a:rPr lang="pt-BR" sz="4400" baseline="30000" dirty="0">
                <a:solidFill>
                  <a:srgbClr val="FF0000"/>
                </a:solidFill>
              </a:rPr>
              <a:t>o</a:t>
            </a:r>
            <a:r>
              <a:rPr lang="pt-BR" sz="4400" dirty="0">
                <a:solidFill>
                  <a:srgbClr val="FF0000"/>
                </a:solidFill>
              </a:rPr>
              <a:t>. O estágio das operações intelectuais concretas (começo da lógica) e dos sentimentos morais e sociais de cooperação (de sete a onze-doze anos). </a:t>
            </a:r>
          </a:p>
          <a:p>
            <a:pPr marL="0" indent="0">
              <a:lnSpc>
                <a:spcPct val="170000"/>
              </a:lnSpc>
              <a:buNone/>
            </a:pPr>
            <a:r>
              <a:rPr lang="pt-BR" sz="4400" dirty="0">
                <a:solidFill>
                  <a:srgbClr val="0000FF"/>
                </a:solidFill>
              </a:rPr>
              <a:t>6</a:t>
            </a:r>
            <a:r>
              <a:rPr lang="pt-BR" sz="4400" baseline="30000" dirty="0">
                <a:solidFill>
                  <a:srgbClr val="0000FF"/>
                </a:solidFill>
              </a:rPr>
              <a:t>o</a:t>
            </a:r>
            <a:r>
              <a:rPr lang="pt-BR" sz="4400" dirty="0">
                <a:solidFill>
                  <a:srgbClr val="0000FF"/>
                </a:solidFill>
              </a:rPr>
              <a:t>. O estágio das operações intelectuais abstratas, da formação da personalidade e da inserção afetiva e intelectual na sociedade dos adultos (adolescência). </a:t>
            </a:r>
            <a:r>
              <a:rPr lang="pt-BR" sz="4400" dirty="0"/>
              <a:t> </a:t>
            </a:r>
            <a:r>
              <a:rPr lang="en-US" dirty="0">
                <a:solidFill>
                  <a:srgbClr val="0000FF"/>
                </a:solidFill>
              </a:rPr>
              <a:t>(Piaget, Jean. (2001 [1964]). </a:t>
            </a:r>
            <a:r>
              <a:rPr lang="en-US" i="1" dirty="0" err="1">
                <a:solidFill>
                  <a:srgbClr val="0000FF"/>
                </a:solidFill>
              </a:rPr>
              <a:t>Seis</a:t>
            </a:r>
            <a:r>
              <a:rPr lang="en-US" i="1" dirty="0">
                <a:solidFill>
                  <a:srgbClr val="0000FF"/>
                </a:solidFill>
              </a:rPr>
              <a:t> </a:t>
            </a:r>
            <a:r>
              <a:rPr lang="en-US" i="1" dirty="0" err="1">
                <a:solidFill>
                  <a:srgbClr val="0000FF"/>
                </a:solidFill>
              </a:rPr>
              <a:t>Estudos</a:t>
            </a:r>
            <a:r>
              <a:rPr lang="en-US" i="1" dirty="0">
                <a:solidFill>
                  <a:srgbClr val="0000FF"/>
                </a:solidFill>
              </a:rPr>
              <a:t> de </a:t>
            </a:r>
            <a:r>
              <a:rPr lang="en-US" i="1" dirty="0" err="1">
                <a:solidFill>
                  <a:srgbClr val="0000FF"/>
                </a:solidFill>
              </a:rPr>
              <a:t>Psicologia</a:t>
            </a:r>
            <a:r>
              <a:rPr lang="en-US" dirty="0">
                <a:solidFill>
                  <a:srgbClr val="0000FF"/>
                </a:solidFill>
              </a:rPr>
              <a:t>. Rio de Janeiro: </a:t>
            </a:r>
            <a:r>
              <a:rPr lang="en-US" dirty="0" err="1">
                <a:solidFill>
                  <a:srgbClr val="0000FF"/>
                </a:solidFill>
              </a:rPr>
              <a:t>Forense</a:t>
            </a:r>
            <a:r>
              <a:rPr lang="en-US" dirty="0">
                <a:solidFill>
                  <a:srgbClr val="0000FF"/>
                </a:solidFill>
              </a:rPr>
              <a:t> </a:t>
            </a:r>
            <a:r>
              <a:rPr lang="en-US" dirty="0" err="1">
                <a:solidFill>
                  <a:srgbClr val="0000FF"/>
                </a:solidFill>
              </a:rPr>
              <a:t>Universitária</a:t>
            </a:r>
            <a:r>
              <a:rPr lang="en-US" dirty="0">
                <a:solidFill>
                  <a:srgbClr val="0000FF"/>
                </a:solidFill>
              </a:rPr>
              <a:t>, 2001, p.15).</a:t>
            </a:r>
            <a:endParaRPr lang="pt-BR" dirty="0">
              <a:solidFill>
                <a:srgbClr val="0000FF"/>
              </a:solidFill>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47</a:t>
            </a:fld>
            <a:endParaRPr lang="en-US"/>
          </a:p>
        </p:txBody>
      </p:sp>
    </p:spTree>
    <p:extLst>
      <p:ext uri="{BB962C8B-B14F-4D97-AF65-F5344CB8AC3E}">
        <p14:creationId xmlns:p14="http://schemas.microsoft.com/office/powerpoint/2010/main" val="2316427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9.1 </a:t>
            </a:r>
            <a:r>
              <a:rPr lang="en-US" sz="2400" b="1" dirty="0" err="1"/>
              <a:t>Período</a:t>
            </a:r>
            <a:r>
              <a:rPr lang="en-US" sz="2400" b="1" dirty="0"/>
              <a:t> </a:t>
            </a:r>
            <a:r>
              <a:rPr lang="en-US" sz="2400" b="1" dirty="0" err="1"/>
              <a:t>sensorio</a:t>
            </a:r>
            <a:r>
              <a:rPr lang="en-US" sz="2400" b="1" dirty="0"/>
              <a:t>-motor</a:t>
            </a:r>
            <a:br>
              <a:rPr lang="en-US" sz="2400" b="1" dirty="0"/>
            </a:br>
            <a:r>
              <a:rPr lang="en-US" sz="2400" b="1" dirty="0"/>
              <a:t>O </a:t>
            </a:r>
            <a:r>
              <a:rPr lang="en-US" sz="2400" b="1" dirty="0" err="1"/>
              <a:t>recém-nascido</a:t>
            </a:r>
            <a:r>
              <a:rPr lang="en-US" sz="2400" b="1" dirty="0"/>
              <a:t> e o </a:t>
            </a:r>
            <a:r>
              <a:rPr lang="en-US" sz="2400" b="1" dirty="0" err="1"/>
              <a:t>lactente</a:t>
            </a:r>
            <a:r>
              <a:rPr lang="en-US" sz="2400" b="1" dirty="0"/>
              <a:t> (1)</a:t>
            </a:r>
          </a:p>
        </p:txBody>
      </p:sp>
      <p:sp>
        <p:nvSpPr>
          <p:cNvPr id="3" name="Content Placeholder 2"/>
          <p:cNvSpPr>
            <a:spLocks noGrp="1"/>
          </p:cNvSpPr>
          <p:nvPr>
            <p:ph idx="1"/>
          </p:nvPr>
        </p:nvSpPr>
        <p:spPr/>
        <p:txBody>
          <a:bodyPr>
            <a:normAutofit fontScale="40000" lnSpcReduction="20000"/>
          </a:bodyPr>
          <a:lstStyle/>
          <a:p>
            <a:pPr marL="0" indent="0" algn="just">
              <a:lnSpc>
                <a:spcPct val="170000"/>
              </a:lnSpc>
              <a:buNone/>
            </a:pPr>
            <a:r>
              <a:rPr lang="en-US" sz="3700" dirty="0"/>
              <a:t>O </a:t>
            </a:r>
            <a:r>
              <a:rPr lang="en-US" sz="3700" dirty="0" err="1"/>
              <a:t>período</a:t>
            </a:r>
            <a:r>
              <a:rPr lang="en-US" sz="3700" dirty="0"/>
              <a:t> </a:t>
            </a:r>
            <a:r>
              <a:rPr lang="en-US" sz="3700" dirty="0" err="1"/>
              <a:t>que</a:t>
            </a:r>
            <a:r>
              <a:rPr lang="en-US" sz="3700" dirty="0"/>
              <a:t> </a:t>
            </a:r>
            <a:r>
              <a:rPr lang="en-US" sz="3700" dirty="0" err="1"/>
              <a:t>vai</a:t>
            </a:r>
            <a:r>
              <a:rPr lang="en-US" sz="3700" dirty="0"/>
              <a:t> do </a:t>
            </a:r>
            <a:r>
              <a:rPr lang="en-US" sz="3700" dirty="0" err="1"/>
              <a:t>nascimento</a:t>
            </a:r>
            <a:r>
              <a:rPr lang="en-US" sz="3700" dirty="0"/>
              <a:t> </a:t>
            </a:r>
            <a:r>
              <a:rPr lang="en-US" sz="3700" dirty="0" err="1"/>
              <a:t>até</a:t>
            </a:r>
            <a:r>
              <a:rPr lang="en-US" sz="3700" dirty="0"/>
              <a:t> a </a:t>
            </a:r>
            <a:r>
              <a:rPr lang="en-US" sz="3700" dirty="0" err="1"/>
              <a:t>aquisição</a:t>
            </a:r>
            <a:r>
              <a:rPr lang="en-US" sz="3700" dirty="0"/>
              <a:t> </a:t>
            </a:r>
            <a:r>
              <a:rPr lang="en-US" sz="3700" dirty="0" err="1"/>
              <a:t>da</a:t>
            </a:r>
            <a:r>
              <a:rPr lang="en-US" sz="3700" dirty="0"/>
              <a:t> </a:t>
            </a:r>
            <a:r>
              <a:rPr lang="en-US" sz="3700" dirty="0" err="1"/>
              <a:t>linguagem</a:t>
            </a:r>
            <a:r>
              <a:rPr lang="en-US" sz="3700" dirty="0"/>
              <a:t> é </a:t>
            </a:r>
            <a:r>
              <a:rPr lang="en-US" sz="3700" dirty="0" err="1"/>
              <a:t>marcado</a:t>
            </a:r>
            <a:r>
              <a:rPr lang="en-US" sz="3700" dirty="0"/>
              <a:t> </a:t>
            </a:r>
            <a:r>
              <a:rPr lang="en-US" sz="3700" dirty="0" err="1"/>
              <a:t>por</a:t>
            </a:r>
            <a:r>
              <a:rPr lang="en-US" sz="3700" dirty="0"/>
              <a:t> </a:t>
            </a:r>
            <a:r>
              <a:rPr lang="en-US" sz="3700" dirty="0" err="1"/>
              <a:t>extraordinário</a:t>
            </a:r>
            <a:r>
              <a:rPr lang="en-US" sz="3700" dirty="0"/>
              <a:t> </a:t>
            </a:r>
            <a:r>
              <a:rPr lang="en-US" sz="3700" dirty="0" err="1"/>
              <a:t>desenvoilvimento</a:t>
            </a:r>
            <a:r>
              <a:rPr lang="en-US" sz="3700" dirty="0"/>
              <a:t> mental. </a:t>
            </a:r>
            <a:r>
              <a:rPr lang="en-US" sz="3700" dirty="0" err="1"/>
              <a:t>Muitas</a:t>
            </a:r>
            <a:r>
              <a:rPr lang="en-US" sz="3700" dirty="0"/>
              <a:t> </a:t>
            </a:r>
            <a:r>
              <a:rPr lang="en-US" sz="3700" dirty="0" err="1"/>
              <a:t>vezes</a:t>
            </a:r>
            <a:r>
              <a:rPr lang="en-US" sz="3700" dirty="0"/>
              <a:t> mal se </a:t>
            </a:r>
            <a:r>
              <a:rPr lang="en-US" sz="3700" dirty="0" err="1"/>
              <a:t>suspeitou</a:t>
            </a:r>
            <a:r>
              <a:rPr lang="en-US" sz="3700" dirty="0"/>
              <a:t> da </a:t>
            </a:r>
            <a:r>
              <a:rPr lang="en-US" sz="3700" dirty="0" err="1"/>
              <a:t>importância</a:t>
            </a:r>
            <a:r>
              <a:rPr lang="en-US" sz="3700" dirty="0"/>
              <a:t> </a:t>
            </a:r>
            <a:r>
              <a:rPr lang="en-US" sz="3700" dirty="0" err="1"/>
              <a:t>desse</a:t>
            </a:r>
            <a:r>
              <a:rPr lang="en-US" sz="3700" dirty="0"/>
              <a:t> </a:t>
            </a:r>
            <a:r>
              <a:rPr lang="en-US" sz="3700" dirty="0" err="1"/>
              <a:t>período</a:t>
            </a:r>
            <a:r>
              <a:rPr lang="en-US" sz="3700" dirty="0"/>
              <a:t>, e </a:t>
            </a:r>
            <a:r>
              <a:rPr lang="en-US" sz="3700" dirty="0" err="1"/>
              <a:t>isto</a:t>
            </a:r>
            <a:r>
              <a:rPr lang="en-US" sz="3700" dirty="0"/>
              <a:t> </a:t>
            </a:r>
            <a:r>
              <a:rPr lang="en-US" sz="3700" dirty="0" err="1"/>
              <a:t>porque</a:t>
            </a:r>
            <a:r>
              <a:rPr lang="en-US" sz="3700" dirty="0"/>
              <a:t> </a:t>
            </a:r>
            <a:r>
              <a:rPr lang="en-US" sz="3700" dirty="0" err="1"/>
              <a:t>ele</a:t>
            </a:r>
            <a:r>
              <a:rPr lang="en-US" sz="3700" dirty="0"/>
              <a:t> </a:t>
            </a:r>
            <a:r>
              <a:rPr lang="en-US" sz="3700" dirty="0" err="1"/>
              <a:t>não</a:t>
            </a:r>
            <a:r>
              <a:rPr lang="en-US" sz="3700" dirty="0"/>
              <a:t> </a:t>
            </a:r>
            <a:r>
              <a:rPr lang="en-US" sz="3700" dirty="0" err="1"/>
              <a:t>é</a:t>
            </a:r>
            <a:r>
              <a:rPr lang="en-US" sz="3700" dirty="0"/>
              <a:t> </a:t>
            </a:r>
            <a:r>
              <a:rPr lang="en-US" sz="3700" dirty="0" err="1"/>
              <a:t>acompanhado</a:t>
            </a:r>
            <a:r>
              <a:rPr lang="en-US" sz="3700" dirty="0"/>
              <a:t> de </a:t>
            </a:r>
            <a:r>
              <a:rPr lang="en-US" sz="3700" dirty="0" err="1"/>
              <a:t>palavras</a:t>
            </a:r>
            <a:r>
              <a:rPr lang="en-US" sz="3700" dirty="0"/>
              <a:t> </a:t>
            </a:r>
            <a:r>
              <a:rPr lang="en-US" sz="3700" dirty="0" err="1"/>
              <a:t>que</a:t>
            </a:r>
            <a:r>
              <a:rPr lang="en-US" sz="3700" dirty="0"/>
              <a:t> </a:t>
            </a:r>
            <a:r>
              <a:rPr lang="en-US" sz="3700" dirty="0" err="1"/>
              <a:t>permitam</a:t>
            </a:r>
            <a:r>
              <a:rPr lang="en-US" sz="3700" dirty="0"/>
              <a:t> </a:t>
            </a:r>
            <a:r>
              <a:rPr lang="en-US" sz="3700" dirty="0" err="1"/>
              <a:t>seguir</a:t>
            </a:r>
            <a:r>
              <a:rPr lang="en-US" sz="3700" dirty="0"/>
              <a:t>, </a:t>
            </a:r>
            <a:r>
              <a:rPr lang="en-US" sz="3700" dirty="0" err="1"/>
              <a:t>passo</a:t>
            </a:r>
            <a:r>
              <a:rPr lang="en-US" sz="3700" dirty="0"/>
              <a:t> a </a:t>
            </a:r>
            <a:r>
              <a:rPr lang="en-US" sz="3700" dirty="0" err="1"/>
              <a:t>passo</a:t>
            </a:r>
            <a:r>
              <a:rPr lang="en-US" sz="3700" dirty="0"/>
              <a:t>, o </a:t>
            </a:r>
            <a:r>
              <a:rPr lang="en-US" sz="3700" dirty="0" err="1"/>
              <a:t>progresso</a:t>
            </a:r>
            <a:r>
              <a:rPr lang="en-US" sz="3700" dirty="0"/>
              <a:t> da </a:t>
            </a:r>
            <a:r>
              <a:rPr lang="en-US" sz="3700" dirty="0" err="1"/>
              <a:t>inteligência</a:t>
            </a:r>
            <a:r>
              <a:rPr lang="en-US" sz="3700" dirty="0"/>
              <a:t> e dos </a:t>
            </a:r>
            <a:r>
              <a:rPr lang="en-US" sz="3700" dirty="0" err="1"/>
              <a:t>sentimentos</a:t>
            </a:r>
            <a:r>
              <a:rPr lang="en-US" sz="3700" dirty="0"/>
              <a:t>, </a:t>
            </a:r>
            <a:r>
              <a:rPr lang="en-US" sz="3700" dirty="0" err="1"/>
              <a:t>como</a:t>
            </a:r>
            <a:r>
              <a:rPr lang="en-US" sz="3700" dirty="0"/>
              <a:t> </a:t>
            </a:r>
            <a:r>
              <a:rPr lang="en-US" sz="3700" dirty="0" err="1"/>
              <a:t>mais</a:t>
            </a:r>
            <a:r>
              <a:rPr lang="en-US" sz="3700" dirty="0"/>
              <a:t> </a:t>
            </a:r>
            <a:r>
              <a:rPr lang="en-US" sz="3700" dirty="0" err="1"/>
              <a:t>tarde</a:t>
            </a:r>
            <a:r>
              <a:rPr lang="en-US" sz="3700" dirty="0"/>
              <a:t>. Mas, </a:t>
            </a:r>
            <a:r>
              <a:rPr lang="en-US" sz="3700" dirty="0" err="1"/>
              <a:t>na</a:t>
            </a:r>
            <a:r>
              <a:rPr lang="en-US" sz="3700" dirty="0"/>
              <a:t> </a:t>
            </a:r>
            <a:r>
              <a:rPr lang="en-US" sz="3700" dirty="0" err="1"/>
              <a:t>verdade</a:t>
            </a:r>
            <a:r>
              <a:rPr lang="en-US" sz="3700" dirty="0"/>
              <a:t>, é </a:t>
            </a:r>
            <a:r>
              <a:rPr lang="en-US" sz="3700" dirty="0" err="1"/>
              <a:t>decisivo</a:t>
            </a:r>
            <a:r>
              <a:rPr lang="en-US" sz="3700" dirty="0"/>
              <a:t> </a:t>
            </a:r>
            <a:r>
              <a:rPr lang="en-US" sz="3700" dirty="0" err="1"/>
              <a:t>para</a:t>
            </a:r>
            <a:r>
              <a:rPr lang="en-US" sz="3700" dirty="0"/>
              <a:t> </a:t>
            </a:r>
            <a:r>
              <a:rPr lang="en-US" sz="3700" dirty="0" err="1"/>
              <a:t>todo</a:t>
            </a:r>
            <a:r>
              <a:rPr lang="en-US" sz="3700" dirty="0"/>
              <a:t> o </a:t>
            </a:r>
            <a:r>
              <a:rPr lang="en-US" sz="3700" dirty="0" err="1"/>
              <a:t>curso</a:t>
            </a:r>
            <a:r>
              <a:rPr lang="en-US" sz="3700" dirty="0"/>
              <a:t> da </a:t>
            </a:r>
            <a:r>
              <a:rPr lang="en-US" sz="3700" dirty="0" err="1"/>
              <a:t>evolução</a:t>
            </a:r>
            <a:r>
              <a:rPr lang="en-US" sz="3700" dirty="0"/>
              <a:t> </a:t>
            </a:r>
            <a:r>
              <a:rPr lang="en-US" sz="3700" dirty="0" err="1"/>
              <a:t>psíquica</a:t>
            </a:r>
            <a:r>
              <a:rPr lang="en-US" sz="3700" dirty="0"/>
              <a:t>: </a:t>
            </a:r>
            <a:r>
              <a:rPr lang="en-US" sz="3700" dirty="0" err="1"/>
              <a:t>representa</a:t>
            </a:r>
            <a:r>
              <a:rPr lang="en-US" sz="3700" dirty="0"/>
              <a:t> a </a:t>
            </a:r>
            <a:r>
              <a:rPr lang="en-US" sz="3700" dirty="0" err="1"/>
              <a:t>conquista</a:t>
            </a:r>
            <a:r>
              <a:rPr lang="en-US" sz="3700" dirty="0"/>
              <a:t>, </a:t>
            </a:r>
            <a:r>
              <a:rPr lang="en-US" sz="3700" dirty="0" err="1"/>
              <a:t>através</a:t>
            </a:r>
            <a:r>
              <a:rPr lang="en-US" sz="3700" dirty="0"/>
              <a:t> da </a:t>
            </a:r>
            <a:r>
              <a:rPr lang="en-US" sz="3700" dirty="0" err="1"/>
              <a:t>percepção</a:t>
            </a:r>
            <a:r>
              <a:rPr lang="en-US" sz="3700" dirty="0"/>
              <a:t> e dos </a:t>
            </a:r>
            <a:r>
              <a:rPr lang="en-US" sz="3700" dirty="0" err="1"/>
              <a:t>movimentos</a:t>
            </a:r>
            <a:r>
              <a:rPr lang="en-US" sz="3700" dirty="0"/>
              <a:t>, de </a:t>
            </a:r>
            <a:r>
              <a:rPr lang="en-US" sz="3700" dirty="0" err="1"/>
              <a:t>todo</a:t>
            </a:r>
            <a:r>
              <a:rPr lang="en-US" sz="3700" dirty="0"/>
              <a:t> o </a:t>
            </a:r>
            <a:r>
              <a:rPr lang="en-US" sz="3700" dirty="0" err="1"/>
              <a:t>universo</a:t>
            </a:r>
            <a:r>
              <a:rPr lang="en-US" sz="3700" dirty="0"/>
              <a:t> </a:t>
            </a:r>
            <a:r>
              <a:rPr lang="en-US" sz="3700" dirty="0" err="1"/>
              <a:t>prático</a:t>
            </a:r>
            <a:r>
              <a:rPr lang="en-US" sz="3700" dirty="0"/>
              <a:t> </a:t>
            </a:r>
            <a:r>
              <a:rPr lang="en-US" sz="3700" dirty="0" err="1"/>
              <a:t>que</a:t>
            </a:r>
            <a:r>
              <a:rPr lang="en-US" sz="3700" dirty="0"/>
              <a:t> </a:t>
            </a:r>
            <a:r>
              <a:rPr lang="en-US" sz="3700" dirty="0" err="1"/>
              <a:t>cerca</a:t>
            </a:r>
            <a:r>
              <a:rPr lang="en-US" sz="3700" dirty="0"/>
              <a:t> a </a:t>
            </a:r>
            <a:r>
              <a:rPr lang="en-US" sz="3700" dirty="0" err="1"/>
              <a:t>criança</a:t>
            </a:r>
            <a:r>
              <a:rPr lang="en-US" sz="3700" dirty="0"/>
              <a:t>. </a:t>
            </a:r>
            <a:r>
              <a:rPr lang="en-US" sz="3700" dirty="0" err="1"/>
              <a:t>Ora</a:t>
            </a:r>
            <a:r>
              <a:rPr lang="en-US" sz="3700" dirty="0"/>
              <a:t>, </a:t>
            </a:r>
            <a:r>
              <a:rPr lang="en-US" sz="3700" dirty="0" err="1"/>
              <a:t>esta</a:t>
            </a:r>
            <a:r>
              <a:rPr lang="en-US" sz="3700" dirty="0"/>
              <a:t> “</a:t>
            </a:r>
            <a:r>
              <a:rPr lang="en-US" sz="3700" dirty="0" err="1"/>
              <a:t>assimilação</a:t>
            </a:r>
            <a:r>
              <a:rPr lang="en-US" sz="3700" dirty="0"/>
              <a:t> </a:t>
            </a:r>
            <a:r>
              <a:rPr lang="en-US" sz="3700" dirty="0" err="1"/>
              <a:t>senso-motora</a:t>
            </a:r>
            <a:r>
              <a:rPr lang="en-US" sz="3700" dirty="0"/>
              <a:t>” do </a:t>
            </a:r>
            <a:r>
              <a:rPr lang="en-US" sz="3700" dirty="0" err="1"/>
              <a:t>mundo</a:t>
            </a:r>
            <a:r>
              <a:rPr lang="en-US" sz="3700" dirty="0"/>
              <a:t> exterior </a:t>
            </a:r>
            <a:r>
              <a:rPr lang="en-US" sz="3700" dirty="0" err="1"/>
              <a:t>imediato</a:t>
            </a:r>
            <a:r>
              <a:rPr lang="en-US" sz="3700" dirty="0"/>
              <a:t> </a:t>
            </a:r>
            <a:r>
              <a:rPr lang="en-US" sz="3700" dirty="0" err="1"/>
              <a:t>realiza</a:t>
            </a:r>
            <a:r>
              <a:rPr lang="en-US" sz="3700" dirty="0"/>
              <a:t>, </a:t>
            </a:r>
            <a:r>
              <a:rPr lang="en-US" sz="3700" dirty="0" err="1"/>
              <a:t>em</a:t>
            </a:r>
            <a:r>
              <a:rPr lang="en-US" sz="3700" dirty="0"/>
              <a:t> </a:t>
            </a:r>
            <a:r>
              <a:rPr lang="en-US" sz="3700" dirty="0" err="1"/>
              <a:t>dezoito</a:t>
            </a:r>
            <a:r>
              <a:rPr lang="en-US" sz="3700" dirty="0"/>
              <a:t> </a:t>
            </a:r>
            <a:r>
              <a:rPr lang="en-US" sz="3700" dirty="0" err="1"/>
              <a:t>meses</a:t>
            </a:r>
            <a:r>
              <a:rPr lang="en-US" sz="3700" dirty="0"/>
              <a:t> </a:t>
            </a:r>
            <a:r>
              <a:rPr lang="en-US" sz="3700" dirty="0" err="1"/>
              <a:t>ou</a:t>
            </a:r>
            <a:r>
              <a:rPr lang="en-US" sz="3700" dirty="0"/>
              <a:t> </a:t>
            </a:r>
            <a:r>
              <a:rPr lang="en-US" sz="3700" dirty="0" err="1"/>
              <a:t>dois</a:t>
            </a:r>
            <a:r>
              <a:rPr lang="en-US" sz="3700" dirty="0"/>
              <a:t> </a:t>
            </a:r>
            <a:r>
              <a:rPr lang="en-US" sz="3700" dirty="0" err="1"/>
              <a:t>anos</a:t>
            </a:r>
            <a:r>
              <a:rPr lang="en-US" sz="3700" dirty="0"/>
              <a:t>, </a:t>
            </a:r>
            <a:r>
              <a:rPr lang="en-US" sz="3700" dirty="0" err="1"/>
              <a:t>toda</a:t>
            </a:r>
            <a:r>
              <a:rPr lang="en-US" sz="3700" dirty="0"/>
              <a:t> </a:t>
            </a:r>
            <a:r>
              <a:rPr lang="en-US" sz="3700" dirty="0" err="1"/>
              <a:t>uma</a:t>
            </a:r>
            <a:r>
              <a:rPr lang="en-US" sz="3700" dirty="0"/>
              <a:t> </a:t>
            </a:r>
            <a:r>
              <a:rPr lang="en-US" sz="3700" dirty="0" err="1"/>
              <a:t>revolução</a:t>
            </a:r>
            <a:r>
              <a:rPr lang="en-US" sz="3700" dirty="0"/>
              <a:t> </a:t>
            </a:r>
            <a:r>
              <a:rPr lang="en-US" sz="3700" dirty="0" err="1"/>
              <a:t>copérnica</a:t>
            </a:r>
            <a:r>
              <a:rPr lang="en-US" sz="3700" dirty="0"/>
              <a:t> </a:t>
            </a:r>
            <a:r>
              <a:rPr lang="en-US" sz="3700" dirty="0" err="1"/>
              <a:t>em</a:t>
            </a:r>
            <a:r>
              <a:rPr lang="en-US" sz="3700" dirty="0"/>
              <a:t> </a:t>
            </a:r>
            <a:r>
              <a:rPr lang="en-US" sz="3700" dirty="0" err="1"/>
              <a:t>miniatura</a:t>
            </a:r>
            <a:r>
              <a:rPr lang="en-US" sz="3700" dirty="0"/>
              <a:t>. </a:t>
            </a:r>
            <a:r>
              <a:rPr lang="en-US" sz="3700" dirty="0" err="1"/>
              <a:t>Enquanto</a:t>
            </a:r>
            <a:r>
              <a:rPr lang="en-US" sz="3700" dirty="0"/>
              <a:t> </a:t>
            </a:r>
            <a:r>
              <a:rPr lang="en-US" sz="3700" dirty="0" err="1"/>
              <a:t>que</a:t>
            </a:r>
            <a:r>
              <a:rPr lang="en-US" sz="3700" dirty="0"/>
              <a:t>, no </a:t>
            </a:r>
            <a:r>
              <a:rPr lang="en-US" sz="3700" dirty="0" err="1"/>
              <a:t>ponto</a:t>
            </a:r>
            <a:r>
              <a:rPr lang="en-US" sz="3700" dirty="0"/>
              <a:t> de </a:t>
            </a:r>
            <a:r>
              <a:rPr lang="en-US" sz="3700" dirty="0" err="1"/>
              <a:t>partIda</a:t>
            </a:r>
            <a:r>
              <a:rPr lang="en-US" sz="3700" dirty="0"/>
              <a:t> </a:t>
            </a:r>
            <a:r>
              <a:rPr lang="en-US" sz="3700" dirty="0" err="1"/>
              <a:t>deste</a:t>
            </a:r>
            <a:r>
              <a:rPr lang="en-US" sz="3700" dirty="0"/>
              <a:t> </a:t>
            </a:r>
            <a:r>
              <a:rPr lang="en-US" sz="3700" dirty="0" err="1"/>
              <a:t>desenvolvimento</a:t>
            </a:r>
            <a:r>
              <a:rPr lang="en-US" sz="3700" dirty="0"/>
              <a:t>, o </a:t>
            </a:r>
            <a:r>
              <a:rPr lang="en-US" sz="3700" dirty="0" err="1"/>
              <a:t>recém-nascido</a:t>
            </a:r>
            <a:r>
              <a:rPr lang="en-US" sz="3700" dirty="0"/>
              <a:t> </a:t>
            </a:r>
            <a:r>
              <a:rPr lang="en-US" sz="3700" dirty="0" err="1"/>
              <a:t>traz</a:t>
            </a:r>
            <a:r>
              <a:rPr lang="en-US" sz="3700" dirty="0"/>
              <a:t> </a:t>
            </a:r>
            <a:r>
              <a:rPr lang="en-US" sz="3700" dirty="0" err="1"/>
              <a:t>tudo</a:t>
            </a:r>
            <a:r>
              <a:rPr lang="en-US" sz="3700" dirty="0"/>
              <a:t> </a:t>
            </a:r>
            <a:r>
              <a:rPr lang="en-US" sz="3700" dirty="0" err="1"/>
              <a:t>para</a:t>
            </a:r>
            <a:r>
              <a:rPr lang="en-US" sz="3700" dirty="0"/>
              <a:t> </a:t>
            </a:r>
            <a:r>
              <a:rPr lang="en-US" sz="3700" dirty="0" err="1"/>
              <a:t>si</a:t>
            </a:r>
            <a:r>
              <a:rPr lang="en-US" sz="3700" dirty="0"/>
              <a:t> </a:t>
            </a:r>
            <a:r>
              <a:rPr lang="en-US" sz="3700" dirty="0" err="1"/>
              <a:t>ou</a:t>
            </a:r>
            <a:r>
              <a:rPr lang="en-US" sz="3700" dirty="0"/>
              <a:t>, </a:t>
            </a:r>
            <a:r>
              <a:rPr lang="en-US" sz="3700" dirty="0" err="1"/>
              <a:t>mais</a:t>
            </a:r>
            <a:r>
              <a:rPr lang="en-US" sz="3700" dirty="0"/>
              <a:t> </a:t>
            </a:r>
            <a:r>
              <a:rPr lang="en-US" sz="3700" dirty="0" err="1"/>
              <a:t>precisamente</a:t>
            </a:r>
            <a:r>
              <a:rPr lang="en-US" sz="3700" dirty="0"/>
              <a:t>, </a:t>
            </a:r>
            <a:r>
              <a:rPr lang="en-US" sz="3700" dirty="0" err="1"/>
              <a:t>para</a:t>
            </a:r>
            <a:r>
              <a:rPr lang="en-US" sz="3700" dirty="0"/>
              <a:t> o </a:t>
            </a:r>
            <a:r>
              <a:rPr lang="en-US" sz="3700" dirty="0" err="1"/>
              <a:t>seu</a:t>
            </a:r>
            <a:r>
              <a:rPr lang="en-US" sz="3700" dirty="0"/>
              <a:t> </a:t>
            </a:r>
            <a:r>
              <a:rPr lang="en-US" sz="3700" dirty="0" err="1"/>
              <a:t>corpo</a:t>
            </a:r>
            <a:r>
              <a:rPr lang="en-US" sz="3700" dirty="0"/>
              <a:t>, no final, </a:t>
            </a:r>
            <a:r>
              <a:rPr lang="en-US" sz="3700" dirty="0" err="1"/>
              <a:t>isto</a:t>
            </a:r>
            <a:r>
              <a:rPr lang="en-US" sz="3700" dirty="0"/>
              <a:t> é, </a:t>
            </a:r>
            <a:r>
              <a:rPr lang="en-US" sz="3700" dirty="0" err="1"/>
              <a:t>quando</a:t>
            </a:r>
            <a:r>
              <a:rPr lang="en-US" sz="3700" dirty="0"/>
              <a:t> </a:t>
            </a:r>
            <a:r>
              <a:rPr lang="en-US" sz="3700" dirty="0" err="1"/>
              <a:t>começam</a:t>
            </a:r>
            <a:r>
              <a:rPr lang="en-US" sz="3700" dirty="0"/>
              <a:t> a </a:t>
            </a:r>
            <a:r>
              <a:rPr lang="en-US" sz="3700" dirty="0" err="1"/>
              <a:t>linguagem</a:t>
            </a:r>
            <a:r>
              <a:rPr lang="en-US" sz="3700" dirty="0"/>
              <a:t> e o </a:t>
            </a:r>
            <a:r>
              <a:rPr lang="en-US" sz="3700" dirty="0" err="1"/>
              <a:t>pensamento</a:t>
            </a:r>
            <a:r>
              <a:rPr lang="en-US" sz="3700" dirty="0"/>
              <a:t>, </a:t>
            </a:r>
            <a:r>
              <a:rPr lang="en-US" sz="3700" dirty="0" err="1"/>
              <a:t>ele</a:t>
            </a:r>
            <a:r>
              <a:rPr lang="en-US" sz="3700" dirty="0"/>
              <a:t> se </a:t>
            </a:r>
            <a:r>
              <a:rPr lang="en-US" sz="3700" dirty="0" err="1"/>
              <a:t>coloca</a:t>
            </a:r>
            <a:r>
              <a:rPr lang="en-US" sz="3700" dirty="0"/>
              <a:t>, </a:t>
            </a:r>
            <a:r>
              <a:rPr lang="en-US" sz="3700" dirty="0" err="1"/>
              <a:t>praticamente</a:t>
            </a:r>
            <a:r>
              <a:rPr lang="en-US" sz="3700" dirty="0"/>
              <a:t>, </a:t>
            </a:r>
            <a:r>
              <a:rPr lang="en-US" sz="3700" dirty="0" err="1"/>
              <a:t>como</a:t>
            </a:r>
            <a:r>
              <a:rPr lang="en-US" sz="3700" dirty="0"/>
              <a:t> um </a:t>
            </a:r>
            <a:r>
              <a:rPr lang="en-US" sz="3700" dirty="0" err="1"/>
              <a:t>elemento</a:t>
            </a:r>
            <a:r>
              <a:rPr lang="en-US" sz="3700" dirty="0"/>
              <a:t> </a:t>
            </a:r>
            <a:r>
              <a:rPr lang="en-US" sz="3700" dirty="0" err="1"/>
              <a:t>ou</a:t>
            </a:r>
            <a:r>
              <a:rPr lang="en-US" sz="3700" dirty="0"/>
              <a:t> um </a:t>
            </a:r>
            <a:r>
              <a:rPr lang="en-US" sz="3700" dirty="0" err="1"/>
              <a:t>corpo</a:t>
            </a:r>
            <a:r>
              <a:rPr lang="en-US" sz="3700" dirty="0"/>
              <a:t> entre </a:t>
            </a:r>
            <a:r>
              <a:rPr lang="en-US" sz="3700" dirty="0" err="1"/>
              <a:t>os</a:t>
            </a:r>
            <a:r>
              <a:rPr lang="en-US" sz="3700" dirty="0"/>
              <a:t> outros, </a:t>
            </a:r>
            <a:r>
              <a:rPr lang="en-US" sz="3700" dirty="0" err="1"/>
              <a:t>em</a:t>
            </a:r>
            <a:r>
              <a:rPr lang="en-US" sz="3700" dirty="0"/>
              <a:t> um </a:t>
            </a:r>
            <a:r>
              <a:rPr lang="en-US" sz="3700" dirty="0" err="1"/>
              <a:t>universo</a:t>
            </a:r>
            <a:r>
              <a:rPr lang="en-US" sz="3700" dirty="0"/>
              <a:t> </a:t>
            </a:r>
            <a:r>
              <a:rPr lang="en-US" sz="3700" dirty="0" err="1"/>
              <a:t>que</a:t>
            </a:r>
            <a:r>
              <a:rPr lang="en-US" sz="3700" dirty="0"/>
              <a:t> </a:t>
            </a:r>
            <a:r>
              <a:rPr lang="en-US" sz="3700" dirty="0" err="1"/>
              <a:t>construiu</a:t>
            </a:r>
            <a:r>
              <a:rPr lang="en-US" sz="3700" dirty="0"/>
              <a:t> </a:t>
            </a:r>
            <a:r>
              <a:rPr lang="en-US" sz="3700" dirty="0" err="1"/>
              <a:t>pouco</a:t>
            </a:r>
            <a:r>
              <a:rPr lang="en-US" sz="3700" dirty="0"/>
              <a:t> a </a:t>
            </a:r>
            <a:r>
              <a:rPr lang="en-US" sz="3700" dirty="0" err="1"/>
              <a:t>pouco</a:t>
            </a:r>
            <a:r>
              <a:rPr lang="en-US" sz="3700" dirty="0"/>
              <a:t>, e </a:t>
            </a:r>
            <a:r>
              <a:rPr lang="en-US" sz="3700" dirty="0" err="1"/>
              <a:t>que</a:t>
            </a:r>
            <a:r>
              <a:rPr lang="en-US" sz="3700" dirty="0"/>
              <a:t> </a:t>
            </a:r>
            <a:r>
              <a:rPr lang="en-US" sz="3700" dirty="0" err="1"/>
              <a:t>sente</a:t>
            </a:r>
            <a:r>
              <a:rPr lang="en-US" sz="3700" dirty="0"/>
              <a:t> </a:t>
            </a:r>
            <a:r>
              <a:rPr lang="en-US" sz="3700" dirty="0" err="1"/>
              <a:t>depois</a:t>
            </a:r>
            <a:r>
              <a:rPr lang="en-US" sz="3700" dirty="0"/>
              <a:t> </a:t>
            </a:r>
            <a:r>
              <a:rPr lang="en-US" sz="3700" dirty="0" err="1"/>
              <a:t>como</a:t>
            </a:r>
            <a:r>
              <a:rPr lang="en-US" sz="3700" dirty="0"/>
              <a:t> exterior a </a:t>
            </a:r>
            <a:r>
              <a:rPr lang="en-US" sz="3700" dirty="0" err="1"/>
              <a:t>si</a:t>
            </a:r>
            <a:r>
              <a:rPr lang="en-US" sz="3700" dirty="0"/>
              <a:t> </a:t>
            </a:r>
            <a:r>
              <a:rPr lang="en-US" sz="3700" dirty="0" err="1"/>
              <a:t>próprio</a:t>
            </a:r>
            <a:r>
              <a:rPr lang="en-US" sz="3700" dirty="0"/>
              <a:t>.</a:t>
            </a:r>
            <a:r>
              <a:rPr lang="pt-BR" sz="4000" dirty="0"/>
              <a:t> </a:t>
            </a:r>
            <a:r>
              <a:rPr lang="pt-BR" dirty="0"/>
              <a:t>(</a:t>
            </a:r>
            <a:r>
              <a:rPr lang="pt-BR" dirty="0">
                <a:hlinkClick r:id="" action="ppaction://hlinkfile" tooltip="Piaget, 1964 #1716"/>
              </a:rPr>
              <a:t>Piaget, 1964, p. 15</a:t>
            </a:r>
            <a:r>
              <a:rPr lang="pt-BR" dirty="0"/>
              <a:t>) </a:t>
            </a:r>
          </a:p>
          <a:p>
            <a:pPr marL="0" indent="0">
              <a:buNone/>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48</a:t>
            </a:fld>
            <a:endParaRPr lang="en-US"/>
          </a:p>
        </p:txBody>
      </p:sp>
    </p:spTree>
    <p:extLst>
      <p:ext uri="{BB962C8B-B14F-4D97-AF65-F5344CB8AC3E}">
        <p14:creationId xmlns:p14="http://schemas.microsoft.com/office/powerpoint/2010/main" val="12410193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9.1 </a:t>
            </a:r>
            <a:r>
              <a:rPr lang="en-US" sz="2400" b="1" dirty="0" err="1"/>
              <a:t>Período</a:t>
            </a:r>
            <a:r>
              <a:rPr lang="en-US" sz="2400" b="1" dirty="0"/>
              <a:t> </a:t>
            </a:r>
            <a:r>
              <a:rPr lang="en-US" sz="2400" b="1" dirty="0" err="1"/>
              <a:t>sensório</a:t>
            </a:r>
            <a:r>
              <a:rPr lang="en-US" sz="2400" b="1" dirty="0"/>
              <a:t>-motor</a:t>
            </a:r>
            <a:br>
              <a:rPr lang="en-US" sz="2400" b="1" dirty="0"/>
            </a:br>
            <a:r>
              <a:rPr lang="en-US" sz="2400" b="1" dirty="0"/>
              <a:t>O </a:t>
            </a:r>
            <a:r>
              <a:rPr lang="en-US" sz="2400" b="1" dirty="0" err="1"/>
              <a:t>recém-nascido</a:t>
            </a:r>
            <a:r>
              <a:rPr lang="en-US" sz="2400" b="1" dirty="0"/>
              <a:t> e o </a:t>
            </a:r>
            <a:r>
              <a:rPr lang="en-US" sz="2400" b="1" dirty="0" err="1"/>
              <a:t>lactente</a:t>
            </a:r>
            <a:r>
              <a:rPr lang="en-US" sz="2400" b="1" dirty="0"/>
              <a:t> (2)</a:t>
            </a:r>
          </a:p>
        </p:txBody>
      </p:sp>
      <p:sp>
        <p:nvSpPr>
          <p:cNvPr id="3" name="Content Placeholder 2"/>
          <p:cNvSpPr>
            <a:spLocks noGrp="1"/>
          </p:cNvSpPr>
          <p:nvPr>
            <p:ph idx="1"/>
          </p:nvPr>
        </p:nvSpPr>
        <p:spPr/>
        <p:txBody>
          <a:bodyPr>
            <a:noAutofit/>
          </a:bodyPr>
          <a:lstStyle/>
          <a:p>
            <a:pPr marL="0" indent="0" algn="just">
              <a:lnSpc>
                <a:spcPct val="170000"/>
              </a:lnSpc>
              <a:buNone/>
            </a:pPr>
            <a:r>
              <a:rPr lang="en-US" sz="1200" dirty="0" err="1"/>
              <a:t>Vamos</a:t>
            </a:r>
            <a:r>
              <a:rPr lang="en-US" sz="1200" dirty="0"/>
              <a:t> </a:t>
            </a:r>
            <a:r>
              <a:rPr lang="en-US" sz="1200" dirty="0" err="1"/>
              <a:t>descrever</a:t>
            </a:r>
            <a:r>
              <a:rPr lang="en-US" sz="1200" dirty="0"/>
              <a:t> </a:t>
            </a:r>
            <a:r>
              <a:rPr lang="en-US" sz="1200" dirty="0" err="1"/>
              <a:t>passo</a:t>
            </a:r>
            <a:r>
              <a:rPr lang="en-US" sz="1200" dirty="0"/>
              <a:t> a </a:t>
            </a:r>
            <a:r>
              <a:rPr lang="en-US" sz="1200" dirty="0" err="1"/>
              <a:t>passo</a:t>
            </a:r>
            <a:r>
              <a:rPr lang="en-US" sz="1200" dirty="0"/>
              <a:t> as </a:t>
            </a:r>
            <a:r>
              <a:rPr lang="en-US" sz="1200" dirty="0" err="1"/>
              <a:t>etapas</a:t>
            </a:r>
            <a:r>
              <a:rPr lang="en-US" sz="1200" dirty="0"/>
              <a:t> </a:t>
            </a:r>
            <a:r>
              <a:rPr lang="en-US" sz="1200" dirty="0" err="1"/>
              <a:t>desta</a:t>
            </a:r>
            <a:r>
              <a:rPr lang="en-US" sz="1200" dirty="0"/>
              <a:t> </a:t>
            </a:r>
            <a:r>
              <a:rPr lang="en-US" sz="1200" dirty="0" err="1"/>
              <a:t>revolução</a:t>
            </a:r>
            <a:r>
              <a:rPr lang="en-US" sz="1200" dirty="0"/>
              <a:t> </a:t>
            </a:r>
            <a:r>
              <a:rPr lang="en-US" sz="1200" dirty="0" err="1"/>
              <a:t>copérnica</a:t>
            </a:r>
            <a:r>
              <a:rPr lang="en-US" sz="1200" dirty="0"/>
              <a:t>, sob </a:t>
            </a:r>
            <a:r>
              <a:rPr lang="en-US" sz="1200" dirty="0" err="1"/>
              <a:t>duplo</a:t>
            </a:r>
            <a:r>
              <a:rPr lang="en-US" sz="1200" dirty="0"/>
              <a:t> </a:t>
            </a:r>
            <a:r>
              <a:rPr lang="en-US" sz="1200" dirty="0" err="1"/>
              <a:t>aspecto</a:t>
            </a:r>
            <a:r>
              <a:rPr lang="en-US" sz="1200" dirty="0"/>
              <a:t>: o da </a:t>
            </a:r>
            <a:r>
              <a:rPr lang="en-US" sz="1200" dirty="0" err="1"/>
              <a:t>inteligência</a:t>
            </a:r>
            <a:r>
              <a:rPr lang="en-US" sz="1200" dirty="0"/>
              <a:t> e o da </a:t>
            </a:r>
            <a:r>
              <a:rPr lang="en-US" sz="1200" dirty="0" err="1"/>
              <a:t>vida</a:t>
            </a:r>
            <a:r>
              <a:rPr lang="en-US" sz="1200" dirty="0"/>
              <a:t> </a:t>
            </a:r>
            <a:r>
              <a:rPr lang="en-US" sz="1200" dirty="0" err="1"/>
              <a:t>afetiva</a:t>
            </a:r>
            <a:r>
              <a:rPr lang="en-US" sz="1200" dirty="0"/>
              <a:t> </a:t>
            </a:r>
            <a:r>
              <a:rPr lang="en-US" sz="1200" dirty="0" err="1"/>
              <a:t>em</a:t>
            </a:r>
            <a:r>
              <a:rPr lang="en-US" sz="1200" dirty="0"/>
              <a:t> </a:t>
            </a:r>
            <a:r>
              <a:rPr lang="en-US" sz="1200" dirty="0" err="1"/>
              <a:t>formação</a:t>
            </a:r>
            <a:r>
              <a:rPr lang="en-US" sz="1200" dirty="0"/>
              <a:t>. No </a:t>
            </a:r>
            <a:r>
              <a:rPr lang="en-US" sz="1200" dirty="0" err="1"/>
              <a:t>primeiro</a:t>
            </a:r>
            <a:r>
              <a:rPr lang="en-US" sz="1200" dirty="0"/>
              <a:t> </a:t>
            </a:r>
            <a:r>
              <a:rPr lang="en-US" sz="1200" dirty="0" err="1"/>
              <a:t>destes</a:t>
            </a:r>
            <a:r>
              <a:rPr lang="en-US" sz="1200" dirty="0"/>
              <a:t> </a:t>
            </a:r>
            <a:r>
              <a:rPr lang="en-US" sz="1200" dirty="0" err="1"/>
              <a:t>dois</a:t>
            </a:r>
            <a:r>
              <a:rPr lang="en-US" sz="1200" dirty="0"/>
              <a:t> </a:t>
            </a:r>
            <a:r>
              <a:rPr lang="en-US" sz="1200" dirty="0" err="1"/>
              <a:t>pontos</a:t>
            </a:r>
            <a:r>
              <a:rPr lang="en-US" sz="1200" dirty="0"/>
              <a:t> de vista </a:t>
            </a:r>
            <a:r>
              <a:rPr lang="en-US" sz="1200" dirty="0" err="1"/>
              <a:t>podem</a:t>
            </a:r>
            <a:r>
              <a:rPr lang="en-US" sz="1200" dirty="0"/>
              <a:t>-se, </a:t>
            </a:r>
            <a:r>
              <a:rPr lang="en-US" sz="1200" dirty="0" err="1"/>
              <a:t>como</a:t>
            </a:r>
            <a:r>
              <a:rPr lang="en-US" sz="1200" dirty="0"/>
              <a:t> </a:t>
            </a:r>
            <a:r>
              <a:rPr lang="en-US" sz="1200" dirty="0" err="1"/>
              <a:t>já</a:t>
            </a:r>
            <a:r>
              <a:rPr lang="en-US" sz="1200" dirty="0"/>
              <a:t> </a:t>
            </a:r>
            <a:r>
              <a:rPr lang="en-US" sz="1200" dirty="0" err="1"/>
              <a:t>vimos</a:t>
            </a:r>
            <a:r>
              <a:rPr lang="en-US" sz="1200" dirty="0"/>
              <a:t> </a:t>
            </a:r>
            <a:r>
              <a:rPr lang="en-US" sz="1200" dirty="0" err="1"/>
              <a:t>atrás</a:t>
            </a:r>
            <a:r>
              <a:rPr lang="en-US" sz="1200" dirty="0"/>
              <a:t>, </a:t>
            </a:r>
            <a:r>
              <a:rPr lang="en-US" sz="1200" dirty="0" err="1"/>
              <a:t>distinguir</a:t>
            </a:r>
            <a:r>
              <a:rPr lang="en-US" sz="1200" dirty="0"/>
              <a:t> </a:t>
            </a:r>
            <a:r>
              <a:rPr lang="en-US" sz="1200" dirty="0" err="1"/>
              <a:t>três</a:t>
            </a:r>
            <a:r>
              <a:rPr lang="en-US" sz="1200" dirty="0"/>
              <a:t> </a:t>
            </a:r>
            <a:r>
              <a:rPr lang="en-US" sz="1200" dirty="0" err="1"/>
              <a:t>estágios</a:t>
            </a:r>
            <a:r>
              <a:rPr lang="en-US" sz="1200" dirty="0"/>
              <a:t> entre o </a:t>
            </a:r>
            <a:r>
              <a:rPr lang="en-US" sz="1200" dirty="0" err="1"/>
              <a:t>nascimento</a:t>
            </a:r>
            <a:r>
              <a:rPr lang="en-US" sz="1200" dirty="0"/>
              <a:t> e o </a:t>
            </a:r>
            <a:r>
              <a:rPr lang="en-US" sz="1200" dirty="0" err="1"/>
              <a:t>fim</a:t>
            </a:r>
            <a:r>
              <a:rPr lang="en-US" sz="1200" dirty="0"/>
              <a:t> </a:t>
            </a:r>
            <a:r>
              <a:rPr lang="en-US" sz="1200" dirty="0" err="1"/>
              <a:t>deste</a:t>
            </a:r>
            <a:r>
              <a:rPr lang="en-US" sz="1200" dirty="0"/>
              <a:t> </a:t>
            </a:r>
            <a:r>
              <a:rPr lang="en-US" sz="1200" dirty="0" err="1"/>
              <a:t>período</a:t>
            </a:r>
            <a:r>
              <a:rPr lang="en-US" sz="1200" dirty="0"/>
              <a:t>: </a:t>
            </a:r>
          </a:p>
          <a:p>
            <a:pPr marL="0" indent="0">
              <a:lnSpc>
                <a:spcPct val="170000"/>
              </a:lnSpc>
              <a:buNone/>
            </a:pPr>
            <a:r>
              <a:rPr lang="pt-BR" sz="1200" dirty="0"/>
              <a:t>		1</a:t>
            </a:r>
            <a:r>
              <a:rPr lang="pt-BR" sz="1200" baseline="30000" dirty="0"/>
              <a:t>o</a:t>
            </a:r>
            <a:r>
              <a:rPr lang="pt-BR" sz="1200" dirty="0"/>
              <a:t>. O estágio dos reflexos, ou mecanismos hereditários, assim como também das primeiras tendências instintivas </a:t>
            </a:r>
          </a:p>
          <a:p>
            <a:pPr marL="0" indent="0">
              <a:lnSpc>
                <a:spcPct val="170000"/>
              </a:lnSpc>
              <a:buNone/>
            </a:pPr>
            <a:r>
              <a:rPr lang="pt-BR" sz="1200" dirty="0"/>
              <a:t>			(nutrições) e as primeiras emoções. </a:t>
            </a:r>
          </a:p>
          <a:p>
            <a:pPr marL="0" indent="0">
              <a:lnSpc>
                <a:spcPct val="170000"/>
              </a:lnSpc>
              <a:buNone/>
            </a:pPr>
            <a:r>
              <a:rPr lang="pt-BR" sz="1200" dirty="0"/>
              <a:t>		2</a:t>
            </a:r>
            <a:r>
              <a:rPr lang="pt-BR" sz="1200" baseline="30000" dirty="0"/>
              <a:t>o</a:t>
            </a:r>
            <a:r>
              <a:rPr lang="pt-BR" sz="1200" dirty="0"/>
              <a:t>. O estágio dos primeiros hábitos motores e das primeiras percepções organizadas, como também dos primeiros </a:t>
            </a:r>
          </a:p>
          <a:p>
            <a:pPr marL="0" indent="0">
              <a:lnSpc>
                <a:spcPct val="170000"/>
              </a:lnSpc>
              <a:buNone/>
            </a:pPr>
            <a:r>
              <a:rPr lang="pt-BR" sz="1200" dirty="0"/>
              <a:t>			sentimentos diferenciados. </a:t>
            </a:r>
          </a:p>
          <a:p>
            <a:pPr marL="0" indent="0">
              <a:lnSpc>
                <a:spcPct val="170000"/>
              </a:lnSpc>
              <a:buNone/>
            </a:pPr>
            <a:r>
              <a:rPr lang="pt-BR" sz="1200" dirty="0"/>
              <a:t>		3°. O estágio da inteligência senso-motora ou prática (anterior à linguagem), das regulações afetivas elementares e </a:t>
            </a:r>
          </a:p>
          <a:p>
            <a:pPr marL="0" indent="0">
              <a:lnSpc>
                <a:spcPct val="170000"/>
              </a:lnSpc>
              <a:buNone/>
            </a:pPr>
            <a:r>
              <a:rPr lang="pt-BR" sz="1200" dirty="0"/>
              <a:t>			das primeiras fixações exteriores da afetividade. Estes três primeiros estágios constituem o período da </a:t>
            </a:r>
          </a:p>
          <a:p>
            <a:pPr marL="0" indent="0">
              <a:lnSpc>
                <a:spcPct val="170000"/>
              </a:lnSpc>
              <a:buNone/>
            </a:pPr>
            <a:r>
              <a:rPr lang="pt-BR" sz="1200" dirty="0"/>
              <a:t>			</a:t>
            </a:r>
            <a:r>
              <a:rPr lang="pt-BR" sz="1200" dirty="0" err="1"/>
              <a:t>lactância</a:t>
            </a:r>
            <a:r>
              <a:rPr lang="pt-BR" sz="1200" dirty="0"/>
              <a:t> (até por volta de um ano e meio a dois anos, isto é, anterior ao desenvolvimento da linguagem e </a:t>
            </a:r>
          </a:p>
          <a:p>
            <a:pPr marL="0" indent="0">
              <a:lnSpc>
                <a:spcPct val="170000"/>
              </a:lnSpc>
              <a:buNone/>
            </a:pPr>
            <a:r>
              <a:rPr lang="pt-BR" sz="1200" dirty="0"/>
              <a:t>			do pensamento)  (</a:t>
            </a:r>
            <a:r>
              <a:rPr lang="pt-BR" sz="1200" dirty="0">
                <a:hlinkClick r:id="" action="ppaction://hlinkfile" tooltip="Piaget, 1964 #1716"/>
              </a:rPr>
              <a:t>Piaget, 1964, p. 15</a:t>
            </a:r>
            <a:r>
              <a:rPr lang="pt-BR" sz="1200" dirty="0"/>
              <a:t>)</a:t>
            </a:r>
            <a:endParaRPr lang="en-US" sz="12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49</a:t>
            </a:fld>
            <a:endParaRPr lang="en-US"/>
          </a:p>
        </p:txBody>
      </p:sp>
    </p:spTree>
    <p:extLst>
      <p:ext uri="{BB962C8B-B14F-4D97-AF65-F5344CB8AC3E}">
        <p14:creationId xmlns:p14="http://schemas.microsoft.com/office/powerpoint/2010/main" val="2047328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err="1"/>
              <a:t>Esquema</a:t>
            </a:r>
            <a:r>
              <a:rPr lang="en-US" sz="2800" b="1" dirty="0"/>
              <a:t> </a:t>
            </a:r>
            <a:r>
              <a:rPr lang="en-US" sz="2800" b="1" dirty="0" err="1"/>
              <a:t>geral</a:t>
            </a:r>
            <a:r>
              <a:rPr lang="en-US" sz="2800" b="1" dirty="0"/>
              <a:t> </a:t>
            </a:r>
            <a:br>
              <a:rPr lang="en-US" sz="2800" b="1" dirty="0"/>
            </a:br>
            <a:r>
              <a:rPr lang="en-US" sz="2800" b="1" dirty="0" err="1"/>
              <a:t>para</a:t>
            </a:r>
            <a:r>
              <a:rPr lang="en-US" sz="2800" b="1" dirty="0"/>
              <a:t> </a:t>
            </a:r>
            <a:r>
              <a:rPr lang="en-US" sz="2800" b="1" dirty="0" err="1"/>
              <a:t>apresentação</a:t>
            </a:r>
            <a:r>
              <a:rPr lang="en-US" sz="2800" b="1" dirty="0"/>
              <a:t> das </a:t>
            </a:r>
            <a:r>
              <a:rPr lang="en-US" sz="2800" b="1" dirty="0" err="1"/>
              <a:t>propostas</a:t>
            </a:r>
            <a:r>
              <a:rPr lang="en-US" sz="2800" b="1" dirty="0"/>
              <a:t> de Jean Piaget</a:t>
            </a:r>
          </a:p>
        </p:txBody>
      </p:sp>
      <p:sp>
        <p:nvSpPr>
          <p:cNvPr id="3" name="Content Placeholder 2"/>
          <p:cNvSpPr>
            <a:spLocks noGrp="1"/>
          </p:cNvSpPr>
          <p:nvPr>
            <p:ph idx="1"/>
          </p:nvPr>
        </p:nvSpPr>
        <p:spPr>
          <a:xfrm>
            <a:off x="457200" y="1417638"/>
            <a:ext cx="8229600" cy="4708525"/>
          </a:xfrm>
        </p:spPr>
        <p:txBody>
          <a:bodyPr>
            <a:noAutofit/>
          </a:bodyPr>
          <a:lstStyle/>
          <a:p>
            <a:pPr>
              <a:buAutoNum type="arabicPeriod"/>
            </a:pPr>
            <a:endParaRPr lang="en-US" sz="1400" b="1" dirty="0"/>
          </a:p>
          <a:p>
            <a:pPr>
              <a:buAutoNum type="arabicPeriod"/>
            </a:pPr>
            <a:endParaRPr lang="en-US" sz="2000" b="1" dirty="0"/>
          </a:p>
          <a:p>
            <a:pPr>
              <a:buAutoNum type="arabicPeriod"/>
            </a:pPr>
            <a:r>
              <a:rPr lang="en-US" sz="2000" b="1" dirty="0" err="1"/>
              <a:t>Proposta</a:t>
            </a:r>
            <a:r>
              <a:rPr lang="en-US" sz="2000" b="1" dirty="0"/>
              <a:t>: </a:t>
            </a:r>
            <a:r>
              <a:rPr lang="en-US" sz="1400" b="1" dirty="0" err="1">
                <a:solidFill>
                  <a:srgbClr val="FF0000"/>
                </a:solidFill>
              </a:rPr>
              <a:t>Epistemologia</a:t>
            </a:r>
            <a:r>
              <a:rPr lang="en-US" sz="1400" b="1" dirty="0">
                <a:solidFill>
                  <a:srgbClr val="FF0000"/>
                </a:solidFill>
              </a:rPr>
              <a:t> </a:t>
            </a:r>
            <a:r>
              <a:rPr lang="en-US" sz="1400" b="1" dirty="0" err="1">
                <a:solidFill>
                  <a:srgbClr val="FF0000"/>
                </a:solidFill>
              </a:rPr>
              <a:t>Genética</a:t>
            </a:r>
            <a:r>
              <a:rPr lang="en-US" sz="1400" b="1" dirty="0">
                <a:solidFill>
                  <a:srgbClr val="FF0000"/>
                </a:solidFill>
              </a:rPr>
              <a:t>, </a:t>
            </a:r>
            <a:r>
              <a:rPr lang="en-US" sz="1400" b="1" dirty="0" err="1">
                <a:solidFill>
                  <a:srgbClr val="FF0000"/>
                </a:solidFill>
              </a:rPr>
              <a:t>construtivista</a:t>
            </a:r>
            <a:r>
              <a:rPr lang="en-US" sz="1400" b="1" dirty="0">
                <a:solidFill>
                  <a:srgbClr val="FF0000"/>
                </a:solidFill>
              </a:rPr>
              <a:t> e </a:t>
            </a:r>
            <a:r>
              <a:rPr lang="en-US" sz="1400" b="1" dirty="0" err="1">
                <a:solidFill>
                  <a:srgbClr val="FF0000"/>
                </a:solidFill>
              </a:rPr>
              <a:t>interacionista</a:t>
            </a:r>
            <a:endParaRPr lang="en-US" sz="1400" dirty="0">
              <a:solidFill>
                <a:srgbClr val="FF0000"/>
              </a:solidFill>
            </a:endParaRPr>
          </a:p>
          <a:p>
            <a:pPr marL="0" indent="0">
              <a:buNone/>
            </a:pPr>
            <a:endParaRPr lang="en-US" sz="2000" b="1" dirty="0"/>
          </a:p>
          <a:p>
            <a:pPr>
              <a:buAutoNum type="arabicPeriod"/>
            </a:pPr>
            <a:r>
              <a:rPr lang="en-US" sz="2000" b="1" dirty="0" err="1"/>
              <a:t>Biografia</a:t>
            </a:r>
            <a:r>
              <a:rPr lang="en-US" sz="2000" b="1" dirty="0"/>
              <a:t> </a:t>
            </a:r>
            <a:r>
              <a:rPr lang="en-US" sz="2000" b="1" dirty="0" err="1"/>
              <a:t>intelectual</a:t>
            </a:r>
            <a:endParaRPr lang="en-US" sz="2000" b="1" dirty="0"/>
          </a:p>
          <a:p>
            <a:pPr>
              <a:buAutoNum type="arabicPeriod"/>
            </a:pPr>
            <a:endParaRPr lang="en-US" sz="2000" b="1" dirty="0"/>
          </a:p>
          <a:p>
            <a:pPr>
              <a:buAutoNum type="arabicPeriod"/>
            </a:pPr>
            <a:r>
              <a:rPr lang="en-US" sz="2000" b="1" dirty="0" err="1"/>
              <a:t>Fundamentos</a:t>
            </a:r>
            <a:r>
              <a:rPr lang="en-US" sz="2000" b="1" dirty="0"/>
              <a:t> do </a:t>
            </a:r>
            <a:r>
              <a:rPr lang="en-US" sz="2000" b="1" dirty="0" err="1"/>
              <a:t>seu</a:t>
            </a:r>
            <a:r>
              <a:rPr lang="en-US" sz="2000" b="1" dirty="0"/>
              <a:t> </a:t>
            </a:r>
            <a:r>
              <a:rPr lang="en-US" sz="2000" b="1" dirty="0" err="1"/>
              <a:t>pensamento</a:t>
            </a:r>
            <a:endParaRPr lang="en-US" sz="2000" b="1" dirty="0"/>
          </a:p>
          <a:p>
            <a:pPr marL="0" indent="0">
              <a:buNone/>
            </a:pPr>
            <a:endParaRPr lang="en-US" sz="2000" dirty="0"/>
          </a:p>
          <a:p>
            <a:pPr>
              <a:buAutoNum type="arabicPeriod"/>
            </a:pPr>
            <a:r>
              <a:rPr lang="en-US" sz="2000" b="1" dirty="0" err="1"/>
              <a:t>Estágios</a:t>
            </a:r>
            <a:r>
              <a:rPr lang="en-US" sz="2000" b="1" dirty="0"/>
              <a:t> (</a:t>
            </a:r>
            <a:r>
              <a:rPr lang="en-US" sz="2000" b="1" dirty="0" err="1"/>
              <a:t>esquemas</a:t>
            </a:r>
            <a:r>
              <a:rPr lang="en-US" sz="2000" b="1" dirty="0"/>
              <a:t>) do </a:t>
            </a:r>
            <a:r>
              <a:rPr lang="en-US" sz="2000" b="1" dirty="0" err="1"/>
              <a:t>desenvolvimento</a:t>
            </a:r>
            <a:r>
              <a:rPr lang="en-US" sz="2000" b="1" dirty="0"/>
              <a:t> mental da </a:t>
            </a:r>
            <a:r>
              <a:rPr lang="en-US" sz="2000" b="1" dirty="0" err="1"/>
              <a:t>criança</a:t>
            </a:r>
            <a:endParaRPr lang="en-US" sz="2000" b="1" dirty="0"/>
          </a:p>
          <a:p>
            <a:pPr>
              <a:buAutoNum type="arabicPeriod"/>
            </a:pPr>
            <a:endParaRPr lang="en-US" sz="2000" b="1" dirty="0"/>
          </a:p>
          <a:p>
            <a:pPr>
              <a:buAutoNum type="arabicPeriod"/>
            </a:pPr>
            <a:r>
              <a:rPr lang="en-US" sz="2000" b="1" dirty="0" err="1">
                <a:sym typeface="Wingdings"/>
              </a:rPr>
              <a:t>Método</a:t>
            </a:r>
            <a:endParaRPr lang="en-US" sz="2000" b="1" dirty="0">
              <a:solidFill>
                <a:srgbClr val="FF0000"/>
              </a:solidFill>
              <a:sym typeface="Wingdings"/>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5</a:t>
            </a:fld>
            <a:endParaRPr lang="en-US"/>
          </a:p>
        </p:txBody>
      </p:sp>
    </p:spTree>
    <p:extLst>
      <p:ext uri="{BB962C8B-B14F-4D97-AF65-F5344CB8AC3E}">
        <p14:creationId xmlns:p14="http://schemas.microsoft.com/office/powerpoint/2010/main" val="41914991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pt-BR" sz="2700" dirty="0"/>
            </a:br>
            <a:br>
              <a:rPr lang="pt-BR" sz="2700" dirty="0"/>
            </a:br>
            <a:r>
              <a:rPr lang="pt-BR" sz="2700" b="1" dirty="0"/>
              <a:t>9.1 Período sensório-motor </a:t>
            </a:r>
            <a:br>
              <a:rPr lang="pt-BR" sz="2700" b="1" dirty="0"/>
            </a:br>
            <a:r>
              <a:rPr lang="pt-BR" sz="2700" b="1" dirty="0"/>
              <a:t>Primeiro estágio: o estágio dos reflexos</a:t>
            </a:r>
            <a:br>
              <a:rPr lang="pt-BR" b="1" dirty="0"/>
            </a:br>
            <a:endParaRPr lang="en-US" b="1" dirty="0"/>
          </a:p>
        </p:txBody>
      </p:sp>
      <p:sp>
        <p:nvSpPr>
          <p:cNvPr id="3" name="Content Placeholder 2"/>
          <p:cNvSpPr>
            <a:spLocks noGrp="1"/>
          </p:cNvSpPr>
          <p:nvPr>
            <p:ph idx="1"/>
          </p:nvPr>
        </p:nvSpPr>
        <p:spPr/>
        <p:txBody>
          <a:bodyPr>
            <a:normAutofit fontScale="40000" lnSpcReduction="20000"/>
          </a:bodyPr>
          <a:lstStyle/>
          <a:p>
            <a:pPr algn="just">
              <a:lnSpc>
                <a:spcPct val="170000"/>
              </a:lnSpc>
              <a:buNone/>
            </a:pPr>
            <a:r>
              <a:rPr lang="pt-BR" b="1" dirty="0"/>
              <a:t>1</a:t>
            </a:r>
            <a:r>
              <a:rPr lang="pt-BR" b="1" baseline="30000" dirty="0"/>
              <a:t>o</a:t>
            </a:r>
            <a:r>
              <a:rPr lang="pt-BR" b="1" dirty="0"/>
              <a:t>. O estágio dos reflexos, ou mecanismos hereditários, assim como também das primeiras tendências instintivas (nutrições) e as primeiras emoções</a:t>
            </a:r>
          </a:p>
          <a:p>
            <a:pPr algn="just">
              <a:lnSpc>
                <a:spcPct val="170000"/>
              </a:lnSpc>
              <a:buNone/>
            </a:pPr>
            <a:endParaRPr lang="pt-BR" b="1" dirty="0"/>
          </a:p>
          <a:p>
            <a:pPr algn="just">
              <a:lnSpc>
                <a:spcPct val="170000"/>
              </a:lnSpc>
              <a:buNone/>
            </a:pPr>
            <a:r>
              <a:rPr lang="pt-BR" dirty="0"/>
              <a:t>Mas estes diversos exercícios, reflexos que são o prenuncio da assimilação mental, vão rapidamente se tomar mais complexos por integração nos hábitos e percepções organizados, constituindo o ponto de partida de novas condutas, adquiridas com ajuda da experiência. A sucção sistemática do polegar pertence já a este segundo estágio, assim como também os gestos de virar a cabeça na direção de um ruído, ou de seguir um objeto em movimento etc. Do ponto de vista perceptivo, constatamos que, logo que a criança começa a sorrir (quinta semana em diante), reconhece certas pessoas em oposição a outras etc. (mas guardemo-nos de lhe atribuir, por isto, a noção de pessoa ou mesmo de objeto: são aparições sensíveis e animadas que ela reconhece, nessa fase, o que não prova nada quanto à sua substancialidade, nem quanto à dissociação do eu e do universo exterior). Entre três e seis meses (comumente por volta de quatro meses e meio), o lactente começa a pegar o que vê, e esta capacidade de preensão, depois de manipulação, aumenta seu poder de formar hábitos novos. </a:t>
            </a:r>
          </a:p>
          <a:p>
            <a:pPr algn="just">
              <a:lnSpc>
                <a:spcPct val="170000"/>
              </a:lnSpc>
              <a:buNone/>
            </a:pPr>
            <a:r>
              <a:rPr lang="pt-BR" dirty="0">
                <a:solidFill>
                  <a:srgbClr val="0000FF"/>
                </a:solidFill>
              </a:rPr>
              <a:t>(Piaget, 2001 [1964], </a:t>
            </a:r>
            <a:r>
              <a:rPr lang="pt-BR" i="1" dirty="0">
                <a:solidFill>
                  <a:srgbClr val="0000FF"/>
                </a:solidFill>
              </a:rPr>
              <a:t>Seis estudos de psicologia</a:t>
            </a:r>
            <a:r>
              <a:rPr lang="pt-BR" dirty="0">
                <a:solidFill>
                  <a:srgbClr val="0000FF"/>
                </a:solidFill>
              </a:rPr>
              <a:t>, p. 18)</a:t>
            </a:r>
            <a:endParaRPr lang="pt-BR"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50</a:t>
            </a:fld>
            <a:endParaRPr lang="en-US"/>
          </a:p>
        </p:txBody>
      </p:sp>
    </p:spTree>
    <p:extLst>
      <p:ext uri="{BB962C8B-B14F-4D97-AF65-F5344CB8AC3E}">
        <p14:creationId xmlns:p14="http://schemas.microsoft.com/office/powerpoint/2010/main" val="19133445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pt-BR" sz="2700" dirty="0"/>
            </a:br>
            <a:br>
              <a:rPr lang="pt-BR" sz="2700" dirty="0"/>
            </a:br>
            <a:br>
              <a:rPr lang="pt-BR" sz="2700" dirty="0"/>
            </a:br>
            <a:r>
              <a:rPr lang="pt-BR" sz="2700" b="1" dirty="0"/>
              <a:t>9.1 Período sensório-motor</a:t>
            </a:r>
            <a:br>
              <a:rPr lang="pt-BR" sz="2700" b="1" dirty="0"/>
            </a:br>
            <a:r>
              <a:rPr lang="pt-BR" sz="2700" b="1" dirty="0"/>
              <a:t>Segundo Estágio: primeiros hábitos motores</a:t>
            </a:r>
            <a:br>
              <a:rPr lang="pt-BR" sz="2700" b="1" dirty="0"/>
            </a:br>
            <a:br>
              <a:rPr lang="pt-BR" sz="2200" dirty="0"/>
            </a:br>
            <a:br>
              <a:rPr lang="pt-BR" dirty="0"/>
            </a:br>
            <a:endParaRPr lang="en-US" dirty="0"/>
          </a:p>
        </p:txBody>
      </p:sp>
      <p:sp>
        <p:nvSpPr>
          <p:cNvPr id="3" name="Content Placeholder 2"/>
          <p:cNvSpPr>
            <a:spLocks noGrp="1"/>
          </p:cNvSpPr>
          <p:nvPr>
            <p:ph idx="1"/>
          </p:nvPr>
        </p:nvSpPr>
        <p:spPr/>
        <p:txBody>
          <a:bodyPr>
            <a:normAutofit fontScale="92500" lnSpcReduction="20000"/>
          </a:bodyPr>
          <a:lstStyle/>
          <a:p>
            <a:pPr algn="just">
              <a:lnSpc>
                <a:spcPct val="170000"/>
              </a:lnSpc>
              <a:buNone/>
            </a:pPr>
            <a:r>
              <a:rPr lang="pt-BR" sz="1600" b="1" dirty="0"/>
              <a:t>2</a:t>
            </a:r>
            <a:r>
              <a:rPr lang="pt-BR" sz="1600" b="1" baseline="30000" dirty="0"/>
              <a:t>o</a:t>
            </a:r>
            <a:r>
              <a:rPr lang="pt-BR" sz="1600" b="1" dirty="0"/>
              <a:t>. O estágio dos primeiros hábitos motores e das primeiras percepções organizadas, como também dos primeiros sentimentos diferenciados. </a:t>
            </a:r>
          </a:p>
          <a:p>
            <a:pPr algn="just">
              <a:lnSpc>
                <a:spcPct val="170000"/>
              </a:lnSpc>
              <a:buNone/>
            </a:pPr>
            <a:r>
              <a:rPr lang="pt-BR" sz="1600" dirty="0"/>
              <a:t>Os conjuntos motores (hábitos) novos e os conjuntos perceptivos, no início, formam apenas um sistema; a esse respeito, pode-se falar de "esquemas senso-motores". Mas como se constroem estes conjuntos? Um ciclo reflexo é sempre, no ponto de partida, mais um ciclo cujo exercício, em lugar de se repetir, incorpora novos elementos, constituindo com eles totalidades organizadas mais amplas, por diferenciações progressivas. A seguir, basta que os movimentos do lactente, quaisquer que sejam, atinjam um resultado interessante - interessante porque os movimentos são assimiláveis a um esquema anterior -para que o sujeito reproduza logo esses novos movimentos. Esta "reação circular", como a chamaram, desempenha papel essencial no desenvolvimento senso-motor e representa forma mais evoluída de assimilação.</a:t>
            </a:r>
          </a:p>
          <a:p>
            <a:pPr algn="just">
              <a:lnSpc>
                <a:spcPct val="170000"/>
              </a:lnSpc>
              <a:buNone/>
            </a:pPr>
            <a:r>
              <a:rPr lang="pt-BR" sz="1600" dirty="0">
                <a:solidFill>
                  <a:srgbClr val="0000FF"/>
                </a:solidFill>
              </a:rPr>
              <a:t>(Piaget, 2001 [1964], </a:t>
            </a:r>
            <a:r>
              <a:rPr lang="pt-BR" sz="1600" i="1" dirty="0">
                <a:solidFill>
                  <a:srgbClr val="0000FF"/>
                </a:solidFill>
              </a:rPr>
              <a:t>Seis estudos de psicologia</a:t>
            </a:r>
            <a:r>
              <a:rPr lang="pt-BR" sz="1600" dirty="0">
                <a:solidFill>
                  <a:srgbClr val="0000FF"/>
                </a:solidFill>
              </a:rPr>
              <a:t>, p. 19).)</a:t>
            </a:r>
            <a:endParaRPr lang="pt-BR" sz="1600" dirty="0"/>
          </a:p>
          <a:p>
            <a:pPr algn="just">
              <a:lnSpc>
                <a:spcPct val="170000"/>
              </a:lnSpc>
              <a:buNone/>
            </a:pPr>
            <a:endParaRPr lang="pt-BR" sz="1600" dirty="0"/>
          </a:p>
          <a:p>
            <a:pPr>
              <a:lnSpc>
                <a:spcPct val="170000"/>
              </a:lnSpc>
              <a:buNone/>
            </a:pPr>
            <a:endParaRPr lang="pt-BR" sz="16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51</a:t>
            </a:fld>
            <a:endParaRPr lang="en-US"/>
          </a:p>
        </p:txBody>
      </p:sp>
    </p:spTree>
    <p:extLst>
      <p:ext uri="{BB962C8B-B14F-4D97-AF65-F5344CB8AC3E}">
        <p14:creationId xmlns:p14="http://schemas.microsoft.com/office/powerpoint/2010/main" val="19133445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9.1 </a:t>
            </a:r>
            <a:r>
              <a:rPr lang="en-US" sz="2400" b="1" dirty="0" err="1"/>
              <a:t>Perríodo</a:t>
            </a:r>
            <a:r>
              <a:rPr lang="en-US" sz="2400" b="1" dirty="0"/>
              <a:t> </a:t>
            </a:r>
            <a:r>
              <a:rPr lang="en-US" sz="2400" b="1" dirty="0" err="1"/>
              <a:t>sensório</a:t>
            </a:r>
            <a:r>
              <a:rPr lang="en-US" sz="2400" b="1" dirty="0"/>
              <a:t>-motor</a:t>
            </a:r>
            <a:br>
              <a:rPr lang="en-US" sz="2400" b="1" dirty="0"/>
            </a:br>
            <a:r>
              <a:rPr lang="en-US" sz="2400" b="1" dirty="0" err="1"/>
              <a:t>Terceiro</a:t>
            </a:r>
            <a:r>
              <a:rPr lang="en-US" sz="2400" b="1" dirty="0"/>
              <a:t> </a:t>
            </a:r>
            <a:r>
              <a:rPr lang="en-US" sz="2400" b="1" dirty="0" err="1"/>
              <a:t>Estágio</a:t>
            </a:r>
            <a:r>
              <a:rPr lang="en-US" sz="2400" b="1" dirty="0"/>
              <a:t>: a </a:t>
            </a:r>
            <a:r>
              <a:rPr lang="en-US" sz="2400" b="1" dirty="0" err="1"/>
              <a:t>inteligência</a:t>
            </a:r>
            <a:r>
              <a:rPr lang="en-US" sz="2400" b="1" dirty="0"/>
              <a:t> </a:t>
            </a:r>
            <a:r>
              <a:rPr lang="en-US" sz="2400" b="1" dirty="0" err="1"/>
              <a:t>prática</a:t>
            </a:r>
            <a:endParaRPr lang="en-US" sz="2400" b="1" dirty="0"/>
          </a:p>
        </p:txBody>
      </p:sp>
      <p:sp>
        <p:nvSpPr>
          <p:cNvPr id="3" name="Content Placeholder 2"/>
          <p:cNvSpPr>
            <a:spLocks noGrp="1"/>
          </p:cNvSpPr>
          <p:nvPr>
            <p:ph idx="1"/>
          </p:nvPr>
        </p:nvSpPr>
        <p:spPr/>
        <p:txBody>
          <a:bodyPr>
            <a:noAutofit/>
          </a:bodyPr>
          <a:lstStyle/>
          <a:p>
            <a:pPr algn="just">
              <a:lnSpc>
                <a:spcPct val="170000"/>
              </a:lnSpc>
              <a:buNone/>
            </a:pPr>
            <a:r>
              <a:rPr lang="pt-BR" sz="1200" b="1" dirty="0"/>
              <a:t>3°. O estágio da inteligência senso-motora ou prática (anterior à linguagem), das regulações afetivas elementares e das primeiras fixações exteriores da afetividade</a:t>
            </a:r>
            <a:r>
              <a:rPr lang="pt-BR" sz="1200" dirty="0"/>
              <a:t>. </a:t>
            </a:r>
          </a:p>
          <a:p>
            <a:pPr algn="just">
              <a:lnSpc>
                <a:spcPct val="170000"/>
              </a:lnSpc>
              <a:buNone/>
            </a:pPr>
            <a:endParaRPr lang="pt-BR" sz="1200" dirty="0"/>
          </a:p>
          <a:p>
            <a:pPr algn="just">
              <a:lnSpc>
                <a:spcPct val="170000"/>
              </a:lnSpc>
              <a:buNone/>
            </a:pPr>
            <a:r>
              <a:rPr lang="pt-BR" sz="1200" dirty="0"/>
              <a:t>Mas, vamos ao terceiro estágio, que é mais importante ainda para o curso do desenvolvimento: o da inteligência prática ou senso-motora. A inteligência aparece, com efeito, bem antes da linguagem, isto é, bem antes do pensamento interior que supõe o emprego de signos verbais (da linguagem interiorizada). Mas é uma inteligência totalmente prática, que se refere à manipulação dos objetos e que só utiliza, em lugar de palavras e conceitos, percepções e movimentos , organizados em "esquemas de ação". Pegar uma vareta, para puxar um objeto distante, é assim um ato de inteligência (e mesmo bastante tardio: por volta de dezoito meses). Neste ato, um meio, que é um verdadeiro instrumento, é coordenado a um objetivo previsto; no exemplo da vareta, é preciso compreender, antecipadamente, a relação entre ela e o objetivo, para descobri-la como meio. Um ato de inteligência mais precoce consistirá em aproximara objetivo, puxando a cobertura ou o suporte sobre o qual está colocado (por volta do fim do primeiro ano). Vários outros exemplos poderiam ser citados</a:t>
            </a:r>
            <a:r>
              <a:rPr lang="pt-BR" sz="1400" dirty="0"/>
              <a:t>.</a:t>
            </a:r>
          </a:p>
          <a:p>
            <a:pPr algn="just">
              <a:lnSpc>
                <a:spcPct val="170000"/>
              </a:lnSpc>
              <a:buNone/>
            </a:pPr>
            <a:r>
              <a:rPr lang="pt-BR" sz="1400" dirty="0">
                <a:solidFill>
                  <a:srgbClr val="0000FF"/>
                </a:solidFill>
              </a:rPr>
              <a:t> (Piaget, 2001 [1964], </a:t>
            </a:r>
            <a:r>
              <a:rPr lang="pt-BR" sz="1400" i="1" dirty="0">
                <a:solidFill>
                  <a:srgbClr val="0000FF"/>
                </a:solidFill>
              </a:rPr>
              <a:t>Seis estudos de psicologia</a:t>
            </a:r>
            <a:r>
              <a:rPr lang="pt-BR" sz="1400" dirty="0">
                <a:solidFill>
                  <a:srgbClr val="0000FF"/>
                </a:solidFill>
              </a:rPr>
              <a:t>, p. 19)</a:t>
            </a:r>
            <a:endParaRPr lang="pt-BR" sz="1400" dirty="0"/>
          </a:p>
          <a:p>
            <a:pPr algn="just">
              <a:lnSpc>
                <a:spcPct val="170000"/>
              </a:lnSpc>
              <a:buNone/>
            </a:pPr>
            <a:endParaRPr lang="pt-BR" sz="1400" dirty="0"/>
          </a:p>
          <a:p>
            <a:pPr algn="just">
              <a:lnSpc>
                <a:spcPct val="170000"/>
              </a:lnSpc>
              <a:buNone/>
            </a:pPr>
            <a:br>
              <a:rPr lang="pt-BR" sz="1400" dirty="0"/>
            </a:br>
            <a:br>
              <a:rPr lang="pt-BR" sz="1400" dirty="0"/>
            </a:br>
            <a:endParaRPr lang="en-US" sz="14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52</a:t>
            </a:fld>
            <a:endParaRPr lang="en-US"/>
          </a:p>
        </p:txBody>
      </p:sp>
    </p:spTree>
    <p:extLst>
      <p:ext uri="{BB962C8B-B14F-4D97-AF65-F5344CB8AC3E}">
        <p14:creationId xmlns:p14="http://schemas.microsoft.com/office/powerpoint/2010/main" val="19133445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9.2 </a:t>
            </a:r>
            <a:r>
              <a:rPr lang="en-US" sz="2400" b="1" dirty="0" err="1"/>
              <a:t>Período</a:t>
            </a:r>
            <a:r>
              <a:rPr lang="en-US" sz="2400" b="1" dirty="0"/>
              <a:t> </a:t>
            </a:r>
            <a:r>
              <a:rPr lang="en-US" sz="2400" b="1" dirty="0" err="1"/>
              <a:t>pré-operatório</a:t>
            </a:r>
            <a:r>
              <a:rPr lang="en-US" sz="2400" b="1" dirty="0"/>
              <a:t> </a:t>
            </a:r>
            <a:br>
              <a:rPr lang="en-US" sz="2400" b="1" dirty="0"/>
            </a:br>
            <a:r>
              <a:rPr lang="en-US" sz="2400" b="1" dirty="0"/>
              <a:t>Quarto </a:t>
            </a:r>
            <a:r>
              <a:rPr lang="en-US" sz="2400" b="1" dirty="0" err="1"/>
              <a:t>estágio</a:t>
            </a:r>
            <a:r>
              <a:rPr lang="en-US" sz="2400" b="1" dirty="0"/>
              <a:t>: </a:t>
            </a:r>
            <a:r>
              <a:rPr lang="en-US" sz="2400" b="1" dirty="0" err="1"/>
              <a:t>inteligência</a:t>
            </a:r>
            <a:r>
              <a:rPr lang="en-US" sz="2400" b="1" dirty="0"/>
              <a:t> </a:t>
            </a:r>
            <a:r>
              <a:rPr lang="en-US" sz="2400" b="1" dirty="0" err="1"/>
              <a:t>intuitiva</a:t>
            </a:r>
            <a:endParaRPr lang="en-US" sz="2400" b="1" dirty="0"/>
          </a:p>
        </p:txBody>
      </p:sp>
      <p:sp>
        <p:nvSpPr>
          <p:cNvPr id="3" name="Content Placeholder 2"/>
          <p:cNvSpPr>
            <a:spLocks noGrp="1"/>
          </p:cNvSpPr>
          <p:nvPr>
            <p:ph idx="1"/>
          </p:nvPr>
        </p:nvSpPr>
        <p:spPr/>
        <p:txBody>
          <a:bodyPr>
            <a:noAutofit/>
          </a:bodyPr>
          <a:lstStyle/>
          <a:p>
            <a:pPr marL="0" indent="0" algn="just">
              <a:lnSpc>
                <a:spcPct val="170000"/>
              </a:lnSpc>
              <a:buNone/>
            </a:pPr>
            <a:r>
              <a:rPr lang="pt-BR" sz="1400" b="1" dirty="0">
                <a:solidFill>
                  <a:srgbClr val="000000"/>
                </a:solidFill>
              </a:rPr>
              <a:t>4</a:t>
            </a:r>
            <a:r>
              <a:rPr lang="pt-BR" sz="1400" b="1" baseline="30000" dirty="0">
                <a:solidFill>
                  <a:srgbClr val="000000"/>
                </a:solidFill>
              </a:rPr>
              <a:t>o</a:t>
            </a:r>
            <a:r>
              <a:rPr lang="pt-BR" sz="1400" b="1" dirty="0">
                <a:solidFill>
                  <a:srgbClr val="000000"/>
                </a:solidFill>
              </a:rPr>
              <a:t>. O estágio da inteligência intuitiva, dos sentimentos interindividuais espontâneos e das relações sociais de submissão ao adulto (1). </a:t>
            </a:r>
            <a:r>
              <a:rPr lang="en-US" sz="1400" b="1" dirty="0">
                <a:solidFill>
                  <a:srgbClr val="000000"/>
                </a:solidFill>
              </a:rPr>
              <a:t>A </a:t>
            </a:r>
            <a:r>
              <a:rPr lang="en-US" sz="1400" b="1" dirty="0" err="1">
                <a:solidFill>
                  <a:srgbClr val="000000"/>
                </a:solidFill>
              </a:rPr>
              <a:t>primeira</a:t>
            </a:r>
            <a:r>
              <a:rPr lang="en-US" sz="1400" b="1" dirty="0">
                <a:solidFill>
                  <a:srgbClr val="000000"/>
                </a:solidFill>
              </a:rPr>
              <a:t> </a:t>
            </a:r>
            <a:r>
              <a:rPr lang="en-US" sz="1400" b="1" dirty="0" err="1">
                <a:solidFill>
                  <a:srgbClr val="000000"/>
                </a:solidFill>
              </a:rPr>
              <a:t>infância</a:t>
            </a:r>
            <a:r>
              <a:rPr lang="en-US" sz="1400" b="1" dirty="0">
                <a:solidFill>
                  <a:srgbClr val="000000"/>
                </a:solidFill>
              </a:rPr>
              <a:t>: de 2 a 7 </a:t>
            </a:r>
            <a:r>
              <a:rPr lang="en-US" sz="1400" b="1" dirty="0" err="1">
                <a:solidFill>
                  <a:srgbClr val="000000"/>
                </a:solidFill>
              </a:rPr>
              <a:t>anos</a:t>
            </a:r>
            <a:endParaRPr lang="en-US" sz="1400" b="1" dirty="0">
              <a:solidFill>
                <a:srgbClr val="000000"/>
              </a:solidFill>
            </a:endParaRPr>
          </a:p>
          <a:p>
            <a:pPr marL="0" indent="0" algn="just">
              <a:lnSpc>
                <a:spcPct val="170000"/>
              </a:lnSpc>
              <a:buNone/>
            </a:pPr>
            <a:endParaRPr lang="en-US" sz="1400" b="1" dirty="0">
              <a:solidFill>
                <a:srgbClr val="000000"/>
              </a:solidFill>
            </a:endParaRPr>
          </a:p>
          <a:p>
            <a:pPr marL="0" indent="0" algn="just">
              <a:lnSpc>
                <a:spcPct val="170000"/>
              </a:lnSpc>
              <a:buNone/>
            </a:pPr>
            <a:r>
              <a:rPr lang="pt-BR" sz="1400" dirty="0"/>
              <a:t>Com o aparecimento da linguagem, as condutas são profundamente modificadas no aspecto afetivo e no intelectual. Além de todas as ações reais ou materiais que é capaz de efetuar, como no curso do período precedente, a criança toma-se, graças à linguagem, capaz de reconstituir suas ações passadas sob forma de narrativas, e de antecipar suas ações futuras pela representação verbal. Daí resultam três consequências essenciais para o desenvolvimento mental: uma possível troca entre os indivíduos, ou seja, o início da socialização da ação; uma interiorização da palavra, isto é, a aparição do pensamento propriamente dito, que tem como base a linguagem interior e o sistema de signos, e, finalmente, uma interiorização da ação como tal, que, puramente perceptiva e motora que era até então, pode daí em diante se reconstituir no plano intuitivo das imagens e das "experiências mentais". </a:t>
            </a:r>
            <a:r>
              <a:rPr lang="pt-BR" sz="1400" dirty="0">
                <a:solidFill>
                  <a:srgbClr val="0000FF"/>
                </a:solidFill>
              </a:rPr>
              <a:t>(Piaget, 2001 [1964], </a:t>
            </a:r>
            <a:r>
              <a:rPr lang="pt-BR" sz="1400" i="1" dirty="0">
                <a:solidFill>
                  <a:srgbClr val="0000FF"/>
                </a:solidFill>
              </a:rPr>
              <a:t>Seis estudos de psicologia</a:t>
            </a:r>
            <a:r>
              <a:rPr lang="pt-BR" sz="1400" dirty="0">
                <a:solidFill>
                  <a:srgbClr val="0000FF"/>
                </a:solidFill>
              </a:rPr>
              <a:t>, p. 24)</a:t>
            </a:r>
            <a:endParaRPr lang="pt-BR" sz="1400" dirty="0"/>
          </a:p>
          <a:p>
            <a:pPr marL="0" indent="0" algn="just">
              <a:lnSpc>
                <a:spcPct val="170000"/>
              </a:lnSpc>
              <a:buNone/>
            </a:pPr>
            <a:endParaRPr lang="pt-BR" sz="14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53</a:t>
            </a:fld>
            <a:endParaRPr lang="en-US"/>
          </a:p>
        </p:txBody>
      </p:sp>
    </p:spTree>
    <p:extLst>
      <p:ext uri="{BB962C8B-B14F-4D97-AF65-F5344CB8AC3E}">
        <p14:creationId xmlns:p14="http://schemas.microsoft.com/office/powerpoint/2010/main" val="8391381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rgbClr val="000000"/>
                </a:solidFill>
              </a:rPr>
              <a:t>9.2 </a:t>
            </a:r>
            <a:r>
              <a:rPr lang="en-US" sz="2400" b="1" dirty="0" err="1">
                <a:solidFill>
                  <a:srgbClr val="000000"/>
                </a:solidFill>
              </a:rPr>
              <a:t>Período</a:t>
            </a:r>
            <a:r>
              <a:rPr lang="en-US" sz="2400" b="1" dirty="0">
                <a:solidFill>
                  <a:srgbClr val="000000"/>
                </a:solidFill>
              </a:rPr>
              <a:t> </a:t>
            </a:r>
            <a:r>
              <a:rPr lang="en-US" sz="2400" b="1" dirty="0" err="1">
                <a:solidFill>
                  <a:srgbClr val="000000"/>
                </a:solidFill>
              </a:rPr>
              <a:t>pré-operatório</a:t>
            </a:r>
            <a:br>
              <a:rPr lang="en-US" sz="2400" b="1" dirty="0">
                <a:solidFill>
                  <a:srgbClr val="000000"/>
                </a:solidFill>
              </a:rPr>
            </a:br>
            <a:r>
              <a:rPr lang="en-US" sz="2400" b="1" dirty="0" err="1">
                <a:solidFill>
                  <a:srgbClr val="000000"/>
                </a:solidFill>
              </a:rPr>
              <a:t>socialização</a:t>
            </a:r>
            <a:r>
              <a:rPr lang="en-US" sz="2400" b="1" dirty="0">
                <a:solidFill>
                  <a:srgbClr val="000000"/>
                </a:solidFill>
              </a:rPr>
              <a:t>, </a:t>
            </a:r>
            <a:r>
              <a:rPr lang="en-US" sz="2400" b="1" dirty="0" err="1">
                <a:solidFill>
                  <a:srgbClr val="000000"/>
                </a:solidFill>
              </a:rPr>
              <a:t>pensamento</a:t>
            </a:r>
            <a:r>
              <a:rPr lang="en-US" sz="2400" b="1" dirty="0">
                <a:solidFill>
                  <a:srgbClr val="000000"/>
                </a:solidFill>
              </a:rPr>
              <a:t>, </a:t>
            </a:r>
            <a:r>
              <a:rPr lang="en-US" sz="2400" b="1" dirty="0" err="1">
                <a:solidFill>
                  <a:srgbClr val="000000"/>
                </a:solidFill>
              </a:rPr>
              <a:t>intuição</a:t>
            </a:r>
            <a:r>
              <a:rPr lang="en-US" sz="2400" b="1" dirty="0">
                <a:solidFill>
                  <a:srgbClr val="000000"/>
                </a:solidFill>
              </a:rPr>
              <a:t>, </a:t>
            </a:r>
            <a:r>
              <a:rPr lang="en-US" sz="2400" b="1" dirty="0" err="1">
                <a:solidFill>
                  <a:srgbClr val="000000"/>
                </a:solidFill>
              </a:rPr>
              <a:t>afeto</a:t>
            </a:r>
            <a:endParaRPr lang="en-US" sz="2400" b="1" dirty="0">
              <a:solidFill>
                <a:srgbClr val="000000"/>
              </a:solidFill>
            </a:endParaRPr>
          </a:p>
        </p:txBody>
      </p:sp>
      <p:sp>
        <p:nvSpPr>
          <p:cNvPr id="3" name="Content Placeholder 2"/>
          <p:cNvSpPr>
            <a:spLocks noGrp="1"/>
          </p:cNvSpPr>
          <p:nvPr>
            <p:ph idx="1"/>
          </p:nvPr>
        </p:nvSpPr>
        <p:spPr/>
        <p:txBody>
          <a:bodyPr>
            <a:noAutofit/>
          </a:bodyPr>
          <a:lstStyle/>
          <a:p>
            <a:pPr marL="0" indent="0" algn="just">
              <a:lnSpc>
                <a:spcPct val="170000"/>
              </a:lnSpc>
              <a:buNone/>
            </a:pPr>
            <a:r>
              <a:rPr lang="pt-BR" sz="1400" b="1" dirty="0">
                <a:solidFill>
                  <a:srgbClr val="000000"/>
                </a:solidFill>
              </a:rPr>
              <a:t>4</a:t>
            </a:r>
            <a:r>
              <a:rPr lang="pt-BR" sz="1400" b="1" baseline="30000" dirty="0">
                <a:solidFill>
                  <a:srgbClr val="000000"/>
                </a:solidFill>
              </a:rPr>
              <a:t>o</a:t>
            </a:r>
            <a:r>
              <a:rPr lang="pt-BR" sz="1400" b="1" dirty="0">
                <a:solidFill>
                  <a:srgbClr val="000000"/>
                </a:solidFill>
              </a:rPr>
              <a:t>. O estágio da inteligência intuitiva (2-7 anos), dos sentimentos interindividuais espontâneos e das relações sociais de submissão ao adulto (2)</a:t>
            </a:r>
          </a:p>
          <a:p>
            <a:pPr marL="0" indent="0" algn="just">
              <a:lnSpc>
                <a:spcPct val="170000"/>
              </a:lnSpc>
              <a:buNone/>
            </a:pPr>
            <a:endParaRPr lang="pt-BR" sz="1400" b="1" dirty="0">
              <a:solidFill>
                <a:srgbClr val="000000"/>
              </a:solidFill>
            </a:endParaRPr>
          </a:p>
          <a:p>
            <a:pPr marL="0" indent="0" algn="just">
              <a:lnSpc>
                <a:spcPct val="170000"/>
              </a:lnSpc>
              <a:buNone/>
            </a:pPr>
            <a:r>
              <a:rPr lang="pt-BR" sz="1400" dirty="0"/>
              <a:t>Do ponto de vista afetivo, segue-se uma série de transformações paralelas, desenvolvimento de sentimentos interindividuais (simpatias e antipatias, respeito etc.) e de uma afetividade inferior organizando-se de maneira mais estável do que no curso dos primeiros estágios.</a:t>
            </a:r>
          </a:p>
          <a:p>
            <a:pPr marL="0" indent="0" algn="just">
              <a:lnSpc>
                <a:spcPct val="170000"/>
              </a:lnSpc>
              <a:buNone/>
            </a:pPr>
            <a:endParaRPr lang="pt-BR" sz="1400" dirty="0"/>
          </a:p>
          <a:p>
            <a:pPr marL="1314450" lvl="2" indent="-514350">
              <a:buAutoNum type="alphaUcPeriod"/>
            </a:pPr>
            <a:r>
              <a:rPr lang="en-US" sz="1400" dirty="0" err="1">
                <a:solidFill>
                  <a:srgbClr val="002060"/>
                </a:solidFill>
              </a:rPr>
              <a:t>Socialização</a:t>
            </a:r>
            <a:r>
              <a:rPr lang="en-US" sz="1400" dirty="0">
                <a:solidFill>
                  <a:srgbClr val="002060"/>
                </a:solidFill>
              </a:rPr>
              <a:t> da </a:t>
            </a:r>
            <a:r>
              <a:rPr lang="en-US" sz="1400" dirty="0" err="1">
                <a:solidFill>
                  <a:srgbClr val="002060"/>
                </a:solidFill>
              </a:rPr>
              <a:t>ação</a:t>
            </a:r>
            <a:endParaRPr lang="en-US" sz="1400" dirty="0">
              <a:solidFill>
                <a:srgbClr val="002060"/>
              </a:solidFill>
            </a:endParaRPr>
          </a:p>
          <a:p>
            <a:pPr marL="1314450" lvl="2" indent="-514350">
              <a:buAutoNum type="alphaUcPeriod"/>
            </a:pPr>
            <a:r>
              <a:rPr lang="en-US" sz="1400" dirty="0">
                <a:solidFill>
                  <a:srgbClr val="002060"/>
                </a:solidFill>
              </a:rPr>
              <a:t>A </a:t>
            </a:r>
            <a:r>
              <a:rPr lang="en-US" sz="1400" dirty="0" err="1">
                <a:solidFill>
                  <a:srgbClr val="002060"/>
                </a:solidFill>
              </a:rPr>
              <a:t>Gênese</a:t>
            </a:r>
            <a:r>
              <a:rPr lang="en-US" sz="1400" dirty="0">
                <a:solidFill>
                  <a:srgbClr val="002060"/>
                </a:solidFill>
              </a:rPr>
              <a:t> do </a:t>
            </a:r>
            <a:r>
              <a:rPr lang="en-US" sz="1400" dirty="0" err="1">
                <a:solidFill>
                  <a:srgbClr val="002060"/>
                </a:solidFill>
              </a:rPr>
              <a:t>pensamento</a:t>
            </a:r>
            <a:endParaRPr lang="en-US" sz="1400" dirty="0">
              <a:solidFill>
                <a:srgbClr val="002060"/>
              </a:solidFill>
            </a:endParaRPr>
          </a:p>
          <a:p>
            <a:pPr marL="1314450" lvl="2" indent="-514350">
              <a:buAutoNum type="alphaUcPeriod"/>
            </a:pPr>
            <a:r>
              <a:rPr lang="en-US" sz="1400" dirty="0">
                <a:solidFill>
                  <a:srgbClr val="002060"/>
                </a:solidFill>
              </a:rPr>
              <a:t>A </a:t>
            </a:r>
            <a:r>
              <a:rPr lang="en-US" sz="1400" dirty="0" err="1">
                <a:solidFill>
                  <a:srgbClr val="002060"/>
                </a:solidFill>
              </a:rPr>
              <a:t>intuição</a:t>
            </a:r>
            <a:endParaRPr lang="en-US" sz="1400" dirty="0">
              <a:solidFill>
                <a:srgbClr val="002060"/>
              </a:solidFill>
            </a:endParaRPr>
          </a:p>
          <a:p>
            <a:pPr marL="1314450" lvl="2" indent="-514350">
              <a:buAutoNum type="alphaUcPeriod"/>
            </a:pPr>
            <a:r>
              <a:rPr lang="en-US" sz="1400" dirty="0">
                <a:solidFill>
                  <a:srgbClr val="002060"/>
                </a:solidFill>
              </a:rPr>
              <a:t>A </a:t>
            </a:r>
            <a:r>
              <a:rPr lang="en-US" sz="1400" dirty="0" err="1">
                <a:solidFill>
                  <a:srgbClr val="002060"/>
                </a:solidFill>
              </a:rPr>
              <a:t>vida</a:t>
            </a:r>
            <a:r>
              <a:rPr lang="en-US" sz="1400" dirty="0">
                <a:solidFill>
                  <a:srgbClr val="002060"/>
                </a:solidFill>
              </a:rPr>
              <a:t> </a:t>
            </a:r>
            <a:r>
              <a:rPr lang="en-US" sz="1400" dirty="0" err="1">
                <a:solidFill>
                  <a:srgbClr val="002060"/>
                </a:solidFill>
              </a:rPr>
              <a:t>afetiva</a:t>
            </a:r>
            <a:endParaRPr lang="en-US" sz="1400" dirty="0">
              <a:solidFill>
                <a:srgbClr val="002060"/>
              </a:solidFill>
            </a:endParaRPr>
          </a:p>
          <a:p>
            <a:pPr marL="800100" lvl="2" indent="0">
              <a:buNone/>
            </a:pPr>
            <a:endParaRPr lang="en-US" sz="1400" dirty="0">
              <a:solidFill>
                <a:srgbClr val="002060"/>
              </a:solidFill>
            </a:endParaRPr>
          </a:p>
          <a:p>
            <a:pPr marL="800100" lvl="2" indent="0" algn="r">
              <a:buNone/>
            </a:pPr>
            <a:r>
              <a:rPr lang="pt-BR" sz="1200" dirty="0">
                <a:solidFill>
                  <a:srgbClr val="0000FF"/>
                </a:solidFill>
              </a:rPr>
              <a:t>(Piaget, 2001 [1964], </a:t>
            </a:r>
            <a:r>
              <a:rPr lang="pt-BR" sz="1200" i="1" dirty="0">
                <a:solidFill>
                  <a:srgbClr val="0000FF"/>
                </a:solidFill>
              </a:rPr>
              <a:t>Seis estudos de psicologia</a:t>
            </a:r>
            <a:r>
              <a:rPr lang="pt-BR" sz="1200" dirty="0">
                <a:solidFill>
                  <a:srgbClr val="0000FF"/>
                </a:solidFill>
              </a:rPr>
              <a:t>, p. 24)</a:t>
            </a:r>
            <a:endParaRPr lang="pt-BR" sz="1200" dirty="0"/>
          </a:p>
          <a:p>
            <a:pPr marL="800100" lvl="2" indent="0">
              <a:buNone/>
            </a:pPr>
            <a:endParaRPr lang="en-US" sz="1800" dirty="0">
              <a:solidFill>
                <a:srgbClr val="002060"/>
              </a:solidFill>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54</a:t>
            </a:fld>
            <a:endParaRPr lang="en-US"/>
          </a:p>
        </p:txBody>
      </p:sp>
    </p:spTree>
    <p:extLst>
      <p:ext uri="{BB962C8B-B14F-4D97-AF65-F5344CB8AC3E}">
        <p14:creationId xmlns:p14="http://schemas.microsoft.com/office/powerpoint/2010/main" val="13819905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marL="1314450" lvl="2" indent="-514350" algn="ctr"/>
            <a:r>
              <a:rPr lang="en-US" sz="2400" b="1" dirty="0">
                <a:solidFill>
                  <a:srgbClr val="000000"/>
                </a:solidFill>
              </a:rPr>
              <a:t>9.2 </a:t>
            </a:r>
            <a:r>
              <a:rPr lang="en-US" sz="2400" b="1" dirty="0" err="1">
                <a:solidFill>
                  <a:srgbClr val="000000"/>
                </a:solidFill>
              </a:rPr>
              <a:t>Período</a:t>
            </a:r>
            <a:r>
              <a:rPr lang="en-US" sz="2400" b="1" dirty="0">
                <a:solidFill>
                  <a:srgbClr val="000000"/>
                </a:solidFill>
              </a:rPr>
              <a:t> </a:t>
            </a:r>
            <a:r>
              <a:rPr lang="en-US" sz="2400" b="1" dirty="0" err="1">
                <a:solidFill>
                  <a:srgbClr val="000000"/>
                </a:solidFill>
              </a:rPr>
              <a:t>pré-operatório</a:t>
            </a:r>
            <a:br>
              <a:rPr lang="en-US" sz="2400" b="1" dirty="0">
                <a:solidFill>
                  <a:srgbClr val="000000"/>
                </a:solidFill>
              </a:rPr>
            </a:br>
            <a:r>
              <a:rPr lang="en-US" sz="2400" b="1" dirty="0"/>
              <a:t>A </a:t>
            </a:r>
            <a:r>
              <a:rPr lang="en-US" sz="2400" b="1" dirty="0" err="1"/>
              <a:t>Socialização</a:t>
            </a:r>
            <a:r>
              <a:rPr lang="en-US" sz="2400" b="1" dirty="0"/>
              <a:t> da </a:t>
            </a:r>
            <a:r>
              <a:rPr lang="en-US" sz="2400" b="1" dirty="0" err="1"/>
              <a:t>ação</a:t>
            </a:r>
            <a:r>
              <a:rPr lang="en-US" sz="2400" b="1" dirty="0"/>
              <a:t> (1)</a:t>
            </a:r>
            <a:endParaRPr lang="pt-BR" sz="2400" dirty="0"/>
          </a:p>
        </p:txBody>
      </p:sp>
      <p:sp>
        <p:nvSpPr>
          <p:cNvPr id="3" name="Espaço Reservado para Conteúdo 2"/>
          <p:cNvSpPr>
            <a:spLocks noGrp="1"/>
          </p:cNvSpPr>
          <p:nvPr>
            <p:ph idx="1"/>
          </p:nvPr>
        </p:nvSpPr>
        <p:spPr/>
        <p:txBody>
          <a:bodyPr>
            <a:normAutofit fontScale="32500" lnSpcReduction="20000"/>
          </a:bodyPr>
          <a:lstStyle/>
          <a:p>
            <a:pPr>
              <a:lnSpc>
                <a:spcPct val="170000"/>
              </a:lnSpc>
              <a:buNone/>
            </a:pPr>
            <a:endParaRPr lang="pt-BR" dirty="0"/>
          </a:p>
          <a:p>
            <a:pPr algn="just">
              <a:lnSpc>
                <a:spcPct val="170000"/>
              </a:lnSpc>
              <a:buNone/>
            </a:pPr>
            <a:r>
              <a:rPr lang="pt-BR" dirty="0"/>
              <a:t> </a:t>
            </a:r>
            <a:r>
              <a:rPr lang="pt-BR" sz="4300" dirty="0"/>
              <a:t>A troca e a comunicação entre os indivíduos são a consequência mais evidente do aparecimento da linguagem. Sem dúvida, estas relações interindividuais existem germe desde a segunda metade do primeiro ano, graças  à imitação, cujos progressos estão em íntima conexão com o desenvolvimento senso-motor. Sabe-se que o lactente aprende pouco a pouco a imitar, sem que exista uma técnica hereditária da imitação. Primeiramente, é simples excitação, pelos gestos análogos do outro, movimentos visíveis do corpo  (sobretudo das mãos) que a criança sabe executar espontaneamente; em seguida, a imitação senso-motora toma-se uma cópia cada vez mais precisa  dc movimentos que lembram os movimentos conhecidos; e, finalmente, a criança reproduz os movimentos novos mais complexos (os modelos mais  difíceis são os que interessam às partes não visíveis do próprio corpo, como o rosto e a cabeça). A imitação de sons tem uma evolução semelhante. </a:t>
            </a:r>
            <a:r>
              <a:rPr lang="pt-BR" sz="4300" dirty="0">
                <a:solidFill>
                  <a:srgbClr val="0000FF"/>
                </a:solidFill>
              </a:rPr>
              <a:t>(Piaget, 2001 [1964], </a:t>
            </a:r>
            <a:r>
              <a:rPr lang="pt-BR" sz="4300" i="1" dirty="0">
                <a:solidFill>
                  <a:srgbClr val="0000FF"/>
                </a:solidFill>
              </a:rPr>
              <a:t>Seis estudos de psicologia</a:t>
            </a:r>
            <a:r>
              <a:rPr lang="pt-BR" sz="4300" dirty="0">
                <a:solidFill>
                  <a:srgbClr val="0000FF"/>
                </a:solidFill>
              </a:rPr>
              <a:t>, p. 25)</a:t>
            </a:r>
          </a:p>
          <a:p>
            <a:pPr algn="just">
              <a:lnSpc>
                <a:spcPct val="170000"/>
              </a:lnSpc>
              <a:buNone/>
            </a:pPr>
            <a:br>
              <a:rPr lang="pt-BR" sz="4300" dirty="0"/>
            </a:br>
            <a:endParaRPr lang="pt-BR" sz="43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marL="1314450" lvl="2" indent="-514350" algn="ctr"/>
            <a:r>
              <a:rPr lang="en-US" sz="2400" b="1" dirty="0">
                <a:solidFill>
                  <a:srgbClr val="000000"/>
                </a:solidFill>
              </a:rPr>
              <a:t>9.2 </a:t>
            </a:r>
            <a:r>
              <a:rPr lang="en-US" sz="2400" b="1" dirty="0" err="1">
                <a:solidFill>
                  <a:srgbClr val="000000"/>
                </a:solidFill>
              </a:rPr>
              <a:t>Período</a:t>
            </a:r>
            <a:r>
              <a:rPr lang="en-US" sz="2400" b="1" dirty="0">
                <a:solidFill>
                  <a:srgbClr val="000000"/>
                </a:solidFill>
              </a:rPr>
              <a:t> </a:t>
            </a:r>
            <a:r>
              <a:rPr lang="en-US" sz="2400" b="1" dirty="0" err="1">
                <a:solidFill>
                  <a:srgbClr val="000000"/>
                </a:solidFill>
              </a:rPr>
              <a:t>pré-operatório</a:t>
            </a:r>
            <a:r>
              <a:rPr lang="en-US" sz="2400" b="1" dirty="0">
                <a:solidFill>
                  <a:srgbClr val="000000"/>
                </a:solidFill>
              </a:rPr>
              <a:t> </a:t>
            </a:r>
            <a:br>
              <a:rPr lang="en-US" sz="2400" b="1" dirty="0">
                <a:solidFill>
                  <a:srgbClr val="000000"/>
                </a:solidFill>
              </a:rPr>
            </a:br>
            <a:r>
              <a:rPr lang="en-US" sz="2400" b="1" dirty="0"/>
              <a:t>A </a:t>
            </a:r>
            <a:r>
              <a:rPr lang="en-US" sz="2400" b="1" dirty="0" err="1"/>
              <a:t>Socialização</a:t>
            </a:r>
            <a:r>
              <a:rPr lang="en-US" sz="2400" b="1" dirty="0"/>
              <a:t> da </a:t>
            </a:r>
            <a:r>
              <a:rPr lang="en-US" sz="2400" b="1" dirty="0" err="1"/>
              <a:t>ação</a:t>
            </a:r>
            <a:r>
              <a:rPr lang="en-US" sz="2400" b="1" dirty="0"/>
              <a:t> (2)</a:t>
            </a:r>
            <a:endParaRPr lang="pt-BR" sz="2400" dirty="0"/>
          </a:p>
        </p:txBody>
      </p:sp>
      <p:sp>
        <p:nvSpPr>
          <p:cNvPr id="3" name="Espaço Reservado para Conteúdo 2"/>
          <p:cNvSpPr>
            <a:spLocks noGrp="1"/>
          </p:cNvSpPr>
          <p:nvPr>
            <p:ph idx="1"/>
          </p:nvPr>
        </p:nvSpPr>
        <p:spPr/>
        <p:txBody>
          <a:bodyPr>
            <a:normAutofit fontScale="47500" lnSpcReduction="20000"/>
          </a:bodyPr>
          <a:lstStyle/>
          <a:p>
            <a:pPr algn="just">
              <a:lnSpc>
                <a:spcPct val="170000"/>
              </a:lnSpc>
              <a:buNone/>
            </a:pPr>
            <a:br>
              <a:rPr lang="pt-BR" sz="3700" dirty="0"/>
            </a:br>
            <a:r>
              <a:rPr lang="pt-BR" sz="3700" dirty="0"/>
              <a:t>Quando os sons são associados a ações determinadas, a imitação prolonga-se como aquisição da linguagem (palavras-frases elementares, depois, </a:t>
            </a:r>
            <a:r>
              <a:rPr lang="pt-BR" sz="3700" dirty="0" err="1"/>
              <a:t>substantívos</a:t>
            </a:r>
            <a:r>
              <a:rPr lang="pt-BR" sz="3700" dirty="0"/>
              <a:t> e verbos diferenciados e, finalmente, frases propriamente ditas), Enquanto a linguagem se estabelece sob forma definida, as relações interindividuais se limitam à imitação de gestos corporais e exteriores, c a uma relato afetiva global sem comunicações diferenciadas. Com a palavra, ao contrário,  é a vida interior como (al, que é posta cm comum e, deve-se acrescentar, que se constrói </a:t>
            </a:r>
            <a:r>
              <a:rPr lang="pt-BR" sz="3700" dirty="0" err="1"/>
              <a:t>conscientemcnte</a:t>
            </a:r>
            <a:r>
              <a:rPr lang="pt-BR" sz="3700" dirty="0"/>
              <a:t>, na medida em que pode ser comunicada. </a:t>
            </a:r>
            <a:br>
              <a:rPr lang="pt-BR" sz="3700" dirty="0"/>
            </a:br>
            <a:r>
              <a:rPr lang="pt-BR" sz="2000" dirty="0">
                <a:solidFill>
                  <a:srgbClr val="0000FF"/>
                </a:solidFill>
              </a:rPr>
              <a:t>(Piaget, 2001 [1964], </a:t>
            </a:r>
            <a:r>
              <a:rPr lang="pt-BR" sz="2000" i="1" dirty="0">
                <a:solidFill>
                  <a:srgbClr val="0000FF"/>
                </a:solidFill>
              </a:rPr>
              <a:t>Seis estudos de psicologia</a:t>
            </a:r>
            <a:r>
              <a:rPr lang="pt-BR" sz="2000" dirty="0">
                <a:solidFill>
                  <a:srgbClr val="0000FF"/>
                </a:solidFill>
              </a:rPr>
              <a:t>, p. 25)</a:t>
            </a:r>
            <a:endParaRPr lang="pt-BR" sz="2000" dirty="0"/>
          </a:p>
          <a:p>
            <a:pPr algn="just">
              <a:lnSpc>
                <a:spcPct val="170000"/>
              </a:lnSpc>
              <a:buNone/>
            </a:pPr>
            <a:endParaRPr lang="pt-BR" sz="37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56</a:t>
            </a:fld>
            <a:endParaRPr lang="en-US"/>
          </a:p>
        </p:txBody>
      </p:sp>
    </p:spTree>
    <p:extLst>
      <p:ext uri="{BB962C8B-B14F-4D97-AF65-F5344CB8AC3E}">
        <p14:creationId xmlns:p14="http://schemas.microsoft.com/office/powerpoint/2010/main" val="29198162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marL="1314450" lvl="2" indent="-514350" algn="ctr"/>
            <a:r>
              <a:rPr lang="en-US" sz="2400" b="1" dirty="0">
                <a:solidFill>
                  <a:srgbClr val="000000"/>
                </a:solidFill>
              </a:rPr>
              <a:t>9.2 </a:t>
            </a:r>
            <a:r>
              <a:rPr lang="en-US" sz="2400" b="1" dirty="0" err="1">
                <a:solidFill>
                  <a:srgbClr val="000000"/>
                </a:solidFill>
              </a:rPr>
              <a:t>Período</a:t>
            </a:r>
            <a:r>
              <a:rPr lang="en-US" sz="2400" b="1" dirty="0">
                <a:solidFill>
                  <a:srgbClr val="000000"/>
                </a:solidFill>
              </a:rPr>
              <a:t> </a:t>
            </a:r>
            <a:r>
              <a:rPr lang="en-US" sz="2400" b="1" dirty="0" err="1">
                <a:solidFill>
                  <a:srgbClr val="000000"/>
                </a:solidFill>
              </a:rPr>
              <a:t>pré-operatório</a:t>
            </a:r>
            <a:r>
              <a:rPr lang="en-US" sz="2400" b="1" dirty="0"/>
              <a:t> </a:t>
            </a:r>
            <a:br>
              <a:rPr lang="en-US" sz="2400" b="1" dirty="0"/>
            </a:br>
            <a:r>
              <a:rPr lang="en-US" sz="2400" b="1" dirty="0"/>
              <a:t>A </a:t>
            </a:r>
            <a:r>
              <a:rPr lang="en-US" sz="2400" b="1" dirty="0" err="1"/>
              <a:t>Gênese</a:t>
            </a:r>
            <a:r>
              <a:rPr lang="en-US" sz="2400" b="1" dirty="0"/>
              <a:t> do </a:t>
            </a:r>
            <a:r>
              <a:rPr lang="en-US" sz="2400" b="1" dirty="0" err="1"/>
              <a:t>pensamento</a:t>
            </a:r>
            <a:r>
              <a:rPr lang="en-US" sz="2400" dirty="0"/>
              <a:t> (1)</a:t>
            </a:r>
            <a:endParaRPr lang="pt-BR" sz="2400" dirty="0"/>
          </a:p>
        </p:txBody>
      </p:sp>
      <p:sp>
        <p:nvSpPr>
          <p:cNvPr id="3" name="Espaço Reservado para Conteúdo 2"/>
          <p:cNvSpPr>
            <a:spLocks noGrp="1"/>
          </p:cNvSpPr>
          <p:nvPr>
            <p:ph idx="1"/>
          </p:nvPr>
        </p:nvSpPr>
        <p:spPr/>
        <p:txBody>
          <a:bodyPr>
            <a:normAutofit fontScale="40000" lnSpcReduction="20000"/>
          </a:bodyPr>
          <a:lstStyle/>
          <a:p>
            <a:pPr>
              <a:lnSpc>
                <a:spcPct val="170000"/>
              </a:lnSpc>
              <a:buNone/>
            </a:pPr>
            <a:endParaRPr lang="pt-BR" dirty="0"/>
          </a:p>
          <a:p>
            <a:pPr algn="just">
              <a:lnSpc>
                <a:spcPct val="170000"/>
              </a:lnSpc>
              <a:buNone/>
            </a:pPr>
            <a:r>
              <a:rPr lang="pt-BR" dirty="0"/>
              <a:t>Em função destas modificações gerais da ação, assiste-se durante a  primeira infância a uma transformação da inteligência que, de apenas </a:t>
            </a:r>
            <a:r>
              <a:rPr lang="pt-BR" dirty="0" err="1"/>
              <a:t>sensorio</a:t>
            </a:r>
            <a:r>
              <a:rPr lang="pt-BR" dirty="0"/>
              <a:t>-motora ou prática que é ao início, se prolonga doravante como pensamento </a:t>
            </a:r>
            <a:br>
              <a:rPr lang="pt-BR" dirty="0"/>
            </a:br>
            <a:r>
              <a:rPr lang="pt-BR" dirty="0"/>
              <a:t>propriamente dito sob a dupla influência da linguagem e da socialização. Socialização. A  linguagem, permitindo ao sujeito contar suas ações, fornece de uma só vez a capacidade de reconstruir o passado, portanto, de evocá-lo na ausência de objetos sobre os quais se referiram as condutas anteriores, de antecipar as ações futuras, ainda não executadas, e até substituí-las, às vezes, pela palavra isolada, sem nunca realiza-las. Este é o ponto de partida do pensamento. Mas, aí, deve-se acrescentar que a linguagem conduz à socialização das ações; / estas dão lugar, graças a ela, a atos de pensamento que não pertencem exclusivamente ao eu que os concebe, mas, sim, a um plano de comunicação que lhes multiplica a importância. A linguagem é um veículo de conceitos e noções que pertence a todos e reforça o pensamento individual com um vasto sistema de pensamento coletivo. Neste, a criança mergulha logo que maneja a palavra. </a:t>
            </a:r>
          </a:p>
          <a:p>
            <a:pPr algn="r">
              <a:lnSpc>
                <a:spcPct val="170000"/>
              </a:lnSpc>
              <a:buNone/>
            </a:pPr>
            <a:r>
              <a:rPr lang="pt-BR" dirty="0">
                <a:solidFill>
                  <a:srgbClr val="0000FF"/>
                </a:solidFill>
              </a:rPr>
              <a:t>(Piaget, 2001 [1964], </a:t>
            </a:r>
            <a:r>
              <a:rPr lang="pt-BR" i="1" dirty="0">
                <a:solidFill>
                  <a:srgbClr val="0000FF"/>
                </a:solidFill>
              </a:rPr>
              <a:t>Seis estudos de psicologia</a:t>
            </a:r>
            <a:r>
              <a:rPr lang="pt-BR" dirty="0">
                <a:solidFill>
                  <a:srgbClr val="0000FF"/>
                </a:solidFill>
              </a:rPr>
              <a:t>, p. 27-28)</a:t>
            </a:r>
            <a:endParaRPr lang="pt-BR" dirty="0"/>
          </a:p>
          <a:p>
            <a:pPr>
              <a:lnSpc>
                <a:spcPct val="170000"/>
              </a:lnSpc>
              <a:buNone/>
            </a:pPr>
            <a:endParaRPr lang="pt-BR"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marL="1314450" lvl="2" indent="-514350" algn="ctr"/>
            <a:r>
              <a:rPr lang="en-US" sz="2400" b="1" dirty="0">
                <a:solidFill>
                  <a:srgbClr val="000000"/>
                </a:solidFill>
              </a:rPr>
              <a:t>9.2 </a:t>
            </a:r>
            <a:r>
              <a:rPr lang="en-US" sz="2400" b="1" dirty="0" err="1">
                <a:solidFill>
                  <a:srgbClr val="000000"/>
                </a:solidFill>
              </a:rPr>
              <a:t>Período</a:t>
            </a:r>
            <a:r>
              <a:rPr lang="en-US" sz="2400" b="1" dirty="0">
                <a:solidFill>
                  <a:srgbClr val="000000"/>
                </a:solidFill>
              </a:rPr>
              <a:t> </a:t>
            </a:r>
            <a:r>
              <a:rPr lang="en-US" sz="2400" b="1" dirty="0" err="1">
                <a:solidFill>
                  <a:srgbClr val="000000"/>
                </a:solidFill>
              </a:rPr>
              <a:t>pré-operatório</a:t>
            </a:r>
            <a:br>
              <a:rPr lang="en-US" sz="2400" b="1" dirty="0"/>
            </a:br>
            <a:r>
              <a:rPr lang="en-US" sz="2400" b="1" dirty="0"/>
              <a:t>A </a:t>
            </a:r>
            <a:r>
              <a:rPr lang="en-US" sz="2400" b="1" dirty="0" err="1"/>
              <a:t>intuição</a:t>
            </a:r>
            <a:endParaRPr lang="pt-BR" sz="2400" b="1" dirty="0"/>
          </a:p>
        </p:txBody>
      </p:sp>
      <p:sp>
        <p:nvSpPr>
          <p:cNvPr id="3" name="Espaço Reservado para Conteúdo 2"/>
          <p:cNvSpPr>
            <a:spLocks noGrp="1"/>
          </p:cNvSpPr>
          <p:nvPr>
            <p:ph idx="1"/>
          </p:nvPr>
        </p:nvSpPr>
        <p:spPr/>
        <p:txBody>
          <a:bodyPr>
            <a:normAutofit fontScale="40000" lnSpcReduction="20000"/>
          </a:bodyPr>
          <a:lstStyle/>
          <a:p>
            <a:pPr>
              <a:lnSpc>
                <a:spcPct val="170000"/>
              </a:lnSpc>
              <a:buNone/>
            </a:pPr>
            <a:r>
              <a:rPr lang="pt-BR" dirty="0"/>
              <a:t>Há uma coisa que surpreendente no pensamento da criança: o sujeito afirma todo o tempo, sem nunca demonstrar. Nota-se, aliás, que </a:t>
            </a:r>
            <a:r>
              <a:rPr lang="pt-BR" dirty="0" err="1"/>
              <a:t>estya</a:t>
            </a:r>
            <a:r>
              <a:rPr lang="pt-BR" dirty="0"/>
              <a:t> carência dc provas decorre das características sociais da conduta nesta idade, isto é, do egocentrismo concebido como </a:t>
            </a:r>
            <a:r>
              <a:rPr lang="pt-BR" dirty="0" err="1"/>
              <a:t>indiferenciação</a:t>
            </a:r>
            <a:r>
              <a:rPr lang="pt-BR" dirty="0"/>
              <a:t> entre o ponto de vista próprio e o dos outros. Na verdade, quando se está frente aos outros é que se  procuram provas, pois a confiança em si próprio existe antes que os outros </a:t>
            </a:r>
            <a:br>
              <a:rPr lang="pt-BR" dirty="0"/>
            </a:br>
            <a:r>
              <a:rPr lang="pt-BR" dirty="0"/>
              <a:t>tenham ensinado a discutir as objeções e antes que se tenha interiorizado tal conduta sob fornia desta discussão interior, a que se chama reflexão. Quando fazemos perguntas a crianças de menos de sete anos, sempre nos surpreendemos pela pobreza das suas provas, pela incapacidade de motivar as afirmações até pela dificuldade que sentem em achar por retrospecção a maneira como se conduziram. Do mesmo modo, a criança de quatro a sete anos não sabe definir os conceitos que emprega e se limita a designar os </a:t>
            </a:r>
            <a:r>
              <a:rPr lang="pt-BR" dirty="0" err="1"/>
              <a:t>obetos</a:t>
            </a:r>
            <a:r>
              <a:rPr lang="pt-BR" dirty="0"/>
              <a:t> correspondentes ou a </a:t>
            </a:r>
            <a:r>
              <a:rPr lang="pt-BR" dirty="0" err="1"/>
              <a:t>defínr</a:t>
            </a:r>
            <a:r>
              <a:rPr lang="pt-BR" dirty="0"/>
              <a:t> pelo uso ("é para...”) sob a dupla influência do finalismo e da dificuldade de justificação.</a:t>
            </a:r>
            <a:br>
              <a:rPr lang="pt-BR" dirty="0"/>
            </a:br>
            <a:r>
              <a:rPr lang="pt-BR" dirty="0">
                <a:solidFill>
                  <a:srgbClr val="0000FF"/>
                </a:solidFill>
              </a:rPr>
              <a:t>(Piaget, 2001 [1964], </a:t>
            </a:r>
            <a:r>
              <a:rPr lang="pt-BR" i="1" dirty="0">
                <a:solidFill>
                  <a:srgbClr val="0000FF"/>
                </a:solidFill>
              </a:rPr>
              <a:t>Seis estudos de psicologia</a:t>
            </a:r>
            <a:r>
              <a:rPr lang="pt-BR" dirty="0">
                <a:solidFill>
                  <a:srgbClr val="0000FF"/>
                </a:solidFill>
              </a:rPr>
              <a:t>, p. 33)</a:t>
            </a:r>
            <a:endParaRPr lang="pt-BR" dirty="0"/>
          </a:p>
          <a:p>
            <a:pPr>
              <a:lnSpc>
                <a:spcPct val="170000"/>
              </a:lnSpc>
              <a:buNone/>
            </a:pPr>
            <a:endParaRPr lang="pt-BR"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marL="1314450" lvl="2" indent="-514350" algn="ctr"/>
            <a:r>
              <a:rPr lang="en-US" sz="2400" b="1" dirty="0">
                <a:solidFill>
                  <a:srgbClr val="000000"/>
                </a:solidFill>
              </a:rPr>
              <a:t>9.2 </a:t>
            </a:r>
            <a:r>
              <a:rPr lang="en-US" sz="2400" b="1" dirty="0" err="1">
                <a:solidFill>
                  <a:srgbClr val="000000"/>
                </a:solidFill>
              </a:rPr>
              <a:t>Período</a:t>
            </a:r>
            <a:r>
              <a:rPr lang="en-US" sz="2400" b="1" dirty="0">
                <a:solidFill>
                  <a:srgbClr val="000000"/>
                </a:solidFill>
              </a:rPr>
              <a:t> </a:t>
            </a:r>
            <a:r>
              <a:rPr lang="en-US" sz="2400" b="1" dirty="0" err="1">
                <a:solidFill>
                  <a:srgbClr val="000000"/>
                </a:solidFill>
              </a:rPr>
              <a:t>pré-operatório</a:t>
            </a:r>
            <a:r>
              <a:rPr lang="en-US" sz="2400" b="1" dirty="0">
                <a:solidFill>
                  <a:srgbClr val="000000"/>
                </a:solidFill>
              </a:rPr>
              <a:t> </a:t>
            </a:r>
            <a:br>
              <a:rPr lang="en-US" sz="2400" b="1" dirty="0"/>
            </a:br>
            <a:r>
              <a:rPr lang="en-US" sz="2400" b="1" dirty="0"/>
              <a:t>A </a:t>
            </a:r>
            <a:r>
              <a:rPr lang="en-US" sz="2400" b="1" dirty="0" err="1"/>
              <a:t>vida</a:t>
            </a:r>
            <a:r>
              <a:rPr lang="en-US" sz="2400" b="1" dirty="0"/>
              <a:t> </a:t>
            </a:r>
            <a:r>
              <a:rPr lang="en-US" sz="2400" b="1" dirty="0" err="1"/>
              <a:t>afetiva</a:t>
            </a:r>
            <a:r>
              <a:rPr lang="en-US" sz="2400" b="1" dirty="0"/>
              <a:t> (1)</a:t>
            </a:r>
            <a:br>
              <a:rPr lang="en-US" sz="2800" b="1" dirty="0"/>
            </a:br>
            <a:endParaRPr lang="pt-BR" sz="2800" b="1" dirty="0"/>
          </a:p>
        </p:txBody>
      </p:sp>
      <p:sp>
        <p:nvSpPr>
          <p:cNvPr id="3" name="Espaço Reservado para Conteúdo 2"/>
          <p:cNvSpPr>
            <a:spLocks noGrp="1"/>
          </p:cNvSpPr>
          <p:nvPr>
            <p:ph idx="1"/>
          </p:nvPr>
        </p:nvSpPr>
        <p:spPr>
          <a:xfrm>
            <a:off x="457200" y="1417638"/>
            <a:ext cx="8229600" cy="4708525"/>
          </a:xfrm>
        </p:spPr>
        <p:txBody>
          <a:bodyPr>
            <a:noAutofit/>
          </a:bodyPr>
          <a:lstStyle/>
          <a:p>
            <a:pPr algn="just">
              <a:lnSpc>
                <a:spcPct val="170000"/>
              </a:lnSpc>
              <a:buNone/>
            </a:pPr>
            <a:r>
              <a:rPr lang="pt-BR" sz="1100" dirty="0"/>
              <a:t>As transformações da ação provenientes do início da socialização não têm importância apenas para a inteligência e para o pensamento, mas repercutem também profundamente na vida ativa. Como já entrevimos,  desde o período pré-verbal, existe um estreito paralelismo entre o desenvolvimento da afetividade e o das funções intelectuais, já que estes são dois aspectos indissociáveis de cada ação.Em toda conduta, as motivações e o  dinamismo energético provêm da afetividade, enquanto que as técnicas e o ajustamento dos meios empregados constituem o aspecto cognitivo  (senso-motor ou racional). Nunca há ação puramente intelectual (sentimentos múltiplos intervêm, por exemplo: na solução de um problema matemático, interesses, valores, impressão de harmonia etc.), assim como também não  há atos que sejam puramente afetivos (o amor supõe a compreensão). Sempre e em todo lugar, nas condutas relacionadas tanto a objetos como a pessoas, os dois elementos intervêm, porque se implicam um ao outro. Existem apenas campos que se interessam mais pelas pessoas do que pelas coisas ou </a:t>
            </a:r>
            <a:r>
              <a:rPr lang="pt-BR" sz="1100" dirty="0" err="1"/>
              <a:t>Ïlraçócs'e</a:t>
            </a:r>
            <a:r>
              <a:rPr lang="pt-BR" sz="1100" dirty="0"/>
              <a:t>"q"a"to que com °"</a:t>
            </a:r>
            <a:r>
              <a:rPr lang="pt-BR" sz="1100" dirty="0" err="1"/>
              <a:t>tros</a:t>
            </a:r>
            <a:r>
              <a:rPr lang="pt-BR" sz="1100" dirty="0"/>
              <a:t> se da ° inverso.</a:t>
            </a:r>
            <a:r>
              <a:rPr lang="pt-BR" sz="1100" dirty="0" err="1"/>
              <a:t>Ïsto</a:t>
            </a:r>
            <a:r>
              <a:rPr lang="pt-BR" sz="1100" dirty="0"/>
              <a:t> faz com que os  ^!m!!</a:t>
            </a:r>
            <a:r>
              <a:rPr lang="pt-BR" sz="1100" dirty="0" err="1"/>
              <a:t>ros</a:t>
            </a:r>
            <a:r>
              <a:rPr lang="pt-BR" sz="1100" dirty="0"/>
              <a:t>.pareçam mais sentime"t«"s c os outros mais secos, mas </a:t>
            </a:r>
            <a:r>
              <a:rPr lang="pt-BR" sz="1100" dirty="0">
                <a:hlinkClick r:id="rId2"/>
              </a:rPr>
              <a:t>trata.se</a:t>
            </a:r>
            <a:r>
              <a:rPr lang="pt-BR" sz="1100" dirty="0"/>
              <a:t>, SL&lt;l;!.condutas e </a:t>
            </a:r>
            <a:r>
              <a:rPr lang="pt-BR" sz="1100" dirty="0" err="1"/>
              <a:t>scnt</a:t>
            </a:r>
            <a:r>
              <a:rPr lang="pt-BR" sz="1100" dirty="0"/>
              <a:t>"</a:t>
            </a:r>
            <a:r>
              <a:rPr lang="pt-BR" sz="1100" dirty="0" err="1"/>
              <a:t>ne</a:t>
            </a:r>
            <a:r>
              <a:rPr lang="pt-BR" sz="1100" dirty="0"/>
              <a:t>"t"s que implicam necessariamente ao mesmo • a inteligência e a afetividade. No nível de desenvolvimento que consideramos agora, as três </a:t>
            </a:r>
            <a:r>
              <a:rPr lang="pt-BR" sz="1100" dirty="0" err="1"/>
              <a:t>nov</a:t>
            </a:r>
            <a:r>
              <a:rPr lang="pt-BR" sz="1100" dirty="0"/>
              <a:t> </a:t>
            </a:r>
            <a:r>
              <a:rPr lang="pt-BR" sz="1100" dirty="0" err="1"/>
              <a:t>idadês</a:t>
            </a:r>
            <a:r>
              <a:rPr lang="pt-BR" sz="1100" dirty="0"/>
              <a:t> afetivas essenciais </a:t>
            </a:r>
            <a:r>
              <a:rPr lang="pt-BR" sz="1100" dirty="0" err="1"/>
              <a:t>sáo</a:t>
            </a:r>
            <a:r>
              <a:rPr lang="pt-BR" sz="1100" dirty="0"/>
              <a:t> o desenvolvimento dos sentimentos </a:t>
            </a:r>
            <a:r>
              <a:rPr lang="pt-BR" sz="1100" dirty="0" err="1"/>
              <a:t>mterindivtduais</a:t>
            </a:r>
            <a:r>
              <a:rPr lang="pt-BR" sz="1100" dirty="0"/>
              <a:t> (afeições, </a:t>
            </a:r>
            <a:r>
              <a:rPr lang="pt-BR" sz="1100" dirty="0" err="1"/>
              <a:t>sünpatías</a:t>
            </a:r>
            <a:r>
              <a:rPr lang="pt-BR" sz="1100" dirty="0"/>
              <a:t> e antipatias) ligados à socialização das </a:t>
            </a:r>
            <a:r>
              <a:rPr lang="pt-BR" sz="1100" dirty="0" err="1"/>
              <a:t>açôes</a:t>
            </a:r>
            <a:r>
              <a:rPr lang="pt-BR" sz="1100" dirty="0"/>
              <a:t>, a aparição de sentimentos morais intuitivos, provenientes das relações entre adultos c crianças, c as regularizações de interesses e valores, ligadas às do pensamento intuitivo cm geral. </a:t>
            </a:r>
          </a:p>
          <a:p>
            <a:pPr algn="just">
              <a:lnSpc>
                <a:spcPct val="170000"/>
              </a:lnSpc>
              <a:buNone/>
            </a:pPr>
            <a:r>
              <a:rPr lang="pt-BR" sz="1200" dirty="0">
                <a:solidFill>
                  <a:srgbClr val="0000FF"/>
                </a:solidFill>
              </a:rPr>
              <a:t>(Piaget, 2001 [1964], </a:t>
            </a:r>
            <a:r>
              <a:rPr lang="pt-BR" sz="1200" i="1" dirty="0">
                <a:solidFill>
                  <a:srgbClr val="0000FF"/>
                </a:solidFill>
              </a:rPr>
              <a:t>Seis estudos de psicologia</a:t>
            </a:r>
            <a:r>
              <a:rPr lang="pt-BR" sz="1200" dirty="0">
                <a:solidFill>
                  <a:srgbClr val="0000FF"/>
                </a:solidFill>
              </a:rPr>
              <a:t>, p. 36)</a:t>
            </a:r>
            <a:endParaRPr lang="pt-BR" sz="1200" dirty="0"/>
          </a:p>
          <a:p>
            <a:pPr algn="just">
              <a:lnSpc>
                <a:spcPct val="170000"/>
              </a:lnSpc>
              <a:buNone/>
            </a:pPr>
            <a:endParaRPr lang="pt-BR" sz="12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err="1"/>
              <a:t>Esquema</a:t>
            </a:r>
            <a:r>
              <a:rPr lang="en-US" sz="2800" b="1" dirty="0"/>
              <a:t> </a:t>
            </a:r>
            <a:r>
              <a:rPr lang="en-US" sz="2800" b="1" dirty="0" err="1"/>
              <a:t>geral</a:t>
            </a:r>
            <a:r>
              <a:rPr lang="en-US" sz="2800" b="1" dirty="0"/>
              <a:t> </a:t>
            </a:r>
            <a:br>
              <a:rPr lang="en-US" sz="2800" b="1" dirty="0"/>
            </a:br>
            <a:r>
              <a:rPr lang="en-US" sz="2800" b="1" dirty="0" err="1"/>
              <a:t>para</a:t>
            </a:r>
            <a:r>
              <a:rPr lang="en-US" sz="2800" b="1" dirty="0"/>
              <a:t> </a:t>
            </a:r>
            <a:r>
              <a:rPr lang="en-US" sz="2800" b="1" dirty="0" err="1"/>
              <a:t>apresentação</a:t>
            </a:r>
            <a:r>
              <a:rPr lang="en-US" sz="2800" b="1" dirty="0"/>
              <a:t> das </a:t>
            </a:r>
            <a:r>
              <a:rPr lang="en-US" sz="2800" b="1" dirty="0" err="1"/>
              <a:t>propostas</a:t>
            </a:r>
            <a:r>
              <a:rPr lang="en-US" sz="2800" b="1" dirty="0"/>
              <a:t> de Jean Piaget</a:t>
            </a:r>
          </a:p>
        </p:txBody>
      </p:sp>
      <p:sp>
        <p:nvSpPr>
          <p:cNvPr id="3" name="Content Placeholder 2"/>
          <p:cNvSpPr>
            <a:spLocks noGrp="1"/>
          </p:cNvSpPr>
          <p:nvPr>
            <p:ph idx="1"/>
          </p:nvPr>
        </p:nvSpPr>
        <p:spPr>
          <a:xfrm>
            <a:off x="457200" y="1417638"/>
            <a:ext cx="8229600" cy="4708525"/>
          </a:xfrm>
        </p:spPr>
        <p:txBody>
          <a:bodyPr>
            <a:noAutofit/>
          </a:bodyPr>
          <a:lstStyle/>
          <a:p>
            <a:pPr>
              <a:buAutoNum type="arabicPeriod"/>
            </a:pPr>
            <a:endParaRPr lang="en-US" sz="1400" b="1" dirty="0"/>
          </a:p>
          <a:p>
            <a:pPr>
              <a:buAutoNum type="arabicPeriod"/>
            </a:pPr>
            <a:endParaRPr lang="en-US" sz="2000" b="1" dirty="0"/>
          </a:p>
          <a:p>
            <a:pPr>
              <a:buAutoNum type="arabicPeriod"/>
            </a:pPr>
            <a:r>
              <a:rPr lang="en-US" sz="2000" b="1" dirty="0" err="1"/>
              <a:t>Proposta</a:t>
            </a:r>
            <a:r>
              <a:rPr lang="en-US" sz="2000" b="1" dirty="0"/>
              <a:t>: </a:t>
            </a:r>
            <a:r>
              <a:rPr lang="en-US" sz="1400" b="1" dirty="0" err="1">
                <a:solidFill>
                  <a:srgbClr val="FF0000"/>
                </a:solidFill>
              </a:rPr>
              <a:t>Epistemologia</a:t>
            </a:r>
            <a:r>
              <a:rPr lang="en-US" sz="1400" b="1" dirty="0">
                <a:solidFill>
                  <a:srgbClr val="FF0000"/>
                </a:solidFill>
              </a:rPr>
              <a:t> </a:t>
            </a:r>
            <a:r>
              <a:rPr lang="en-US" sz="1400" b="1" dirty="0" err="1">
                <a:solidFill>
                  <a:srgbClr val="FF0000"/>
                </a:solidFill>
              </a:rPr>
              <a:t>Genética</a:t>
            </a:r>
            <a:r>
              <a:rPr lang="en-US" sz="1400" b="1" dirty="0">
                <a:solidFill>
                  <a:srgbClr val="FF0000"/>
                </a:solidFill>
              </a:rPr>
              <a:t> , </a:t>
            </a:r>
            <a:r>
              <a:rPr lang="en-US" sz="1400" b="1" dirty="0" err="1">
                <a:solidFill>
                  <a:srgbClr val="FF0000"/>
                </a:solidFill>
              </a:rPr>
              <a:t>construtivista</a:t>
            </a:r>
            <a:r>
              <a:rPr lang="en-US" sz="1400" b="1" dirty="0">
                <a:solidFill>
                  <a:srgbClr val="FF0000"/>
                </a:solidFill>
              </a:rPr>
              <a:t> e </a:t>
            </a:r>
            <a:r>
              <a:rPr lang="en-US" sz="1400" b="1" dirty="0" err="1">
                <a:solidFill>
                  <a:srgbClr val="FF0000"/>
                </a:solidFill>
              </a:rPr>
              <a:t>interacionista</a:t>
            </a:r>
            <a:endParaRPr lang="en-US" sz="1400" dirty="0">
              <a:solidFill>
                <a:srgbClr val="FF0000"/>
              </a:solidFill>
            </a:endParaRPr>
          </a:p>
          <a:p>
            <a:pPr marL="0" indent="0">
              <a:buNone/>
            </a:pPr>
            <a:endParaRPr lang="en-US" sz="2000" b="1" dirty="0"/>
          </a:p>
          <a:p>
            <a:pPr>
              <a:buAutoNum type="arabicPeriod"/>
            </a:pPr>
            <a:r>
              <a:rPr lang="en-US" sz="2000" b="1" dirty="0" err="1"/>
              <a:t>Biografia</a:t>
            </a:r>
            <a:r>
              <a:rPr lang="en-US" sz="2000" b="1" dirty="0"/>
              <a:t> </a:t>
            </a:r>
            <a:r>
              <a:rPr lang="en-US" sz="2000" b="1" dirty="0" err="1"/>
              <a:t>intelectual</a:t>
            </a:r>
            <a:r>
              <a:rPr lang="en-US" sz="2000" b="1" dirty="0"/>
              <a:t>: </a:t>
            </a:r>
            <a:r>
              <a:rPr lang="en-US" sz="1400" b="1" dirty="0" err="1">
                <a:solidFill>
                  <a:srgbClr val="FF0000"/>
                </a:solidFill>
              </a:rPr>
              <a:t>Formação</a:t>
            </a:r>
            <a:r>
              <a:rPr lang="en-US" sz="1400" b="1" dirty="0">
                <a:solidFill>
                  <a:srgbClr val="FF0000"/>
                </a:solidFill>
              </a:rPr>
              <a:t> (</a:t>
            </a:r>
            <a:r>
              <a:rPr lang="en-US" sz="1400" b="1" dirty="0" err="1">
                <a:solidFill>
                  <a:srgbClr val="FF0000"/>
                </a:solidFill>
              </a:rPr>
              <a:t>biólogo</a:t>
            </a:r>
            <a:r>
              <a:rPr lang="en-US" sz="1400" b="1" dirty="0">
                <a:solidFill>
                  <a:srgbClr val="FF0000"/>
                </a:solidFill>
              </a:rPr>
              <a:t> + </a:t>
            </a:r>
            <a:r>
              <a:rPr lang="en-US" sz="1400" b="1" dirty="0" err="1">
                <a:solidFill>
                  <a:srgbClr val="FF0000"/>
                </a:solidFill>
              </a:rPr>
              <a:t>epistemólogo</a:t>
            </a:r>
            <a:r>
              <a:rPr lang="en-US" sz="1400" b="1" dirty="0">
                <a:solidFill>
                  <a:srgbClr val="FF0000"/>
                </a:solidFill>
              </a:rPr>
              <a:t>)</a:t>
            </a:r>
          </a:p>
          <a:p>
            <a:pPr>
              <a:buNone/>
            </a:pPr>
            <a:r>
              <a:rPr lang="en-US" sz="1400" b="1" dirty="0">
                <a:solidFill>
                  <a:srgbClr val="FF0000"/>
                </a:solidFill>
              </a:rPr>
              <a:t>       </a:t>
            </a:r>
            <a:r>
              <a:rPr lang="en-US" sz="1400" b="1" dirty="0" err="1">
                <a:solidFill>
                  <a:srgbClr val="FF0000"/>
                </a:solidFill>
              </a:rPr>
              <a:t>Trabalho</a:t>
            </a:r>
            <a:r>
              <a:rPr lang="en-US" sz="1400" b="1" dirty="0">
                <a:solidFill>
                  <a:srgbClr val="FF0000"/>
                </a:solidFill>
              </a:rPr>
              <a:t> ( + </a:t>
            </a:r>
            <a:r>
              <a:rPr lang="en-US" sz="1400" b="1" dirty="0" err="1">
                <a:solidFill>
                  <a:srgbClr val="FF0000"/>
                </a:solidFill>
              </a:rPr>
              <a:t>estudo</a:t>
            </a:r>
            <a:r>
              <a:rPr lang="en-US" sz="1400" b="1" dirty="0">
                <a:solidFill>
                  <a:srgbClr val="FF0000"/>
                </a:solidFill>
              </a:rPr>
              <a:t> do </a:t>
            </a:r>
            <a:r>
              <a:rPr lang="en-US" sz="1400" b="1" dirty="0" err="1">
                <a:solidFill>
                  <a:srgbClr val="FF0000"/>
                </a:solidFill>
              </a:rPr>
              <a:t>desenvolvimento</a:t>
            </a:r>
            <a:r>
              <a:rPr lang="en-US" sz="1400" b="1" dirty="0">
                <a:solidFill>
                  <a:srgbClr val="FF0000"/>
                </a:solidFill>
              </a:rPr>
              <a:t> </a:t>
            </a:r>
            <a:r>
              <a:rPr lang="en-US" sz="1400" b="1" dirty="0" err="1">
                <a:solidFill>
                  <a:srgbClr val="FF0000"/>
                </a:solidFill>
              </a:rPr>
              <a:t>da</a:t>
            </a:r>
            <a:r>
              <a:rPr lang="en-US" sz="1400" b="1" dirty="0">
                <a:solidFill>
                  <a:srgbClr val="FF0000"/>
                </a:solidFill>
              </a:rPr>
              <a:t> </a:t>
            </a:r>
            <a:r>
              <a:rPr lang="en-US" sz="1400" b="1" dirty="0" err="1">
                <a:solidFill>
                  <a:srgbClr val="FF0000"/>
                </a:solidFill>
              </a:rPr>
              <a:t>criança</a:t>
            </a:r>
            <a:r>
              <a:rPr lang="en-US" sz="1400" b="1" dirty="0">
                <a:solidFill>
                  <a:srgbClr val="FF0000"/>
                </a:solidFill>
              </a:rPr>
              <a:t>)</a:t>
            </a:r>
          </a:p>
          <a:p>
            <a:pPr>
              <a:buAutoNum type="arabicPeriod"/>
            </a:pPr>
            <a:endParaRPr lang="en-US" sz="2000" b="1" dirty="0"/>
          </a:p>
          <a:p>
            <a:pPr>
              <a:buAutoNum type="arabicPeriod"/>
            </a:pPr>
            <a:r>
              <a:rPr lang="en-US" sz="2000" b="1" dirty="0" err="1"/>
              <a:t>Fundamentos</a:t>
            </a:r>
            <a:r>
              <a:rPr lang="en-US" sz="2000" b="1" dirty="0"/>
              <a:t> do </a:t>
            </a:r>
            <a:r>
              <a:rPr lang="en-US" sz="2000" b="1" dirty="0" err="1"/>
              <a:t>seu</a:t>
            </a:r>
            <a:r>
              <a:rPr lang="en-US" sz="2000" b="1" dirty="0"/>
              <a:t> </a:t>
            </a:r>
            <a:r>
              <a:rPr lang="en-US" sz="2000" b="1" dirty="0" err="1"/>
              <a:t>pensamento</a:t>
            </a:r>
            <a:endParaRPr lang="en-US" sz="2000" b="1" dirty="0"/>
          </a:p>
          <a:p>
            <a:pPr marL="0" indent="0">
              <a:buNone/>
            </a:pPr>
            <a:endParaRPr lang="en-US" sz="2000" dirty="0"/>
          </a:p>
          <a:p>
            <a:pPr>
              <a:buAutoNum type="arabicPeriod"/>
            </a:pPr>
            <a:r>
              <a:rPr lang="en-US" sz="2000" b="1" dirty="0" err="1"/>
              <a:t>Estágios</a:t>
            </a:r>
            <a:r>
              <a:rPr lang="en-US" sz="2000" b="1" dirty="0"/>
              <a:t> (</a:t>
            </a:r>
            <a:r>
              <a:rPr lang="en-US" sz="2000" b="1" dirty="0" err="1"/>
              <a:t>esquemas</a:t>
            </a:r>
            <a:r>
              <a:rPr lang="en-US" sz="2000" b="1" dirty="0"/>
              <a:t>) do </a:t>
            </a:r>
            <a:r>
              <a:rPr lang="en-US" sz="2000" b="1" dirty="0" err="1"/>
              <a:t>desenvolvimento</a:t>
            </a:r>
            <a:r>
              <a:rPr lang="en-US" sz="2000" b="1" dirty="0"/>
              <a:t> mental da </a:t>
            </a:r>
            <a:r>
              <a:rPr lang="en-US" sz="2000" b="1" dirty="0" err="1"/>
              <a:t>criança</a:t>
            </a:r>
            <a:endParaRPr lang="en-US" sz="2000" b="1" dirty="0"/>
          </a:p>
          <a:p>
            <a:pPr>
              <a:buAutoNum type="arabicPeriod"/>
            </a:pPr>
            <a:endParaRPr lang="en-US" sz="2000" b="1" dirty="0"/>
          </a:p>
          <a:p>
            <a:pPr>
              <a:buAutoNum type="arabicPeriod"/>
            </a:pPr>
            <a:r>
              <a:rPr lang="en-US" sz="2000" b="1" dirty="0" err="1">
                <a:sym typeface="Wingdings"/>
              </a:rPr>
              <a:t>Método</a:t>
            </a:r>
            <a:endParaRPr lang="en-US" sz="2000" b="1" dirty="0">
              <a:solidFill>
                <a:srgbClr val="FF0000"/>
              </a:solidFill>
              <a:sym typeface="Wingdings"/>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6</a:t>
            </a:fld>
            <a:endParaRPr lang="en-US"/>
          </a:p>
        </p:txBody>
      </p:sp>
    </p:spTree>
    <p:extLst>
      <p:ext uri="{BB962C8B-B14F-4D97-AF65-F5344CB8AC3E}">
        <p14:creationId xmlns:p14="http://schemas.microsoft.com/office/powerpoint/2010/main" val="18137104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2800" b="1" dirty="0"/>
            </a:br>
            <a:r>
              <a:rPr lang="en-US" sz="2700" b="1" dirty="0"/>
              <a:t>9.3 </a:t>
            </a:r>
            <a:r>
              <a:rPr lang="en-US" sz="2700" b="1" dirty="0" err="1"/>
              <a:t>Período</a:t>
            </a:r>
            <a:r>
              <a:rPr lang="en-US" sz="2700" b="1" dirty="0"/>
              <a:t> </a:t>
            </a:r>
            <a:r>
              <a:rPr lang="en-US" sz="2700" b="1" dirty="0" err="1"/>
              <a:t>operatório</a:t>
            </a:r>
            <a:r>
              <a:rPr lang="en-US" sz="2700" b="1" dirty="0"/>
              <a:t> </a:t>
            </a:r>
            <a:r>
              <a:rPr lang="en-US" sz="2700" b="1" dirty="0" err="1"/>
              <a:t>concreto</a:t>
            </a:r>
            <a:r>
              <a:rPr lang="en-US" sz="2700" b="1" dirty="0"/>
              <a:t> (1)</a:t>
            </a:r>
            <a:r>
              <a:rPr lang="pt-BR" sz="2700" dirty="0"/>
              <a:t> </a:t>
            </a:r>
            <a:br>
              <a:rPr lang="pt-BR" sz="2700" dirty="0"/>
            </a:br>
            <a:r>
              <a:rPr lang="en-US" sz="2700" b="1" dirty="0">
                <a:solidFill>
                  <a:srgbClr val="000000"/>
                </a:solidFill>
              </a:rPr>
              <a:t> A </a:t>
            </a:r>
            <a:r>
              <a:rPr lang="en-US" sz="2700" b="1" dirty="0" err="1">
                <a:solidFill>
                  <a:srgbClr val="000000"/>
                </a:solidFill>
              </a:rPr>
              <a:t>infância</a:t>
            </a:r>
            <a:r>
              <a:rPr lang="en-US" sz="2700" b="1" dirty="0">
                <a:solidFill>
                  <a:srgbClr val="000000"/>
                </a:solidFill>
              </a:rPr>
              <a:t> de </a:t>
            </a:r>
            <a:r>
              <a:rPr lang="en-US" sz="2700" b="1" dirty="0" err="1">
                <a:solidFill>
                  <a:srgbClr val="000000"/>
                </a:solidFill>
              </a:rPr>
              <a:t>sete</a:t>
            </a:r>
            <a:r>
              <a:rPr lang="en-US" sz="2700" b="1" dirty="0">
                <a:solidFill>
                  <a:srgbClr val="000000"/>
                </a:solidFill>
              </a:rPr>
              <a:t> a doze </a:t>
            </a:r>
            <a:r>
              <a:rPr lang="en-US" sz="2700" b="1" dirty="0" err="1">
                <a:solidFill>
                  <a:srgbClr val="000000"/>
                </a:solidFill>
              </a:rPr>
              <a:t>anos</a:t>
            </a:r>
            <a:r>
              <a:rPr lang="en-US" sz="2700" b="1" dirty="0">
                <a:solidFill>
                  <a:srgbClr val="000000"/>
                </a:solidFill>
              </a:rPr>
              <a:t> </a:t>
            </a:r>
            <a:br>
              <a:rPr lang="pt-BR" sz="2700" dirty="0"/>
            </a:br>
            <a:endParaRPr lang="en-US" sz="2800" b="1" dirty="0"/>
          </a:p>
        </p:txBody>
      </p:sp>
      <p:sp>
        <p:nvSpPr>
          <p:cNvPr id="3" name="Content Placeholder 2"/>
          <p:cNvSpPr>
            <a:spLocks noGrp="1"/>
          </p:cNvSpPr>
          <p:nvPr>
            <p:ph idx="1"/>
          </p:nvPr>
        </p:nvSpPr>
        <p:spPr/>
        <p:txBody>
          <a:bodyPr>
            <a:noAutofit/>
          </a:bodyPr>
          <a:lstStyle/>
          <a:p>
            <a:pPr marL="0" indent="0" algn="just">
              <a:lnSpc>
                <a:spcPct val="170000"/>
              </a:lnSpc>
              <a:buNone/>
            </a:pPr>
            <a:r>
              <a:rPr lang="pt-BR" sz="1600" b="1" dirty="0">
                <a:solidFill>
                  <a:srgbClr val="000000"/>
                </a:solidFill>
              </a:rPr>
              <a:t>5</a:t>
            </a:r>
            <a:r>
              <a:rPr lang="pt-BR" sz="1600" b="1" baseline="30000" dirty="0">
                <a:solidFill>
                  <a:srgbClr val="000000"/>
                </a:solidFill>
              </a:rPr>
              <a:t>o</a:t>
            </a:r>
            <a:r>
              <a:rPr lang="pt-BR" sz="1600" b="1" dirty="0">
                <a:solidFill>
                  <a:srgbClr val="000000"/>
                </a:solidFill>
              </a:rPr>
              <a:t>. O estágio das operações intelectuais concretas (começo da lógica) e dos sentimentos morais e sociais de cooperação. </a:t>
            </a:r>
          </a:p>
          <a:p>
            <a:pPr marL="0" indent="0" algn="just">
              <a:lnSpc>
                <a:spcPct val="170000"/>
              </a:lnSpc>
              <a:buNone/>
            </a:pPr>
            <a:endParaRPr lang="pt-BR" sz="1600" b="1" dirty="0">
              <a:solidFill>
                <a:srgbClr val="000000"/>
              </a:solidFill>
            </a:endParaRPr>
          </a:p>
          <a:p>
            <a:pPr marL="0" indent="0" algn="just">
              <a:lnSpc>
                <a:spcPct val="170000"/>
              </a:lnSpc>
              <a:buNone/>
            </a:pPr>
            <a:r>
              <a:rPr lang="pt-BR" sz="1600" dirty="0"/>
              <a:t>A idade média de sete anos, que coincide com o começo da escolaridade da criança, propriamente dita, marca uma modificação decisiva no desenvolvimento mental. Em cada um dos aspectos complexos da vida  psíquica, quer se trate da inteligência ou da vida afetiva, das relações sociais ou da atividade propriamente individual, observa-se o aparecimento de formas de organizações novas, que completam as construções esboçadas no  decorrer do período precedente, assegurando-lhes um equilíbrio mais estável e que também inauguram uma série ininterrupta de novas construções. </a:t>
            </a:r>
            <a:r>
              <a:rPr lang="pt-BR" sz="1600" dirty="0">
                <a:solidFill>
                  <a:srgbClr val="0000FF"/>
                </a:solidFill>
              </a:rPr>
              <a:t>(Piaget, 2001 [1964], </a:t>
            </a:r>
            <a:r>
              <a:rPr lang="pt-BR" sz="1600" i="1" dirty="0">
                <a:solidFill>
                  <a:srgbClr val="0000FF"/>
                </a:solidFill>
              </a:rPr>
              <a:t>Seis estudos de psicologia</a:t>
            </a:r>
            <a:r>
              <a:rPr lang="pt-BR" sz="1600" dirty="0">
                <a:solidFill>
                  <a:srgbClr val="0000FF"/>
                </a:solidFill>
              </a:rPr>
              <a:t>, p. 40)</a:t>
            </a:r>
            <a:endParaRPr lang="pt-BR" sz="1600" dirty="0"/>
          </a:p>
          <a:p>
            <a:pPr marL="0" indent="0" algn="just">
              <a:lnSpc>
                <a:spcPct val="170000"/>
              </a:lnSpc>
              <a:buNone/>
            </a:pPr>
            <a:endParaRPr lang="pt-BR" sz="1600" dirty="0"/>
          </a:p>
          <a:p>
            <a:pPr marL="0" indent="0" algn="just">
              <a:lnSpc>
                <a:spcPct val="170000"/>
              </a:lnSpc>
              <a:buNone/>
            </a:pPr>
            <a:endParaRPr lang="pt-BR" sz="1600" dirty="0"/>
          </a:p>
          <a:p>
            <a:pPr>
              <a:lnSpc>
                <a:spcPct val="170000"/>
              </a:lnSpc>
            </a:pPr>
            <a:endParaRPr lang="en-US" sz="11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60</a:t>
            </a:fld>
            <a:endParaRPr lang="en-US"/>
          </a:p>
        </p:txBody>
      </p:sp>
    </p:spTree>
    <p:extLst>
      <p:ext uri="{BB962C8B-B14F-4D97-AF65-F5344CB8AC3E}">
        <p14:creationId xmlns:p14="http://schemas.microsoft.com/office/powerpoint/2010/main" val="10070286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2800" b="1" dirty="0"/>
            </a:br>
            <a:r>
              <a:rPr lang="en-US" sz="2400" b="1" dirty="0"/>
              <a:t>9.3 </a:t>
            </a:r>
            <a:r>
              <a:rPr lang="en-US" sz="2400" b="1" dirty="0" err="1"/>
              <a:t>Período</a:t>
            </a:r>
            <a:r>
              <a:rPr lang="en-US" sz="2400" b="1" dirty="0"/>
              <a:t> </a:t>
            </a:r>
            <a:r>
              <a:rPr lang="en-US" sz="2400" b="1" dirty="0" err="1"/>
              <a:t>operatório</a:t>
            </a:r>
            <a:r>
              <a:rPr lang="en-US" sz="2400" b="1" dirty="0"/>
              <a:t> </a:t>
            </a:r>
            <a:r>
              <a:rPr lang="en-US" sz="2400" b="1" dirty="0" err="1"/>
              <a:t>concreto</a:t>
            </a:r>
            <a:r>
              <a:rPr lang="en-US" sz="2400" b="1" dirty="0"/>
              <a:t> (2)</a:t>
            </a:r>
            <a:r>
              <a:rPr lang="pt-BR" sz="2400" dirty="0"/>
              <a:t> </a:t>
            </a:r>
            <a:br>
              <a:rPr lang="pt-BR" sz="2400" dirty="0"/>
            </a:br>
            <a:r>
              <a:rPr lang="en-US" sz="2400" b="1" dirty="0">
                <a:solidFill>
                  <a:srgbClr val="000000"/>
                </a:solidFill>
              </a:rPr>
              <a:t>A </a:t>
            </a:r>
            <a:r>
              <a:rPr lang="en-US" sz="2400" b="1" dirty="0" err="1">
                <a:solidFill>
                  <a:srgbClr val="000000"/>
                </a:solidFill>
              </a:rPr>
              <a:t>infância</a:t>
            </a:r>
            <a:r>
              <a:rPr lang="en-US" sz="2400" b="1" dirty="0">
                <a:solidFill>
                  <a:srgbClr val="000000"/>
                </a:solidFill>
              </a:rPr>
              <a:t> de </a:t>
            </a:r>
            <a:r>
              <a:rPr lang="en-US" sz="2400" b="1" dirty="0" err="1">
                <a:solidFill>
                  <a:srgbClr val="000000"/>
                </a:solidFill>
              </a:rPr>
              <a:t>sete</a:t>
            </a:r>
            <a:r>
              <a:rPr lang="en-US" sz="2400" b="1" dirty="0">
                <a:solidFill>
                  <a:srgbClr val="000000"/>
                </a:solidFill>
              </a:rPr>
              <a:t> a doze </a:t>
            </a:r>
            <a:r>
              <a:rPr lang="en-US" sz="2400" b="1" dirty="0" err="1">
                <a:solidFill>
                  <a:srgbClr val="000000"/>
                </a:solidFill>
              </a:rPr>
              <a:t>anos</a:t>
            </a:r>
            <a:r>
              <a:rPr lang="en-US" sz="2400" b="1" dirty="0">
                <a:solidFill>
                  <a:srgbClr val="000000"/>
                </a:solidFill>
              </a:rPr>
              <a:t> </a:t>
            </a:r>
            <a:br>
              <a:rPr lang="pt-BR" sz="2400" dirty="0"/>
            </a:br>
            <a:endParaRPr lang="en-US" sz="2800" b="1" dirty="0"/>
          </a:p>
        </p:txBody>
      </p:sp>
      <p:sp>
        <p:nvSpPr>
          <p:cNvPr id="3" name="Content Placeholder 2"/>
          <p:cNvSpPr>
            <a:spLocks noGrp="1"/>
          </p:cNvSpPr>
          <p:nvPr>
            <p:ph idx="1"/>
          </p:nvPr>
        </p:nvSpPr>
        <p:spPr/>
        <p:txBody>
          <a:bodyPr>
            <a:noAutofit/>
          </a:bodyPr>
          <a:lstStyle/>
          <a:p>
            <a:pPr marL="0" indent="0" algn="just">
              <a:lnSpc>
                <a:spcPct val="170000"/>
              </a:lnSpc>
              <a:buNone/>
            </a:pPr>
            <a:r>
              <a:rPr lang="pt-BR" sz="1400" b="1" dirty="0">
                <a:solidFill>
                  <a:srgbClr val="000000"/>
                </a:solidFill>
              </a:rPr>
              <a:t>5</a:t>
            </a:r>
            <a:r>
              <a:rPr lang="pt-BR" sz="1400" b="1" baseline="30000" dirty="0">
                <a:solidFill>
                  <a:srgbClr val="000000"/>
                </a:solidFill>
              </a:rPr>
              <a:t>o</a:t>
            </a:r>
            <a:r>
              <a:rPr lang="pt-BR" sz="1400" b="1" dirty="0">
                <a:solidFill>
                  <a:srgbClr val="000000"/>
                </a:solidFill>
              </a:rPr>
              <a:t>. O estágio das operações intelectuais concretas (começo da lógica) e dos sentimentos morais e sociais de cooperação. </a:t>
            </a:r>
            <a:endParaRPr lang="en-US" sz="1400" b="1" dirty="0">
              <a:solidFill>
                <a:srgbClr val="000000"/>
              </a:solidFill>
            </a:endParaRPr>
          </a:p>
          <a:p>
            <a:pPr marL="0" indent="0" algn="just">
              <a:lnSpc>
                <a:spcPct val="170000"/>
              </a:lnSpc>
              <a:buNone/>
            </a:pPr>
            <a:r>
              <a:rPr lang="pt-BR" sz="1400" dirty="0"/>
              <a:t>Seguiremos, para nos guiar neste labirinto, a mesma marcha que anteriormente, partindo da ação global tanto individual como social, analisando, em seguida, os aspectos intelectuais e depois afetivos deste desenvolvimento. </a:t>
            </a:r>
            <a:endParaRPr lang="pt-BR" sz="1400" b="1" dirty="0"/>
          </a:p>
          <a:p>
            <a:pPr marL="914400" lvl="1" indent="-514350">
              <a:lnSpc>
                <a:spcPct val="170000"/>
              </a:lnSpc>
              <a:buAutoNum type="alphaUcPeriod"/>
            </a:pPr>
            <a:r>
              <a:rPr lang="pt-BR" sz="1400" b="1" dirty="0"/>
              <a:t>Os progressos da conduta e da socialização</a:t>
            </a:r>
          </a:p>
          <a:p>
            <a:pPr marL="914400" lvl="1" indent="-514350">
              <a:lnSpc>
                <a:spcPct val="170000"/>
              </a:lnSpc>
              <a:buAutoNum type="alphaUcPeriod"/>
            </a:pPr>
            <a:r>
              <a:rPr lang="pt-BR" sz="1400" b="1" dirty="0"/>
              <a:t>Os progressos do pensamento </a:t>
            </a:r>
          </a:p>
          <a:p>
            <a:pPr marL="914400" lvl="1" indent="-514350">
              <a:lnSpc>
                <a:spcPct val="170000"/>
              </a:lnSpc>
              <a:buAutoNum type="alphaUcPeriod"/>
            </a:pPr>
            <a:r>
              <a:rPr lang="pt-BR" sz="1400" b="1" dirty="0"/>
              <a:t>As operações racionais</a:t>
            </a:r>
          </a:p>
          <a:p>
            <a:pPr marL="914400" lvl="1" indent="-514350">
              <a:lnSpc>
                <a:spcPct val="170000"/>
              </a:lnSpc>
              <a:buFont typeface="Arial"/>
              <a:buAutoNum type="alphaUcPeriod"/>
            </a:pPr>
            <a:r>
              <a:rPr lang="pt-BR" sz="1400" b="1" dirty="0"/>
              <a:t>As operações racionais</a:t>
            </a:r>
          </a:p>
          <a:p>
            <a:pPr marL="914400" lvl="1" indent="-514350">
              <a:lnSpc>
                <a:spcPct val="170000"/>
              </a:lnSpc>
              <a:buAutoNum type="alphaUcPeriod"/>
            </a:pPr>
            <a:r>
              <a:rPr lang="pt-BR" sz="1400" b="1" dirty="0"/>
              <a:t>A afetividade, a vontade e os sentimentos morais</a:t>
            </a:r>
          </a:p>
          <a:p>
            <a:pPr marL="400050" lvl="1" indent="0" algn="r">
              <a:lnSpc>
                <a:spcPct val="170000"/>
              </a:lnSpc>
              <a:buNone/>
            </a:pPr>
            <a:r>
              <a:rPr lang="pt-BR" sz="1400" dirty="0">
                <a:solidFill>
                  <a:srgbClr val="0000FF"/>
                </a:solidFill>
              </a:rPr>
              <a:t>(Piaget, 2001 [1964], </a:t>
            </a:r>
            <a:r>
              <a:rPr lang="pt-BR" sz="1400" i="1" dirty="0">
                <a:solidFill>
                  <a:srgbClr val="0000FF"/>
                </a:solidFill>
              </a:rPr>
              <a:t>Seis estudos de psicologia</a:t>
            </a:r>
            <a:r>
              <a:rPr lang="pt-BR" sz="1400" dirty="0">
                <a:solidFill>
                  <a:srgbClr val="0000FF"/>
                </a:solidFill>
              </a:rPr>
              <a:t>, p. 40)</a:t>
            </a:r>
            <a:endParaRPr lang="pt-BR" sz="1400" dirty="0"/>
          </a:p>
          <a:p>
            <a:pPr marL="914400" lvl="1" indent="-514350">
              <a:lnSpc>
                <a:spcPct val="170000"/>
              </a:lnSpc>
              <a:buAutoNum type="alphaUcPeriod"/>
            </a:pPr>
            <a:endParaRPr lang="pt-BR" sz="1600" b="1" dirty="0"/>
          </a:p>
          <a:p>
            <a:pPr>
              <a:lnSpc>
                <a:spcPct val="170000"/>
              </a:lnSpc>
            </a:pPr>
            <a:endParaRPr lang="en-US" sz="16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61</a:t>
            </a:fld>
            <a:endParaRPr lang="en-US"/>
          </a:p>
        </p:txBody>
      </p:sp>
    </p:spTree>
    <p:extLst>
      <p:ext uri="{BB962C8B-B14F-4D97-AF65-F5344CB8AC3E}">
        <p14:creationId xmlns:p14="http://schemas.microsoft.com/office/powerpoint/2010/main" val="197410175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br>
              <a:rPr lang="en-US" sz="2800" b="1" dirty="0"/>
            </a:br>
            <a:r>
              <a:rPr lang="en-US" sz="2800" b="1" dirty="0"/>
              <a:t>9.3 </a:t>
            </a:r>
            <a:r>
              <a:rPr lang="en-US" sz="2800" b="1" dirty="0" err="1"/>
              <a:t>Período</a:t>
            </a:r>
            <a:r>
              <a:rPr lang="en-US" sz="2800" b="1" dirty="0"/>
              <a:t> </a:t>
            </a:r>
            <a:r>
              <a:rPr lang="en-US" sz="2800" b="1" dirty="0" err="1"/>
              <a:t>operatório</a:t>
            </a:r>
            <a:r>
              <a:rPr lang="en-US" sz="2800" b="1" dirty="0"/>
              <a:t> </a:t>
            </a:r>
            <a:r>
              <a:rPr lang="en-US" sz="2800" b="1" dirty="0" err="1"/>
              <a:t>concreto</a:t>
            </a:r>
            <a:r>
              <a:rPr lang="en-US" sz="2800" b="1" dirty="0"/>
              <a:t> </a:t>
            </a:r>
            <a:br>
              <a:rPr lang="pt-BR" sz="2700" b="1" dirty="0"/>
            </a:br>
            <a:r>
              <a:rPr lang="pt-BR" sz="2700" b="1" dirty="0"/>
              <a:t>Os progressos da conduta e da socialização</a:t>
            </a:r>
            <a:br>
              <a:rPr lang="pt-BR" dirty="0"/>
            </a:br>
            <a:endParaRPr lang="pt-BR" dirty="0"/>
          </a:p>
        </p:txBody>
      </p:sp>
      <p:sp>
        <p:nvSpPr>
          <p:cNvPr id="3" name="Espaço Reservado para Conteúdo 2"/>
          <p:cNvSpPr>
            <a:spLocks noGrp="1"/>
          </p:cNvSpPr>
          <p:nvPr>
            <p:ph idx="1"/>
          </p:nvPr>
        </p:nvSpPr>
        <p:spPr/>
        <p:txBody>
          <a:bodyPr>
            <a:normAutofit fontScale="32500" lnSpcReduction="20000"/>
          </a:bodyPr>
          <a:lstStyle/>
          <a:p>
            <a:pPr>
              <a:lnSpc>
                <a:spcPct val="170000"/>
              </a:lnSpc>
              <a:buNone/>
            </a:pPr>
            <a:r>
              <a:rPr lang="pt-BR" sz="3700" dirty="0"/>
              <a:t>Quando se visitam as diversas classes em um colégio “ativo”, onde é dada ‘as crianças a liberdade de trabalhar tanto em grupos como isoladamente e de falar durante o trabalho, fica-se surpreso com a diferença entre os meios escolares superiores a sete anos e as classes inferiores. Nos pequenos, não se consegue distinguir com nitidez a atividade privada da feita em colaboração. </a:t>
            </a:r>
          </a:p>
          <a:p>
            <a:pPr>
              <a:lnSpc>
                <a:spcPct val="170000"/>
              </a:lnSpc>
              <a:buNone/>
            </a:pPr>
            <a:endParaRPr lang="pt-BR" sz="3700" dirty="0"/>
          </a:p>
          <a:p>
            <a:pPr>
              <a:lnSpc>
                <a:spcPct val="170000"/>
              </a:lnSpc>
              <a:buNone/>
            </a:pPr>
            <a:r>
              <a:rPr lang="pt-BR" sz="3700" dirty="0"/>
              <a:t>As crianças falam, mas não podemos saber se se escutam. Acontece que vários se dediquem ao mesmo trabalho, mas não sabemos se realmente existe ajuda mútua. Observando os maiores, em seguida, fica-se surpreendido por um duplo progresso: concentração individual, quando o sujeito trabalha sozinho, e colaboração efetiva quando há vida comum. Ora, estes dois aspectos da atividade que se iniciam por volta de sete anos são, na verdade» complementares e resultam das mesmas causas. </a:t>
            </a:r>
          </a:p>
          <a:p>
            <a:pPr>
              <a:lnSpc>
                <a:spcPct val="170000"/>
              </a:lnSpc>
              <a:buNone/>
            </a:pPr>
            <a:endParaRPr lang="pt-BR" sz="3700" dirty="0"/>
          </a:p>
          <a:p>
            <a:pPr>
              <a:lnSpc>
                <a:spcPct val="170000"/>
              </a:lnSpc>
              <a:buNone/>
            </a:pPr>
            <a:r>
              <a:rPr lang="pt-BR" sz="3700" dirty="0"/>
              <a:t>São de tal modo solidários que, à primeira vista, é difícil dizer se é porque a criança se tornou capaz de uma certa reflexão que consegue coordenar suas ações com as dos outros, ou se é o progresso da socialização que faz com que o pensamento seja reforçado por </a:t>
            </a:r>
            <a:r>
              <a:rPr lang="pt-BR" sz="3700" dirty="0">
                <a:solidFill>
                  <a:srgbClr val="FF0000"/>
                </a:solidFill>
              </a:rPr>
              <a:t>interiorização.</a:t>
            </a:r>
          </a:p>
          <a:p>
            <a:pPr>
              <a:lnSpc>
                <a:spcPct val="170000"/>
              </a:lnSpc>
              <a:buNone/>
            </a:pPr>
            <a:r>
              <a:rPr lang="pt-BR" sz="3700" dirty="0">
                <a:solidFill>
                  <a:srgbClr val="0000FF"/>
                </a:solidFill>
              </a:rPr>
              <a:t>(Piaget, 2001 [1964], </a:t>
            </a:r>
            <a:r>
              <a:rPr lang="pt-BR" sz="3700" i="1" dirty="0">
                <a:solidFill>
                  <a:srgbClr val="0000FF"/>
                </a:solidFill>
              </a:rPr>
              <a:t>Seis estudos de psicologia</a:t>
            </a:r>
            <a:r>
              <a:rPr lang="pt-BR" sz="3700" dirty="0">
                <a:solidFill>
                  <a:srgbClr val="0000FF"/>
                </a:solidFill>
              </a:rPr>
              <a:t>, p. 40-1)</a:t>
            </a:r>
            <a:endParaRPr lang="pt-BR" sz="3700" dirty="0"/>
          </a:p>
          <a:p>
            <a:pPr>
              <a:lnSpc>
                <a:spcPct val="170000"/>
              </a:lnSpc>
              <a:buNone/>
            </a:pPr>
            <a:endParaRPr lang="pt-BR" dirty="0">
              <a:solidFill>
                <a:srgbClr val="FF0000"/>
              </a:solidFill>
            </a:endParaRPr>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62</a:t>
            </a:fld>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br>
              <a:rPr lang="en-US" sz="2800" b="1" dirty="0"/>
            </a:br>
            <a:r>
              <a:rPr lang="en-US" sz="2800" b="1" dirty="0"/>
              <a:t>9.3 </a:t>
            </a:r>
            <a:r>
              <a:rPr lang="en-US" sz="2800" b="1" dirty="0" err="1"/>
              <a:t>Período</a:t>
            </a:r>
            <a:r>
              <a:rPr lang="en-US" sz="2800" b="1" dirty="0"/>
              <a:t> </a:t>
            </a:r>
            <a:r>
              <a:rPr lang="en-US" sz="2800" b="1" dirty="0" err="1"/>
              <a:t>operatório</a:t>
            </a:r>
            <a:r>
              <a:rPr lang="en-US" sz="2800" b="1" dirty="0"/>
              <a:t> </a:t>
            </a:r>
            <a:r>
              <a:rPr lang="en-US" sz="2800" b="1" dirty="0" err="1"/>
              <a:t>concreto</a:t>
            </a:r>
            <a:r>
              <a:rPr lang="en-US" sz="2800" b="1" dirty="0"/>
              <a:t> </a:t>
            </a:r>
            <a:br>
              <a:rPr lang="pt-BR" sz="2700" b="1" dirty="0"/>
            </a:br>
            <a:r>
              <a:rPr lang="pt-BR" sz="2700" b="1" dirty="0"/>
              <a:t>Os progressos do pensamento </a:t>
            </a:r>
            <a:br>
              <a:rPr lang="pt-BR" dirty="0"/>
            </a:br>
            <a:endParaRPr lang="pt-BR" dirty="0"/>
          </a:p>
        </p:txBody>
      </p:sp>
      <p:sp>
        <p:nvSpPr>
          <p:cNvPr id="3" name="Espaço Reservado para Conteúdo 2"/>
          <p:cNvSpPr>
            <a:spLocks noGrp="1"/>
          </p:cNvSpPr>
          <p:nvPr>
            <p:ph idx="1"/>
          </p:nvPr>
        </p:nvSpPr>
        <p:spPr/>
        <p:txBody>
          <a:bodyPr>
            <a:normAutofit fontScale="70000" lnSpcReduction="20000"/>
          </a:bodyPr>
          <a:lstStyle/>
          <a:p>
            <a:pPr algn="just">
              <a:lnSpc>
                <a:spcPct val="170000"/>
              </a:lnSpc>
              <a:buNone/>
            </a:pPr>
            <a:r>
              <a:rPr lang="pt-BR" dirty="0"/>
              <a:t>Quando as formas egocêntricas de causalidade e de representação do mundo, ou seja, aquelas moldadas na própria atividade, começam a declinar sob a influência dos fatores que acabamos de ver, aparecem novas formas de explicação, procedentes, em certo sentido, das anteriores, embora corrigindo-as. É surpreendente constatar que, entre as primeiras a aparecer, há algumas semelhantes àquelas adotadas pelos gregos, exatamente na época do declínio das explicações mitológicas.</a:t>
            </a:r>
            <a:br>
              <a:rPr lang="pt-BR" dirty="0"/>
            </a:br>
            <a:r>
              <a:rPr lang="pt-BR" sz="1900" dirty="0">
                <a:solidFill>
                  <a:srgbClr val="0000FF"/>
                </a:solidFill>
              </a:rPr>
              <a:t>(Piaget, 2001 [1964], </a:t>
            </a:r>
            <a:r>
              <a:rPr lang="pt-BR" sz="1900" i="1" dirty="0">
                <a:solidFill>
                  <a:srgbClr val="0000FF"/>
                </a:solidFill>
              </a:rPr>
              <a:t>Seis estudos de psicologia</a:t>
            </a:r>
            <a:r>
              <a:rPr lang="pt-BR" sz="1900" dirty="0">
                <a:solidFill>
                  <a:srgbClr val="0000FF"/>
                </a:solidFill>
              </a:rPr>
              <a:t>, p. 43)</a:t>
            </a:r>
            <a:endParaRPr lang="pt-BR" sz="1900" dirty="0"/>
          </a:p>
          <a:p>
            <a:pPr algn="just">
              <a:lnSpc>
                <a:spcPct val="170000"/>
              </a:lnSpc>
              <a:buNone/>
            </a:pPr>
            <a:endParaRPr lang="pt-BR"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63</a:t>
            </a:fld>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br>
              <a:rPr lang="en-US" sz="2800" b="1" dirty="0"/>
            </a:br>
            <a:r>
              <a:rPr lang="en-US" sz="2700" b="1" dirty="0"/>
              <a:t>9.3 </a:t>
            </a:r>
            <a:r>
              <a:rPr lang="en-US" sz="2700" b="1" dirty="0" err="1"/>
              <a:t>Período</a:t>
            </a:r>
            <a:r>
              <a:rPr lang="en-US" sz="2700" b="1" dirty="0"/>
              <a:t> </a:t>
            </a:r>
            <a:r>
              <a:rPr lang="en-US" sz="2700" b="1" dirty="0" err="1"/>
              <a:t>operatório</a:t>
            </a:r>
            <a:r>
              <a:rPr lang="en-US" sz="2700" b="1" dirty="0"/>
              <a:t> </a:t>
            </a:r>
            <a:r>
              <a:rPr lang="en-US" sz="2700" b="1" dirty="0" err="1"/>
              <a:t>concreto</a:t>
            </a:r>
            <a:r>
              <a:rPr lang="en-US" sz="2700" b="1" dirty="0"/>
              <a:t> </a:t>
            </a:r>
            <a:br>
              <a:rPr lang="en-US" sz="2700" b="1" dirty="0"/>
            </a:br>
            <a:r>
              <a:rPr lang="pt-BR" sz="2700" b="1" dirty="0"/>
              <a:t>As operações racionais</a:t>
            </a:r>
            <a:br>
              <a:rPr lang="pt-BR" sz="2800" dirty="0"/>
            </a:br>
            <a:endParaRPr lang="pt-BR" sz="2800" dirty="0"/>
          </a:p>
        </p:txBody>
      </p:sp>
      <p:sp>
        <p:nvSpPr>
          <p:cNvPr id="3" name="Espaço Reservado para Conteúdo 2"/>
          <p:cNvSpPr>
            <a:spLocks noGrp="1"/>
          </p:cNvSpPr>
          <p:nvPr>
            <p:ph idx="1"/>
          </p:nvPr>
        </p:nvSpPr>
        <p:spPr/>
        <p:txBody>
          <a:bodyPr>
            <a:normAutofit/>
          </a:bodyPr>
          <a:lstStyle/>
          <a:p>
            <a:pPr algn="just">
              <a:lnSpc>
                <a:spcPct val="150000"/>
              </a:lnSpc>
              <a:buNone/>
            </a:pPr>
            <a:endParaRPr lang="pt-BR" sz="1700" dirty="0"/>
          </a:p>
          <a:p>
            <a:pPr algn="just">
              <a:lnSpc>
                <a:spcPct val="150000"/>
              </a:lnSpc>
              <a:buNone/>
            </a:pPr>
            <a:r>
              <a:rPr lang="pt-BR" sz="1700" dirty="0"/>
              <a:t>	As operações do pensamento, depois dos sete anos, correspondem à intuição, que é a forma superior de equilíbrio que o pensamento atinge na primeira infância. É por este motivo que o núcleo operatório da inteligência merece um exame detalhado, já que seu estudo fornece a chave de uma parte </a:t>
            </a:r>
            <a:r>
              <a:rPr lang="pt-BR" sz="1600" dirty="0"/>
              <a:t>essencial do desenvolvimento mental.</a:t>
            </a:r>
          </a:p>
          <a:p>
            <a:pPr algn="just">
              <a:lnSpc>
                <a:spcPct val="150000"/>
              </a:lnSpc>
              <a:buNone/>
            </a:pPr>
            <a:r>
              <a:rPr lang="pt-BR" sz="1600" dirty="0">
                <a:solidFill>
                  <a:srgbClr val="0000FF"/>
                </a:solidFill>
              </a:rPr>
              <a:t>(Piaget, 2001 [1964], </a:t>
            </a:r>
            <a:r>
              <a:rPr lang="pt-BR" sz="1600" i="1" dirty="0">
                <a:solidFill>
                  <a:srgbClr val="0000FF"/>
                </a:solidFill>
              </a:rPr>
              <a:t>Seis estudos de psicologia</a:t>
            </a:r>
            <a:r>
              <a:rPr lang="pt-BR" sz="1600" dirty="0">
                <a:solidFill>
                  <a:srgbClr val="0000FF"/>
                </a:solidFill>
              </a:rPr>
              <a:t>, p. 48)</a:t>
            </a:r>
            <a:endParaRPr lang="pt-BR" sz="1600" dirty="0"/>
          </a:p>
          <a:p>
            <a:pPr algn="just">
              <a:lnSpc>
                <a:spcPct val="150000"/>
              </a:lnSpc>
              <a:buNone/>
            </a:pPr>
            <a:endParaRPr lang="pt-BR" sz="16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64</a:t>
            </a:fld>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sz="2400" b="1" dirty="0"/>
              <a:t>9.3 </a:t>
            </a:r>
            <a:r>
              <a:rPr lang="en-US" sz="2400" b="1" dirty="0" err="1"/>
              <a:t>Período</a:t>
            </a:r>
            <a:r>
              <a:rPr lang="en-US" sz="2400" b="1" dirty="0"/>
              <a:t> </a:t>
            </a:r>
            <a:r>
              <a:rPr lang="en-US" sz="2400" b="1" dirty="0" err="1"/>
              <a:t>operatório</a:t>
            </a:r>
            <a:r>
              <a:rPr lang="en-US" sz="2400" b="1" dirty="0"/>
              <a:t> </a:t>
            </a:r>
            <a:r>
              <a:rPr lang="en-US" sz="2400" b="1" dirty="0" err="1"/>
              <a:t>concreto</a:t>
            </a:r>
            <a:r>
              <a:rPr lang="en-US" sz="2400" b="1" dirty="0"/>
              <a:t> </a:t>
            </a:r>
            <a:br>
              <a:rPr lang="en-US" sz="2400" b="1" dirty="0"/>
            </a:br>
            <a:r>
              <a:rPr lang="pt-BR" sz="2400" b="1" dirty="0"/>
              <a:t>A afetividade, a vontade e os sentimentos morais (1)</a:t>
            </a:r>
          </a:p>
        </p:txBody>
      </p:sp>
      <p:sp>
        <p:nvSpPr>
          <p:cNvPr id="3" name="Espaço Reservado para Conteúdo 2"/>
          <p:cNvSpPr>
            <a:spLocks noGrp="1"/>
          </p:cNvSpPr>
          <p:nvPr>
            <p:ph idx="1"/>
          </p:nvPr>
        </p:nvSpPr>
        <p:spPr/>
        <p:txBody>
          <a:bodyPr>
            <a:noAutofit/>
          </a:bodyPr>
          <a:lstStyle/>
          <a:p>
            <a:pPr algn="just">
              <a:lnSpc>
                <a:spcPct val="170000"/>
              </a:lnSpc>
              <a:buNone/>
            </a:pPr>
            <a:endParaRPr lang="pt-BR" sz="1600" dirty="0"/>
          </a:p>
          <a:p>
            <a:pPr algn="just">
              <a:lnSpc>
                <a:spcPct val="170000"/>
              </a:lnSpc>
              <a:buNone/>
            </a:pPr>
            <a:r>
              <a:rPr lang="pt-BR" sz="1600" dirty="0"/>
              <a:t>Estas observações finais permitem compreender as transformações profundas que se processam na afetividade da segunda infância. Na medida cm que a cooperação entre os indivíduos coordena os pontos de vista em uma reciprocidade que assegura tanto a autonomia como a coesão, c na medida cm que, paralelamente, o agrupamento das operações intelectuais situa os diversos pontos de vista intuitivos em um conjunto reversível, desprovido de contradições, a afetividade, entre os sete e os doze anos, caracteriza-se pela aparição de novos sentimentos morais e, sobretudo, por uma organização da vontade, que leva a uma melhor integração do eu e a uma regulação da vida afetiva. </a:t>
            </a:r>
          </a:p>
          <a:p>
            <a:pPr algn="just">
              <a:lnSpc>
                <a:spcPct val="170000"/>
              </a:lnSpc>
              <a:buNone/>
            </a:pPr>
            <a:r>
              <a:rPr lang="pt-BR" sz="1600" dirty="0">
                <a:solidFill>
                  <a:srgbClr val="0000FF"/>
                </a:solidFill>
              </a:rPr>
              <a:t>(Piaget, 2001 [1964], </a:t>
            </a:r>
            <a:r>
              <a:rPr lang="pt-BR" sz="1600" i="1" dirty="0">
                <a:solidFill>
                  <a:srgbClr val="0000FF"/>
                </a:solidFill>
              </a:rPr>
              <a:t>Seis estudos de psicologia</a:t>
            </a:r>
            <a:r>
              <a:rPr lang="pt-BR" sz="1600" dirty="0">
                <a:solidFill>
                  <a:srgbClr val="0000FF"/>
                </a:solidFill>
              </a:rPr>
              <a:t>, p. 53)</a:t>
            </a:r>
            <a:endParaRPr lang="pt-BR" sz="1600" dirty="0"/>
          </a:p>
          <a:p>
            <a:pPr algn="just">
              <a:lnSpc>
                <a:spcPct val="170000"/>
              </a:lnSpc>
              <a:buNone/>
            </a:pPr>
            <a:endParaRPr lang="pt-BR" sz="1600" dirty="0"/>
          </a:p>
          <a:p>
            <a:pPr algn="just">
              <a:lnSpc>
                <a:spcPct val="170000"/>
              </a:lnSpc>
              <a:buNone/>
            </a:pPr>
            <a:br>
              <a:rPr lang="pt-BR" sz="1600" dirty="0"/>
            </a:br>
            <a:endParaRPr lang="pt-BR" sz="16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65</a:t>
            </a:fld>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n-US" sz="2400" b="1" dirty="0"/>
              <a:t>9.3 </a:t>
            </a:r>
            <a:r>
              <a:rPr lang="en-US" sz="2400" b="1" dirty="0" err="1"/>
              <a:t>Período</a:t>
            </a:r>
            <a:r>
              <a:rPr lang="en-US" sz="2400" b="1" dirty="0"/>
              <a:t> </a:t>
            </a:r>
            <a:r>
              <a:rPr lang="en-US" sz="2400" b="1" dirty="0" err="1"/>
              <a:t>operatório</a:t>
            </a:r>
            <a:r>
              <a:rPr lang="en-US" sz="2400" b="1" dirty="0"/>
              <a:t> </a:t>
            </a:r>
            <a:r>
              <a:rPr lang="en-US" sz="2400" b="1" dirty="0" err="1"/>
              <a:t>concreto</a:t>
            </a:r>
            <a:r>
              <a:rPr lang="en-US" sz="2400" b="1" dirty="0"/>
              <a:t> </a:t>
            </a:r>
            <a:br>
              <a:rPr lang="pt-BR" sz="2400" b="1" dirty="0"/>
            </a:br>
            <a:r>
              <a:rPr lang="pt-BR" sz="2400" b="1" dirty="0"/>
              <a:t>A afetividade, a vontade e os sentimentos morais (2)</a:t>
            </a:r>
          </a:p>
        </p:txBody>
      </p:sp>
      <p:sp>
        <p:nvSpPr>
          <p:cNvPr id="3" name="Espaço Reservado para Conteúdo 2"/>
          <p:cNvSpPr>
            <a:spLocks noGrp="1"/>
          </p:cNvSpPr>
          <p:nvPr>
            <p:ph idx="1"/>
          </p:nvPr>
        </p:nvSpPr>
        <p:spPr/>
        <p:txBody>
          <a:bodyPr>
            <a:noAutofit/>
          </a:bodyPr>
          <a:lstStyle/>
          <a:p>
            <a:pPr algn="just">
              <a:lnSpc>
                <a:spcPct val="170000"/>
              </a:lnSpc>
              <a:buNone/>
            </a:pPr>
            <a:r>
              <a:rPr lang="pt-BR" sz="1200" dirty="0"/>
              <a:t>Já vimos acima (II-D) como os primeiros sentimentos morais se originaram do respeito unilateral da criança em relação a seus pais, ou ao adulto, e também como este respeito estabelece a formação de uma moral de obediência ou </a:t>
            </a:r>
            <a:r>
              <a:rPr lang="pt-BR" sz="1200" dirty="0" err="1"/>
              <a:t>heteronomia</a:t>
            </a:r>
            <a:r>
              <a:rPr lang="pt-BR" sz="1200" dirty="0"/>
              <a:t>. O novo sentimento, que intervém em função da cooperação entre as crianças, e das formas de vida social dela decorrentes (ver HI-A), consiste essencialmente em mútuo respeito. Este existe quando os indivíduos se atribuem, reciprocamente, um valor pessoal equivalente, não se limitando a valorizar uma ou outra ação específica. Geneticamente, o respeito mútuo se origina do respeito unilateral, do qual constitui uma forma  limite. Acontece que um indivíduo sinta o outro como superior em determinado aspecto e em posição de reciprocidade em aspecto diferente. Neste caso. uma valorização mútua global segue-se cedo ou tarde. De maneira geral, existe respeito mútuo em toda amizade fundada na estima, em toda colaboração que exclua a autoridade etc. </a:t>
            </a:r>
          </a:p>
          <a:p>
            <a:pPr algn="just">
              <a:lnSpc>
                <a:spcPct val="170000"/>
              </a:lnSpc>
              <a:buNone/>
            </a:pPr>
            <a:br>
              <a:rPr lang="pt-BR" sz="1200" dirty="0"/>
            </a:br>
            <a:r>
              <a:rPr lang="pt-BR" sz="1200" dirty="0"/>
              <a:t>Ora, o respeito mútuo conduz a formas novas de sentimentos morais. Distintas da obediência exterior inicial. Podem-se citar, em primeiro lugar, as transformações referentes ao sentimento da regra, tanto a que </a:t>
            </a:r>
            <a:r>
              <a:rPr lang="pt-BR" sz="1200" dirty="0">
                <a:solidFill>
                  <a:srgbClr val="FF0000"/>
                </a:solidFill>
              </a:rPr>
              <a:t>???????</a:t>
            </a:r>
            <a:r>
              <a:rPr lang="pt-BR" sz="1200" dirty="0"/>
              <a:t> crianças entre si, como aquela que as une ao adulto. </a:t>
            </a:r>
          </a:p>
          <a:p>
            <a:pPr algn="just">
              <a:lnSpc>
                <a:spcPct val="170000"/>
              </a:lnSpc>
              <a:buNone/>
            </a:pPr>
            <a:r>
              <a:rPr lang="pt-BR" sz="1200" dirty="0">
                <a:solidFill>
                  <a:srgbClr val="0000FF"/>
                </a:solidFill>
              </a:rPr>
              <a:t>(Piaget, 2001 [1964], </a:t>
            </a:r>
            <a:r>
              <a:rPr lang="pt-BR" sz="1200" i="1" dirty="0">
                <a:solidFill>
                  <a:srgbClr val="0000FF"/>
                </a:solidFill>
              </a:rPr>
              <a:t>Seis estudos de psicologia</a:t>
            </a:r>
            <a:r>
              <a:rPr lang="pt-BR" sz="1200" dirty="0">
                <a:solidFill>
                  <a:srgbClr val="0000FF"/>
                </a:solidFill>
              </a:rPr>
              <a:t>, p. 53)</a:t>
            </a:r>
            <a:endParaRPr lang="pt-BR" sz="1200" dirty="0"/>
          </a:p>
          <a:p>
            <a:pPr algn="just">
              <a:lnSpc>
                <a:spcPct val="170000"/>
              </a:lnSpc>
              <a:buNone/>
            </a:pPr>
            <a:endParaRPr lang="pt-BR" sz="12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66</a:t>
            </a:fld>
            <a:endParaRPr lang="en-US"/>
          </a:p>
        </p:txBody>
      </p:sp>
    </p:spTree>
    <p:extLst>
      <p:ext uri="{BB962C8B-B14F-4D97-AF65-F5344CB8AC3E}">
        <p14:creationId xmlns:p14="http://schemas.microsoft.com/office/powerpoint/2010/main" val="7384656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t>9.4 </a:t>
            </a:r>
            <a:r>
              <a:rPr lang="en-US" sz="2000" b="1" dirty="0" err="1"/>
              <a:t>Período</a:t>
            </a:r>
            <a:r>
              <a:rPr lang="en-US" sz="2000" b="1" dirty="0"/>
              <a:t> </a:t>
            </a:r>
            <a:r>
              <a:rPr lang="en-US" sz="2000" b="1" dirty="0" err="1"/>
              <a:t>operatório</a:t>
            </a:r>
            <a:r>
              <a:rPr lang="en-US" sz="2000" b="1" dirty="0"/>
              <a:t> </a:t>
            </a:r>
            <a:r>
              <a:rPr lang="en-US" sz="2000" b="1" dirty="0" err="1"/>
              <a:t>abstrato</a:t>
            </a:r>
            <a:br>
              <a:rPr lang="en-US" sz="2000" b="1" dirty="0"/>
            </a:br>
            <a:r>
              <a:rPr lang="en-US" sz="2000" b="1" dirty="0"/>
              <a:t>(</a:t>
            </a:r>
            <a:r>
              <a:rPr lang="en-US" sz="2000" b="1" dirty="0" err="1"/>
              <a:t>começa</a:t>
            </a:r>
            <a:r>
              <a:rPr lang="en-US" sz="2000" b="1" dirty="0"/>
              <a:t> </a:t>
            </a:r>
            <a:r>
              <a:rPr lang="en-US" sz="2000" b="1" dirty="0" err="1"/>
              <a:t>na</a:t>
            </a:r>
            <a:r>
              <a:rPr lang="en-US" sz="2000" b="1" dirty="0"/>
              <a:t> </a:t>
            </a:r>
            <a:r>
              <a:rPr lang="en-US" sz="2000" b="1" dirty="0" err="1"/>
              <a:t>adolescência</a:t>
            </a:r>
            <a:r>
              <a:rPr lang="en-US" sz="2000" b="1" dirty="0"/>
              <a:t> </a:t>
            </a:r>
            <a:r>
              <a:rPr lang="en-US" sz="2000" b="1" dirty="0">
                <a:sym typeface="Wingdings" pitchFamily="2" charset="2"/>
              </a:rPr>
              <a:t> ) </a:t>
            </a:r>
            <a:br>
              <a:rPr lang="en-US" sz="2200" b="1" dirty="0"/>
            </a:br>
            <a:endParaRPr lang="en-US" sz="2000" b="1" dirty="0"/>
          </a:p>
        </p:txBody>
      </p:sp>
      <p:sp>
        <p:nvSpPr>
          <p:cNvPr id="3" name="Content Placeholder 2"/>
          <p:cNvSpPr>
            <a:spLocks noGrp="1"/>
          </p:cNvSpPr>
          <p:nvPr>
            <p:ph idx="1"/>
          </p:nvPr>
        </p:nvSpPr>
        <p:spPr/>
        <p:txBody>
          <a:bodyPr/>
          <a:lstStyle/>
          <a:p>
            <a:pPr marL="0" indent="0">
              <a:buNone/>
            </a:pPr>
            <a:endParaRPr lang="pt-BR" sz="2000" b="1" dirty="0"/>
          </a:p>
          <a:p>
            <a:pPr marL="0" indent="0">
              <a:buNone/>
            </a:pPr>
            <a:endParaRPr lang="pt-BR" sz="2000" b="1" dirty="0"/>
          </a:p>
          <a:p>
            <a:pPr marL="0" indent="0">
              <a:buNone/>
            </a:pPr>
            <a:r>
              <a:rPr lang="pt-BR" sz="2000" b="1" dirty="0"/>
              <a:t>6</a:t>
            </a:r>
            <a:r>
              <a:rPr lang="pt-BR" sz="2000" b="1" baseline="30000" dirty="0"/>
              <a:t>o</a:t>
            </a:r>
            <a:r>
              <a:rPr lang="pt-BR" sz="2000" b="1" dirty="0"/>
              <a:t>. O estágio das operações intelectuais abstratas, da formação da personalidade e da inserção afetiva e intelectual na sociedade dos adultos.</a:t>
            </a:r>
            <a:br>
              <a:rPr lang="pt-BR" sz="2000" b="1" dirty="0"/>
            </a:br>
            <a:endParaRPr lang="en-US" sz="2000" b="1" dirty="0"/>
          </a:p>
          <a:p>
            <a:pPr marL="0" indent="0">
              <a:buNone/>
            </a:pPr>
            <a:endParaRPr lang="en-US" sz="2000" dirty="0"/>
          </a:p>
          <a:p>
            <a:pPr marL="514350" indent="-514350">
              <a:buAutoNum type="alphaUcPeriod"/>
            </a:pPr>
            <a:r>
              <a:rPr lang="en-US" sz="2000" dirty="0"/>
              <a:t>O </a:t>
            </a:r>
            <a:r>
              <a:rPr lang="en-US" sz="2000" dirty="0" err="1"/>
              <a:t>pensamento</a:t>
            </a:r>
            <a:r>
              <a:rPr lang="en-US" sz="2000" dirty="0"/>
              <a:t> e </a:t>
            </a:r>
            <a:r>
              <a:rPr lang="en-US" sz="2000" dirty="0" err="1"/>
              <a:t>suas</a:t>
            </a:r>
            <a:r>
              <a:rPr lang="en-US" sz="2000" dirty="0"/>
              <a:t> </a:t>
            </a:r>
            <a:r>
              <a:rPr lang="en-US" sz="2000" dirty="0" err="1"/>
              <a:t>operações</a:t>
            </a:r>
            <a:endParaRPr lang="en-US" sz="2000" dirty="0"/>
          </a:p>
          <a:p>
            <a:pPr marL="0" indent="0">
              <a:buNone/>
            </a:pPr>
            <a:endParaRPr lang="en-US" sz="2000" dirty="0"/>
          </a:p>
          <a:p>
            <a:pPr marL="514350" indent="-514350">
              <a:buAutoNum type="alphaUcPeriod"/>
            </a:pPr>
            <a:r>
              <a:rPr lang="en-US" sz="2000" dirty="0"/>
              <a:t>A </a:t>
            </a:r>
            <a:r>
              <a:rPr lang="en-US" sz="2000" dirty="0" err="1"/>
              <a:t>afetividade</a:t>
            </a:r>
            <a:r>
              <a:rPr lang="en-US" sz="2000" dirty="0"/>
              <a:t> da </a:t>
            </a:r>
            <a:r>
              <a:rPr lang="en-US" sz="2000" dirty="0" err="1"/>
              <a:t>personalidade</a:t>
            </a:r>
            <a:r>
              <a:rPr lang="en-US" sz="2000" dirty="0"/>
              <a:t> no </a:t>
            </a:r>
            <a:r>
              <a:rPr lang="en-US" sz="2000" dirty="0" err="1"/>
              <a:t>mundo</a:t>
            </a:r>
            <a:r>
              <a:rPr lang="en-US" sz="2000" dirty="0"/>
              <a:t> social dos </a:t>
            </a:r>
            <a:r>
              <a:rPr lang="en-US" sz="2000" dirty="0" err="1"/>
              <a:t>adultos</a:t>
            </a:r>
            <a:endParaRPr lang="en-US" sz="2000" dirty="0"/>
          </a:p>
          <a:p>
            <a:pPr marL="0" indent="0">
              <a:buNone/>
            </a:pPr>
            <a:endParaRPr lang="en-US" sz="2000" dirty="0"/>
          </a:p>
          <a:p>
            <a:pPr marL="0" indent="0">
              <a:buNone/>
            </a:pPr>
            <a:r>
              <a:rPr lang="pt-BR" sz="2000" dirty="0">
                <a:solidFill>
                  <a:srgbClr val="0000FF"/>
                </a:solidFill>
              </a:rPr>
              <a:t>(Piaget, 2001 [1964], </a:t>
            </a:r>
            <a:r>
              <a:rPr lang="pt-BR" sz="2000" i="1" dirty="0">
                <a:solidFill>
                  <a:srgbClr val="0000FF"/>
                </a:solidFill>
              </a:rPr>
              <a:t>Seis estudos de psicologia</a:t>
            </a:r>
            <a:r>
              <a:rPr lang="pt-BR" sz="2000" dirty="0">
                <a:solidFill>
                  <a:srgbClr val="0000FF"/>
                </a:solidFill>
              </a:rPr>
              <a:t>, p. 57)</a:t>
            </a:r>
            <a:endParaRPr lang="pt-BR" sz="2000" dirty="0"/>
          </a:p>
          <a:p>
            <a:pPr marL="0" indent="0">
              <a:buNone/>
            </a:pPr>
            <a:endParaRPr lang="en-US" sz="20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67</a:t>
            </a:fld>
            <a:endParaRPr lang="en-US"/>
          </a:p>
        </p:txBody>
      </p:sp>
    </p:spTree>
    <p:extLst>
      <p:ext uri="{BB962C8B-B14F-4D97-AF65-F5344CB8AC3E}">
        <p14:creationId xmlns:p14="http://schemas.microsoft.com/office/powerpoint/2010/main" val="30119203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b="1" dirty="0"/>
              <a:t>9.4 Período abstrato</a:t>
            </a:r>
            <a:br>
              <a:rPr lang="pt-BR" sz="2400" b="1" dirty="0"/>
            </a:br>
            <a:r>
              <a:rPr lang="pt-BR" sz="2400" b="1" dirty="0"/>
              <a:t>O pensamento e suas operações (1)  </a:t>
            </a:r>
          </a:p>
        </p:txBody>
      </p:sp>
      <p:sp>
        <p:nvSpPr>
          <p:cNvPr id="3" name="Espaço Reservado para Conteúdo 2"/>
          <p:cNvSpPr>
            <a:spLocks noGrp="1"/>
          </p:cNvSpPr>
          <p:nvPr>
            <p:ph idx="1"/>
          </p:nvPr>
        </p:nvSpPr>
        <p:spPr/>
        <p:txBody>
          <a:bodyPr>
            <a:normAutofit fontScale="32500" lnSpcReduction="20000"/>
          </a:bodyPr>
          <a:lstStyle/>
          <a:p>
            <a:pPr algn="just">
              <a:lnSpc>
                <a:spcPct val="170000"/>
              </a:lnSpc>
              <a:buNone/>
            </a:pPr>
            <a:r>
              <a:rPr lang="pt-BR" dirty="0"/>
              <a:t> 	</a:t>
            </a:r>
            <a:r>
              <a:rPr lang="pt-BR" sz="4400" dirty="0"/>
              <a:t>Comparado a uma criança, o adolescente é um indivíduo constrói sistemas </a:t>
            </a:r>
            <a:r>
              <a:rPr lang="pt-BR" sz="4400" dirty="0">
                <a:solidFill>
                  <a:srgbClr val="FF0000"/>
                </a:solidFill>
              </a:rPr>
              <a:t>???????</a:t>
            </a:r>
            <a:r>
              <a:rPr lang="pt-BR" sz="4400" dirty="0"/>
              <a:t> </a:t>
            </a:r>
            <a:r>
              <a:rPr lang="pt-BR" sz="4400" dirty="0">
                <a:solidFill>
                  <a:srgbClr val="FF0000"/>
                </a:solidFill>
              </a:rPr>
              <a:t>"teorias</a:t>
            </a:r>
            <a:r>
              <a:rPr lang="pt-BR" sz="4400" dirty="0"/>
              <a:t>". A criança não constrói sistemas, ela os tem inconsciente ou </a:t>
            </a:r>
            <a:r>
              <a:rPr lang="pt-BR" sz="4400" dirty="0" err="1"/>
              <a:t>preconscientemente</a:t>
            </a:r>
            <a:r>
              <a:rPr lang="pt-BR" sz="4400" dirty="0"/>
              <a:t>, no sentido de que estes são </a:t>
            </a:r>
            <a:r>
              <a:rPr lang="pt-BR" sz="4400" dirty="0">
                <a:solidFill>
                  <a:srgbClr val="FF0000"/>
                </a:solidFill>
              </a:rPr>
              <a:t>???????</a:t>
            </a:r>
            <a:r>
              <a:rPr lang="pt-BR" sz="4400" dirty="0"/>
              <a:t> </a:t>
            </a:r>
            <a:r>
              <a:rPr lang="pt-BR" sz="4400" dirty="0">
                <a:solidFill>
                  <a:srgbClr val="FF0000"/>
                </a:solidFill>
              </a:rPr>
              <a:t>???????</a:t>
            </a:r>
            <a:r>
              <a:rPr lang="pt-BR" sz="4400" dirty="0"/>
              <a:t> , e de que apenas o observador exterior consegue compreendê-los, </a:t>
            </a:r>
            <a:br>
              <a:rPr lang="pt-BR" sz="4400" dirty="0"/>
            </a:br>
            <a:r>
              <a:rPr lang="pt-BR" sz="4400" dirty="0"/>
              <a:t>já que a criança não os "reflete". Ou, melhor, pensa concretamente sobre cada problema à medida que a realidade os propõe, e não liga suas soluções por meio de teorias gerais, das quais se destacaria o princípio. Ao contrário, o que surpreende no adolescente é o seu interesse por problemas inatuais, sem relação com as realidades vividas no dia-a-dia, ou por aqueles que antecipam, com uma ingenuidade desconcertante, as situações futuras do mundo, muitas vezes quiméricas. O que mais espanta, sobretudo, é sua fácil idade de elaborar  teorias abstraias. Existem alguns que escrevem, que criam uma </a:t>
            </a:r>
            <a:r>
              <a:rPr lang="pt-BR" sz="4400" dirty="0" err="1"/>
              <a:t>fïlosofia</a:t>
            </a:r>
            <a:r>
              <a:rPr lang="pt-BR" sz="4400" dirty="0"/>
              <a:t>, uma política, uma estética ou outra coisa. Outros não escrevem, mas falam. </a:t>
            </a:r>
          </a:p>
          <a:p>
            <a:pPr algn="just">
              <a:lnSpc>
                <a:spcPct val="170000"/>
              </a:lnSpc>
              <a:buNone/>
            </a:pPr>
            <a:r>
              <a:rPr lang="pt-BR" sz="4400" dirty="0">
                <a:solidFill>
                  <a:srgbClr val="0000FF"/>
                </a:solidFill>
              </a:rPr>
              <a:t>(Piaget, 2001 [1964], </a:t>
            </a:r>
            <a:r>
              <a:rPr lang="pt-BR" sz="4400" i="1" dirty="0">
                <a:solidFill>
                  <a:srgbClr val="0000FF"/>
                </a:solidFill>
              </a:rPr>
              <a:t>Seis estudos de psicologia</a:t>
            </a:r>
            <a:r>
              <a:rPr lang="pt-BR" sz="4400" dirty="0">
                <a:solidFill>
                  <a:srgbClr val="0000FF"/>
                </a:solidFill>
              </a:rPr>
              <a:t>, p. 58)</a:t>
            </a:r>
            <a:endParaRPr lang="pt-BR" sz="4400" dirty="0"/>
          </a:p>
          <a:p>
            <a:pPr algn="just">
              <a:lnSpc>
                <a:spcPct val="170000"/>
              </a:lnSpc>
              <a:buNone/>
            </a:pPr>
            <a:endParaRPr lang="pt-BR" sz="44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68</a:t>
            </a:fld>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b="1" dirty="0"/>
              <a:t>9.4 Período operatório abstrato</a:t>
            </a:r>
            <a:br>
              <a:rPr lang="pt-BR" sz="2400" b="1" dirty="0"/>
            </a:br>
            <a:r>
              <a:rPr lang="pt-BR" sz="2400" b="1" dirty="0"/>
              <a:t>O pensamento e suas operações (2)  </a:t>
            </a:r>
          </a:p>
        </p:txBody>
      </p:sp>
      <p:sp>
        <p:nvSpPr>
          <p:cNvPr id="3" name="Espaço Reservado para Conteúdo 2"/>
          <p:cNvSpPr>
            <a:spLocks noGrp="1"/>
          </p:cNvSpPr>
          <p:nvPr>
            <p:ph idx="1"/>
          </p:nvPr>
        </p:nvSpPr>
        <p:spPr/>
        <p:txBody>
          <a:bodyPr>
            <a:normAutofit fontScale="47500" lnSpcReduction="20000"/>
          </a:bodyPr>
          <a:lstStyle/>
          <a:p>
            <a:pPr>
              <a:lnSpc>
                <a:spcPct val="170000"/>
              </a:lnSpc>
              <a:buNone/>
            </a:pPr>
            <a:endParaRPr lang="pt-BR" dirty="0"/>
          </a:p>
          <a:p>
            <a:pPr>
              <a:lnSpc>
                <a:spcPct val="170000"/>
              </a:lnSpc>
              <a:buNone/>
            </a:pPr>
            <a:r>
              <a:rPr lang="pt-BR" dirty="0"/>
              <a:t>	 </a:t>
            </a:r>
            <a:r>
              <a:rPr lang="pt-BR" sz="4400" dirty="0"/>
              <a:t>A maioria, porém, fala pouco de suas produções pessoais, limitando-se a ruminá-las de maneira íntima e secreta. Mas todos têm teorias e sistemas  que transformam o mundo, em um ponto ou noutro.  Ora, a obtenção desta nova forma de pensamento, por ideias gerais e construções abstraías, efetua-se, na verdade, de modo bastante contínuo e menos brusco do que parece, a partir do pensamento concreto </a:t>
            </a:r>
            <a:r>
              <a:rPr lang="pt-BR" sz="4400" dirty="0">
                <a:solidFill>
                  <a:srgbClr val="FF0000"/>
                </a:solidFill>
              </a:rPr>
              <a:t>???????</a:t>
            </a:r>
            <a:r>
              <a:rPr lang="pt-BR" sz="4400" dirty="0"/>
              <a:t> </a:t>
            </a:r>
            <a:r>
              <a:rPr lang="pt-BR" sz="4400" dirty="0">
                <a:solidFill>
                  <a:srgbClr val="FF0000"/>
                </a:solidFill>
              </a:rPr>
              <a:t>???????</a:t>
            </a:r>
            <a:r>
              <a:rPr lang="pt-BR" sz="4400" dirty="0"/>
              <a:t> </a:t>
            </a:r>
            <a:r>
              <a:rPr lang="pt-BR" sz="4400" dirty="0">
                <a:solidFill>
                  <a:srgbClr val="FF0000"/>
                </a:solidFill>
              </a:rPr>
              <a:t>???????</a:t>
            </a:r>
            <a:r>
              <a:rPr lang="pt-BR" sz="4400" dirty="0"/>
              <a:t> ^</a:t>
            </a:r>
          </a:p>
          <a:p>
            <a:pPr>
              <a:lnSpc>
                <a:spcPct val="170000"/>
              </a:lnSpc>
              <a:buNone/>
            </a:pPr>
            <a:r>
              <a:rPr lang="pt-BR" sz="4400" dirty="0">
                <a:solidFill>
                  <a:srgbClr val="0000FF"/>
                </a:solidFill>
              </a:rPr>
              <a:t>(Piaget, 2001 [1964], </a:t>
            </a:r>
            <a:r>
              <a:rPr lang="pt-BR" sz="4400" i="1" dirty="0">
                <a:solidFill>
                  <a:srgbClr val="0000FF"/>
                </a:solidFill>
              </a:rPr>
              <a:t>Seis estudos de psicologia</a:t>
            </a:r>
            <a:r>
              <a:rPr lang="pt-BR" sz="4400" dirty="0">
                <a:solidFill>
                  <a:srgbClr val="0000FF"/>
                </a:solidFill>
              </a:rPr>
              <a:t>, p. 58)</a:t>
            </a:r>
            <a:endParaRPr lang="pt-BR" sz="4400" dirty="0"/>
          </a:p>
          <a:p>
            <a:pPr>
              <a:lnSpc>
                <a:spcPct val="170000"/>
              </a:lnSpc>
              <a:buNone/>
            </a:pPr>
            <a:endParaRPr lang="pt-BR" sz="44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69</a:t>
            </a:fld>
            <a:endParaRPr lang="en-US"/>
          </a:p>
        </p:txBody>
      </p:sp>
    </p:spTree>
    <p:extLst>
      <p:ext uri="{BB962C8B-B14F-4D97-AF65-F5344CB8AC3E}">
        <p14:creationId xmlns:p14="http://schemas.microsoft.com/office/powerpoint/2010/main" val="3243114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err="1"/>
              <a:t>Esquema</a:t>
            </a:r>
            <a:r>
              <a:rPr lang="en-US" sz="2800" b="1" dirty="0"/>
              <a:t> </a:t>
            </a:r>
            <a:r>
              <a:rPr lang="en-US" sz="2800" b="1" dirty="0" err="1"/>
              <a:t>geral</a:t>
            </a:r>
            <a:r>
              <a:rPr lang="en-US" sz="2800" b="1" dirty="0"/>
              <a:t> </a:t>
            </a:r>
            <a:br>
              <a:rPr lang="en-US" sz="2800" b="1" dirty="0"/>
            </a:br>
            <a:r>
              <a:rPr lang="en-US" sz="2800" b="1" dirty="0" err="1"/>
              <a:t>para</a:t>
            </a:r>
            <a:r>
              <a:rPr lang="en-US" sz="2800" b="1" dirty="0"/>
              <a:t> </a:t>
            </a:r>
            <a:r>
              <a:rPr lang="en-US" sz="2800" b="1" dirty="0" err="1"/>
              <a:t>apresentação</a:t>
            </a:r>
            <a:r>
              <a:rPr lang="en-US" sz="2800" b="1" dirty="0"/>
              <a:t> das </a:t>
            </a:r>
            <a:r>
              <a:rPr lang="en-US" sz="2800" b="1" dirty="0" err="1"/>
              <a:t>propostas</a:t>
            </a:r>
            <a:r>
              <a:rPr lang="en-US" sz="2800" b="1" dirty="0"/>
              <a:t> de Jean Piaget</a:t>
            </a:r>
          </a:p>
        </p:txBody>
      </p:sp>
      <p:sp>
        <p:nvSpPr>
          <p:cNvPr id="3" name="Content Placeholder 2"/>
          <p:cNvSpPr>
            <a:spLocks noGrp="1"/>
          </p:cNvSpPr>
          <p:nvPr>
            <p:ph idx="1"/>
          </p:nvPr>
        </p:nvSpPr>
        <p:spPr>
          <a:xfrm>
            <a:off x="457200" y="1417638"/>
            <a:ext cx="8229600" cy="4708525"/>
          </a:xfrm>
        </p:spPr>
        <p:txBody>
          <a:bodyPr>
            <a:noAutofit/>
          </a:bodyPr>
          <a:lstStyle/>
          <a:p>
            <a:pPr>
              <a:buAutoNum type="arabicPeriod"/>
            </a:pPr>
            <a:endParaRPr lang="en-US" sz="1400" b="1" dirty="0"/>
          </a:p>
          <a:p>
            <a:pPr>
              <a:buAutoNum type="arabicPeriod"/>
            </a:pPr>
            <a:endParaRPr lang="en-US" sz="2000" b="1" dirty="0"/>
          </a:p>
          <a:p>
            <a:pPr>
              <a:buAutoNum type="arabicPeriod"/>
            </a:pPr>
            <a:r>
              <a:rPr lang="en-US" sz="2000" b="1" dirty="0" err="1"/>
              <a:t>Proposta</a:t>
            </a:r>
            <a:r>
              <a:rPr lang="en-US" sz="2000" b="1" dirty="0"/>
              <a:t>: </a:t>
            </a:r>
            <a:r>
              <a:rPr lang="en-US" sz="1400" b="1" dirty="0" err="1">
                <a:solidFill>
                  <a:srgbClr val="FF0000"/>
                </a:solidFill>
              </a:rPr>
              <a:t>Epistemologia</a:t>
            </a:r>
            <a:r>
              <a:rPr lang="en-US" sz="1400" b="1" dirty="0">
                <a:solidFill>
                  <a:srgbClr val="FF0000"/>
                </a:solidFill>
              </a:rPr>
              <a:t> </a:t>
            </a:r>
            <a:r>
              <a:rPr lang="en-US" sz="1400" b="1" dirty="0" err="1">
                <a:solidFill>
                  <a:srgbClr val="FF0000"/>
                </a:solidFill>
              </a:rPr>
              <a:t>Genética</a:t>
            </a:r>
            <a:r>
              <a:rPr lang="en-US" sz="1400" b="1" dirty="0">
                <a:solidFill>
                  <a:srgbClr val="FF0000"/>
                </a:solidFill>
              </a:rPr>
              <a:t> , </a:t>
            </a:r>
            <a:r>
              <a:rPr lang="en-US" sz="1400" b="1" dirty="0" err="1">
                <a:solidFill>
                  <a:srgbClr val="FF0000"/>
                </a:solidFill>
              </a:rPr>
              <a:t>construtivista</a:t>
            </a:r>
            <a:r>
              <a:rPr lang="en-US" sz="1400" b="1" dirty="0">
                <a:solidFill>
                  <a:srgbClr val="FF0000"/>
                </a:solidFill>
              </a:rPr>
              <a:t> e </a:t>
            </a:r>
            <a:r>
              <a:rPr lang="en-US" sz="1400" b="1" dirty="0" err="1">
                <a:solidFill>
                  <a:srgbClr val="FF0000"/>
                </a:solidFill>
              </a:rPr>
              <a:t>interacionista</a:t>
            </a:r>
            <a:endParaRPr lang="en-US" sz="1400" dirty="0">
              <a:solidFill>
                <a:srgbClr val="FF0000"/>
              </a:solidFill>
            </a:endParaRPr>
          </a:p>
          <a:p>
            <a:pPr marL="0" indent="0">
              <a:buNone/>
            </a:pPr>
            <a:endParaRPr lang="en-US" sz="2000" b="1" dirty="0"/>
          </a:p>
          <a:p>
            <a:pPr>
              <a:buNone/>
            </a:pPr>
            <a:r>
              <a:rPr lang="en-US" sz="2000" b="1" dirty="0"/>
              <a:t>2.   </a:t>
            </a:r>
            <a:r>
              <a:rPr lang="en-US" sz="2000" b="1" dirty="0" err="1"/>
              <a:t>Biografia</a:t>
            </a:r>
            <a:r>
              <a:rPr lang="en-US" sz="2000" b="1" dirty="0"/>
              <a:t> </a:t>
            </a:r>
            <a:r>
              <a:rPr lang="en-US" sz="1400" b="1" dirty="0" err="1">
                <a:solidFill>
                  <a:srgbClr val="FF0000"/>
                </a:solidFill>
              </a:rPr>
              <a:t>Formação</a:t>
            </a:r>
            <a:r>
              <a:rPr lang="en-US" sz="1400" b="1" dirty="0">
                <a:solidFill>
                  <a:srgbClr val="FF0000"/>
                </a:solidFill>
              </a:rPr>
              <a:t> (</a:t>
            </a:r>
            <a:r>
              <a:rPr lang="en-US" sz="1400" b="1" dirty="0" err="1">
                <a:solidFill>
                  <a:srgbClr val="FF0000"/>
                </a:solidFill>
              </a:rPr>
              <a:t>biólogo</a:t>
            </a:r>
            <a:r>
              <a:rPr lang="en-US" sz="1400" b="1" dirty="0">
                <a:solidFill>
                  <a:srgbClr val="FF0000"/>
                </a:solidFill>
              </a:rPr>
              <a:t> + </a:t>
            </a:r>
            <a:r>
              <a:rPr lang="en-US" sz="1400" b="1" dirty="0" err="1">
                <a:solidFill>
                  <a:srgbClr val="FF0000"/>
                </a:solidFill>
              </a:rPr>
              <a:t>epistemólogo</a:t>
            </a:r>
            <a:r>
              <a:rPr lang="en-US" sz="1400" b="1" dirty="0">
                <a:solidFill>
                  <a:srgbClr val="FF0000"/>
                </a:solidFill>
              </a:rPr>
              <a:t>)</a:t>
            </a:r>
          </a:p>
          <a:p>
            <a:pPr>
              <a:buNone/>
            </a:pPr>
            <a:r>
              <a:rPr lang="en-US" sz="1400" b="1" dirty="0">
                <a:solidFill>
                  <a:srgbClr val="FF0000"/>
                </a:solidFill>
              </a:rPr>
              <a:t>       </a:t>
            </a:r>
            <a:r>
              <a:rPr lang="en-US" sz="1400" b="1" dirty="0" err="1">
                <a:solidFill>
                  <a:srgbClr val="FF0000"/>
                </a:solidFill>
              </a:rPr>
              <a:t>Trabalho</a:t>
            </a:r>
            <a:r>
              <a:rPr lang="en-US" sz="1400" b="1" dirty="0">
                <a:solidFill>
                  <a:srgbClr val="FF0000"/>
                </a:solidFill>
              </a:rPr>
              <a:t> ( + </a:t>
            </a:r>
            <a:r>
              <a:rPr lang="en-US" sz="1400" b="1" dirty="0" err="1">
                <a:solidFill>
                  <a:srgbClr val="FF0000"/>
                </a:solidFill>
              </a:rPr>
              <a:t>estudo</a:t>
            </a:r>
            <a:r>
              <a:rPr lang="en-US" sz="1400" b="1" dirty="0">
                <a:solidFill>
                  <a:srgbClr val="FF0000"/>
                </a:solidFill>
              </a:rPr>
              <a:t> do </a:t>
            </a:r>
            <a:r>
              <a:rPr lang="en-US" sz="1400" b="1" dirty="0" err="1">
                <a:solidFill>
                  <a:srgbClr val="FF0000"/>
                </a:solidFill>
              </a:rPr>
              <a:t>desenvolvimento</a:t>
            </a:r>
            <a:r>
              <a:rPr lang="en-US" sz="1400" b="1" dirty="0">
                <a:solidFill>
                  <a:srgbClr val="FF0000"/>
                </a:solidFill>
              </a:rPr>
              <a:t> </a:t>
            </a:r>
            <a:r>
              <a:rPr lang="en-US" sz="1400" b="1" dirty="0" err="1">
                <a:solidFill>
                  <a:srgbClr val="FF0000"/>
                </a:solidFill>
              </a:rPr>
              <a:t>da</a:t>
            </a:r>
            <a:r>
              <a:rPr lang="en-US" sz="1400" b="1" dirty="0">
                <a:solidFill>
                  <a:srgbClr val="FF0000"/>
                </a:solidFill>
              </a:rPr>
              <a:t> </a:t>
            </a:r>
            <a:r>
              <a:rPr lang="en-US" sz="1400" b="1" dirty="0" err="1">
                <a:solidFill>
                  <a:srgbClr val="FF0000"/>
                </a:solidFill>
              </a:rPr>
              <a:t>criança</a:t>
            </a:r>
            <a:r>
              <a:rPr lang="en-US" sz="1400" b="1" dirty="0">
                <a:solidFill>
                  <a:srgbClr val="FF0000"/>
                </a:solidFill>
              </a:rPr>
              <a:t>)</a:t>
            </a:r>
          </a:p>
          <a:p>
            <a:pPr>
              <a:buNone/>
            </a:pPr>
            <a:endParaRPr lang="en-US" sz="1800" b="1" dirty="0">
              <a:solidFill>
                <a:srgbClr val="FF0000"/>
              </a:solidFill>
            </a:endParaRPr>
          </a:p>
          <a:p>
            <a:pPr>
              <a:buNone/>
            </a:pPr>
            <a:r>
              <a:rPr lang="en-US" sz="2000" b="1" dirty="0"/>
              <a:t>3. </a:t>
            </a:r>
            <a:r>
              <a:rPr lang="en-US" sz="2000" b="1" dirty="0" err="1"/>
              <a:t>Fundamentos</a:t>
            </a:r>
            <a:r>
              <a:rPr lang="en-US" sz="2000" b="1" dirty="0"/>
              <a:t> do </a:t>
            </a:r>
            <a:r>
              <a:rPr lang="en-US" sz="2000" b="1" dirty="0" err="1"/>
              <a:t>seu</a:t>
            </a:r>
            <a:r>
              <a:rPr lang="en-US" sz="2000" b="1" dirty="0"/>
              <a:t> </a:t>
            </a:r>
            <a:r>
              <a:rPr lang="en-US" sz="2000" b="1" dirty="0" err="1"/>
              <a:t>pensamento</a:t>
            </a:r>
            <a:r>
              <a:rPr lang="en-US" sz="2000" b="1" dirty="0"/>
              <a:t>: </a:t>
            </a:r>
            <a:r>
              <a:rPr lang="en-US" sz="1400" b="1" dirty="0" err="1">
                <a:solidFill>
                  <a:srgbClr val="FF0000"/>
                </a:solidFill>
              </a:rPr>
              <a:t>kantismo</a:t>
            </a:r>
            <a:r>
              <a:rPr lang="en-US" sz="1400" b="1" dirty="0">
                <a:solidFill>
                  <a:srgbClr val="FF0000"/>
                </a:solidFill>
              </a:rPr>
              <a:t> </a:t>
            </a:r>
            <a:r>
              <a:rPr lang="en-US" sz="1400" b="1" dirty="0" err="1">
                <a:solidFill>
                  <a:srgbClr val="FF0000"/>
                </a:solidFill>
              </a:rPr>
              <a:t>evolutivo</a:t>
            </a:r>
            <a:r>
              <a:rPr lang="en-US" sz="1400" b="1" dirty="0">
                <a:solidFill>
                  <a:srgbClr val="FF0000"/>
                </a:solidFill>
              </a:rPr>
              <a:t>, </a:t>
            </a:r>
            <a:r>
              <a:rPr lang="en-US" sz="1400" b="1" dirty="0" err="1">
                <a:solidFill>
                  <a:srgbClr val="FF0000"/>
                </a:solidFill>
              </a:rPr>
              <a:t>evolução</a:t>
            </a:r>
            <a:r>
              <a:rPr lang="en-US" sz="1400" b="1" dirty="0">
                <a:solidFill>
                  <a:srgbClr val="FF0000"/>
                </a:solidFill>
              </a:rPr>
              <a:t> </a:t>
            </a:r>
            <a:r>
              <a:rPr lang="en-US" sz="1400" b="1" dirty="0" err="1">
                <a:solidFill>
                  <a:srgbClr val="FF0000"/>
                </a:solidFill>
              </a:rPr>
              <a:t>mediada</a:t>
            </a:r>
            <a:r>
              <a:rPr lang="en-US" sz="1400" b="1" dirty="0">
                <a:solidFill>
                  <a:srgbClr val="FF0000"/>
                </a:solidFill>
              </a:rPr>
              <a:t> </a:t>
            </a:r>
            <a:r>
              <a:rPr lang="en-US" sz="1400" b="1" dirty="0" err="1">
                <a:solidFill>
                  <a:srgbClr val="FF0000"/>
                </a:solidFill>
              </a:rPr>
              <a:t>pela</a:t>
            </a:r>
            <a:r>
              <a:rPr lang="en-US" sz="1400" b="1" dirty="0">
                <a:solidFill>
                  <a:srgbClr val="FF0000"/>
                </a:solidFill>
              </a:rPr>
              <a:t> </a:t>
            </a:r>
            <a:r>
              <a:rPr lang="en-US" sz="1400" b="1" dirty="0" err="1">
                <a:solidFill>
                  <a:srgbClr val="FF0000"/>
                </a:solidFill>
              </a:rPr>
              <a:t>ação</a:t>
            </a:r>
            <a:r>
              <a:rPr lang="en-US" sz="1400" b="1" dirty="0">
                <a:solidFill>
                  <a:srgbClr val="FF0000"/>
                </a:solidFill>
              </a:rPr>
              <a:t> (</a:t>
            </a:r>
            <a:r>
              <a:rPr lang="en-US" sz="1400" b="1" dirty="0" err="1">
                <a:solidFill>
                  <a:srgbClr val="FF0000"/>
                </a:solidFill>
                <a:sym typeface="Wingdings"/>
              </a:rPr>
              <a:t>maturação</a:t>
            </a:r>
            <a:r>
              <a:rPr lang="en-US" sz="1400" b="1" dirty="0">
                <a:solidFill>
                  <a:srgbClr val="FF0000"/>
                </a:solidFill>
                <a:sym typeface="Wingdings"/>
              </a:rPr>
              <a:t> + </a:t>
            </a:r>
            <a:r>
              <a:rPr lang="en-US" sz="1400" b="1" dirty="0" err="1">
                <a:solidFill>
                  <a:srgbClr val="FF0000"/>
                </a:solidFill>
                <a:sym typeface="Wingdings"/>
              </a:rPr>
              <a:t>experiência</a:t>
            </a:r>
            <a:r>
              <a:rPr lang="en-US" sz="1400" b="1" dirty="0">
                <a:solidFill>
                  <a:srgbClr val="FF0000"/>
                </a:solidFill>
                <a:sym typeface="Wingdings"/>
              </a:rPr>
              <a:t> + </a:t>
            </a:r>
            <a:r>
              <a:rPr lang="en-US" sz="1400" b="1" dirty="0" err="1">
                <a:solidFill>
                  <a:srgbClr val="FF0000"/>
                </a:solidFill>
                <a:sym typeface="Wingdings"/>
              </a:rPr>
              <a:t>interação</a:t>
            </a:r>
            <a:r>
              <a:rPr lang="en-US" sz="1400" b="1" dirty="0">
                <a:solidFill>
                  <a:srgbClr val="FF0000"/>
                </a:solidFill>
                <a:sym typeface="Wingdings"/>
              </a:rPr>
              <a:t> social + </a:t>
            </a:r>
            <a:r>
              <a:rPr lang="en-US" sz="1400" b="1" dirty="0" err="1">
                <a:solidFill>
                  <a:srgbClr val="FF0000"/>
                </a:solidFill>
                <a:sym typeface="Wingdings"/>
              </a:rPr>
              <a:t>equilibração</a:t>
            </a:r>
            <a:r>
              <a:rPr lang="en-US" sz="1400" b="1" dirty="0">
                <a:solidFill>
                  <a:srgbClr val="FF0000"/>
                </a:solidFill>
                <a:sym typeface="Wingdings"/>
              </a:rPr>
              <a:t>), </a:t>
            </a:r>
            <a:r>
              <a:rPr lang="en-US" sz="1400" b="1" dirty="0" err="1">
                <a:solidFill>
                  <a:srgbClr val="FF0000"/>
                </a:solidFill>
                <a:sym typeface="Wingdings"/>
              </a:rPr>
              <a:t>esquemas</a:t>
            </a:r>
            <a:r>
              <a:rPr lang="en-US" sz="1400" b="1" dirty="0">
                <a:solidFill>
                  <a:srgbClr val="FF0000"/>
                </a:solidFill>
                <a:sym typeface="Wingdings"/>
              </a:rPr>
              <a:t> e </a:t>
            </a:r>
            <a:r>
              <a:rPr lang="en-US" sz="1400" b="1" dirty="0" err="1">
                <a:solidFill>
                  <a:srgbClr val="FF0000"/>
                </a:solidFill>
                <a:sym typeface="Wingdings"/>
              </a:rPr>
              <a:t>estruturas</a:t>
            </a:r>
            <a:r>
              <a:rPr lang="en-US" sz="1400" b="1" dirty="0">
                <a:solidFill>
                  <a:srgbClr val="FF0000"/>
                </a:solidFill>
                <a:sym typeface="Wingdings"/>
              </a:rPr>
              <a:t>, </a:t>
            </a:r>
            <a:r>
              <a:rPr lang="en-US" sz="1400" b="1" dirty="0" err="1">
                <a:solidFill>
                  <a:srgbClr val="FF0000"/>
                </a:solidFill>
                <a:sym typeface="Wingdings"/>
              </a:rPr>
              <a:t>estágios</a:t>
            </a:r>
            <a:r>
              <a:rPr lang="en-US" sz="1400" b="1" dirty="0">
                <a:solidFill>
                  <a:srgbClr val="FF0000"/>
                </a:solidFill>
                <a:sym typeface="Wingdings"/>
              </a:rPr>
              <a:t> </a:t>
            </a:r>
            <a:r>
              <a:rPr lang="en-US" sz="1400" b="1" dirty="0" err="1">
                <a:solidFill>
                  <a:srgbClr val="FF0000"/>
                </a:solidFill>
                <a:sym typeface="Wingdings"/>
              </a:rPr>
              <a:t>universais</a:t>
            </a:r>
            <a:endParaRPr lang="en-US" sz="1400" b="1" dirty="0">
              <a:solidFill>
                <a:srgbClr val="FF0000"/>
              </a:solidFill>
            </a:endParaRPr>
          </a:p>
          <a:p>
            <a:pPr marL="0" indent="0">
              <a:buNone/>
            </a:pPr>
            <a:endParaRPr lang="en-US" sz="2000" dirty="0"/>
          </a:p>
          <a:p>
            <a:pPr>
              <a:buNone/>
            </a:pPr>
            <a:r>
              <a:rPr lang="en-US" sz="2000" b="1" dirty="0"/>
              <a:t>4. </a:t>
            </a:r>
            <a:r>
              <a:rPr lang="en-US" sz="2000" b="1" dirty="0" err="1"/>
              <a:t>Estágios</a:t>
            </a:r>
            <a:r>
              <a:rPr lang="en-US" sz="2000" b="1" dirty="0"/>
              <a:t> (</a:t>
            </a:r>
            <a:r>
              <a:rPr lang="en-US" sz="2000" b="1" dirty="0" err="1"/>
              <a:t>esquemas</a:t>
            </a:r>
            <a:r>
              <a:rPr lang="en-US" sz="2000" b="1" dirty="0"/>
              <a:t>) do </a:t>
            </a:r>
            <a:r>
              <a:rPr lang="en-US" sz="2000" b="1" dirty="0" err="1"/>
              <a:t>desenvolvimento</a:t>
            </a:r>
            <a:r>
              <a:rPr lang="en-US" sz="2000" b="1" dirty="0"/>
              <a:t> mental da </a:t>
            </a:r>
            <a:r>
              <a:rPr lang="en-US" sz="2000" b="1" dirty="0" err="1"/>
              <a:t>criança</a:t>
            </a:r>
            <a:endParaRPr lang="en-US" sz="2000" b="1" dirty="0"/>
          </a:p>
          <a:p>
            <a:pPr>
              <a:buAutoNum type="arabicPeriod"/>
            </a:pPr>
            <a:endParaRPr lang="en-US" sz="2000" b="1" dirty="0"/>
          </a:p>
          <a:p>
            <a:pPr>
              <a:buNone/>
            </a:pPr>
            <a:r>
              <a:rPr lang="en-US" sz="2000" b="1" dirty="0">
                <a:sym typeface="Wingdings"/>
              </a:rPr>
              <a:t>5. </a:t>
            </a:r>
            <a:r>
              <a:rPr lang="en-US" sz="2000" b="1" dirty="0" err="1">
                <a:sym typeface="Wingdings"/>
              </a:rPr>
              <a:t>Método</a:t>
            </a:r>
            <a:endParaRPr lang="en-US" sz="2000" b="1" dirty="0">
              <a:solidFill>
                <a:srgbClr val="FF0000"/>
              </a:solidFill>
              <a:sym typeface="Wingdings"/>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7</a:t>
            </a:fld>
            <a:endParaRPr lang="en-US"/>
          </a:p>
        </p:txBody>
      </p:sp>
    </p:spTree>
    <p:extLst>
      <p:ext uri="{BB962C8B-B14F-4D97-AF65-F5344CB8AC3E}">
        <p14:creationId xmlns:p14="http://schemas.microsoft.com/office/powerpoint/2010/main" val="181371041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b="1" dirty="0"/>
              <a:t>9.4 Período operatório abstrato </a:t>
            </a:r>
            <a:br>
              <a:rPr lang="pt-BR" sz="2400" b="1" dirty="0"/>
            </a:br>
            <a:r>
              <a:rPr lang="pt-BR" sz="2400" b="1" dirty="0"/>
              <a:t>A afetividade da personalidade no mundo social dos adultos (1)</a:t>
            </a:r>
          </a:p>
        </p:txBody>
      </p:sp>
      <p:sp>
        <p:nvSpPr>
          <p:cNvPr id="3" name="Espaço Reservado para Conteúdo 2"/>
          <p:cNvSpPr>
            <a:spLocks noGrp="1"/>
          </p:cNvSpPr>
          <p:nvPr>
            <p:ph idx="1"/>
          </p:nvPr>
        </p:nvSpPr>
        <p:spPr/>
        <p:txBody>
          <a:bodyPr>
            <a:noAutofit/>
          </a:bodyPr>
          <a:lstStyle/>
          <a:p>
            <a:pPr algn="just">
              <a:lnSpc>
                <a:spcPct val="170000"/>
              </a:lnSpc>
              <a:buNone/>
            </a:pPr>
            <a:r>
              <a:rPr lang="pt-BR" sz="1200" dirty="0"/>
              <a:t>Em paralelo exato com a elaboração das operações formais e com o término das construções do pensamento, a vida afetiva do adolescente afirma-se através da dupla conquista da personalidade e de sua inserção na sociedade adulta.  Mas, o que é a personalidade e por que sua elaboração final se processa apenas na adolescência? Os psicólogos têm por hábito distinguir o eu e a  personalidade, e até mesmo, em certo sentido, colocá-los em oposição. O eu é um dado, se não imediato, ao menos, relativamente primitivo. É como se fosse o centro da atividade própria, caracterizando-se, precisamente, por seu egocentrismo, inconsciente ou consciente. A personalidade, ao contrário, resulta da submissão, ou melhor, da auto-submissão do eu a uma disciplina qualquer.  Diz-se, por exemplo, de um homem, que ele tem uma personalidade forte, não quando reduz tudo a seu egoísmo c Oca incapaz de se dominar, mas, sim, quando encarna um ideal ou defende uma causa empregando toda sua energia e vontade.</a:t>
            </a:r>
          </a:p>
          <a:p>
            <a:pPr algn="just">
              <a:lnSpc>
                <a:spcPct val="170000"/>
              </a:lnSpc>
              <a:buNone/>
            </a:pPr>
            <a:r>
              <a:rPr lang="pt-BR" sz="1200" dirty="0"/>
              <a:t> </a:t>
            </a:r>
            <a:br>
              <a:rPr lang="pt-BR" sz="1200" dirty="0"/>
            </a:br>
            <a:r>
              <a:rPr lang="pt-BR" sz="1200" dirty="0"/>
              <a:t>Chegou-se até a fazer da personalidade um produto social, estando a pessoa  ligada ao "papel</a:t>
            </a:r>
            <a:r>
              <a:rPr lang="pt-BR" sz="1200" dirty="0">
                <a:solidFill>
                  <a:srgbClr val="FF0000"/>
                </a:solidFill>
              </a:rPr>
              <a:t>" ???????</a:t>
            </a:r>
            <a:r>
              <a:rPr lang="pt-BR" sz="1200" dirty="0"/>
              <a:t> </a:t>
            </a:r>
            <a:r>
              <a:rPr lang="pt-BR" sz="1200" dirty="0">
                <a:solidFill>
                  <a:srgbClr val="FF0000"/>
                </a:solidFill>
              </a:rPr>
              <a:t>???????</a:t>
            </a:r>
            <a:r>
              <a:rPr lang="pt-BR" sz="1200" dirty="0"/>
              <a:t> na sociedade. </a:t>
            </a:r>
            <a:br>
              <a:rPr lang="pt-BR" sz="1200" dirty="0"/>
            </a:br>
            <a:endParaRPr lang="pt-BR" sz="1200" dirty="0"/>
          </a:p>
          <a:p>
            <a:pPr algn="just">
              <a:lnSpc>
                <a:spcPct val="170000"/>
              </a:lnSpc>
              <a:buNone/>
            </a:pPr>
            <a:r>
              <a:rPr lang="pt-BR" sz="1200" dirty="0">
                <a:solidFill>
                  <a:srgbClr val="0000FF"/>
                </a:solidFill>
              </a:rPr>
              <a:t>(Piaget, 2001 [1964], </a:t>
            </a:r>
            <a:r>
              <a:rPr lang="pt-BR" sz="1200" i="1" dirty="0">
                <a:solidFill>
                  <a:srgbClr val="0000FF"/>
                </a:solidFill>
              </a:rPr>
              <a:t>Seis estudos de psicologia</a:t>
            </a:r>
            <a:r>
              <a:rPr lang="pt-BR" sz="1200" dirty="0">
                <a:solidFill>
                  <a:srgbClr val="0000FF"/>
                </a:solidFill>
              </a:rPr>
              <a:t>, p. 61)</a:t>
            </a:r>
            <a:endParaRPr lang="pt-BR" sz="1200" dirty="0"/>
          </a:p>
          <a:p>
            <a:pPr algn="just">
              <a:lnSpc>
                <a:spcPct val="170000"/>
              </a:lnSpc>
              <a:buNone/>
            </a:pPr>
            <a:endParaRPr lang="pt-BR" sz="14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70</a:t>
            </a:fld>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b="1" dirty="0"/>
              <a:t>9.4 Período operatório abstrato </a:t>
            </a:r>
            <a:br>
              <a:rPr lang="pt-BR" sz="2400" b="1" dirty="0"/>
            </a:br>
            <a:r>
              <a:rPr lang="pt-BR" sz="2400" b="1" dirty="0"/>
              <a:t>A afetividade da personalidade no mundo social dos adultos 2</a:t>
            </a:r>
          </a:p>
        </p:txBody>
      </p:sp>
      <p:sp>
        <p:nvSpPr>
          <p:cNvPr id="3" name="Espaço Reservado para Conteúdo 2"/>
          <p:cNvSpPr>
            <a:spLocks noGrp="1"/>
          </p:cNvSpPr>
          <p:nvPr>
            <p:ph idx="1"/>
          </p:nvPr>
        </p:nvSpPr>
        <p:spPr/>
        <p:txBody>
          <a:bodyPr>
            <a:noAutofit/>
          </a:bodyPr>
          <a:lstStyle/>
          <a:p>
            <a:pPr algn="just">
              <a:lnSpc>
                <a:spcPct val="170000"/>
              </a:lnSpc>
              <a:buNone/>
            </a:pPr>
            <a:br>
              <a:rPr lang="pt-BR" sz="1000" dirty="0"/>
            </a:br>
            <a:r>
              <a:rPr lang="pt-BR" sz="1200" dirty="0"/>
              <a:t>E, realmente, a personalidade implica cooperação; a autonomia da pessoa opõe-se ao mesmo tempo à anomia, ou ausência de regras (o eu) e à </a:t>
            </a:r>
            <a:r>
              <a:rPr lang="pt-BR" sz="1200" dirty="0" err="1"/>
              <a:t>heteronomia</a:t>
            </a:r>
            <a:r>
              <a:rPr lang="pt-BR" sz="1200" dirty="0"/>
              <a:t>, ou submissão às regras impostas do exterior. Neste sentido, a pessoa é solidária com as relações sociais que mantém c produz.  A personalidade começa no fim da infância (8 a 12 anos) com a organização autônoma das regras, dos valores e a afirmação da vontade, com a regularização c hierarquização moral das tendências. Mas, há mais na  pessoa do que estes valores isolados. Há sua subordinação a um sistema único  que integra o eu </a:t>
            </a:r>
            <a:r>
              <a:rPr lang="pt-BR" sz="1200" dirty="0" err="1">
                <a:solidFill>
                  <a:srgbClr val="FF0000"/>
                </a:solidFill>
              </a:rPr>
              <a:t>áe</a:t>
            </a:r>
            <a:r>
              <a:rPr lang="pt-BR" sz="1200" dirty="0"/>
              <a:t> modo </a:t>
            </a:r>
            <a:r>
              <a:rPr lang="pt-BR" sz="1200" dirty="0" err="1">
                <a:solidFill>
                  <a:srgbClr val="FF0000"/>
                </a:solidFill>
              </a:rPr>
              <a:t>íüigcwru</a:t>
            </a:r>
            <a:r>
              <a:rPr lang="pt-BR" sz="1200" dirty="0"/>
              <a:t>. Existe, portanto, um sistema "pessoal" no duplo sentido de particular a um determinado indivíduo e de implicar uma coordenação autónoma. Ora, este sistema pessoal só pode, precisamente, se construir no nível mental do adolescente, pois supõe o pensamento formal e as construções reflexivas que acabamos de falar (em A). Existe persona </a:t>
            </a:r>
            <a:r>
              <a:rPr lang="pt-BR" sz="1200" dirty="0">
                <a:solidFill>
                  <a:srgbClr val="FF0000"/>
                </a:solidFill>
              </a:rPr>
              <a:t>idade! </a:t>
            </a:r>
            <a:r>
              <a:rPr lang="pt-BR" sz="1200" dirty="0" err="1">
                <a:solidFill>
                  <a:srgbClr val="FF0000"/>
                </a:solidFill>
              </a:rPr>
              <a:t>Iwd</a:t>
            </a:r>
            <a:r>
              <a:rPr lang="pt-BR" sz="1200" dirty="0">
                <a:solidFill>
                  <a:srgbClr val="FF0000"/>
                </a:solidFill>
              </a:rPr>
              <a:t>?'se dizer*a Partir </a:t>
            </a:r>
            <a:r>
              <a:rPr lang="pt-BR" sz="1200" dirty="0"/>
              <a:t>do momento em que se forma um "programa dc vida"</a:t>
            </a:r>
            <a:r>
              <a:rPr lang="pt-BR" sz="1200" dirty="0">
                <a:solidFill>
                  <a:srgbClr val="FF0000"/>
                </a:solidFill>
              </a:rPr>
              <a:t> (</a:t>
            </a:r>
            <a:r>
              <a:rPr lang="pt-BR" sz="1200" dirty="0" err="1">
                <a:solidFill>
                  <a:srgbClr val="FF0000"/>
                </a:solidFill>
              </a:rPr>
              <a:t>Lebensplan</a:t>
            </a:r>
            <a:r>
              <a:rPr lang="pt-BR" sz="1200" dirty="0"/>
              <a:t>), funcionando este, ao mesmo tempo, como fonte de</a:t>
            </a:r>
            <a:r>
              <a:rPr lang="pt-BR" sz="1200" dirty="0">
                <a:solidFill>
                  <a:srgbClr val="FF0000"/>
                </a:solidFill>
              </a:rPr>
              <a:t>  </a:t>
            </a:r>
            <a:r>
              <a:rPr lang="pt-BR" sz="1200" dirty="0" err="1">
                <a:solidFill>
                  <a:srgbClr val="FF0000"/>
                </a:solidFill>
              </a:rPr>
              <a:t>disaplma</a:t>
            </a:r>
            <a:r>
              <a:rPr lang="pt-BR" sz="1200" dirty="0">
                <a:solidFill>
                  <a:srgbClr val="FF0000"/>
                </a:solidFill>
              </a:rPr>
              <a:t> pan </a:t>
            </a:r>
            <a:r>
              <a:rPr lang="pt-BR" sz="1200" dirty="0"/>
              <a:t>a vontade c como instrumento de cooperação. Mas este plano  de vida supõe a intervenção do pensamento </a:t>
            </a:r>
            <a:r>
              <a:rPr lang="pt-BR" sz="1200" dirty="0">
                <a:solidFill>
                  <a:srgbClr val="FF0000"/>
                </a:solidFill>
              </a:rPr>
              <a:t>c da </a:t>
            </a:r>
            <a:r>
              <a:rPr lang="pt-BR" sz="1200" dirty="0" err="1">
                <a:solidFill>
                  <a:srgbClr val="FF0000"/>
                </a:solidFill>
              </a:rPr>
              <a:t>reQexão</a:t>
            </a:r>
            <a:r>
              <a:rPr lang="pt-BR" sz="1200" dirty="0">
                <a:solidFill>
                  <a:srgbClr val="FF0000"/>
                </a:solidFill>
              </a:rPr>
              <a:t> livres</a:t>
            </a:r>
            <a:r>
              <a:rPr lang="pt-BR" sz="1200" dirty="0"/>
              <a:t>, e é por isto  que só se elabora quando certas condições </a:t>
            </a:r>
            <a:r>
              <a:rPr lang="pt-BR" sz="1200" dirty="0" err="1">
                <a:solidFill>
                  <a:srgbClr val="FF0000"/>
                </a:solidFill>
              </a:rPr>
              <a:t>mtclcctuais</a:t>
            </a:r>
            <a:r>
              <a:rPr lang="pt-BR" sz="1200" dirty="0"/>
              <a:t>, como o pensamento  formal ou hipotético-dedutivo, são preenchidas. </a:t>
            </a:r>
          </a:p>
          <a:p>
            <a:pPr algn="just">
              <a:lnSpc>
                <a:spcPct val="170000"/>
              </a:lnSpc>
              <a:buNone/>
            </a:pPr>
            <a:r>
              <a:rPr lang="pt-BR" sz="1200" dirty="0">
                <a:solidFill>
                  <a:srgbClr val="0000FF"/>
                </a:solidFill>
              </a:rPr>
              <a:t>(Piaget, 2001 [1964], </a:t>
            </a:r>
            <a:r>
              <a:rPr lang="pt-BR" sz="1200" i="1" dirty="0">
                <a:solidFill>
                  <a:srgbClr val="0000FF"/>
                </a:solidFill>
              </a:rPr>
              <a:t>Seis estudos de psicologia</a:t>
            </a:r>
            <a:r>
              <a:rPr lang="pt-BR" sz="1200" dirty="0">
                <a:solidFill>
                  <a:srgbClr val="0000FF"/>
                </a:solidFill>
              </a:rPr>
              <a:t>, p. 61)</a:t>
            </a:r>
            <a:endParaRPr lang="pt-BR" sz="1200" dirty="0"/>
          </a:p>
          <a:p>
            <a:pPr algn="just">
              <a:lnSpc>
                <a:spcPct val="170000"/>
              </a:lnSpc>
              <a:buNone/>
            </a:pPr>
            <a:br>
              <a:rPr lang="pt-BR" sz="1200" dirty="0"/>
            </a:br>
            <a:endParaRPr lang="pt-BR" sz="1200"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71</a:t>
            </a:fld>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Sobras</a:t>
            </a:r>
          </a:p>
        </p:txBody>
      </p:sp>
      <p:sp>
        <p:nvSpPr>
          <p:cNvPr id="3" name="Espaço Reservado para Conteúdo 2"/>
          <p:cNvSpPr>
            <a:spLocks noGrp="1"/>
          </p:cNvSpPr>
          <p:nvPr>
            <p:ph idx="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72</a:t>
            </a:fld>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8.</a:t>
            </a:r>
            <a:r>
              <a:rPr lang="pt-BR" sz="2400" b="1" dirty="0"/>
              <a:t> O lugar da interação social na concepção de Jean Piaget </a:t>
            </a:r>
            <a:r>
              <a:rPr lang="en-US" sz="2400" b="1" dirty="0"/>
              <a:t> </a:t>
            </a:r>
          </a:p>
        </p:txBody>
      </p:sp>
      <p:sp>
        <p:nvSpPr>
          <p:cNvPr id="3" name="Content Placeholder 2"/>
          <p:cNvSpPr>
            <a:spLocks noGrp="1"/>
          </p:cNvSpPr>
          <p:nvPr>
            <p:ph idx="1"/>
          </p:nvPr>
        </p:nvSpPr>
        <p:spPr/>
        <p:txBody>
          <a:bodyPr>
            <a:normAutofit fontScale="77500" lnSpcReduction="20000"/>
          </a:bodyPr>
          <a:lstStyle/>
          <a:p>
            <a:pPr marL="0" indent="0" algn="just">
              <a:lnSpc>
                <a:spcPct val="170000"/>
              </a:lnSpc>
              <a:buNone/>
            </a:pPr>
            <a:r>
              <a:rPr lang="pt-BR" sz="2500" dirty="0"/>
              <a:t>Em seu livro </a:t>
            </a:r>
            <a:r>
              <a:rPr lang="pt-BR" sz="2500" i="1" dirty="0" err="1"/>
              <a:t>Biologie</a:t>
            </a:r>
            <a:r>
              <a:rPr lang="pt-BR" sz="2500" i="1" dirty="0"/>
              <a:t> et </a:t>
            </a:r>
            <a:r>
              <a:rPr lang="pt-BR" sz="2500" i="1" dirty="0" err="1"/>
              <a:t>Conaissance</a:t>
            </a:r>
            <a:r>
              <a:rPr lang="pt-BR" sz="2500" dirty="0"/>
              <a:t> Piaget escreveu que “a inteligência humana somente se desenvolve no indivíduo em função de interações sociais que são, em geral, demasiadamente negligenciadas”(1967, p. 314; em português, </a:t>
            </a:r>
            <a:r>
              <a:rPr lang="pt-BR" sz="2500" i="1" dirty="0"/>
              <a:t>Biologia e conhecimento: ensaio sobre as relações entre as regulações orgânicas e os processos cognoscitivos</a:t>
            </a:r>
            <a:r>
              <a:rPr lang="pt-BR" sz="2500" dirty="0"/>
              <a:t>. Petrópolis: Vozes, 1973). </a:t>
            </a:r>
            <a:r>
              <a:rPr lang="pt-BR" sz="2500" dirty="0">
                <a:solidFill>
                  <a:srgbClr val="0000FF"/>
                </a:solidFill>
              </a:rPr>
              <a:t>(</a:t>
            </a:r>
            <a:r>
              <a:rPr lang="pt-BR" sz="2500" dirty="0" err="1">
                <a:solidFill>
                  <a:srgbClr val="0000FF"/>
                </a:solidFill>
              </a:rPr>
              <a:t>Taille</a:t>
            </a:r>
            <a:r>
              <a:rPr lang="pt-BR" sz="2500" dirty="0">
                <a:solidFill>
                  <a:srgbClr val="0000FF"/>
                </a:solidFill>
              </a:rPr>
              <a:t>, 1992, p. 11)</a:t>
            </a:r>
          </a:p>
          <a:p>
            <a:pPr algn="just">
              <a:lnSpc>
                <a:spcPct val="170000"/>
              </a:lnSpc>
            </a:pPr>
            <a:endParaRPr lang="pt-BR" sz="2500" dirty="0"/>
          </a:p>
          <a:p>
            <a:pPr marL="0" indent="0" algn="just">
              <a:lnSpc>
                <a:spcPct val="170000"/>
              </a:lnSpc>
              <a:buNone/>
            </a:pPr>
            <a:r>
              <a:rPr lang="pt-BR" sz="2500" dirty="0"/>
              <a:t>Para Piaget, o “ser social” de mais alto nível é justamente aquele que consegue relacionar-se com seus semelhantes de forma </a:t>
            </a:r>
            <a:r>
              <a:rPr lang="pt-BR" sz="2500" i="1" dirty="0"/>
              <a:t>equilibrada</a:t>
            </a:r>
            <a:r>
              <a:rPr lang="pt-BR" sz="2500" dirty="0"/>
              <a:t>. </a:t>
            </a:r>
            <a:r>
              <a:rPr lang="pt-BR" sz="2500" dirty="0">
                <a:solidFill>
                  <a:srgbClr val="0000FF"/>
                </a:solidFill>
              </a:rPr>
              <a:t>(</a:t>
            </a:r>
            <a:r>
              <a:rPr lang="pt-BR" sz="2500" dirty="0" err="1">
                <a:solidFill>
                  <a:srgbClr val="0000FF"/>
                </a:solidFill>
              </a:rPr>
              <a:t>Taille</a:t>
            </a:r>
            <a:r>
              <a:rPr lang="pt-BR" sz="2500" dirty="0">
                <a:solidFill>
                  <a:srgbClr val="0000FF"/>
                </a:solidFill>
              </a:rPr>
              <a:t>, 1992, p. 14)</a:t>
            </a:r>
          </a:p>
          <a:p>
            <a:pPr marL="0" indent="0">
              <a:buNone/>
            </a:pPr>
            <a:endParaRPr lang="pt-BR" dirty="0"/>
          </a:p>
          <a:p>
            <a:pPr marL="0" indent="0">
              <a:buNone/>
            </a:pPr>
            <a:r>
              <a:rPr lang="pt-BR" sz="1700" dirty="0" err="1"/>
              <a:t>Taille</a:t>
            </a:r>
            <a:r>
              <a:rPr lang="pt-BR" sz="1700" dirty="0"/>
              <a:t>, </a:t>
            </a:r>
            <a:r>
              <a:rPr lang="pt-BR" sz="1700" dirty="0" err="1"/>
              <a:t>Y</a:t>
            </a:r>
            <a:r>
              <a:rPr lang="pt-BR" sz="1700" dirty="0"/>
              <a:t>. d. L. (1992a). O lugar da interação social na concepção de Jean Piaget. </a:t>
            </a:r>
            <a:r>
              <a:rPr lang="pt-BR" sz="1700" i="1" dirty="0"/>
              <a:t>Piaget, Vygotsky, </a:t>
            </a:r>
            <a:r>
              <a:rPr lang="pt-BR" sz="1700" i="1" dirty="0" err="1"/>
              <a:t>Wallon</a:t>
            </a:r>
            <a:r>
              <a:rPr lang="pt-BR" sz="1700" i="1" dirty="0"/>
              <a:t>: teorias psicogenéticas em discussão</a:t>
            </a:r>
            <a:r>
              <a:rPr lang="pt-BR" sz="1700" dirty="0"/>
              <a:t> (pp. 11-22). São Paulo: </a:t>
            </a:r>
            <a:r>
              <a:rPr lang="pt-BR" sz="1700" dirty="0" err="1"/>
              <a:t>Summus</a:t>
            </a:r>
            <a:r>
              <a:rPr lang="pt-BR" sz="1700" dirty="0"/>
              <a:t>.</a:t>
            </a:r>
          </a:p>
          <a:p>
            <a:pPr algn="just"/>
            <a:endParaRPr lang="pt-BR"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73</a:t>
            </a:fld>
            <a:endParaRPr lang="en-US"/>
          </a:p>
        </p:txBody>
      </p:sp>
    </p:spTree>
    <p:extLst>
      <p:ext uri="{BB962C8B-B14F-4D97-AF65-F5344CB8AC3E}">
        <p14:creationId xmlns:p14="http://schemas.microsoft.com/office/powerpoint/2010/main" val="12697544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10. A </a:t>
            </a:r>
            <a:r>
              <a:rPr lang="en-US" sz="2400" b="1" dirty="0" err="1"/>
              <a:t>dimensão</a:t>
            </a:r>
            <a:r>
              <a:rPr lang="en-US" sz="2400" b="1" dirty="0"/>
              <a:t> da </a:t>
            </a:r>
            <a:r>
              <a:rPr lang="en-US" sz="2400" b="1" dirty="0" err="1"/>
              <a:t>ética</a:t>
            </a:r>
            <a:r>
              <a:rPr lang="en-US" sz="2400" b="1" dirty="0"/>
              <a:t> </a:t>
            </a:r>
            <a:r>
              <a:rPr lang="en-US" sz="2400" b="1" dirty="0" err="1"/>
              <a:t>na</a:t>
            </a:r>
            <a:r>
              <a:rPr lang="en-US" sz="2400" b="1" dirty="0"/>
              <a:t> </a:t>
            </a:r>
            <a:r>
              <a:rPr lang="en-US" sz="2400" b="1" dirty="0" err="1"/>
              <a:t>obra</a:t>
            </a:r>
            <a:r>
              <a:rPr lang="en-US" sz="2400" b="1" dirty="0"/>
              <a:t> de Piaget </a:t>
            </a:r>
          </a:p>
        </p:txBody>
      </p:sp>
      <p:sp>
        <p:nvSpPr>
          <p:cNvPr id="3" name="Content Placeholder 2"/>
          <p:cNvSpPr>
            <a:spLocks noGrp="1"/>
          </p:cNvSpPr>
          <p:nvPr>
            <p:ph idx="1"/>
          </p:nvPr>
        </p:nvSpPr>
        <p:spPr/>
        <p:txBody>
          <a:bodyPr>
            <a:normAutofit fontScale="47500" lnSpcReduction="20000"/>
          </a:bodyPr>
          <a:lstStyle/>
          <a:p>
            <a:pPr marL="0" indent="0" algn="just">
              <a:lnSpc>
                <a:spcPct val="170000"/>
              </a:lnSpc>
              <a:buNone/>
            </a:pPr>
            <a:endParaRPr lang="pt-BR" dirty="0"/>
          </a:p>
          <a:p>
            <a:pPr marL="0" indent="0" algn="just">
              <a:lnSpc>
                <a:spcPct val="170000"/>
              </a:lnSpc>
              <a:buNone/>
            </a:pPr>
            <a:r>
              <a:rPr lang="pt-BR" dirty="0"/>
              <a:t>O resgate da dimensão ética e política para a elaboração de uma teoria do desenvolvimento cognitivo do homem representa certamente uma grande riqueza para as Ciências Humanas. Representa a busca de integrar o </a:t>
            </a:r>
            <a:r>
              <a:rPr lang="pt-BR" i="1" dirty="0"/>
              <a:t>homo sapiens </a:t>
            </a:r>
            <a:r>
              <a:rPr lang="pt-BR" dirty="0"/>
              <a:t>ao </a:t>
            </a:r>
            <a:r>
              <a:rPr lang="pt-BR" i="1" dirty="0"/>
              <a:t>animal político. </a:t>
            </a:r>
            <a:r>
              <a:rPr lang="pt-BR" dirty="0"/>
              <a:t>Frequentemente vemos teorias sobre cognição limitarem-se a pensar a inteligência somente sob seus aspectos lógicos e biológicos, sem lembrar seu caráter social. Mas também, quando pensamos o social, frequentemente limitamo-nos a analisar processos de educação escolar ou de aquisição de linguagem. Ora, a dimensão ética está sempre presente, uma vez que qualquer relação interindividual pressupõe regras. O mérito de Piaget foi o de integrar essas regras ao próprio processo de desenvolvimento, embora sua teoria corra o risco de pretender demonstrar o que era, na verdade, pressuposto: o valor ético da igualdade, da liberdade, da democracia. Em uma palavra, o valor dos direitos humanos. (</a:t>
            </a:r>
            <a:r>
              <a:rPr lang="pt-BR" dirty="0" err="1"/>
              <a:t>Taille</a:t>
            </a:r>
            <a:r>
              <a:rPr lang="pt-BR" dirty="0"/>
              <a:t>, 1992, p. 21) </a:t>
            </a:r>
          </a:p>
          <a:p>
            <a:pPr marL="0" indent="0" algn="just">
              <a:lnSpc>
                <a:spcPct val="170000"/>
              </a:lnSpc>
              <a:buNone/>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74</a:t>
            </a:fld>
            <a:endParaRPr lang="en-US"/>
          </a:p>
        </p:txBody>
      </p:sp>
    </p:spTree>
    <p:extLst>
      <p:ext uri="{BB962C8B-B14F-4D97-AF65-F5344CB8AC3E}">
        <p14:creationId xmlns:p14="http://schemas.microsoft.com/office/powerpoint/2010/main" val="42760194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3. </a:t>
            </a:r>
            <a:r>
              <a:rPr lang="en-US" sz="2400" b="1" dirty="0" err="1"/>
              <a:t>Fundamentos</a:t>
            </a:r>
            <a:r>
              <a:rPr lang="en-US" sz="2400" b="1" dirty="0"/>
              <a:t>: a </a:t>
            </a:r>
            <a:r>
              <a:rPr lang="en-US" sz="2400" b="1" dirty="0" err="1"/>
              <a:t>questão</a:t>
            </a:r>
            <a:r>
              <a:rPr lang="en-US" sz="2400" b="1" dirty="0"/>
              <a:t> da </a:t>
            </a:r>
            <a:r>
              <a:rPr lang="en-US" sz="2400" b="1" dirty="0" err="1"/>
              <a:t>adaptação</a:t>
            </a:r>
            <a:r>
              <a:rPr lang="en-US" sz="2400" b="1" dirty="0"/>
              <a:t> </a:t>
            </a:r>
            <a:br>
              <a:rPr lang="en-US" sz="2400" b="1" dirty="0"/>
            </a:br>
            <a:r>
              <a:rPr lang="en-US" sz="2400" b="1" dirty="0"/>
              <a:t>(</a:t>
            </a:r>
            <a:r>
              <a:rPr lang="en-US" sz="2400" b="1" dirty="0" err="1"/>
              <a:t>paralelo</a:t>
            </a:r>
            <a:r>
              <a:rPr lang="en-US" sz="2400" b="1" dirty="0"/>
              <a:t> entre a </a:t>
            </a:r>
            <a:r>
              <a:rPr lang="en-US" sz="2400" b="1" dirty="0" err="1"/>
              <a:t>epistemologia</a:t>
            </a:r>
            <a:r>
              <a:rPr lang="en-US" sz="2400" b="1" dirty="0"/>
              <a:t> </a:t>
            </a:r>
            <a:r>
              <a:rPr lang="en-US" sz="2400" b="1" dirty="0" err="1"/>
              <a:t>genética</a:t>
            </a:r>
            <a:r>
              <a:rPr lang="en-US" sz="2400" b="1" dirty="0"/>
              <a:t> e a </a:t>
            </a:r>
            <a:r>
              <a:rPr lang="en-US" sz="2400" b="1" dirty="0" err="1"/>
              <a:t>psicanálise</a:t>
            </a:r>
            <a:r>
              <a:rPr lang="en-US" sz="2400" b="1" dirty="0"/>
              <a:t>)</a:t>
            </a:r>
          </a:p>
        </p:txBody>
      </p:sp>
      <p:sp>
        <p:nvSpPr>
          <p:cNvPr id="3" name="Content Placeholder 2"/>
          <p:cNvSpPr>
            <a:spLocks noGrp="1"/>
          </p:cNvSpPr>
          <p:nvPr>
            <p:ph idx="1"/>
          </p:nvPr>
        </p:nvSpPr>
        <p:spPr/>
        <p:txBody>
          <a:bodyPr>
            <a:noAutofit/>
          </a:bodyPr>
          <a:lstStyle/>
          <a:p>
            <a:pPr marL="0" indent="0" algn="just">
              <a:lnSpc>
                <a:spcPct val="150000"/>
              </a:lnSpc>
              <a:buNone/>
            </a:pPr>
            <a:r>
              <a:rPr lang="pt-BR" sz="1600" dirty="0"/>
              <a:t>Como a psicanálise, a escola de Genebra também está interessada, entre outros tópicos, no mecanismo de </a:t>
            </a:r>
            <a:r>
              <a:rPr lang="pt-BR" sz="1600" b="1" dirty="0"/>
              <a:t>adaptação</a:t>
            </a:r>
            <a:r>
              <a:rPr lang="pt-BR" sz="1600" dirty="0"/>
              <a:t>. [A adaptação psicológica, diz ele, difere da adaptação orgânica ou biológica por sua versatilidade e eficiência]</a:t>
            </a:r>
          </a:p>
          <a:p>
            <a:pPr marL="0" indent="0" algn="just">
              <a:lnSpc>
                <a:spcPct val="150000"/>
              </a:lnSpc>
              <a:buNone/>
            </a:pPr>
            <a:endParaRPr lang="pt-BR" sz="1600" dirty="0"/>
          </a:p>
          <a:p>
            <a:pPr marL="0" indent="0" algn="just">
              <a:lnSpc>
                <a:spcPct val="150000"/>
              </a:lnSpc>
              <a:buNone/>
            </a:pPr>
            <a:r>
              <a:rPr lang="pt-BR" sz="1600" dirty="0"/>
              <a:t>Ambas as escolas declaram que o desenvolvimento psicológico baseia-se na atuação recíproca, equilibrada, entre fatores intrínsecos (de maturação) e fatores experienciais; a atuação recíproca incentiva o desempenho adaptativo. </a:t>
            </a:r>
          </a:p>
          <a:p>
            <a:pPr marL="0" indent="0" algn="just">
              <a:lnSpc>
                <a:spcPct val="150000"/>
              </a:lnSpc>
              <a:buNone/>
            </a:pPr>
            <a:endParaRPr lang="pt-BR" sz="1600" b="1" dirty="0"/>
          </a:p>
          <a:p>
            <a:pPr marL="0" indent="0" algn="just">
              <a:lnSpc>
                <a:spcPct val="150000"/>
              </a:lnSpc>
              <a:buNone/>
            </a:pPr>
            <a:r>
              <a:rPr lang="pt-BR" sz="1600" dirty="0">
                <a:solidFill>
                  <a:srgbClr val="FF0000"/>
                </a:solidFill>
              </a:rPr>
              <a:t>A teoria psicanalítica ressalta um fator interno adicional, ao qual ela atribui grande significação no desenvolvimento mental. É o conflito intrapsíquico, gerado por um choque entre várias forças intrínsecas opostas; ele põe em movimento a diferenciação e estruturação da psique. </a:t>
            </a:r>
          </a:p>
          <a:p>
            <a:pPr marL="0" indent="0" algn="just">
              <a:buNone/>
            </a:pPr>
            <a:r>
              <a:rPr lang="pt-BR" sz="1200" dirty="0"/>
              <a:t>(</a:t>
            </a:r>
            <a:r>
              <a:rPr lang="pt-BR" sz="1200" dirty="0">
                <a:hlinkClick r:id="" action="ppaction://hlinkfile" tooltip="Cobliner, 1965 #9058"/>
              </a:rPr>
              <a:t>Cobliner, 1965, p. 265</a:t>
            </a:r>
            <a:r>
              <a:rPr lang="pt-BR" sz="1200" dirty="0"/>
              <a:t>)</a:t>
            </a:r>
          </a:p>
          <a:p>
            <a:pPr marL="0" indent="0" algn="just">
              <a:buNone/>
            </a:pPr>
            <a:endParaRPr lang="pt-BR" sz="2000" dirty="0"/>
          </a:p>
          <a:p>
            <a:pPr marL="0" indent="0" algn="just">
              <a:buNone/>
            </a:pPr>
            <a:endParaRPr lang="pt-BR" sz="2000" dirty="0"/>
          </a:p>
          <a:p>
            <a:pPr algn="just"/>
            <a:endParaRPr lang="en-US" sz="2000"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75</a:t>
            </a:fld>
            <a:endParaRPr lang="en-US"/>
          </a:p>
        </p:txBody>
      </p:sp>
    </p:spTree>
    <p:extLst>
      <p:ext uri="{BB962C8B-B14F-4D97-AF65-F5344CB8AC3E}">
        <p14:creationId xmlns:p14="http://schemas.microsoft.com/office/powerpoint/2010/main" val="73461915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b="1" dirty="0"/>
              <a:t>Piaget e a psicanálise</a:t>
            </a:r>
          </a:p>
        </p:txBody>
      </p:sp>
      <p:sp>
        <p:nvSpPr>
          <p:cNvPr id="3" name="Espaço Reservado para Conteúdo 2"/>
          <p:cNvSpPr>
            <a:spLocks noGrp="1"/>
          </p:cNvSpPr>
          <p:nvPr>
            <p:ph idx="1"/>
          </p:nvPr>
        </p:nvSpPr>
        <p:spPr/>
        <p:txBody>
          <a:bodyPr>
            <a:normAutofit fontScale="47500" lnSpcReduction="20000"/>
          </a:bodyPr>
          <a:lstStyle/>
          <a:p>
            <a:pPr marL="0" indent="0" algn="just">
              <a:lnSpc>
                <a:spcPct val="170000"/>
              </a:lnSpc>
              <a:buNone/>
            </a:pPr>
            <a:r>
              <a:rPr lang="pt-BR" dirty="0"/>
              <a:t>Em seu trabalho, Piaget tratou somente de uma área bem delimitada do desenvolvimento, principalmente do estudo de como a </a:t>
            </a:r>
            <a:r>
              <a:rPr lang="pt-BR" b="1" dirty="0"/>
              <a:t>cognição</a:t>
            </a:r>
            <a:r>
              <a:rPr lang="pt-BR" dirty="0"/>
              <a:t> (percepção, memória, solução de problemas) evolui a partir da ação motora. </a:t>
            </a:r>
          </a:p>
          <a:p>
            <a:pPr marL="0" indent="0" algn="just">
              <a:lnSpc>
                <a:spcPct val="170000"/>
              </a:lnSpc>
              <a:buNone/>
            </a:pPr>
            <a:endParaRPr lang="pt-BR" dirty="0"/>
          </a:p>
          <a:p>
            <a:pPr marL="0" indent="0" algn="just">
              <a:lnSpc>
                <a:spcPct val="170000"/>
              </a:lnSpc>
              <a:buNone/>
            </a:pPr>
            <a:r>
              <a:rPr lang="pt-BR" dirty="0"/>
              <a:t>Sua atenção tem sido mais centrada no que ele chama de </a:t>
            </a:r>
            <a:r>
              <a:rPr lang="pt-BR" b="1" i="1" dirty="0"/>
              <a:t>estruturas</a:t>
            </a:r>
            <a:r>
              <a:rPr lang="pt-BR" b="1" dirty="0"/>
              <a:t> psicológicas</a:t>
            </a:r>
            <a:r>
              <a:rPr lang="pt-BR" dirty="0"/>
              <a:t>, do que no funcionamento psicológico. </a:t>
            </a:r>
          </a:p>
          <a:p>
            <a:pPr marL="0" indent="0" algn="just">
              <a:lnSpc>
                <a:spcPct val="170000"/>
              </a:lnSpc>
              <a:buNone/>
            </a:pPr>
            <a:endParaRPr lang="pt-BR" b="1" dirty="0"/>
          </a:p>
          <a:p>
            <a:pPr marL="0" indent="0" algn="just">
              <a:lnSpc>
                <a:spcPct val="170000"/>
              </a:lnSpc>
              <a:buNone/>
            </a:pPr>
            <a:r>
              <a:rPr lang="pt-BR" b="1" dirty="0"/>
              <a:t>Ele imagina as estruturas psicológicas como elementos constitutivos das funções mentais</a:t>
            </a:r>
            <a:r>
              <a:rPr lang="pt-BR" dirty="0"/>
              <a:t>. </a:t>
            </a:r>
          </a:p>
          <a:p>
            <a:pPr marL="0" indent="0" algn="just">
              <a:lnSpc>
                <a:spcPct val="170000"/>
              </a:lnSpc>
              <a:buNone/>
            </a:pPr>
            <a:endParaRPr lang="pt-BR" sz="2400" dirty="0"/>
          </a:p>
          <a:p>
            <a:pPr marL="0" indent="0" algn="just">
              <a:lnSpc>
                <a:spcPct val="170000"/>
              </a:lnSpc>
              <a:buNone/>
            </a:pPr>
            <a:r>
              <a:rPr lang="pt-BR" sz="2400" dirty="0"/>
              <a:t>O conflito de forças não é analisado, de forma que a dinâmica está virtualmente ausente do seu sistema. Precisamente devido a essa ênfase, o trabalho de Piaget e da escola de Genebra obteve dados que complementam as descobertas de psicanalistas sobre o desenvolvimento da criança. </a:t>
            </a:r>
          </a:p>
          <a:p>
            <a:pPr algn="just">
              <a:buFontTx/>
              <a:buChar char="•"/>
            </a:pPr>
            <a:endParaRPr lang="pt-BR" sz="2400" dirty="0"/>
          </a:p>
          <a:p>
            <a:pPr marL="0" indent="0" algn="just">
              <a:buNone/>
            </a:pPr>
            <a:r>
              <a:rPr lang="pt-BR" sz="1800" dirty="0"/>
              <a:t>(</a:t>
            </a:r>
            <a:r>
              <a:rPr lang="pt-BR" sz="1800" dirty="0" err="1">
                <a:hlinkClick r:id="" action="ppaction://hlinkfile" tooltip="Cobliner, 1965 #9058"/>
              </a:rPr>
              <a:t>Cobliner</a:t>
            </a:r>
            <a:r>
              <a:rPr lang="pt-BR" sz="1800" dirty="0">
                <a:hlinkClick r:id="" action="ppaction://hlinkfile" tooltip="Cobliner, 1965 #9058"/>
              </a:rPr>
              <a:t>, 1965, pp. 265-266</a:t>
            </a:r>
            <a:r>
              <a:rPr lang="pt-BR" sz="1800" dirty="0"/>
              <a:t>) </a:t>
            </a:r>
          </a:p>
          <a:p>
            <a:endParaRPr lang="en-US" dirty="0"/>
          </a:p>
          <a:p>
            <a:endParaRPr lang="pt-BR" dirty="0"/>
          </a:p>
        </p:txBody>
      </p:sp>
      <p:sp>
        <p:nvSpPr>
          <p:cNvPr id="4" name="Espaço Reservado para Número de Slide 3"/>
          <p:cNvSpPr>
            <a:spLocks noGrp="1"/>
          </p:cNvSpPr>
          <p:nvPr>
            <p:ph type="sldNum" sz="quarter" idx="12"/>
          </p:nvPr>
        </p:nvSpPr>
        <p:spPr/>
        <p:txBody>
          <a:bodyPr/>
          <a:lstStyle/>
          <a:p>
            <a:fld id="{13932E93-1C6C-C34F-8F0F-3A6328FB4BEB}" type="slidenum">
              <a:rPr lang="en-US" smtClean="0"/>
              <a:pPr/>
              <a:t>76</a:t>
            </a:fld>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4. </a:t>
            </a:r>
            <a:r>
              <a:rPr lang="en-US" sz="2800" b="1" dirty="0" err="1"/>
              <a:t>Desenvolvimento</a:t>
            </a:r>
            <a:r>
              <a:rPr lang="en-US" sz="2800" b="1" dirty="0"/>
              <a:t> e </a:t>
            </a:r>
            <a:r>
              <a:rPr lang="en-US" sz="2800" b="1" dirty="0" err="1"/>
              <a:t>adaptação</a:t>
            </a:r>
            <a:endParaRPr lang="en-US" sz="2800" b="1" dirty="0"/>
          </a:p>
        </p:txBody>
      </p:sp>
      <p:sp>
        <p:nvSpPr>
          <p:cNvPr id="3" name="Content Placeholder 2"/>
          <p:cNvSpPr>
            <a:spLocks noGrp="1"/>
          </p:cNvSpPr>
          <p:nvPr>
            <p:ph idx="1"/>
          </p:nvPr>
        </p:nvSpPr>
        <p:spPr/>
        <p:txBody>
          <a:bodyPr>
            <a:normAutofit fontScale="62500" lnSpcReduction="20000"/>
          </a:bodyPr>
          <a:lstStyle/>
          <a:p>
            <a:pPr marL="0" indent="0" algn="just">
              <a:lnSpc>
                <a:spcPct val="170000"/>
              </a:lnSpc>
              <a:buNone/>
            </a:pPr>
            <a:endParaRPr lang="pt-BR" sz="3600" dirty="0"/>
          </a:p>
          <a:p>
            <a:pPr marL="0" indent="0" algn="just">
              <a:lnSpc>
                <a:spcPct val="170000"/>
              </a:lnSpc>
              <a:buNone/>
            </a:pPr>
            <a:r>
              <a:rPr lang="pt-BR" sz="2900" dirty="0"/>
              <a:t>Ora, assimilando assim os objetos, a ação e o pensamento são compelidos a se acomodarem a estes, isto é, a se reajustarem por ocasião de cada variação exterior. Pode-se chamar "adaptação" ao equilíbrio destas assimilações e acomodações. Esta é a forma geral de equilíbrio psíquico. O desenvolvimento mental aparecerá, então, em sua organização progressiva como uma adaptação sempre mais precisa à realidade. São as etapas desta adaptação que vamos agora estudar concretamente. </a:t>
            </a:r>
          </a:p>
          <a:p>
            <a:pPr marL="0" indent="0" algn="just">
              <a:lnSpc>
                <a:spcPct val="170000"/>
              </a:lnSpc>
              <a:buNone/>
            </a:pPr>
            <a:r>
              <a:rPr lang="en-US" sz="2200" dirty="0">
                <a:solidFill>
                  <a:srgbClr val="0000FF"/>
                </a:solidFill>
              </a:rPr>
              <a:t>(Piaget, Jean. (2001 [1964]). </a:t>
            </a:r>
            <a:r>
              <a:rPr lang="en-US" sz="2200" i="1" dirty="0" err="1">
                <a:solidFill>
                  <a:srgbClr val="0000FF"/>
                </a:solidFill>
              </a:rPr>
              <a:t>Seis</a:t>
            </a:r>
            <a:r>
              <a:rPr lang="en-US" sz="2200" i="1" dirty="0">
                <a:solidFill>
                  <a:srgbClr val="0000FF"/>
                </a:solidFill>
              </a:rPr>
              <a:t> </a:t>
            </a:r>
            <a:r>
              <a:rPr lang="en-US" sz="2200" i="1" dirty="0" err="1">
                <a:solidFill>
                  <a:srgbClr val="0000FF"/>
                </a:solidFill>
              </a:rPr>
              <a:t>Estudos</a:t>
            </a:r>
            <a:r>
              <a:rPr lang="en-US" sz="2200" i="1" dirty="0">
                <a:solidFill>
                  <a:srgbClr val="0000FF"/>
                </a:solidFill>
              </a:rPr>
              <a:t> de </a:t>
            </a:r>
            <a:r>
              <a:rPr lang="en-US" sz="2200" i="1" dirty="0" err="1">
                <a:solidFill>
                  <a:srgbClr val="0000FF"/>
                </a:solidFill>
              </a:rPr>
              <a:t>Psicologia</a:t>
            </a:r>
            <a:r>
              <a:rPr lang="en-US" sz="2200" dirty="0">
                <a:solidFill>
                  <a:srgbClr val="0000FF"/>
                </a:solidFill>
              </a:rPr>
              <a:t>. Rio de Janeiro: </a:t>
            </a:r>
            <a:r>
              <a:rPr lang="en-US" sz="2200" dirty="0" err="1">
                <a:solidFill>
                  <a:srgbClr val="0000FF"/>
                </a:solidFill>
              </a:rPr>
              <a:t>Forense</a:t>
            </a:r>
            <a:r>
              <a:rPr lang="en-US" sz="2200" dirty="0">
                <a:solidFill>
                  <a:srgbClr val="0000FF"/>
                </a:solidFill>
              </a:rPr>
              <a:t> </a:t>
            </a:r>
            <a:r>
              <a:rPr lang="en-US" sz="2200" dirty="0" err="1">
                <a:solidFill>
                  <a:srgbClr val="0000FF"/>
                </a:solidFill>
              </a:rPr>
              <a:t>Universitária</a:t>
            </a:r>
            <a:r>
              <a:rPr lang="en-US" sz="2200" dirty="0">
                <a:solidFill>
                  <a:srgbClr val="0000FF"/>
                </a:solidFill>
              </a:rPr>
              <a:t>, 2001, p.17).</a:t>
            </a:r>
            <a:endParaRPr lang="pt-BR" sz="2200" dirty="0">
              <a:solidFill>
                <a:srgbClr val="0000FF"/>
              </a:solidFill>
            </a:endParaRPr>
          </a:p>
          <a:p>
            <a:pPr marL="0" indent="0" algn="just">
              <a:lnSpc>
                <a:spcPct val="170000"/>
              </a:lnSpc>
              <a:buNone/>
            </a:pPr>
            <a:endParaRPr lang="pt-BR" dirty="0"/>
          </a:p>
          <a:p>
            <a:pPr algn="just">
              <a:lnSpc>
                <a:spcPct val="170000"/>
              </a:lnSpc>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77</a:t>
            </a:fld>
            <a:endParaRPr lang="en-US"/>
          </a:p>
        </p:txBody>
      </p:sp>
    </p:spTree>
    <p:extLst>
      <p:ext uri="{BB962C8B-B14F-4D97-AF65-F5344CB8AC3E}">
        <p14:creationId xmlns:p14="http://schemas.microsoft.com/office/powerpoint/2010/main" val="239915232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t>4. O </a:t>
            </a:r>
            <a:r>
              <a:rPr lang="en-US" sz="2400" b="1" dirty="0" err="1"/>
              <a:t>desenvolvimento</a:t>
            </a:r>
            <a:r>
              <a:rPr lang="en-US" sz="2400" b="1" dirty="0"/>
              <a:t> </a:t>
            </a:r>
            <a:r>
              <a:rPr lang="en-US" sz="2400" b="1" dirty="0" err="1"/>
              <a:t>afetivo</a:t>
            </a:r>
            <a:endParaRPr lang="en-US" sz="2400" b="1" dirty="0"/>
          </a:p>
        </p:txBody>
      </p:sp>
      <p:sp>
        <p:nvSpPr>
          <p:cNvPr id="3" name="Content Placeholder 2"/>
          <p:cNvSpPr>
            <a:spLocks noGrp="1"/>
          </p:cNvSpPr>
          <p:nvPr>
            <p:ph idx="1"/>
          </p:nvPr>
        </p:nvSpPr>
        <p:spPr/>
        <p:txBody>
          <a:bodyPr>
            <a:normAutofit fontScale="62500" lnSpcReduction="20000"/>
          </a:bodyPr>
          <a:lstStyle/>
          <a:p>
            <a:pPr marL="0" indent="0">
              <a:lnSpc>
                <a:spcPct val="160000"/>
              </a:lnSpc>
              <a:buNone/>
            </a:pPr>
            <a:r>
              <a:rPr lang="pt-BR" sz="2600" dirty="0"/>
              <a:t>As transformações da ação proveniente do início da socialização não têm importância apenas para a inteligência e para o pensamento, mas repercutem também profundamente na vida afetiva.</a:t>
            </a:r>
          </a:p>
          <a:p>
            <a:pPr marL="0" indent="0">
              <a:lnSpc>
                <a:spcPct val="160000"/>
              </a:lnSpc>
              <a:buNone/>
            </a:pPr>
            <a:endParaRPr lang="pt-BR" sz="2600" dirty="0"/>
          </a:p>
          <a:p>
            <a:pPr marL="0" indent="0">
              <a:lnSpc>
                <a:spcPct val="160000"/>
              </a:lnSpc>
              <a:buNone/>
            </a:pPr>
            <a:r>
              <a:rPr lang="pt-BR" sz="2600" dirty="0"/>
              <a:t>Nunca há ação puramente intelectual (sentimentos múltiplos intervêm, por exemplo: na solução de um problema matemático, interesses, valores, impressão de harmonia etc.), assim como também não há atos que sejam puramente afetivos (o amor supõe a compreensão). </a:t>
            </a:r>
          </a:p>
          <a:p>
            <a:pPr marL="0" indent="0">
              <a:lnSpc>
                <a:spcPct val="160000"/>
              </a:lnSpc>
              <a:buNone/>
            </a:pPr>
            <a:endParaRPr lang="pt-BR" sz="2600" dirty="0"/>
          </a:p>
          <a:p>
            <a:pPr marL="0" indent="0">
              <a:lnSpc>
                <a:spcPct val="160000"/>
              </a:lnSpc>
              <a:buNone/>
            </a:pPr>
            <a:r>
              <a:rPr lang="pt-BR" sz="2600" dirty="0"/>
              <a:t>Sempre e em todo lugar, nas condutas relacionadas tanto a objetos como a pessoas, os dois elementos intervêm, porque se implicam um ao outro.</a:t>
            </a:r>
          </a:p>
          <a:p>
            <a:pPr marL="0" indent="0">
              <a:buNone/>
            </a:pPr>
            <a:r>
              <a:rPr lang="pt-BR" sz="1700" dirty="0">
                <a:solidFill>
                  <a:srgbClr val="0000FF"/>
                </a:solidFill>
              </a:rPr>
              <a:t>(Piaget, 1967, p. 36) (II. A primeira infância: de dois a sete anos, D. A vida afetiva)</a:t>
            </a:r>
            <a:r>
              <a:rPr lang="pt-BR" dirty="0"/>
              <a:t> </a:t>
            </a:r>
          </a:p>
          <a:p>
            <a:pPr marL="0" indent="0">
              <a:buNone/>
            </a:pPr>
            <a:endParaRPr lang="en-US" dirty="0"/>
          </a:p>
        </p:txBody>
      </p:sp>
      <p:sp>
        <p:nvSpPr>
          <p:cNvPr id="4" name="Slide Number Placeholder 3"/>
          <p:cNvSpPr>
            <a:spLocks noGrp="1"/>
          </p:cNvSpPr>
          <p:nvPr>
            <p:ph type="sldNum" sz="quarter" idx="12"/>
          </p:nvPr>
        </p:nvSpPr>
        <p:spPr/>
        <p:txBody>
          <a:bodyPr/>
          <a:lstStyle/>
          <a:p>
            <a:fld id="{13932E93-1C6C-C34F-8F0F-3A6328FB4BEB}" type="slidenum">
              <a:rPr lang="en-US" smtClean="0"/>
              <a:pPr/>
              <a:t>78</a:t>
            </a:fld>
            <a:endParaRPr lang="en-US"/>
          </a:p>
        </p:txBody>
      </p:sp>
    </p:spTree>
    <p:extLst>
      <p:ext uri="{BB962C8B-B14F-4D97-AF65-F5344CB8AC3E}">
        <p14:creationId xmlns:p14="http://schemas.microsoft.com/office/powerpoint/2010/main" val="679177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err="1"/>
              <a:t>Esquema</a:t>
            </a:r>
            <a:r>
              <a:rPr lang="en-US" sz="2800" b="1" dirty="0"/>
              <a:t> </a:t>
            </a:r>
            <a:r>
              <a:rPr lang="en-US" sz="2800" b="1" dirty="0" err="1"/>
              <a:t>geral</a:t>
            </a:r>
            <a:r>
              <a:rPr lang="en-US" sz="2800" b="1" dirty="0"/>
              <a:t> </a:t>
            </a:r>
            <a:br>
              <a:rPr lang="en-US" sz="2800" b="1" dirty="0"/>
            </a:br>
            <a:r>
              <a:rPr lang="en-US" sz="2800" b="1" dirty="0" err="1"/>
              <a:t>para</a:t>
            </a:r>
            <a:r>
              <a:rPr lang="en-US" sz="2800" b="1" dirty="0"/>
              <a:t> </a:t>
            </a:r>
            <a:r>
              <a:rPr lang="en-US" sz="2800" b="1" dirty="0" err="1"/>
              <a:t>apresentação</a:t>
            </a:r>
            <a:r>
              <a:rPr lang="en-US" sz="2800" b="1" dirty="0"/>
              <a:t> das </a:t>
            </a:r>
            <a:r>
              <a:rPr lang="en-US" sz="2800" b="1" dirty="0" err="1"/>
              <a:t>propostas</a:t>
            </a:r>
            <a:r>
              <a:rPr lang="en-US" sz="2800" b="1" dirty="0"/>
              <a:t> de Jean Piaget</a:t>
            </a:r>
          </a:p>
        </p:txBody>
      </p:sp>
      <p:sp>
        <p:nvSpPr>
          <p:cNvPr id="3" name="Content Placeholder 2"/>
          <p:cNvSpPr>
            <a:spLocks noGrp="1"/>
          </p:cNvSpPr>
          <p:nvPr>
            <p:ph idx="1"/>
          </p:nvPr>
        </p:nvSpPr>
        <p:spPr>
          <a:xfrm>
            <a:off x="457200" y="1417638"/>
            <a:ext cx="8229600" cy="4708525"/>
          </a:xfrm>
        </p:spPr>
        <p:txBody>
          <a:bodyPr>
            <a:noAutofit/>
          </a:bodyPr>
          <a:lstStyle/>
          <a:p>
            <a:pPr>
              <a:buAutoNum type="arabicPeriod"/>
            </a:pPr>
            <a:endParaRPr lang="en-US" sz="1400" b="1" dirty="0"/>
          </a:p>
          <a:p>
            <a:pPr>
              <a:buAutoNum type="arabicPeriod"/>
            </a:pPr>
            <a:endParaRPr lang="en-US" sz="2000" b="1" dirty="0"/>
          </a:p>
          <a:p>
            <a:pPr>
              <a:buAutoNum type="arabicPeriod"/>
            </a:pPr>
            <a:r>
              <a:rPr lang="en-US" sz="2000" b="1" dirty="0" err="1"/>
              <a:t>Proposta</a:t>
            </a:r>
            <a:r>
              <a:rPr lang="en-US" sz="2000" b="1" dirty="0"/>
              <a:t>: </a:t>
            </a:r>
            <a:r>
              <a:rPr lang="en-US" sz="1600" b="1" dirty="0" err="1">
                <a:solidFill>
                  <a:srgbClr val="FF0000"/>
                </a:solidFill>
              </a:rPr>
              <a:t>Epistemologia</a:t>
            </a:r>
            <a:r>
              <a:rPr lang="en-US" sz="1600" b="1" dirty="0">
                <a:solidFill>
                  <a:srgbClr val="FF0000"/>
                </a:solidFill>
              </a:rPr>
              <a:t> </a:t>
            </a:r>
            <a:r>
              <a:rPr lang="en-US" sz="1600" b="1" dirty="0" err="1">
                <a:solidFill>
                  <a:srgbClr val="FF0000"/>
                </a:solidFill>
              </a:rPr>
              <a:t>Genética</a:t>
            </a:r>
            <a:r>
              <a:rPr lang="en-US" sz="1600" b="1" dirty="0">
                <a:solidFill>
                  <a:srgbClr val="FF0000"/>
                </a:solidFill>
              </a:rPr>
              <a:t> , </a:t>
            </a:r>
            <a:r>
              <a:rPr lang="en-US" sz="1600" b="1" dirty="0" err="1">
                <a:solidFill>
                  <a:srgbClr val="FF0000"/>
                </a:solidFill>
              </a:rPr>
              <a:t>construtivista</a:t>
            </a:r>
            <a:r>
              <a:rPr lang="en-US" sz="1600" b="1" dirty="0">
                <a:solidFill>
                  <a:srgbClr val="FF0000"/>
                </a:solidFill>
              </a:rPr>
              <a:t> e </a:t>
            </a:r>
            <a:r>
              <a:rPr lang="en-US" sz="1600" b="1" dirty="0" err="1">
                <a:solidFill>
                  <a:srgbClr val="FF0000"/>
                </a:solidFill>
              </a:rPr>
              <a:t>interacionista</a:t>
            </a:r>
            <a:endParaRPr lang="en-US" sz="1600" dirty="0">
              <a:solidFill>
                <a:srgbClr val="FF0000"/>
              </a:solidFill>
            </a:endParaRPr>
          </a:p>
          <a:p>
            <a:pPr marL="0" indent="0">
              <a:buNone/>
            </a:pPr>
            <a:endParaRPr lang="en-US" sz="2000" b="1" dirty="0"/>
          </a:p>
          <a:p>
            <a:pPr>
              <a:buNone/>
            </a:pPr>
            <a:r>
              <a:rPr lang="en-US" sz="2000" b="1" dirty="0"/>
              <a:t>2.   </a:t>
            </a:r>
            <a:r>
              <a:rPr lang="en-US" sz="2000" b="1" dirty="0" err="1"/>
              <a:t>Biografia</a:t>
            </a:r>
            <a:r>
              <a:rPr lang="en-US" sz="2000" b="1" dirty="0"/>
              <a:t> </a:t>
            </a:r>
            <a:r>
              <a:rPr lang="en-US" sz="1400" b="1" dirty="0" err="1">
                <a:solidFill>
                  <a:srgbClr val="FF0000"/>
                </a:solidFill>
              </a:rPr>
              <a:t>Formação</a:t>
            </a:r>
            <a:r>
              <a:rPr lang="en-US" sz="1400" b="1" dirty="0">
                <a:solidFill>
                  <a:srgbClr val="FF0000"/>
                </a:solidFill>
              </a:rPr>
              <a:t> (</a:t>
            </a:r>
            <a:r>
              <a:rPr lang="en-US" sz="1400" b="1" dirty="0" err="1">
                <a:solidFill>
                  <a:srgbClr val="FF0000"/>
                </a:solidFill>
              </a:rPr>
              <a:t>biólogo</a:t>
            </a:r>
            <a:r>
              <a:rPr lang="en-US" sz="1400" b="1" dirty="0">
                <a:solidFill>
                  <a:srgbClr val="FF0000"/>
                </a:solidFill>
              </a:rPr>
              <a:t> + </a:t>
            </a:r>
            <a:r>
              <a:rPr lang="en-US" sz="1400" b="1" dirty="0" err="1">
                <a:solidFill>
                  <a:srgbClr val="FF0000"/>
                </a:solidFill>
              </a:rPr>
              <a:t>epistemólogo</a:t>
            </a:r>
            <a:r>
              <a:rPr lang="en-US" sz="1400" b="1" dirty="0">
                <a:solidFill>
                  <a:srgbClr val="FF0000"/>
                </a:solidFill>
              </a:rPr>
              <a:t>)</a:t>
            </a:r>
          </a:p>
          <a:p>
            <a:pPr>
              <a:buNone/>
            </a:pPr>
            <a:r>
              <a:rPr lang="en-US" sz="1400" b="1" dirty="0">
                <a:solidFill>
                  <a:srgbClr val="FF0000"/>
                </a:solidFill>
              </a:rPr>
              <a:t>       </a:t>
            </a:r>
            <a:r>
              <a:rPr lang="en-US" sz="1400" b="1" dirty="0" err="1">
                <a:solidFill>
                  <a:srgbClr val="FF0000"/>
                </a:solidFill>
              </a:rPr>
              <a:t>Trabalho</a:t>
            </a:r>
            <a:r>
              <a:rPr lang="en-US" sz="1400" b="1" dirty="0">
                <a:solidFill>
                  <a:srgbClr val="FF0000"/>
                </a:solidFill>
              </a:rPr>
              <a:t> ( + </a:t>
            </a:r>
            <a:r>
              <a:rPr lang="en-US" sz="1400" b="1" dirty="0" err="1">
                <a:solidFill>
                  <a:srgbClr val="FF0000"/>
                </a:solidFill>
              </a:rPr>
              <a:t>estudo</a:t>
            </a:r>
            <a:r>
              <a:rPr lang="en-US" sz="1400" b="1" dirty="0">
                <a:solidFill>
                  <a:srgbClr val="FF0000"/>
                </a:solidFill>
              </a:rPr>
              <a:t> do </a:t>
            </a:r>
            <a:r>
              <a:rPr lang="en-US" sz="1400" b="1" dirty="0" err="1">
                <a:solidFill>
                  <a:srgbClr val="FF0000"/>
                </a:solidFill>
              </a:rPr>
              <a:t>desenvolvimento</a:t>
            </a:r>
            <a:r>
              <a:rPr lang="en-US" sz="1400" b="1" dirty="0">
                <a:solidFill>
                  <a:srgbClr val="FF0000"/>
                </a:solidFill>
              </a:rPr>
              <a:t> </a:t>
            </a:r>
            <a:r>
              <a:rPr lang="en-US" sz="1400" b="1" dirty="0" err="1">
                <a:solidFill>
                  <a:srgbClr val="FF0000"/>
                </a:solidFill>
              </a:rPr>
              <a:t>da</a:t>
            </a:r>
            <a:r>
              <a:rPr lang="en-US" sz="1400" b="1" dirty="0">
                <a:solidFill>
                  <a:srgbClr val="FF0000"/>
                </a:solidFill>
              </a:rPr>
              <a:t> </a:t>
            </a:r>
            <a:r>
              <a:rPr lang="en-US" sz="1400" b="1" dirty="0" err="1">
                <a:solidFill>
                  <a:srgbClr val="FF0000"/>
                </a:solidFill>
              </a:rPr>
              <a:t>criança</a:t>
            </a:r>
            <a:r>
              <a:rPr lang="en-US" sz="1400" b="1" dirty="0">
                <a:solidFill>
                  <a:srgbClr val="FF0000"/>
                </a:solidFill>
              </a:rPr>
              <a:t>)</a:t>
            </a:r>
          </a:p>
          <a:p>
            <a:pPr>
              <a:buNone/>
            </a:pPr>
            <a:endParaRPr lang="en-US" sz="1800" b="1" dirty="0">
              <a:solidFill>
                <a:srgbClr val="FF0000"/>
              </a:solidFill>
            </a:endParaRPr>
          </a:p>
          <a:p>
            <a:pPr>
              <a:buNone/>
            </a:pPr>
            <a:r>
              <a:rPr lang="en-US" sz="2000" b="1" dirty="0"/>
              <a:t>3. </a:t>
            </a:r>
            <a:r>
              <a:rPr lang="en-US" sz="2000" b="1" dirty="0" err="1"/>
              <a:t>Fundamentos</a:t>
            </a:r>
            <a:r>
              <a:rPr lang="en-US" sz="2000" b="1" dirty="0"/>
              <a:t> do </a:t>
            </a:r>
            <a:r>
              <a:rPr lang="en-US" sz="2000" b="1" dirty="0" err="1"/>
              <a:t>seu</a:t>
            </a:r>
            <a:r>
              <a:rPr lang="en-US" sz="2000" b="1" dirty="0"/>
              <a:t> </a:t>
            </a:r>
            <a:r>
              <a:rPr lang="en-US" sz="2000" b="1" dirty="0" err="1"/>
              <a:t>pensamento</a:t>
            </a:r>
            <a:r>
              <a:rPr lang="en-US" sz="2000" b="1" dirty="0"/>
              <a:t>: </a:t>
            </a:r>
            <a:r>
              <a:rPr lang="en-US" sz="1400" b="1" dirty="0" err="1">
                <a:solidFill>
                  <a:srgbClr val="FF0000"/>
                </a:solidFill>
              </a:rPr>
              <a:t>kantismo</a:t>
            </a:r>
            <a:r>
              <a:rPr lang="en-US" sz="1400" b="1" dirty="0">
                <a:solidFill>
                  <a:srgbClr val="FF0000"/>
                </a:solidFill>
              </a:rPr>
              <a:t> </a:t>
            </a:r>
            <a:r>
              <a:rPr lang="en-US" sz="1400" b="1" dirty="0" err="1">
                <a:solidFill>
                  <a:srgbClr val="FF0000"/>
                </a:solidFill>
              </a:rPr>
              <a:t>evolutivo</a:t>
            </a:r>
            <a:r>
              <a:rPr lang="en-US" sz="1400" b="1" dirty="0">
                <a:solidFill>
                  <a:srgbClr val="FF0000"/>
                </a:solidFill>
              </a:rPr>
              <a:t>, </a:t>
            </a:r>
            <a:r>
              <a:rPr lang="en-US" sz="1400" b="1" dirty="0" err="1">
                <a:solidFill>
                  <a:srgbClr val="FF0000"/>
                </a:solidFill>
              </a:rPr>
              <a:t>evolução</a:t>
            </a:r>
            <a:r>
              <a:rPr lang="en-US" sz="1400" b="1" dirty="0">
                <a:solidFill>
                  <a:srgbClr val="FF0000"/>
                </a:solidFill>
              </a:rPr>
              <a:t> </a:t>
            </a:r>
            <a:r>
              <a:rPr lang="en-US" sz="1400" b="1" dirty="0" err="1">
                <a:solidFill>
                  <a:srgbClr val="FF0000"/>
                </a:solidFill>
              </a:rPr>
              <a:t>mediada</a:t>
            </a:r>
            <a:r>
              <a:rPr lang="en-US" sz="1400" b="1" dirty="0">
                <a:solidFill>
                  <a:srgbClr val="FF0000"/>
                </a:solidFill>
              </a:rPr>
              <a:t> </a:t>
            </a:r>
            <a:r>
              <a:rPr lang="en-US" sz="1400" b="1" dirty="0" err="1">
                <a:solidFill>
                  <a:srgbClr val="FF0000"/>
                </a:solidFill>
              </a:rPr>
              <a:t>pela</a:t>
            </a:r>
            <a:r>
              <a:rPr lang="en-US" sz="1400" b="1" dirty="0">
                <a:solidFill>
                  <a:srgbClr val="FF0000"/>
                </a:solidFill>
              </a:rPr>
              <a:t> </a:t>
            </a:r>
            <a:r>
              <a:rPr lang="en-US" sz="1400" b="1" dirty="0" err="1">
                <a:solidFill>
                  <a:srgbClr val="FF0000"/>
                </a:solidFill>
              </a:rPr>
              <a:t>ação</a:t>
            </a:r>
            <a:r>
              <a:rPr lang="en-US" sz="1400" b="1" dirty="0">
                <a:solidFill>
                  <a:srgbClr val="FF0000"/>
                </a:solidFill>
              </a:rPr>
              <a:t> (</a:t>
            </a:r>
            <a:r>
              <a:rPr lang="en-US" sz="1400" b="1" dirty="0" err="1">
                <a:solidFill>
                  <a:srgbClr val="FF0000"/>
                </a:solidFill>
                <a:sym typeface="Wingdings"/>
              </a:rPr>
              <a:t>maturação</a:t>
            </a:r>
            <a:r>
              <a:rPr lang="en-US" sz="1400" b="1" dirty="0">
                <a:solidFill>
                  <a:srgbClr val="FF0000"/>
                </a:solidFill>
                <a:sym typeface="Wingdings"/>
              </a:rPr>
              <a:t> + </a:t>
            </a:r>
            <a:r>
              <a:rPr lang="en-US" sz="1400" b="1" dirty="0" err="1">
                <a:solidFill>
                  <a:srgbClr val="FF0000"/>
                </a:solidFill>
                <a:sym typeface="Wingdings"/>
              </a:rPr>
              <a:t>experiência</a:t>
            </a:r>
            <a:r>
              <a:rPr lang="en-US" sz="1400" b="1" dirty="0">
                <a:solidFill>
                  <a:srgbClr val="FF0000"/>
                </a:solidFill>
                <a:sym typeface="Wingdings"/>
              </a:rPr>
              <a:t> + </a:t>
            </a:r>
            <a:r>
              <a:rPr lang="en-US" sz="1400" b="1" dirty="0" err="1">
                <a:solidFill>
                  <a:srgbClr val="FF0000"/>
                </a:solidFill>
                <a:sym typeface="Wingdings"/>
              </a:rPr>
              <a:t>interação</a:t>
            </a:r>
            <a:r>
              <a:rPr lang="en-US" sz="1400" b="1" dirty="0">
                <a:solidFill>
                  <a:srgbClr val="FF0000"/>
                </a:solidFill>
                <a:sym typeface="Wingdings"/>
              </a:rPr>
              <a:t> social + </a:t>
            </a:r>
            <a:r>
              <a:rPr lang="en-US" sz="1400" b="1" dirty="0" err="1">
                <a:solidFill>
                  <a:srgbClr val="FF0000"/>
                </a:solidFill>
                <a:sym typeface="Wingdings"/>
              </a:rPr>
              <a:t>equilibração</a:t>
            </a:r>
            <a:r>
              <a:rPr lang="en-US" sz="1400" b="1" dirty="0">
                <a:solidFill>
                  <a:srgbClr val="FF0000"/>
                </a:solidFill>
                <a:sym typeface="Wingdings"/>
              </a:rPr>
              <a:t>), </a:t>
            </a:r>
            <a:r>
              <a:rPr lang="en-US" sz="1400" b="1" dirty="0" err="1">
                <a:solidFill>
                  <a:srgbClr val="FF0000"/>
                </a:solidFill>
                <a:sym typeface="Wingdings"/>
              </a:rPr>
              <a:t>esquemas</a:t>
            </a:r>
            <a:r>
              <a:rPr lang="en-US" sz="1400" b="1" dirty="0">
                <a:solidFill>
                  <a:srgbClr val="FF0000"/>
                </a:solidFill>
                <a:sym typeface="Wingdings"/>
              </a:rPr>
              <a:t> e </a:t>
            </a:r>
            <a:r>
              <a:rPr lang="en-US" sz="1400" b="1" dirty="0" err="1">
                <a:solidFill>
                  <a:srgbClr val="FF0000"/>
                </a:solidFill>
                <a:sym typeface="Wingdings"/>
              </a:rPr>
              <a:t>estruturas</a:t>
            </a:r>
            <a:r>
              <a:rPr lang="en-US" sz="1400" b="1" dirty="0">
                <a:solidFill>
                  <a:srgbClr val="FF0000"/>
                </a:solidFill>
                <a:sym typeface="Wingdings"/>
              </a:rPr>
              <a:t>, </a:t>
            </a:r>
            <a:r>
              <a:rPr lang="en-US" sz="1400" b="1" dirty="0" err="1">
                <a:solidFill>
                  <a:srgbClr val="FF0000"/>
                </a:solidFill>
                <a:sym typeface="Wingdings"/>
              </a:rPr>
              <a:t>estágios</a:t>
            </a:r>
            <a:r>
              <a:rPr lang="en-US" sz="1400" b="1" dirty="0">
                <a:solidFill>
                  <a:srgbClr val="FF0000"/>
                </a:solidFill>
                <a:sym typeface="Wingdings"/>
              </a:rPr>
              <a:t> </a:t>
            </a:r>
            <a:r>
              <a:rPr lang="en-US" sz="1400" b="1" dirty="0" err="1">
                <a:solidFill>
                  <a:srgbClr val="FF0000"/>
                </a:solidFill>
                <a:sym typeface="Wingdings"/>
              </a:rPr>
              <a:t>universais</a:t>
            </a:r>
            <a:endParaRPr lang="en-US" sz="1400" b="1" dirty="0">
              <a:solidFill>
                <a:srgbClr val="FF0000"/>
              </a:solidFill>
            </a:endParaRPr>
          </a:p>
          <a:p>
            <a:pPr marL="0" indent="0">
              <a:buNone/>
            </a:pPr>
            <a:endParaRPr lang="en-US" sz="2000" dirty="0"/>
          </a:p>
          <a:p>
            <a:pPr>
              <a:buNone/>
            </a:pPr>
            <a:r>
              <a:rPr lang="en-US" sz="2000" b="1" dirty="0"/>
              <a:t>4. </a:t>
            </a:r>
            <a:r>
              <a:rPr lang="en-US" sz="2000" b="1" dirty="0" err="1"/>
              <a:t>Estágios</a:t>
            </a:r>
            <a:r>
              <a:rPr lang="en-US" sz="2000" b="1" dirty="0"/>
              <a:t> (</a:t>
            </a:r>
            <a:r>
              <a:rPr lang="en-US" sz="2000" b="1" dirty="0" err="1"/>
              <a:t>esquemas</a:t>
            </a:r>
            <a:r>
              <a:rPr lang="en-US" sz="2000" b="1" dirty="0"/>
              <a:t>) do </a:t>
            </a:r>
            <a:r>
              <a:rPr lang="en-US" sz="2000" b="1" dirty="0" err="1"/>
              <a:t>desenvolvimento</a:t>
            </a:r>
            <a:r>
              <a:rPr lang="en-US" sz="2000" b="1" dirty="0"/>
              <a:t> mental da </a:t>
            </a:r>
            <a:r>
              <a:rPr lang="en-US" sz="2000" b="1" dirty="0" err="1"/>
              <a:t>criança</a:t>
            </a:r>
            <a:endParaRPr lang="en-US" sz="2000" b="1" dirty="0"/>
          </a:p>
          <a:p>
            <a:pPr>
              <a:buNone/>
            </a:pPr>
            <a:r>
              <a:rPr lang="en-US" sz="1400" b="1" dirty="0"/>
              <a:t>       </a:t>
            </a:r>
            <a:r>
              <a:rPr lang="en-US" sz="1400" b="1" dirty="0" err="1">
                <a:solidFill>
                  <a:srgbClr val="FF0000"/>
                </a:solidFill>
              </a:rPr>
              <a:t>Sensório</a:t>
            </a:r>
            <a:r>
              <a:rPr lang="en-US" sz="1400" b="1" dirty="0">
                <a:solidFill>
                  <a:srgbClr val="FF0000"/>
                </a:solidFill>
              </a:rPr>
              <a:t>-motor (0-2anos), </a:t>
            </a:r>
            <a:r>
              <a:rPr lang="en-US" sz="1400" b="1" dirty="0" err="1">
                <a:solidFill>
                  <a:srgbClr val="FF0000"/>
                </a:solidFill>
              </a:rPr>
              <a:t>pré-operatório</a:t>
            </a:r>
            <a:r>
              <a:rPr lang="en-US" sz="1400" b="1" dirty="0">
                <a:solidFill>
                  <a:srgbClr val="FF0000"/>
                </a:solidFill>
              </a:rPr>
              <a:t> (2-7), </a:t>
            </a:r>
            <a:r>
              <a:rPr lang="en-US" sz="1400" b="1" dirty="0" err="1">
                <a:solidFill>
                  <a:srgbClr val="FF0000"/>
                </a:solidFill>
              </a:rPr>
              <a:t>operatório</a:t>
            </a:r>
            <a:r>
              <a:rPr lang="en-US" sz="1400" b="1" dirty="0">
                <a:solidFill>
                  <a:srgbClr val="FF0000"/>
                </a:solidFill>
              </a:rPr>
              <a:t> </a:t>
            </a:r>
            <a:r>
              <a:rPr lang="en-US" sz="1400" b="1" dirty="0" err="1">
                <a:solidFill>
                  <a:srgbClr val="FF0000"/>
                </a:solidFill>
              </a:rPr>
              <a:t>concreto</a:t>
            </a:r>
            <a:r>
              <a:rPr lang="en-US" sz="1400" b="1" dirty="0">
                <a:solidFill>
                  <a:srgbClr val="FF0000"/>
                </a:solidFill>
              </a:rPr>
              <a:t> (7-12), </a:t>
            </a:r>
            <a:r>
              <a:rPr lang="en-US" sz="1400" b="1" dirty="0" err="1">
                <a:solidFill>
                  <a:srgbClr val="FF0000"/>
                </a:solidFill>
              </a:rPr>
              <a:t>operatório</a:t>
            </a:r>
            <a:r>
              <a:rPr lang="en-US" sz="1400" b="1" dirty="0">
                <a:solidFill>
                  <a:srgbClr val="FF0000"/>
                </a:solidFill>
              </a:rPr>
              <a:t> formal (12</a:t>
            </a:r>
            <a:r>
              <a:rPr lang="en-US" sz="1400" b="1" dirty="0">
                <a:solidFill>
                  <a:srgbClr val="FF0000"/>
                </a:solidFill>
                <a:sym typeface="Wingdings" pitchFamily="2" charset="2"/>
              </a:rPr>
              <a:t> )</a:t>
            </a:r>
          </a:p>
          <a:p>
            <a:pPr>
              <a:buNone/>
            </a:pPr>
            <a:endParaRPr lang="en-US" sz="1400" b="1" dirty="0">
              <a:solidFill>
                <a:srgbClr val="FF0000"/>
              </a:solidFill>
            </a:endParaRPr>
          </a:p>
          <a:p>
            <a:pPr>
              <a:buNone/>
            </a:pPr>
            <a:r>
              <a:rPr lang="en-US" sz="2000" b="1" dirty="0">
                <a:sym typeface="Wingdings"/>
              </a:rPr>
              <a:t>5. </a:t>
            </a:r>
            <a:r>
              <a:rPr lang="en-US" sz="2000" b="1" dirty="0" err="1">
                <a:sym typeface="Wingdings"/>
              </a:rPr>
              <a:t>Método</a:t>
            </a:r>
            <a:endParaRPr lang="en-US" sz="2000" b="1" dirty="0">
              <a:solidFill>
                <a:srgbClr val="FF0000"/>
              </a:solidFill>
              <a:sym typeface="Wingdings"/>
            </a:endParaRPr>
          </a:p>
        </p:txBody>
      </p:sp>
      <p:sp>
        <p:nvSpPr>
          <p:cNvPr id="4" name="Slide Number Placeholder 3"/>
          <p:cNvSpPr>
            <a:spLocks noGrp="1"/>
          </p:cNvSpPr>
          <p:nvPr>
            <p:ph type="sldNum" sz="quarter" idx="12"/>
          </p:nvPr>
        </p:nvSpPr>
        <p:spPr/>
        <p:txBody>
          <a:bodyPr/>
          <a:lstStyle/>
          <a:p>
            <a:fld id="{13932E93-1C6C-C34F-8F0F-3A6328FB4BEB}" type="slidenum">
              <a:rPr lang="en-US" smtClean="0"/>
              <a:pPr/>
              <a:t>8</a:t>
            </a:fld>
            <a:endParaRPr lang="en-US"/>
          </a:p>
        </p:txBody>
      </p:sp>
    </p:spTree>
    <p:extLst>
      <p:ext uri="{BB962C8B-B14F-4D97-AF65-F5344CB8AC3E}">
        <p14:creationId xmlns:p14="http://schemas.microsoft.com/office/powerpoint/2010/main" val="1813710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err="1"/>
              <a:t>Esquema</a:t>
            </a:r>
            <a:r>
              <a:rPr lang="en-US" sz="2800" b="1" dirty="0"/>
              <a:t> </a:t>
            </a:r>
            <a:r>
              <a:rPr lang="en-US" sz="2800" b="1" dirty="0" err="1"/>
              <a:t>geral</a:t>
            </a:r>
            <a:r>
              <a:rPr lang="en-US" sz="2800" b="1" dirty="0"/>
              <a:t> </a:t>
            </a:r>
            <a:br>
              <a:rPr lang="en-US" sz="2800" b="1" dirty="0"/>
            </a:br>
            <a:r>
              <a:rPr lang="en-US" sz="2800" b="1" dirty="0" err="1"/>
              <a:t>para</a:t>
            </a:r>
            <a:r>
              <a:rPr lang="en-US" sz="2800" b="1" dirty="0"/>
              <a:t> </a:t>
            </a:r>
            <a:r>
              <a:rPr lang="en-US" sz="2800" b="1" dirty="0" err="1"/>
              <a:t>apresentação</a:t>
            </a:r>
            <a:r>
              <a:rPr lang="en-US" sz="2800" b="1" dirty="0"/>
              <a:t> das </a:t>
            </a:r>
            <a:r>
              <a:rPr lang="en-US" sz="2800" b="1" dirty="0" err="1"/>
              <a:t>propostas</a:t>
            </a:r>
            <a:r>
              <a:rPr lang="en-US" sz="2800" b="1" dirty="0"/>
              <a:t> de Jean Piaget</a:t>
            </a:r>
          </a:p>
        </p:txBody>
      </p:sp>
      <p:sp>
        <p:nvSpPr>
          <p:cNvPr id="3" name="Content Placeholder 2"/>
          <p:cNvSpPr>
            <a:spLocks noGrp="1"/>
          </p:cNvSpPr>
          <p:nvPr>
            <p:ph idx="1"/>
          </p:nvPr>
        </p:nvSpPr>
        <p:spPr>
          <a:xfrm>
            <a:off x="457200" y="1417638"/>
            <a:ext cx="8229600" cy="4708525"/>
          </a:xfrm>
        </p:spPr>
        <p:txBody>
          <a:bodyPr>
            <a:noAutofit/>
          </a:bodyPr>
          <a:lstStyle/>
          <a:p>
            <a:pPr>
              <a:buAutoNum type="arabicPeriod"/>
            </a:pPr>
            <a:endParaRPr lang="en-US" sz="1400" b="1" dirty="0"/>
          </a:p>
          <a:p>
            <a:pPr>
              <a:buAutoNum type="arabicPeriod"/>
            </a:pPr>
            <a:endParaRPr lang="en-US" sz="2000" b="1" dirty="0"/>
          </a:p>
          <a:p>
            <a:pPr>
              <a:buAutoNum type="arabicPeriod"/>
            </a:pPr>
            <a:r>
              <a:rPr lang="en-US" sz="2000" b="1" dirty="0" err="1"/>
              <a:t>Proposta</a:t>
            </a:r>
            <a:r>
              <a:rPr lang="en-US" sz="2000" b="1" dirty="0"/>
              <a:t>: </a:t>
            </a:r>
            <a:r>
              <a:rPr lang="en-US" sz="1600" b="1" dirty="0" err="1">
                <a:solidFill>
                  <a:srgbClr val="FF0000"/>
                </a:solidFill>
              </a:rPr>
              <a:t>Epistemologia</a:t>
            </a:r>
            <a:r>
              <a:rPr lang="en-US" sz="1600" b="1" dirty="0">
                <a:solidFill>
                  <a:srgbClr val="FF0000"/>
                </a:solidFill>
              </a:rPr>
              <a:t> </a:t>
            </a:r>
            <a:r>
              <a:rPr lang="en-US" sz="1600" b="1" dirty="0" err="1">
                <a:solidFill>
                  <a:srgbClr val="FF0000"/>
                </a:solidFill>
              </a:rPr>
              <a:t>Genética</a:t>
            </a:r>
            <a:r>
              <a:rPr lang="en-US" sz="1600" b="1" dirty="0">
                <a:solidFill>
                  <a:srgbClr val="FF0000"/>
                </a:solidFill>
              </a:rPr>
              <a:t> , </a:t>
            </a:r>
            <a:r>
              <a:rPr lang="en-US" sz="1600" b="1" dirty="0" err="1">
                <a:solidFill>
                  <a:srgbClr val="FF0000"/>
                </a:solidFill>
              </a:rPr>
              <a:t>construtivista</a:t>
            </a:r>
            <a:r>
              <a:rPr lang="en-US" sz="1600" b="1" dirty="0">
                <a:solidFill>
                  <a:srgbClr val="FF0000"/>
                </a:solidFill>
              </a:rPr>
              <a:t> e </a:t>
            </a:r>
            <a:r>
              <a:rPr lang="en-US" sz="1600" b="1" dirty="0" err="1">
                <a:solidFill>
                  <a:srgbClr val="FF0000"/>
                </a:solidFill>
              </a:rPr>
              <a:t>interacionista</a:t>
            </a:r>
            <a:endParaRPr lang="en-US" sz="1600" dirty="0">
              <a:solidFill>
                <a:srgbClr val="FF0000"/>
              </a:solidFill>
            </a:endParaRPr>
          </a:p>
          <a:p>
            <a:pPr marL="0" indent="0">
              <a:buNone/>
            </a:pPr>
            <a:endParaRPr lang="en-US" sz="2000" b="1" dirty="0"/>
          </a:p>
          <a:p>
            <a:pPr>
              <a:buNone/>
            </a:pPr>
            <a:r>
              <a:rPr lang="en-US" sz="2000" b="1" dirty="0"/>
              <a:t>2.   </a:t>
            </a:r>
            <a:r>
              <a:rPr lang="en-US" sz="2000" b="1" dirty="0" err="1"/>
              <a:t>Biografia</a:t>
            </a:r>
            <a:r>
              <a:rPr lang="en-US" sz="2000" b="1" dirty="0"/>
              <a:t> </a:t>
            </a:r>
            <a:r>
              <a:rPr lang="en-US" sz="1400" b="1" dirty="0" err="1">
                <a:solidFill>
                  <a:srgbClr val="FF0000"/>
                </a:solidFill>
              </a:rPr>
              <a:t>Formação</a:t>
            </a:r>
            <a:r>
              <a:rPr lang="en-US" sz="1400" b="1" dirty="0">
                <a:solidFill>
                  <a:srgbClr val="FF0000"/>
                </a:solidFill>
              </a:rPr>
              <a:t> (</a:t>
            </a:r>
            <a:r>
              <a:rPr lang="en-US" sz="1400" b="1" dirty="0" err="1">
                <a:solidFill>
                  <a:srgbClr val="FF0000"/>
                </a:solidFill>
              </a:rPr>
              <a:t>biólogo</a:t>
            </a:r>
            <a:r>
              <a:rPr lang="en-US" sz="1400" b="1" dirty="0">
                <a:solidFill>
                  <a:srgbClr val="FF0000"/>
                </a:solidFill>
              </a:rPr>
              <a:t> + </a:t>
            </a:r>
            <a:r>
              <a:rPr lang="en-US" sz="1400" b="1" dirty="0" err="1">
                <a:solidFill>
                  <a:srgbClr val="FF0000"/>
                </a:solidFill>
              </a:rPr>
              <a:t>epistemólogo</a:t>
            </a:r>
            <a:r>
              <a:rPr lang="en-US" sz="1400" b="1" dirty="0">
                <a:solidFill>
                  <a:srgbClr val="FF0000"/>
                </a:solidFill>
              </a:rPr>
              <a:t>)</a:t>
            </a:r>
          </a:p>
          <a:p>
            <a:pPr>
              <a:buNone/>
            </a:pPr>
            <a:r>
              <a:rPr lang="en-US" sz="1400" b="1" dirty="0">
                <a:solidFill>
                  <a:srgbClr val="FF0000"/>
                </a:solidFill>
              </a:rPr>
              <a:t>       </a:t>
            </a:r>
            <a:r>
              <a:rPr lang="en-US" sz="1400" b="1" dirty="0" err="1">
                <a:solidFill>
                  <a:srgbClr val="FF0000"/>
                </a:solidFill>
              </a:rPr>
              <a:t>Trabalho</a:t>
            </a:r>
            <a:r>
              <a:rPr lang="en-US" sz="1400" b="1" dirty="0">
                <a:solidFill>
                  <a:srgbClr val="FF0000"/>
                </a:solidFill>
              </a:rPr>
              <a:t> ( + </a:t>
            </a:r>
            <a:r>
              <a:rPr lang="en-US" sz="1400" b="1" dirty="0" err="1">
                <a:solidFill>
                  <a:srgbClr val="FF0000"/>
                </a:solidFill>
              </a:rPr>
              <a:t>estudo</a:t>
            </a:r>
            <a:r>
              <a:rPr lang="en-US" sz="1400" b="1" dirty="0">
                <a:solidFill>
                  <a:srgbClr val="FF0000"/>
                </a:solidFill>
              </a:rPr>
              <a:t> do </a:t>
            </a:r>
            <a:r>
              <a:rPr lang="en-US" sz="1400" b="1" dirty="0" err="1">
                <a:solidFill>
                  <a:srgbClr val="FF0000"/>
                </a:solidFill>
              </a:rPr>
              <a:t>desenvolvimento</a:t>
            </a:r>
            <a:r>
              <a:rPr lang="en-US" sz="1400" b="1" dirty="0">
                <a:solidFill>
                  <a:srgbClr val="FF0000"/>
                </a:solidFill>
              </a:rPr>
              <a:t> </a:t>
            </a:r>
            <a:r>
              <a:rPr lang="en-US" sz="1400" b="1" dirty="0" err="1">
                <a:solidFill>
                  <a:srgbClr val="FF0000"/>
                </a:solidFill>
              </a:rPr>
              <a:t>da</a:t>
            </a:r>
            <a:r>
              <a:rPr lang="en-US" sz="1400" b="1" dirty="0">
                <a:solidFill>
                  <a:srgbClr val="FF0000"/>
                </a:solidFill>
              </a:rPr>
              <a:t> </a:t>
            </a:r>
            <a:r>
              <a:rPr lang="en-US" sz="1400" b="1" dirty="0" err="1">
                <a:solidFill>
                  <a:srgbClr val="FF0000"/>
                </a:solidFill>
              </a:rPr>
              <a:t>criança</a:t>
            </a:r>
            <a:r>
              <a:rPr lang="en-US" sz="1400" b="1" dirty="0">
                <a:solidFill>
                  <a:srgbClr val="FF0000"/>
                </a:solidFill>
              </a:rPr>
              <a:t>)</a:t>
            </a:r>
          </a:p>
          <a:p>
            <a:pPr>
              <a:buNone/>
            </a:pPr>
            <a:endParaRPr lang="en-US" sz="1800" b="1" dirty="0">
              <a:solidFill>
                <a:srgbClr val="FF0000"/>
              </a:solidFill>
            </a:endParaRPr>
          </a:p>
          <a:p>
            <a:pPr>
              <a:buNone/>
            </a:pPr>
            <a:r>
              <a:rPr lang="en-US" sz="2000" b="1" dirty="0"/>
              <a:t>3. </a:t>
            </a:r>
            <a:r>
              <a:rPr lang="en-US" sz="2000" b="1" dirty="0" err="1"/>
              <a:t>Fundamentos</a:t>
            </a:r>
            <a:r>
              <a:rPr lang="en-US" sz="2000" b="1" dirty="0"/>
              <a:t> do </a:t>
            </a:r>
            <a:r>
              <a:rPr lang="en-US" sz="2000" b="1" dirty="0" err="1"/>
              <a:t>seu</a:t>
            </a:r>
            <a:r>
              <a:rPr lang="en-US" sz="2000" b="1" dirty="0"/>
              <a:t> </a:t>
            </a:r>
            <a:r>
              <a:rPr lang="en-US" sz="2000" b="1" dirty="0" err="1"/>
              <a:t>pensamento</a:t>
            </a:r>
            <a:r>
              <a:rPr lang="en-US" sz="2000" b="1" dirty="0"/>
              <a:t>: </a:t>
            </a:r>
            <a:r>
              <a:rPr lang="en-US" sz="1400" b="1" dirty="0" err="1">
                <a:solidFill>
                  <a:srgbClr val="FF0000"/>
                </a:solidFill>
              </a:rPr>
              <a:t>kantismo</a:t>
            </a:r>
            <a:r>
              <a:rPr lang="en-US" sz="1400" b="1" dirty="0">
                <a:solidFill>
                  <a:srgbClr val="FF0000"/>
                </a:solidFill>
              </a:rPr>
              <a:t> </a:t>
            </a:r>
            <a:r>
              <a:rPr lang="en-US" sz="1400" b="1" dirty="0" err="1">
                <a:solidFill>
                  <a:srgbClr val="FF0000"/>
                </a:solidFill>
              </a:rPr>
              <a:t>evolutivo</a:t>
            </a:r>
            <a:r>
              <a:rPr lang="en-US" sz="1400" b="1" dirty="0">
                <a:solidFill>
                  <a:srgbClr val="FF0000"/>
                </a:solidFill>
              </a:rPr>
              <a:t>, </a:t>
            </a:r>
            <a:r>
              <a:rPr lang="en-US" sz="1400" b="1" dirty="0" err="1">
                <a:solidFill>
                  <a:srgbClr val="FF0000"/>
                </a:solidFill>
              </a:rPr>
              <a:t>evolução</a:t>
            </a:r>
            <a:r>
              <a:rPr lang="en-US" sz="1400" b="1" dirty="0">
                <a:solidFill>
                  <a:srgbClr val="FF0000"/>
                </a:solidFill>
              </a:rPr>
              <a:t> </a:t>
            </a:r>
            <a:r>
              <a:rPr lang="en-US" sz="1400" b="1" dirty="0" err="1">
                <a:solidFill>
                  <a:srgbClr val="FF0000"/>
                </a:solidFill>
              </a:rPr>
              <a:t>mediada</a:t>
            </a:r>
            <a:r>
              <a:rPr lang="en-US" sz="1400" b="1" dirty="0">
                <a:solidFill>
                  <a:srgbClr val="FF0000"/>
                </a:solidFill>
              </a:rPr>
              <a:t> </a:t>
            </a:r>
            <a:r>
              <a:rPr lang="en-US" sz="1400" b="1" dirty="0" err="1">
                <a:solidFill>
                  <a:srgbClr val="FF0000"/>
                </a:solidFill>
              </a:rPr>
              <a:t>pela</a:t>
            </a:r>
            <a:r>
              <a:rPr lang="en-US" sz="1400" b="1" dirty="0">
                <a:solidFill>
                  <a:srgbClr val="FF0000"/>
                </a:solidFill>
              </a:rPr>
              <a:t> </a:t>
            </a:r>
            <a:r>
              <a:rPr lang="en-US" sz="1400" b="1" dirty="0" err="1">
                <a:solidFill>
                  <a:srgbClr val="FF0000"/>
                </a:solidFill>
              </a:rPr>
              <a:t>ação</a:t>
            </a:r>
            <a:r>
              <a:rPr lang="en-US" sz="1400" b="1" dirty="0">
                <a:solidFill>
                  <a:srgbClr val="FF0000"/>
                </a:solidFill>
              </a:rPr>
              <a:t> (</a:t>
            </a:r>
            <a:r>
              <a:rPr lang="en-US" sz="1400" b="1" dirty="0" err="1">
                <a:solidFill>
                  <a:srgbClr val="FF0000"/>
                </a:solidFill>
                <a:sym typeface="Wingdings"/>
              </a:rPr>
              <a:t>maturação</a:t>
            </a:r>
            <a:r>
              <a:rPr lang="en-US" sz="1400" b="1" dirty="0">
                <a:solidFill>
                  <a:srgbClr val="FF0000"/>
                </a:solidFill>
                <a:sym typeface="Wingdings"/>
              </a:rPr>
              <a:t> + </a:t>
            </a:r>
            <a:r>
              <a:rPr lang="en-US" sz="1400" b="1" dirty="0" err="1">
                <a:solidFill>
                  <a:srgbClr val="FF0000"/>
                </a:solidFill>
                <a:sym typeface="Wingdings"/>
              </a:rPr>
              <a:t>experiência</a:t>
            </a:r>
            <a:r>
              <a:rPr lang="en-US" sz="1400" b="1" dirty="0">
                <a:solidFill>
                  <a:srgbClr val="FF0000"/>
                </a:solidFill>
                <a:sym typeface="Wingdings"/>
              </a:rPr>
              <a:t> + </a:t>
            </a:r>
            <a:r>
              <a:rPr lang="en-US" sz="1400" b="1" dirty="0" err="1">
                <a:solidFill>
                  <a:srgbClr val="FF0000"/>
                </a:solidFill>
                <a:sym typeface="Wingdings"/>
              </a:rPr>
              <a:t>interação</a:t>
            </a:r>
            <a:r>
              <a:rPr lang="en-US" sz="1400" b="1" dirty="0">
                <a:solidFill>
                  <a:srgbClr val="FF0000"/>
                </a:solidFill>
                <a:sym typeface="Wingdings"/>
              </a:rPr>
              <a:t> social + </a:t>
            </a:r>
            <a:r>
              <a:rPr lang="en-US" sz="1400" b="1" dirty="0" err="1">
                <a:solidFill>
                  <a:srgbClr val="FF0000"/>
                </a:solidFill>
                <a:sym typeface="Wingdings"/>
              </a:rPr>
              <a:t>equilibração</a:t>
            </a:r>
            <a:r>
              <a:rPr lang="en-US" sz="1400" b="1" dirty="0">
                <a:solidFill>
                  <a:srgbClr val="FF0000"/>
                </a:solidFill>
                <a:sym typeface="Wingdings"/>
              </a:rPr>
              <a:t>), </a:t>
            </a:r>
            <a:r>
              <a:rPr lang="en-US" sz="1400" b="1" dirty="0" err="1">
                <a:solidFill>
                  <a:srgbClr val="FF0000"/>
                </a:solidFill>
                <a:sym typeface="Wingdings"/>
              </a:rPr>
              <a:t>esquemas</a:t>
            </a:r>
            <a:r>
              <a:rPr lang="en-US" sz="1400" b="1" dirty="0">
                <a:solidFill>
                  <a:srgbClr val="FF0000"/>
                </a:solidFill>
                <a:sym typeface="Wingdings"/>
              </a:rPr>
              <a:t> e </a:t>
            </a:r>
            <a:r>
              <a:rPr lang="en-US" sz="1400" b="1" dirty="0" err="1">
                <a:solidFill>
                  <a:srgbClr val="FF0000"/>
                </a:solidFill>
                <a:sym typeface="Wingdings"/>
              </a:rPr>
              <a:t>estruturas</a:t>
            </a:r>
            <a:r>
              <a:rPr lang="en-US" sz="1400" b="1" dirty="0">
                <a:solidFill>
                  <a:srgbClr val="FF0000"/>
                </a:solidFill>
                <a:sym typeface="Wingdings"/>
              </a:rPr>
              <a:t>, </a:t>
            </a:r>
            <a:r>
              <a:rPr lang="en-US" sz="1400" b="1" dirty="0" err="1">
                <a:solidFill>
                  <a:srgbClr val="FF0000"/>
                </a:solidFill>
                <a:sym typeface="Wingdings"/>
              </a:rPr>
              <a:t>estágios</a:t>
            </a:r>
            <a:r>
              <a:rPr lang="en-US" sz="1400" b="1" dirty="0">
                <a:solidFill>
                  <a:srgbClr val="FF0000"/>
                </a:solidFill>
                <a:sym typeface="Wingdings"/>
              </a:rPr>
              <a:t> </a:t>
            </a:r>
            <a:r>
              <a:rPr lang="en-US" sz="1400" b="1" dirty="0" err="1">
                <a:solidFill>
                  <a:srgbClr val="FF0000"/>
                </a:solidFill>
                <a:sym typeface="Wingdings"/>
              </a:rPr>
              <a:t>universais</a:t>
            </a:r>
            <a:endParaRPr lang="en-US" sz="1400" b="1" dirty="0">
              <a:solidFill>
                <a:srgbClr val="FF0000"/>
              </a:solidFill>
            </a:endParaRPr>
          </a:p>
          <a:p>
            <a:pPr marL="0" indent="0">
              <a:buNone/>
            </a:pPr>
            <a:endParaRPr lang="en-US" sz="2000" dirty="0"/>
          </a:p>
          <a:p>
            <a:pPr>
              <a:buNone/>
            </a:pPr>
            <a:r>
              <a:rPr lang="en-US" sz="2000" b="1" dirty="0"/>
              <a:t>4. </a:t>
            </a:r>
            <a:r>
              <a:rPr lang="en-US" sz="2000" b="1" dirty="0" err="1"/>
              <a:t>Estágios</a:t>
            </a:r>
            <a:r>
              <a:rPr lang="en-US" sz="2000" b="1" dirty="0"/>
              <a:t> (</a:t>
            </a:r>
            <a:r>
              <a:rPr lang="en-US" sz="2000" b="1" dirty="0" err="1"/>
              <a:t>esquemas</a:t>
            </a:r>
            <a:r>
              <a:rPr lang="en-US" sz="2000" b="1" dirty="0"/>
              <a:t>) do </a:t>
            </a:r>
            <a:r>
              <a:rPr lang="en-US" sz="2000" b="1" dirty="0" err="1"/>
              <a:t>desenvolvimento</a:t>
            </a:r>
            <a:r>
              <a:rPr lang="en-US" sz="2000" b="1" dirty="0"/>
              <a:t> mental da </a:t>
            </a:r>
            <a:r>
              <a:rPr lang="en-US" sz="2000" b="1" dirty="0" err="1"/>
              <a:t>criança</a:t>
            </a:r>
            <a:endParaRPr lang="en-US" sz="2000" b="1" dirty="0"/>
          </a:p>
          <a:p>
            <a:pPr>
              <a:buNone/>
            </a:pPr>
            <a:r>
              <a:rPr lang="en-US" sz="1400" b="1" dirty="0"/>
              <a:t>       </a:t>
            </a:r>
            <a:r>
              <a:rPr lang="en-US" sz="1400" b="1" dirty="0" err="1">
                <a:solidFill>
                  <a:srgbClr val="FF0000"/>
                </a:solidFill>
              </a:rPr>
              <a:t>Sensório</a:t>
            </a:r>
            <a:r>
              <a:rPr lang="en-US" sz="1400" b="1" dirty="0">
                <a:solidFill>
                  <a:srgbClr val="FF0000"/>
                </a:solidFill>
              </a:rPr>
              <a:t>-motor (0-2anos), </a:t>
            </a:r>
            <a:r>
              <a:rPr lang="en-US" sz="1400" b="1" dirty="0" err="1">
                <a:solidFill>
                  <a:srgbClr val="FF0000"/>
                </a:solidFill>
              </a:rPr>
              <a:t>pré-operatório</a:t>
            </a:r>
            <a:r>
              <a:rPr lang="en-US" sz="1400" b="1" dirty="0">
                <a:solidFill>
                  <a:srgbClr val="FF0000"/>
                </a:solidFill>
              </a:rPr>
              <a:t> (2-7), </a:t>
            </a:r>
            <a:r>
              <a:rPr lang="en-US" sz="1400" b="1" dirty="0" err="1">
                <a:solidFill>
                  <a:srgbClr val="FF0000"/>
                </a:solidFill>
              </a:rPr>
              <a:t>operatório</a:t>
            </a:r>
            <a:r>
              <a:rPr lang="en-US" sz="1400" b="1" dirty="0">
                <a:solidFill>
                  <a:srgbClr val="FF0000"/>
                </a:solidFill>
              </a:rPr>
              <a:t> </a:t>
            </a:r>
            <a:r>
              <a:rPr lang="en-US" sz="1400" b="1" dirty="0" err="1">
                <a:solidFill>
                  <a:srgbClr val="FF0000"/>
                </a:solidFill>
              </a:rPr>
              <a:t>concreto</a:t>
            </a:r>
            <a:r>
              <a:rPr lang="en-US" sz="1400" b="1" dirty="0">
                <a:solidFill>
                  <a:srgbClr val="FF0000"/>
                </a:solidFill>
              </a:rPr>
              <a:t> (7-12), </a:t>
            </a:r>
            <a:r>
              <a:rPr lang="en-US" sz="1400" b="1" dirty="0" err="1">
                <a:solidFill>
                  <a:srgbClr val="FF0000"/>
                </a:solidFill>
              </a:rPr>
              <a:t>operatório</a:t>
            </a:r>
            <a:r>
              <a:rPr lang="en-US" sz="1400" b="1" dirty="0">
                <a:solidFill>
                  <a:srgbClr val="FF0000"/>
                </a:solidFill>
              </a:rPr>
              <a:t> formal (12</a:t>
            </a:r>
            <a:r>
              <a:rPr lang="en-US" sz="1400" b="1" dirty="0">
                <a:solidFill>
                  <a:srgbClr val="FF0000"/>
                </a:solidFill>
                <a:sym typeface="Wingdings" pitchFamily="2" charset="2"/>
              </a:rPr>
              <a:t> )</a:t>
            </a:r>
          </a:p>
          <a:p>
            <a:pPr>
              <a:buNone/>
            </a:pPr>
            <a:endParaRPr lang="en-US" sz="1400" b="1" dirty="0">
              <a:solidFill>
                <a:srgbClr val="FF0000"/>
              </a:solidFill>
            </a:endParaRPr>
          </a:p>
          <a:p>
            <a:pPr>
              <a:buNone/>
            </a:pPr>
            <a:r>
              <a:rPr lang="en-US" sz="2000" b="1" dirty="0">
                <a:sym typeface="Wingdings"/>
              </a:rPr>
              <a:t>5. </a:t>
            </a:r>
            <a:r>
              <a:rPr lang="en-US" sz="2000" b="1" dirty="0" err="1">
                <a:sym typeface="Wingdings"/>
              </a:rPr>
              <a:t>Método</a:t>
            </a:r>
            <a:r>
              <a:rPr lang="en-US" sz="2000" b="1" dirty="0">
                <a:sym typeface="Wingdings"/>
              </a:rPr>
              <a:t>: </a:t>
            </a:r>
            <a:r>
              <a:rPr lang="en-US" sz="1400" b="1" dirty="0" err="1">
                <a:solidFill>
                  <a:srgbClr val="FF0000"/>
                </a:solidFill>
                <a:sym typeface="Wingdings"/>
              </a:rPr>
              <a:t>clínico</a:t>
            </a:r>
            <a:r>
              <a:rPr lang="en-US" sz="1400" b="1" dirty="0">
                <a:solidFill>
                  <a:srgbClr val="FF0000"/>
                </a:solidFill>
                <a:sym typeface="Wingdings"/>
              </a:rPr>
              <a:t> e experimental </a:t>
            </a:r>
          </a:p>
        </p:txBody>
      </p:sp>
      <p:sp>
        <p:nvSpPr>
          <p:cNvPr id="4" name="Slide Number Placeholder 3"/>
          <p:cNvSpPr>
            <a:spLocks noGrp="1"/>
          </p:cNvSpPr>
          <p:nvPr>
            <p:ph type="sldNum" sz="quarter" idx="12"/>
          </p:nvPr>
        </p:nvSpPr>
        <p:spPr/>
        <p:txBody>
          <a:bodyPr/>
          <a:lstStyle/>
          <a:p>
            <a:fld id="{13932E93-1C6C-C34F-8F0F-3A6328FB4BEB}" type="slidenum">
              <a:rPr lang="en-US" smtClean="0"/>
              <a:pPr/>
              <a:t>9</a:t>
            </a:fld>
            <a:endParaRPr lang="en-US"/>
          </a:p>
        </p:txBody>
      </p:sp>
    </p:spTree>
    <p:extLst>
      <p:ext uri="{BB962C8B-B14F-4D97-AF65-F5344CB8AC3E}">
        <p14:creationId xmlns:p14="http://schemas.microsoft.com/office/powerpoint/2010/main" val="1813710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5679</TotalTime>
  <Words>12730</Words>
  <Application>Microsoft Macintosh PowerPoint</Application>
  <PresentationFormat>Apresentação na tela (4:3)</PresentationFormat>
  <Paragraphs>711</Paragraphs>
  <Slides>78</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78</vt:i4>
      </vt:variant>
    </vt:vector>
  </HeadingPairs>
  <TitlesOfParts>
    <vt:vector size="82" baseType="lpstr">
      <vt:lpstr>Arial</vt:lpstr>
      <vt:lpstr>Calibri</vt:lpstr>
      <vt:lpstr>Times New Roman</vt:lpstr>
      <vt:lpstr>Office Theme</vt:lpstr>
      <vt:lpstr>PSA-286 - Psicologia do Desenvolvimento II    2022</vt:lpstr>
      <vt:lpstr>Programa</vt:lpstr>
      <vt:lpstr>Jean Piaget (1896-1980) </vt:lpstr>
      <vt:lpstr>Esquema geral  para apresentação das propostas de Jean Piaget</vt:lpstr>
      <vt:lpstr>Esquema geral  para apresentação das propostas de Jean Piaget</vt:lpstr>
      <vt:lpstr>Esquema geral  para apresentação das propostas de Jean Piaget</vt:lpstr>
      <vt:lpstr>Esquema geral  para apresentação das propostas de Jean Piaget</vt:lpstr>
      <vt:lpstr>Esquema geral  para apresentação das propostas de Jean Piaget</vt:lpstr>
      <vt:lpstr>Esquema geral  para apresentação das propostas de Jean Piaget</vt:lpstr>
      <vt:lpstr>Esquema geral  para apresentação das propostas de Jean Piaget</vt:lpstr>
      <vt:lpstr> 1. A proposta de Jean Piaget:   A Epistemologia Genética  </vt:lpstr>
      <vt:lpstr> 1. O percurso de Piaget por ele mesmo  </vt:lpstr>
      <vt:lpstr>  </vt:lpstr>
      <vt:lpstr>2. Biografia Intelectual de Jean Piaget Formação</vt:lpstr>
      <vt:lpstr>2. Biografia Intelectual de Jean Piaget Trabalho</vt:lpstr>
      <vt:lpstr>3. Fundamentos:  O kantismo de Piaget (1)</vt:lpstr>
      <vt:lpstr>3. Fundamentos: Kant e a análise da Faculdade de Conhecer  na  Crítica da Razão Pura (1787) </vt:lpstr>
      <vt:lpstr>3. Fundamentos:  Estruturas orgânicas e estruturas cognitivas </vt:lpstr>
      <vt:lpstr>3. Fundamentos:  As Faculdades de conhecer são uma construção</vt:lpstr>
      <vt:lpstr>3. Fundamentos Estruturas e Esquemas</vt:lpstr>
      <vt:lpstr>3. Fundamentos Kant - Esquemas</vt:lpstr>
      <vt:lpstr>3. Fundamentos do pensamento de Piaget (1)</vt:lpstr>
      <vt:lpstr>3. Fundamentos do pensamento de Piaget (2)</vt:lpstr>
      <vt:lpstr>4. Aspectos gerais  da teoria do desenvolvimento da mente da criança</vt:lpstr>
      <vt:lpstr>4. Desenvolvimento e equilíbração</vt:lpstr>
      <vt:lpstr>4. Estágios e estruturas</vt:lpstr>
      <vt:lpstr>4. Os estágios do desenvolvimento</vt:lpstr>
      <vt:lpstr>4. Estágios e estruturas</vt:lpstr>
      <vt:lpstr>4. Estágios do desenvolvimento mental da criança</vt:lpstr>
      <vt:lpstr>4. O desenvolvimento é mediado pela ação no mundo</vt:lpstr>
      <vt:lpstr>4. A primeira moral: a obediência à vontade dos pais</vt:lpstr>
      <vt:lpstr>4. O desenvolvimento moral: o respeito mútuo</vt:lpstr>
      <vt:lpstr>5. O método de Piaget</vt:lpstr>
      <vt:lpstr>5. O método experimental</vt:lpstr>
      <vt:lpstr>5. O método clínico </vt:lpstr>
      <vt:lpstr>5. A integração dos métodos (experimental e clínico)</vt:lpstr>
      <vt:lpstr>Um resumo das concepções desenvolvimentistas  de Piaget (1)</vt:lpstr>
      <vt:lpstr>Um resumo das concepções desenvolvimentists de Piaget (2)</vt:lpstr>
      <vt:lpstr>6. Principais referências bibliográficas Jean Piaget</vt:lpstr>
      <vt:lpstr>6. Principais referências bibliográficas  Sobre Piaget</vt:lpstr>
      <vt:lpstr>8. Outras referências (Piaget)</vt:lpstr>
      <vt:lpstr>Apresentação do PowerPoint</vt:lpstr>
      <vt:lpstr>Apresentação do PowerPoint</vt:lpstr>
      <vt:lpstr>9. Estágios do desenvolvimento Processo contínuo e concatenado</vt:lpstr>
      <vt:lpstr>9. Estágios do desenvolvimento Os fatores determinantes do progresso</vt:lpstr>
      <vt:lpstr>9. Os estágios do desenvolvimento  como estruturas  ou modos de ação-apreensão do mundo</vt:lpstr>
      <vt:lpstr>9. Os estágios do desenvolvimento</vt:lpstr>
      <vt:lpstr>9.1 Período sensorio-motor O recém-nascido e o lactente (1)</vt:lpstr>
      <vt:lpstr>9.1 Período sensório-motor O recém-nascido e o lactente (2)</vt:lpstr>
      <vt:lpstr>  9.1 Período sensório-motor  Primeiro estágio: o estágio dos reflexos </vt:lpstr>
      <vt:lpstr>   9.1 Período sensório-motor Segundo Estágio: primeiros hábitos motores   </vt:lpstr>
      <vt:lpstr>9.1 Perríodo sensório-motor Terceiro Estágio: a inteligência prática</vt:lpstr>
      <vt:lpstr>9.2 Período pré-operatório  Quarto estágio: inteligência intuitiva</vt:lpstr>
      <vt:lpstr>9.2 Período pré-operatório socialização, pensamento, intuição, afeto</vt:lpstr>
      <vt:lpstr>9.2 Período pré-operatório A Socialização da ação (1)</vt:lpstr>
      <vt:lpstr>9.2 Período pré-operatório  A Socialização da ação (2)</vt:lpstr>
      <vt:lpstr>9.2 Período pré-operatório  A Gênese do pensamento (1)</vt:lpstr>
      <vt:lpstr>9.2 Período pré-operatório A intuição</vt:lpstr>
      <vt:lpstr>9.2 Período pré-operatório  A vida afetiva (1) </vt:lpstr>
      <vt:lpstr> 9.3 Período operatório concreto (1)   A infância de sete a doze anos  </vt:lpstr>
      <vt:lpstr> 9.3 Período operatório concreto (2)  A infância de sete a doze anos  </vt:lpstr>
      <vt:lpstr> 9.3 Período operatório concreto  Os progressos da conduta e da socialização </vt:lpstr>
      <vt:lpstr> 9.3 Período operatório concreto  Os progressos do pensamento  </vt:lpstr>
      <vt:lpstr> 9.3 Período operatório concreto  As operações racionais </vt:lpstr>
      <vt:lpstr>9.3 Período operatório concreto  A afetividade, a vontade e os sentimentos morais (1)</vt:lpstr>
      <vt:lpstr>9.3 Período operatório concreto  A afetividade, a vontade e os sentimentos morais (2)</vt:lpstr>
      <vt:lpstr>9.4 Período operatório abstrato (começa na adolescência  )  </vt:lpstr>
      <vt:lpstr>9.4 Período abstrato O pensamento e suas operações (1)  </vt:lpstr>
      <vt:lpstr>9.4 Período operatório abstrato O pensamento e suas operações (2)  </vt:lpstr>
      <vt:lpstr>9.4 Período operatório abstrato  A afetividade da personalidade no mundo social dos adultos (1)</vt:lpstr>
      <vt:lpstr>9.4 Período operatório abstrato  A afetividade da personalidade no mundo social dos adultos 2</vt:lpstr>
      <vt:lpstr>Sobras</vt:lpstr>
      <vt:lpstr>8. O lugar da interação social na concepção de Jean Piaget  </vt:lpstr>
      <vt:lpstr>10. A dimensão da ética na obra de Piaget </vt:lpstr>
      <vt:lpstr>3. Fundamentos: a questão da adaptação  (paralelo entre a epistemologia genética e a psicanálise)</vt:lpstr>
      <vt:lpstr>Piaget e a psicanálise</vt:lpstr>
      <vt:lpstr>4. Desenvolvimento e adaptação</vt:lpstr>
      <vt:lpstr>4. O desenvolvimento afetivo</vt:lpstr>
    </vt:vector>
  </TitlesOfParts>
  <Company>Fulgencio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Piaget (1896-1980)</dc:title>
  <dc:creator>Leopoldo Fulgencio</dc:creator>
  <cp:lastModifiedBy>Leopoldo Fulgencio</cp:lastModifiedBy>
  <cp:revision>127</cp:revision>
  <cp:lastPrinted>2014-05-24T21:34:21Z</cp:lastPrinted>
  <dcterms:created xsi:type="dcterms:W3CDTF">2014-03-11T15:05:10Z</dcterms:created>
  <dcterms:modified xsi:type="dcterms:W3CDTF">2023-08-23T16:05:26Z</dcterms:modified>
</cp:coreProperties>
</file>