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06" r:id="rId1"/>
  </p:sldMasterIdLst>
  <p:notesMasterIdLst>
    <p:notesMasterId r:id="rId24"/>
  </p:notesMasterIdLst>
  <p:sldIdLst>
    <p:sldId id="256" r:id="rId2"/>
    <p:sldId id="432" r:id="rId3"/>
    <p:sldId id="433" r:id="rId4"/>
    <p:sldId id="257" r:id="rId5"/>
    <p:sldId id="278" r:id="rId6"/>
    <p:sldId id="434" r:id="rId7"/>
    <p:sldId id="435" r:id="rId8"/>
    <p:sldId id="436" r:id="rId9"/>
    <p:sldId id="258" r:id="rId10"/>
    <p:sldId id="321" r:id="rId11"/>
    <p:sldId id="437" r:id="rId12"/>
    <p:sldId id="438" r:id="rId13"/>
    <p:sldId id="439" r:id="rId14"/>
    <p:sldId id="261" r:id="rId15"/>
    <p:sldId id="275" r:id="rId16"/>
    <p:sldId id="276" r:id="rId17"/>
    <p:sldId id="283" r:id="rId18"/>
    <p:sldId id="431" r:id="rId19"/>
    <p:sldId id="264" r:id="rId20"/>
    <p:sldId id="286" r:id="rId21"/>
    <p:sldId id="284" r:id="rId22"/>
    <p:sldId id="263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67325" autoAdjust="0"/>
  </p:normalViewPr>
  <p:slideViewPr>
    <p:cSldViewPr snapToGrid="0">
      <p:cViewPr varScale="1">
        <p:scale>
          <a:sx n="73" d="100"/>
          <a:sy n="73" d="100"/>
        </p:scale>
        <p:origin x="100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917732-FB9C-4D46-A5B0-BE8984959693}" type="datetimeFigureOut">
              <a:rPr lang="pt-BR" smtClean="0"/>
              <a:t>13/09/2020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7C160F-6602-4587-ACC8-0274861BDB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6772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C160F-6602-4587-ACC8-0274861BDB5C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52148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C160F-6602-4587-ACC8-0274861BDB5C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24624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C160F-6602-4587-ACC8-0274861BDB5C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82452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C160F-6602-4587-ACC8-0274861BDB5C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98291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C160F-6602-4587-ACC8-0274861BDB5C}" type="slidenum">
              <a:rPr lang="pt-BR" smtClean="0"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7480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419" dirty="0"/>
          </a:p>
          <a:p>
            <a:endParaRPr lang="es-419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939599-DAD3-4658-B9D7-37041840FEA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922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419" b="0" dirty="0"/>
          </a:p>
          <a:p>
            <a:endParaRPr lang="es-419" dirty="0"/>
          </a:p>
          <a:p>
            <a:endParaRPr lang="es-419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939599-DAD3-4658-B9D7-37041840FEA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1083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C160F-6602-4587-ACC8-0274861BDB5C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19685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C160F-6602-4587-ACC8-0274861BDB5C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61991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C160F-6602-4587-ACC8-0274861BDB5C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9964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7C160F-6602-4587-ACC8-0274861BDB5C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7107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7C160F-6602-4587-ACC8-0274861BDB5C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44162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7C160F-6602-4587-ACC8-0274861BDB5C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8937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13-Sep-20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982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13-Sep-20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2061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13-Sep-20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24605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13-Sep-20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292082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13-Sep-20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85823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13-Sep-20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12592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13-Sep-20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66275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smtClean="0"/>
              <a:t>13-Sep-20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0620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3A77B6E1-634A-48DC-9E8B-D894023267EF}" type="datetimeFigureOut">
              <a:rPr lang="en-US" smtClean="0"/>
              <a:t>13-Sep-20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757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smtClean="0"/>
              <a:t>13-Sep-20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393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13-Sep-20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615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smtClean="0"/>
              <a:t>13-Sep-20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297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smtClean="0"/>
              <a:t>13-Sep-20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320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smtClean="0"/>
              <a:t>13-Sep-20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646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13-Sep-20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57778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smtClean="0"/>
              <a:t>13-Sep-20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962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13-Sep-20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537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13-Sep-20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9318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  <p:sldLayoutId id="2147483922" r:id="rId16"/>
    <p:sldLayoutId id="2147483923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0322" y="1661375"/>
            <a:ext cx="8144134" cy="2445404"/>
          </a:xfrm>
        </p:spPr>
        <p:txBody>
          <a:bodyPr/>
          <a:lstStyle/>
          <a:p>
            <a:r>
              <a:rPr lang="pt-BR" sz="3600" b="1" dirty="0"/>
              <a:t>REFERENCIAIS HISTÓRICOS DA TERAPIA OCUPACIONAL NO BRASIL: </a:t>
            </a:r>
            <a:br>
              <a:rPr lang="pt-BR" sz="3600" dirty="0"/>
            </a:br>
            <a:r>
              <a:rPr lang="pt-BR" sz="2400" b="1" dirty="0"/>
              <a:t>MARCOS E TENDÊNCIAS EM UMA LINHA DO TEMPO</a:t>
            </a:r>
            <a:endParaRPr lang="pt-BR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0322" y="4741768"/>
            <a:ext cx="8144134" cy="1117687"/>
          </a:xfrm>
        </p:spPr>
        <p:txBody>
          <a:bodyPr>
            <a:normAutofit lnSpcReduction="10000"/>
          </a:bodyPr>
          <a:lstStyle/>
          <a:p>
            <a:r>
              <a:rPr lang="hr-HR" dirty="0"/>
              <a:t>SANDRA MARIA GALHEIGO, CLAUDIA PELLEGRINI BRAGA</a:t>
            </a:r>
            <a:r>
              <a:rPr lang="pt-BR" dirty="0"/>
              <a:t> </a:t>
            </a:r>
          </a:p>
          <a:p>
            <a:r>
              <a:rPr lang="pt-BR" dirty="0"/>
              <a:t>Departamento de Fisioterapia, Fonoaudiologia e Terapia Ocupacional </a:t>
            </a:r>
          </a:p>
          <a:p>
            <a:r>
              <a:rPr lang="pt-BR" dirty="0"/>
              <a:t>FMUSP</a:t>
            </a:r>
          </a:p>
        </p:txBody>
      </p:sp>
    </p:spTree>
    <p:extLst>
      <p:ext uri="{BB962C8B-B14F-4D97-AF65-F5344CB8AC3E}">
        <p14:creationId xmlns:p14="http://schemas.microsoft.com/office/powerpoint/2010/main" val="1100698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DD3C6-9887-4A6D-85E8-7FCD203D8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515" y="686874"/>
            <a:ext cx="10496980" cy="1223493"/>
          </a:xfrm>
        </p:spPr>
        <p:txBody>
          <a:bodyPr/>
          <a:lstStyle/>
          <a:p>
            <a:r>
              <a:rPr lang="pt-BR" sz="2400" dirty="0"/>
              <a:t>Incorporação de conceitos e ideias inéditas, novas problematizações e a emergência do pensamento crítico na produção da terapia ocupacional brasileira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5765A22-8CDE-4BA8-8E9E-4C22A6834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258" y="2305318"/>
            <a:ext cx="11622348" cy="436980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dirty="0">
                <a:solidFill>
                  <a:schemeClr val="bg1"/>
                </a:solidFill>
              </a:rPr>
              <a:t>Os artigos deste período foram analisados e categorizados segundo a seguinte classificação de tendências:</a:t>
            </a:r>
          </a:p>
          <a:p>
            <a:r>
              <a:rPr lang="pt-BR" dirty="0">
                <a:solidFill>
                  <a:schemeClr val="bg1"/>
                </a:solidFill>
              </a:rPr>
              <a:t>1*. </a:t>
            </a:r>
            <a:r>
              <a:rPr lang="pt-BR" b="1" dirty="0">
                <a:solidFill>
                  <a:schemeClr val="bg1"/>
                </a:solidFill>
              </a:rPr>
              <a:t>Não introduz aportes</a:t>
            </a:r>
            <a:r>
              <a:rPr lang="pt-BR" dirty="0">
                <a:solidFill>
                  <a:schemeClr val="bg1"/>
                </a:solidFill>
              </a:rPr>
              <a:t> conceituais, ideias, perspectivas </a:t>
            </a:r>
            <a:r>
              <a:rPr lang="pt-BR" b="1" dirty="0">
                <a:solidFill>
                  <a:schemeClr val="bg1"/>
                </a:solidFill>
              </a:rPr>
              <a:t>e/ou práticas assistenciais inéditos ou significativamente inovadores </a:t>
            </a:r>
            <a:r>
              <a:rPr lang="pt-BR" dirty="0">
                <a:solidFill>
                  <a:schemeClr val="bg1"/>
                </a:solidFill>
              </a:rPr>
              <a:t>frente ao produzido pela terapia ocupacional na época.</a:t>
            </a:r>
          </a:p>
          <a:p>
            <a:r>
              <a:rPr lang="pt-BR" dirty="0">
                <a:solidFill>
                  <a:schemeClr val="bg1"/>
                </a:solidFill>
              </a:rPr>
              <a:t>2</a:t>
            </a:r>
            <a:r>
              <a:rPr lang="pt-BR" b="1" dirty="0">
                <a:solidFill>
                  <a:schemeClr val="bg1"/>
                </a:solidFill>
              </a:rPr>
              <a:t>*. Introduz algum aporte</a:t>
            </a:r>
            <a:r>
              <a:rPr lang="pt-BR" dirty="0">
                <a:solidFill>
                  <a:schemeClr val="bg1"/>
                </a:solidFill>
              </a:rPr>
              <a:t> conceitual, ideia, perspectiva </a:t>
            </a:r>
            <a:r>
              <a:rPr lang="pt-BR" b="1" dirty="0">
                <a:solidFill>
                  <a:schemeClr val="bg1"/>
                </a:solidFill>
              </a:rPr>
              <a:t>e/ou prática assistencial, inédito ou significativamente inovador</a:t>
            </a:r>
            <a:r>
              <a:rPr lang="pt-BR" dirty="0">
                <a:solidFill>
                  <a:schemeClr val="bg1"/>
                </a:solidFill>
              </a:rPr>
              <a:t>, frente ao produzido pela terapia ocupacional na época.</a:t>
            </a:r>
          </a:p>
          <a:p>
            <a:r>
              <a:rPr lang="pt-BR" dirty="0">
                <a:solidFill>
                  <a:schemeClr val="bg1"/>
                </a:solidFill>
              </a:rPr>
              <a:t>3*. </a:t>
            </a:r>
            <a:r>
              <a:rPr lang="pt-BR" b="1" dirty="0">
                <a:solidFill>
                  <a:schemeClr val="bg1"/>
                </a:solidFill>
              </a:rPr>
              <a:t>Introduz aportes conceituais</a:t>
            </a:r>
            <a:r>
              <a:rPr lang="pt-BR" dirty="0">
                <a:solidFill>
                  <a:schemeClr val="bg1"/>
                </a:solidFill>
              </a:rPr>
              <a:t>, ideias, perspectivas </a:t>
            </a:r>
            <a:r>
              <a:rPr lang="pt-BR" b="1" dirty="0">
                <a:solidFill>
                  <a:schemeClr val="bg1"/>
                </a:solidFill>
              </a:rPr>
              <a:t>e/ou práticas assistenciais, inéditos e relevantes a temas da época</a:t>
            </a:r>
            <a:r>
              <a:rPr lang="pt-BR" dirty="0">
                <a:solidFill>
                  <a:schemeClr val="bg1"/>
                </a:solidFill>
              </a:rPr>
              <a:t>, </a:t>
            </a:r>
            <a:r>
              <a:rPr lang="pt-BR" b="1" dirty="0">
                <a:solidFill>
                  <a:schemeClr val="bg1"/>
                </a:solidFill>
              </a:rPr>
              <a:t>embora com poucas referências explícitas à terapia ocupacional </a:t>
            </a:r>
            <a:r>
              <a:rPr lang="pt-BR" dirty="0">
                <a:solidFill>
                  <a:schemeClr val="bg1"/>
                </a:solidFill>
              </a:rPr>
              <a:t>e/ou pouca tradução de conhecimento para a prática profissional e/ou associado à perspectiva teórico-prática desenvolvida previamente.</a:t>
            </a:r>
          </a:p>
          <a:p>
            <a:r>
              <a:rPr lang="pt-BR" dirty="0">
                <a:solidFill>
                  <a:schemeClr val="bg1"/>
                </a:solidFill>
                <a:highlight>
                  <a:srgbClr val="FFFF00"/>
                </a:highlight>
              </a:rPr>
              <a:t>4*. </a:t>
            </a:r>
            <a:r>
              <a:rPr lang="pt-BR" b="1" dirty="0">
                <a:solidFill>
                  <a:schemeClr val="bg1"/>
                </a:solidFill>
              </a:rPr>
              <a:t>Introduz algum aporte crítico</a:t>
            </a:r>
            <a:r>
              <a:rPr lang="pt-BR" dirty="0">
                <a:solidFill>
                  <a:schemeClr val="bg1"/>
                </a:solidFill>
              </a:rPr>
              <a:t>, sejam conceitos, ideias, perspectivas </a:t>
            </a:r>
            <a:r>
              <a:rPr lang="pt-BR" b="1" dirty="0">
                <a:solidFill>
                  <a:schemeClr val="bg1"/>
                </a:solidFill>
              </a:rPr>
              <a:t>e/ou práticas assistenciais referentes a temas e questões considerados significativos para a época, com expressivas referências à terapia ocupacional.</a:t>
            </a:r>
          </a:p>
          <a:p>
            <a:r>
              <a:rPr lang="pt-BR" dirty="0">
                <a:solidFill>
                  <a:schemeClr val="bg1"/>
                </a:solidFill>
                <a:highlight>
                  <a:srgbClr val="FFFF00"/>
                </a:highlight>
              </a:rPr>
              <a:t>5*</a:t>
            </a:r>
            <a:r>
              <a:rPr lang="pt-BR" dirty="0">
                <a:solidFill>
                  <a:schemeClr val="bg1"/>
                </a:solidFill>
              </a:rPr>
              <a:t>. </a:t>
            </a:r>
            <a:r>
              <a:rPr lang="pt-BR" b="1" dirty="0">
                <a:solidFill>
                  <a:schemeClr val="bg1"/>
                </a:solidFill>
              </a:rPr>
              <a:t>Introduz aportes críticos relevantes</a:t>
            </a:r>
            <a:r>
              <a:rPr lang="pt-BR" dirty="0">
                <a:solidFill>
                  <a:schemeClr val="bg1"/>
                </a:solidFill>
              </a:rPr>
              <a:t>, sejam conceitos, ideias, perspectivas e/ou práticas assistenciais referentes a temas e questões considerados significativos para a época, com expressivas referências à terapia ocupacional.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250199A-63B6-4943-8CC6-B4CD73C1A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570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EBD33C-924C-49AF-8E96-792B566FC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Resultados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E089A35-5B3D-453F-8F4B-C2B770D4A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1246068" cy="4272933"/>
          </a:xfrm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identificar e compreender a existência de regularidades na introdução de novos referenciais teórico-práticos e perspectivas teórico-metodológicas na produção de conhecimento na terapia ocupacional no Brasil, considerando marcos históricos, sociais e políticos nacionais, o que levou à organização das referidas regularidades em quatro movimentos. </a:t>
            </a:r>
          </a:p>
          <a:p>
            <a:r>
              <a:rPr lang="pt-BR" dirty="0">
                <a:solidFill>
                  <a:schemeClr val="bg1"/>
                </a:solidFill>
              </a:rPr>
              <a:t>A ideia de </a:t>
            </a:r>
            <a:r>
              <a:rPr lang="pt-BR" b="1" i="1" dirty="0">
                <a:solidFill>
                  <a:schemeClr val="bg1"/>
                </a:solidFill>
              </a:rPr>
              <a:t>movimento</a:t>
            </a:r>
            <a:r>
              <a:rPr lang="pt-BR" i="1" dirty="0">
                <a:solidFill>
                  <a:schemeClr val="bg1"/>
                </a:solidFill>
              </a:rPr>
              <a:t> </a:t>
            </a:r>
            <a:r>
              <a:rPr lang="pt-BR" dirty="0">
                <a:solidFill>
                  <a:schemeClr val="bg1"/>
                </a:solidFill>
              </a:rPr>
              <a:t>origina-se de uma dupla compreensão. Por um lado, embora haja consonâncias e sincronicidades no que foi produzido em determinadas conjunturas, as ideias e as ações expressas surgiram, por vezes, de modo não articulado e heterogêneo. Por outro lado, a ideia de movimento implica também a compreensão de que as problematizações produzidas geraram deslocamentos em relação às concepções e práticas vigentes no período anterior. </a:t>
            </a:r>
          </a:p>
        </p:txBody>
      </p:sp>
    </p:spTree>
    <p:extLst>
      <p:ext uri="{BB962C8B-B14F-4D97-AF65-F5344CB8AC3E}">
        <p14:creationId xmlns:p14="http://schemas.microsoft.com/office/powerpoint/2010/main" val="26670592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ED093E-4ED3-4B16-A7D5-736BDEBB0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Resultados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97BAA66-91B4-4777-9F28-8AEECCBA9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Assim, as novas referências e perspectivas incorporadas em cada período não apresentam fonte única nem são orientadas por apenas uma escola de pensamento, estando as referências teóricas e práticas da profissão identificadas, na produção estudada, relacionadas, em maior ou menor grau, a mais de uma perspectiva teórico-metodológica. </a:t>
            </a:r>
          </a:p>
          <a:p>
            <a:r>
              <a:rPr lang="pt-BR" dirty="0">
                <a:solidFill>
                  <a:schemeClr val="bg1"/>
                </a:solidFill>
              </a:rPr>
              <a:t>Isso significa afirmar que não procede a uma correspondência um a um entre as referências teóricas e práticas e as perspectivas teórico-metodológicas na produção da área. </a:t>
            </a:r>
          </a:p>
        </p:txBody>
      </p:sp>
    </p:spTree>
    <p:extLst>
      <p:ext uri="{BB962C8B-B14F-4D97-AF65-F5344CB8AC3E}">
        <p14:creationId xmlns:p14="http://schemas.microsoft.com/office/powerpoint/2010/main" val="3196984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371DF6-1DBC-4E20-A30D-8379AC827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Resultados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5D4B913-3232-41F2-8B51-7DFBB4271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Nos quatro movimentos, foi possível apontar </a:t>
            </a:r>
            <a:r>
              <a:rPr lang="pt-BR" b="1" dirty="0">
                <a:solidFill>
                  <a:schemeClr val="bg1"/>
                </a:solidFill>
              </a:rPr>
              <a:t>momentos de incorporação de diferentes perspectivas a partir da introdução de novos referenciais na produção</a:t>
            </a:r>
            <a:r>
              <a:rPr lang="pt-BR" dirty="0">
                <a:solidFill>
                  <a:schemeClr val="bg1"/>
                </a:solidFill>
              </a:rPr>
              <a:t>, o que não significou o abandono de um conjunto de saberes relativos a perspectivas introduzidas anteriormente. </a:t>
            </a:r>
          </a:p>
        </p:txBody>
      </p:sp>
    </p:spTree>
    <p:extLst>
      <p:ext uri="{BB962C8B-B14F-4D97-AF65-F5344CB8AC3E}">
        <p14:creationId xmlns:p14="http://schemas.microsoft.com/office/powerpoint/2010/main" val="2735026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Movimentos: Início e denominação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5272232"/>
              </p:ext>
            </p:extLst>
          </p:nvPr>
        </p:nvGraphicFramePr>
        <p:xfrm>
          <a:off x="0" y="1828800"/>
          <a:ext cx="121920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0641">
                  <a:extLst>
                    <a:ext uri="{9D8B030D-6E8A-4147-A177-3AD203B41FA5}">
                      <a16:colId xmlns:a16="http://schemas.microsoft.com/office/drawing/2014/main" val="3889916135"/>
                    </a:ext>
                  </a:extLst>
                </a:gridCol>
                <a:gridCol w="1926070">
                  <a:extLst>
                    <a:ext uri="{9D8B030D-6E8A-4147-A177-3AD203B41FA5}">
                      <a16:colId xmlns:a16="http://schemas.microsoft.com/office/drawing/2014/main" val="4000466797"/>
                    </a:ext>
                  </a:extLst>
                </a:gridCol>
                <a:gridCol w="8755289">
                  <a:extLst>
                    <a:ext uri="{9D8B030D-6E8A-4147-A177-3AD203B41FA5}">
                      <a16:colId xmlns:a16="http://schemas.microsoft.com/office/drawing/2014/main" val="2980624540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Tendência</a:t>
                      </a:r>
                      <a:endParaRPr lang="pt-B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570" marR="8457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Início</a:t>
                      </a:r>
                    </a:p>
                    <a:p>
                      <a:pPr algn="ctr"/>
                      <a:endParaRPr lang="pt-BR" sz="2000" b="1" dirty="0">
                        <a:latin typeface="Calibri" panose="020F0502020204030204" pitchFamily="34" charset="0"/>
                      </a:endParaRPr>
                    </a:p>
                  </a:txBody>
                  <a:tcPr marL="84570" marR="8457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000" b="1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effectLst/>
                          <a:latin typeface="Calibri" panose="020F0502020204030204" pitchFamily="34" charset="0"/>
                        </a:rPr>
                        <a:t>Nome</a:t>
                      </a:r>
                      <a:endParaRPr lang="pt-B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pt-BR" sz="2000" b="1" dirty="0">
                        <a:latin typeface="Calibri" panose="020F0502020204030204" pitchFamily="34" charset="0"/>
                      </a:endParaRPr>
                    </a:p>
                  </a:txBody>
                  <a:tcPr marL="84570" marR="84570" anchor="ctr"/>
                </a:tc>
                <a:extLst>
                  <a:ext uri="{0D108BD9-81ED-4DB2-BD59-A6C34878D82A}">
                    <a16:rowId xmlns:a16="http://schemas.microsoft.com/office/drawing/2014/main" val="1429551978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latin typeface="Calibri" panose="020F0502020204030204" pitchFamily="34" charset="0"/>
                        </a:rPr>
                        <a:t>1ª</a:t>
                      </a:r>
                    </a:p>
                  </a:txBody>
                  <a:tcPr marL="84570" marR="845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latin typeface="Calibri" panose="020F0502020204030204" pitchFamily="34" charset="0"/>
                        </a:rPr>
                        <a:t>1956</a:t>
                      </a:r>
                    </a:p>
                  </a:txBody>
                  <a:tcPr marL="84570" marR="84570" anchor="ctr"/>
                </a:tc>
                <a:tc>
                  <a:txBody>
                    <a:bodyPr/>
                    <a:lstStyle/>
                    <a:p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Constituição das primeiras bases teórico-práticas da terapia ocupacional no Brasil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84570" marR="84570" anchor="ctr"/>
                </a:tc>
                <a:extLst>
                  <a:ext uri="{0D108BD9-81ED-4DB2-BD59-A6C34878D82A}">
                    <a16:rowId xmlns:a16="http://schemas.microsoft.com/office/drawing/2014/main" val="3887211274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latin typeface="Calibri" panose="020F0502020204030204" pitchFamily="34" charset="0"/>
                        </a:rPr>
                        <a:t>2ª</a:t>
                      </a:r>
                    </a:p>
                  </a:txBody>
                  <a:tcPr marL="84570" marR="845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latin typeface="Calibri" panose="020F0502020204030204" pitchFamily="34" charset="0"/>
                        </a:rPr>
                        <a:t>Fim dos  1970s</a:t>
                      </a:r>
                    </a:p>
                  </a:txBody>
                  <a:tcPr marL="84570" marR="8457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Problematização dos saberes e práticas da terapia ocupacional, a partir de aportes da Saúde Coletiva e das Ciências Humanas e Sociais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70" marR="84570" anchor="ctr"/>
                </a:tc>
                <a:extLst>
                  <a:ext uri="{0D108BD9-81ED-4DB2-BD59-A6C34878D82A}">
                    <a16:rowId xmlns:a16="http://schemas.microsoft.com/office/drawing/2014/main" val="4259029727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latin typeface="Calibri" panose="020F0502020204030204" pitchFamily="34" charset="0"/>
                        </a:rPr>
                        <a:t>3ª</a:t>
                      </a:r>
                    </a:p>
                  </a:txBody>
                  <a:tcPr marL="84570" marR="845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latin typeface="Calibri" panose="020F0502020204030204" pitchFamily="34" charset="0"/>
                        </a:rPr>
                        <a:t>Após meados de 1990s</a:t>
                      </a:r>
                    </a:p>
                  </a:txBody>
                  <a:tcPr marL="84570" marR="8457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Constituição dos campos de saber e prática da terapia ocupacional por meio de contextualização sócio-política, problematização teórico-conceitual e proposição de práticas emancipatórias</a:t>
                      </a:r>
                      <a:endParaRPr lang="pt-BR" sz="1800" b="1" dirty="0">
                        <a:latin typeface="Calibri" panose="020F0502020204030204" pitchFamily="34" charset="0"/>
                      </a:endParaRPr>
                    </a:p>
                  </a:txBody>
                  <a:tcPr marL="84570" marR="84570" anchor="ctr"/>
                </a:tc>
                <a:extLst>
                  <a:ext uri="{0D108BD9-81ED-4DB2-BD59-A6C34878D82A}">
                    <a16:rowId xmlns:a16="http://schemas.microsoft.com/office/drawing/2014/main" val="4125544262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latin typeface="Calibri" panose="020F0502020204030204" pitchFamily="34" charset="0"/>
                        </a:rPr>
                        <a:t>4ª</a:t>
                      </a:r>
                    </a:p>
                  </a:txBody>
                  <a:tcPr marL="84570" marR="845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latin typeface="Calibri" panose="020F0502020204030204" pitchFamily="34" charset="0"/>
                        </a:rPr>
                        <a:t>Após 2000/5</a:t>
                      </a:r>
                    </a:p>
                  </a:txBody>
                  <a:tcPr marL="84570" marR="8457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Intensa diversificação teórico-conceitual e metodológica na produção de saberes e práticas de terapia ocupacional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70" marR="84570" anchor="ctr"/>
                </a:tc>
                <a:extLst>
                  <a:ext uri="{0D108BD9-81ED-4DB2-BD59-A6C34878D82A}">
                    <a16:rowId xmlns:a16="http://schemas.microsoft.com/office/drawing/2014/main" val="3881166680"/>
                  </a:ext>
                </a:extLst>
              </a:tr>
            </a:tbl>
          </a:graphicData>
        </a:graphic>
      </p:graphicFrame>
      <p:sp>
        <p:nvSpPr>
          <p:cNvPr id="3" name="Seta: para a Direita 2">
            <a:extLst>
              <a:ext uri="{FF2B5EF4-FFF2-40B4-BE49-F238E27FC236}">
                <a16:creationId xmlns:a16="http://schemas.microsoft.com/office/drawing/2014/main" id="{D6D4EBC5-33B6-4FA9-93B1-257D2E906A94}"/>
              </a:ext>
            </a:extLst>
          </p:cNvPr>
          <p:cNvSpPr/>
          <p:nvPr/>
        </p:nvSpPr>
        <p:spPr>
          <a:xfrm>
            <a:off x="0" y="3076302"/>
            <a:ext cx="418011" cy="7053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1221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Discussão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0321" y="2099733"/>
            <a:ext cx="9903012" cy="4419600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A inauguração de tendências que resultam na incorporação teórica, conceitual, metodológica e prática de novos referenciais na Terapia Ocupacional não tem significado a superação dos referenciais hegemônicos existentes em um período anterior.</a:t>
            </a:r>
          </a:p>
          <a:p>
            <a:endParaRPr lang="pt-BR" dirty="0">
              <a:solidFill>
                <a:schemeClr val="bg1"/>
              </a:solidFill>
            </a:endParaRPr>
          </a:p>
          <a:p>
            <a:r>
              <a:rPr lang="pt-BR" dirty="0">
                <a:solidFill>
                  <a:schemeClr val="bg1"/>
                </a:solidFill>
              </a:rPr>
              <a:t>Ao contrário, há coexistência de várias formas de abordagem das questões sociais e de saúde.</a:t>
            </a:r>
            <a:r>
              <a:rPr lang="pt-BR" b="1" dirty="0">
                <a:solidFill>
                  <a:schemeClr val="bg1"/>
                </a:solidFill>
              </a:rPr>
              <a:t> </a:t>
            </a:r>
          </a:p>
          <a:p>
            <a:endParaRPr lang="pt-BR" b="1" dirty="0">
              <a:solidFill>
                <a:schemeClr val="bg1"/>
              </a:solidFill>
            </a:endParaRPr>
          </a:p>
          <a:p>
            <a:r>
              <a:rPr lang="pt-BR" dirty="0">
                <a:solidFill>
                  <a:schemeClr val="bg1"/>
                </a:solidFill>
              </a:rPr>
              <a:t>O caráter interdisciplinar com que tem acontecido a formação pós-graduada de terapeutas ocupacionais no país tem sido um promotor da </a:t>
            </a:r>
            <a:r>
              <a:rPr lang="pt-BR" dirty="0" err="1">
                <a:solidFill>
                  <a:schemeClr val="bg1"/>
                </a:solidFill>
              </a:rPr>
              <a:t>complexificação</a:t>
            </a:r>
            <a:r>
              <a:rPr lang="pt-BR" dirty="0">
                <a:solidFill>
                  <a:schemeClr val="bg1"/>
                </a:solidFill>
              </a:rPr>
              <a:t> conceitual e teórica da Terapia Ocupacional. </a:t>
            </a:r>
          </a:p>
        </p:txBody>
      </p:sp>
    </p:spTree>
    <p:extLst>
      <p:ext uri="{BB962C8B-B14F-4D97-AF65-F5344CB8AC3E}">
        <p14:creationId xmlns:p14="http://schemas.microsoft.com/office/powerpoint/2010/main" val="42787522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Discussão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Há necessidade de maior problematização e pesquisa acerca do tema, a fim de que uma leitura crítica acerca da incorporação de referenciais para a Terapia Ocupacional no Brasil possa ser produzida em seus diferentes campos de saber e prática no contemporâneo. </a:t>
            </a:r>
          </a:p>
          <a:p>
            <a:endParaRPr lang="pt-BR" dirty="0">
              <a:solidFill>
                <a:schemeClr val="bg1"/>
              </a:solidFill>
            </a:endParaRPr>
          </a:p>
          <a:p>
            <a:r>
              <a:rPr lang="pt-BR" dirty="0">
                <a:solidFill>
                  <a:schemeClr val="bg1"/>
                </a:solidFill>
              </a:rPr>
              <a:t>Há necessidade de maior formação acadêmica sobre os referenciais históricos – teórico-metodológicos – nos programas de graduação e pós-graduação.</a:t>
            </a:r>
          </a:p>
        </p:txBody>
      </p:sp>
    </p:spTree>
    <p:extLst>
      <p:ext uri="{BB962C8B-B14F-4D97-AF65-F5344CB8AC3E}">
        <p14:creationId xmlns:p14="http://schemas.microsoft.com/office/powerpoint/2010/main" val="14914691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Conclusão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0321" y="2336873"/>
            <a:ext cx="9973824" cy="4091636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pt-BR" dirty="0">
                <a:solidFill>
                  <a:schemeClr val="bg1"/>
                </a:solidFill>
              </a:rPr>
              <a:t>A TO no Brasil contemporâneo está comprometida com a garantia dos direitos conquistados, com sua manutenção e com a ampliação de novos direitos.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pt-BR" dirty="0">
                <a:solidFill>
                  <a:schemeClr val="bg1"/>
                </a:solidFill>
              </a:rPr>
              <a:t>A  história é um processo aberto em que todos nós estamos implicados.         O futuro ainda é incerto, mas precisamos relembrar que temos uma parceria e um compromisso ético e político com os sujeitos e coletivos, o que requer nossa permanente organização coletiva.</a:t>
            </a:r>
          </a:p>
          <a:p>
            <a:pPr>
              <a:lnSpc>
                <a:spcPct val="200000"/>
              </a:lnSpc>
            </a:pP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1548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81436-CDF9-4706-BE11-34223C54E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200" dirty="0"/>
              <a:t>1º movimento: 1956 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A730BDA-9497-4CDB-9951-516EACB7E7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8396" y="5164667"/>
            <a:ext cx="10035785" cy="767686"/>
          </a:xfrm>
        </p:spPr>
        <p:txBody>
          <a:bodyPr>
            <a:normAutofit fontScale="92500" lnSpcReduction="10000"/>
          </a:bodyPr>
          <a:lstStyle/>
          <a:p>
            <a:r>
              <a:rPr lang="pt-BR" sz="2800" dirty="0">
                <a:solidFill>
                  <a:schemeClr val="tx2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>Constituição das primeiras bases teórico-práticas da terapia ocupacional no Brasil</a:t>
            </a:r>
          </a:p>
          <a:p>
            <a:endParaRPr lang="pt-BR" sz="28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B01EE73-AD0A-43A0-9203-984D9E7F3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7302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Constituição das primeiras bases teórico-práticas da terapia ocupacional no Brasil</a:t>
            </a:r>
            <a:r>
              <a:rPr lang="pt-BR" b="1" dirty="0">
                <a:latin typeface="Calibri" panose="020F0502020204030204" pitchFamily="34" charset="0"/>
              </a:rPr>
              <a:t>: 1956</a:t>
            </a:r>
            <a:endParaRPr lang="pt-BR" b="1" dirty="0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A209001-A3D6-4C0A-BB93-84E341698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997873" cy="411617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dirty="0">
                <a:solidFill>
                  <a:schemeClr val="bg1"/>
                </a:solidFill>
              </a:rPr>
              <a:t>Marcos sócio-históricos</a:t>
            </a:r>
          </a:p>
          <a:p>
            <a:pPr marL="314325" indent="-285750">
              <a:lnSpc>
                <a:spcPct val="115000"/>
              </a:lnSpc>
            </a:pPr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Repercussão do MIR (1940s) - conquista uma série de leis protecionistas para o deficiente físico e mental, programas especiais na previdência social e serviços hospitalares.  O papel da ONU e suas agências (OMS, OIT, UNESCO, e UNICEF) coordenando, planejando e suprindo reforços para a implantação de projetos de reabilitação nos continentes, o que resulta na criação do INAR em 1956 em São Paulo. Epidemia de poliomielite (Soares, 1991).</a:t>
            </a:r>
          </a:p>
          <a:p>
            <a:pPr marL="314325" indent="-285750">
              <a:lnSpc>
                <a:spcPct val="100000"/>
              </a:lnSpc>
            </a:pPr>
            <a:endParaRPr lang="pt-BR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14325" indent="-285750">
              <a:lnSpc>
                <a:spcPct val="115000"/>
              </a:lnSpc>
            </a:pPr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</a:rPr>
              <a:t>Influência das comunidades terapêuticas e da psiquiatria social. (Cerqueira, 1965, 1984)</a:t>
            </a:r>
          </a:p>
          <a:p>
            <a:pPr marL="314325" indent="-285750">
              <a:lnSpc>
                <a:spcPct val="100000"/>
              </a:lnSpc>
            </a:pPr>
            <a:endParaRPr lang="pt-BR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314325" indent="-285750">
              <a:lnSpc>
                <a:spcPct val="115000"/>
              </a:lnSpc>
            </a:pPr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</a:rPr>
              <a:t>Influência da Psicanálise no Brasil</a:t>
            </a:r>
            <a:endParaRPr lang="pt-BR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264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0CBC17-DB00-4C33-9670-4CD359C49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</p:spPr>
        <p:txBody>
          <a:bodyPr/>
          <a:lstStyle/>
          <a:p>
            <a:r>
              <a:rPr lang="pt-BR" dirty="0"/>
              <a:t>Ensino</a:t>
            </a:r>
            <a:r>
              <a:rPr lang="es-419" dirty="0"/>
              <a:t> e pesquisa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BC0258D-4D82-4D39-B246-CD54D3F8F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371" y="2253804"/>
            <a:ext cx="11473235" cy="3951054"/>
          </a:xfrm>
        </p:spPr>
        <p:txBody>
          <a:bodyPr>
            <a:noAutofit/>
          </a:bodyPr>
          <a:lstStyle/>
          <a:p>
            <a:r>
              <a:rPr lang="pt-BR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Pesquisa: </a:t>
            </a:r>
            <a:r>
              <a:rPr lang="pt-BR" sz="2400" i="1" dirty="0">
                <a:solidFill>
                  <a:schemeClr val="bg1"/>
                </a:solidFill>
                <a:latin typeface="Calibri" panose="020F0502020204030204" pitchFamily="34" charset="0"/>
              </a:rPr>
              <a:t>A construção do pensamento crítico e da práxis emancipatória da terapia ocupacional no Brasil: conceitos, movimentos, perspectivas, norteadores e tendências</a:t>
            </a:r>
            <a:r>
              <a:rPr lang="pt-BR" sz="2400" dirty="0">
                <a:solidFill>
                  <a:schemeClr val="bg1"/>
                </a:solidFill>
                <a:latin typeface="Calibri" panose="020F0502020204030204" pitchFamily="34" charset="0"/>
              </a:rPr>
              <a:t>.</a:t>
            </a:r>
          </a:p>
          <a:p>
            <a:endParaRPr lang="pt-BR" sz="9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r>
              <a:rPr lang="es-419" sz="24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Ensino</a:t>
            </a:r>
            <a:r>
              <a:rPr lang="es-419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: </a:t>
            </a:r>
            <a:r>
              <a:rPr lang="pt-BR" sz="2400" dirty="0">
                <a:solidFill>
                  <a:schemeClr val="bg1"/>
                </a:solidFill>
                <a:latin typeface="Calibri" panose="020F0502020204030204" pitchFamily="34" charset="0"/>
              </a:rPr>
              <a:t>mapeamento e análise da produção </a:t>
            </a:r>
            <a:r>
              <a:rPr lang="es-419" sz="2400" dirty="0">
                <a:solidFill>
                  <a:schemeClr val="bg1"/>
                </a:solidFill>
                <a:latin typeface="Calibri" panose="020F0502020204030204" pitchFamily="34" charset="0"/>
              </a:rPr>
              <a:t>de </a:t>
            </a:r>
            <a:r>
              <a:rPr lang="pt-BR" sz="2400" dirty="0">
                <a:solidFill>
                  <a:schemeClr val="bg1"/>
                </a:solidFill>
                <a:latin typeface="Calibri" panose="020F0502020204030204" pitchFamily="34" charset="0"/>
              </a:rPr>
              <a:t>terapia ocupacional brasileira para identificação de tendências e regularidades e sistematização sobre a incorporação de perspectivas e referenciais. </a:t>
            </a:r>
            <a:r>
              <a:rPr lang="pt-BR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Disciplina: Constituição do Campo: perspectivas teórico-metodológicas em Terapia Ocupacional.</a:t>
            </a:r>
          </a:p>
          <a:p>
            <a:endParaRPr lang="pt-BR" sz="24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r>
              <a:rPr lang="es-419" sz="24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Produção</a:t>
            </a:r>
            <a:r>
              <a:rPr lang="es-419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de </a:t>
            </a:r>
            <a:r>
              <a:rPr lang="es-419" sz="24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conhecimento</a:t>
            </a:r>
            <a:r>
              <a:rPr lang="es-419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: </a:t>
            </a:r>
            <a:r>
              <a:rPr lang="pt-BR" sz="2400" dirty="0">
                <a:solidFill>
                  <a:schemeClr val="bg1"/>
                </a:solidFill>
                <a:latin typeface="Calibri" panose="020F0502020204030204" pitchFamily="34" charset="0"/>
              </a:rPr>
              <a:t>A construção do pensamento crítico e das práticas emancipatória da Terapia Ocupacional no Brasil</a:t>
            </a:r>
            <a:endParaRPr lang="es-419" sz="24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endParaRPr lang="es-419" sz="7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endParaRPr lang="es-419" sz="2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7434DF5C-0F0B-47E6-BB0A-71514814F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9596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Constituição das primeiras bases teórico-práticas da terapia ocupacional no Brasil</a:t>
            </a:r>
            <a:r>
              <a:rPr lang="pt-BR" b="1" dirty="0">
                <a:latin typeface="Calibri" panose="020F0502020204030204" pitchFamily="34" charset="0"/>
              </a:rPr>
              <a:t>: 1956</a:t>
            </a:r>
            <a:endParaRPr lang="pt-BR" b="1" dirty="0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F471D2C-D95E-4085-AB79-B084C40D8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1141565" cy="3985550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pt-BR" b="1" dirty="0">
                <a:solidFill>
                  <a:schemeClr val="bg1"/>
                </a:solidFill>
                <a:latin typeface="Calibri" panose="020F0502020204030204" pitchFamily="34" charset="0"/>
              </a:rPr>
              <a:t>Marcos da Terapia Ocupacional</a:t>
            </a:r>
            <a:endParaRPr lang="pt-BR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defRPr/>
            </a:pPr>
            <a:endParaRPr lang="pt-BR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defRPr/>
            </a:pPr>
            <a:r>
              <a:rPr lang="pt-BR" dirty="0">
                <a:solidFill>
                  <a:schemeClr val="dk1"/>
                </a:solidFill>
                <a:latin typeface="Calibri" panose="020F0502020204030204" pitchFamily="34" charset="0"/>
              </a:rPr>
              <a:t>Criação dos cursos de TO da ERRJ (1956) e IOT/HC/USP (1957) (Soares, 1991, p. 155).</a:t>
            </a: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defRPr/>
            </a:pPr>
            <a:endParaRPr lang="pt-BR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defRPr/>
            </a:pPr>
            <a:r>
              <a:rPr lang="pt-BR" dirty="0">
                <a:solidFill>
                  <a:schemeClr val="dk1"/>
                </a:solidFill>
                <a:latin typeface="Calibri" panose="020F0502020204030204" pitchFamily="34" charset="0"/>
              </a:rPr>
              <a:t>Participação de Terapeutas Ocupacionais em Comunidades Terapêuticas (Cerqueira, 1965; </a:t>
            </a:r>
            <a:r>
              <a:rPr lang="pt-BR" dirty="0" err="1">
                <a:solidFill>
                  <a:schemeClr val="dk1"/>
                </a:solidFill>
                <a:latin typeface="Calibri" panose="020F0502020204030204" pitchFamily="34" charset="0"/>
              </a:rPr>
              <a:t>Arb</a:t>
            </a:r>
            <a:r>
              <a:rPr lang="pt-BR" dirty="0">
                <a:solidFill>
                  <a:schemeClr val="dk1"/>
                </a:solidFill>
                <a:latin typeface="Calibri" panose="020F0502020204030204" pitchFamily="34" charset="0"/>
              </a:rPr>
              <a:t>, 1972)</a:t>
            </a: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defRPr/>
            </a:pPr>
            <a:endParaRPr lang="pt-BR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defRPr/>
            </a:pPr>
            <a:r>
              <a:rPr lang="pt-BR" dirty="0">
                <a:solidFill>
                  <a:schemeClr val="dk1"/>
                </a:solidFill>
                <a:latin typeface="Calibri" panose="020F0502020204030204" pitchFamily="34" charset="0"/>
              </a:rPr>
              <a:t>Jô Benetton (SP) inicia o ciclo de estudos em Terapia Ocupacional (1972), célula do Centro de Especialidades em Terapia Ocupacional, CETO(1980).</a:t>
            </a: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defRPr/>
            </a:pPr>
            <a:endParaRPr lang="pt-BR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defRPr/>
            </a:pPr>
            <a:r>
              <a:rPr lang="pt-BR" dirty="0">
                <a:solidFill>
                  <a:schemeClr val="dk1"/>
                </a:solidFill>
                <a:latin typeface="Calibri" panose="020F0502020204030204" pitchFamily="34" charset="0"/>
              </a:rPr>
              <a:t>Rui </a:t>
            </a:r>
            <a:r>
              <a:rPr lang="pt-BR" dirty="0" err="1">
                <a:solidFill>
                  <a:schemeClr val="dk1"/>
                </a:solidFill>
                <a:latin typeface="Calibri" panose="020F0502020204030204" pitchFamily="34" charset="0"/>
              </a:rPr>
              <a:t>Chamone</a:t>
            </a:r>
            <a:r>
              <a:rPr lang="pt-BR" dirty="0">
                <a:solidFill>
                  <a:schemeClr val="dk1"/>
                </a:solidFill>
                <a:latin typeface="Calibri" panose="020F0502020204030204" pitchFamily="34" charset="0"/>
              </a:rPr>
              <a:t> (MG) cria o CIES.TO (Ciclo de estudos dinâmicos de Terapia Ocupacional, 1975).</a:t>
            </a:r>
            <a:endParaRPr lang="pt-BR" sz="3200" dirty="0">
              <a:latin typeface="Calibri" panose="020F050202020403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751183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Constituição das primeiras bases teórico-práticas da terapia ocupacional no Brasil: </a:t>
            </a:r>
            <a:r>
              <a:rPr lang="pt-BR" b="1" dirty="0">
                <a:latin typeface="Calibri" panose="020F0502020204030204" pitchFamily="34" charset="0"/>
              </a:rPr>
              <a:t>1956</a:t>
            </a:r>
            <a:endParaRPr lang="pt-BR" b="1" dirty="0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20C7763-B1FC-42F6-B8EF-D0E02011C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812" y="2385719"/>
            <a:ext cx="11507325" cy="42502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>
                <a:solidFill>
                  <a:schemeClr val="bg1"/>
                </a:solidFill>
                <a:latin typeface="Calibri" panose="020F0502020204030204" pitchFamily="34" charset="0"/>
              </a:rPr>
              <a:t>Condicionantes acadêmicos</a:t>
            </a:r>
          </a:p>
          <a:p>
            <a:r>
              <a:rPr lang="pt-BR" dirty="0">
                <a:solidFill>
                  <a:schemeClr val="dk1"/>
                </a:solidFill>
                <a:latin typeface="Calibri" panose="020F0502020204030204" pitchFamily="34" charset="0"/>
              </a:rPr>
              <a:t>Docentes são profissionais com formação técnica. </a:t>
            </a:r>
          </a:p>
          <a:p>
            <a:endParaRPr lang="pt-BR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r>
              <a:rPr lang="pt-BR" dirty="0">
                <a:solidFill>
                  <a:schemeClr val="dk1"/>
                </a:solidFill>
                <a:latin typeface="Calibri" panose="020F0502020204030204" pitchFamily="34" charset="0"/>
              </a:rPr>
              <a:t>Conhecimento eminentemente técnico e de caráter prático. </a:t>
            </a:r>
          </a:p>
          <a:p>
            <a:endParaRPr lang="pt-BR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r>
              <a:rPr lang="pt-BR" dirty="0">
                <a:solidFill>
                  <a:schemeClr val="dk1"/>
                </a:solidFill>
                <a:latin typeface="Calibri" panose="020F0502020204030204" pitchFamily="34" charset="0"/>
              </a:rPr>
              <a:t>Há um questionamento da formação didática, mas não de formação para a pesquisa e produção do conhecimento. </a:t>
            </a:r>
          </a:p>
          <a:p>
            <a:endParaRPr lang="pt-BR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r>
              <a:rPr lang="pt-BR" dirty="0">
                <a:solidFill>
                  <a:schemeClr val="dk1"/>
                </a:solidFill>
                <a:latin typeface="Calibri" panose="020F0502020204030204" pitchFamily="34" charset="0"/>
              </a:rPr>
              <a:t>Formação autodidata.</a:t>
            </a:r>
          </a:p>
          <a:p>
            <a:endParaRPr lang="pt-BR" dirty="0">
              <a:latin typeface="Calibri" panose="020F0502020204030204" pitchFamily="34" charset="0"/>
            </a:endParaRPr>
          </a:p>
          <a:p>
            <a:endParaRPr lang="pt-BR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74493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Constituição das primeiras bases teórico-práticas da terapia ocupacional no Brasil: </a:t>
            </a:r>
            <a:r>
              <a:rPr lang="pt-BR" b="1" dirty="0">
                <a:latin typeface="Calibri" panose="020F0502020204030204" pitchFamily="34" charset="0"/>
              </a:rPr>
              <a:t>1956</a:t>
            </a:r>
            <a:endParaRPr lang="pt-BR" b="1" dirty="0"/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464A8D17-3318-4253-AF7B-AEB7B1F88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652" y="2090058"/>
            <a:ext cx="11376696" cy="4676502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</a:rPr>
              <a:t>Incorporação e reprodução de práticas profissionais sob a égide da reabilitação de orientação predominantemente anglo-saxã. Quadros de referência:</a:t>
            </a:r>
          </a:p>
          <a:p>
            <a:pPr lvl="1"/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</a:rPr>
              <a:t>Biomecânico</a:t>
            </a:r>
          </a:p>
          <a:p>
            <a:pPr lvl="1"/>
            <a:r>
              <a:rPr lang="pt-BR" dirty="0" err="1">
                <a:solidFill>
                  <a:schemeClr val="bg1"/>
                </a:solidFill>
                <a:latin typeface="Calibri" panose="020F0502020204030204" pitchFamily="34" charset="0"/>
              </a:rPr>
              <a:t>Neurodesenvolvimentista</a:t>
            </a:r>
            <a:endParaRPr lang="pt-BR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lvl="1"/>
            <a:r>
              <a:rPr lang="pt-BR" dirty="0" err="1">
                <a:solidFill>
                  <a:schemeClr val="bg1"/>
                </a:solidFill>
                <a:latin typeface="Calibri" panose="020F0502020204030204" pitchFamily="34" charset="0"/>
              </a:rPr>
              <a:t>Percepto</a:t>
            </a:r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</a:rPr>
              <a:t>-cognitivo </a:t>
            </a:r>
          </a:p>
          <a:p>
            <a:pPr lvl="1"/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</a:rPr>
              <a:t>Comportamental</a:t>
            </a:r>
          </a:p>
          <a:p>
            <a:pPr lvl="1"/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</a:rPr>
              <a:t>Psicodinâmico de </a:t>
            </a:r>
            <a:r>
              <a:rPr lang="pt-BR" dirty="0" err="1">
                <a:solidFill>
                  <a:schemeClr val="bg1"/>
                </a:solidFill>
                <a:latin typeface="Calibri" panose="020F0502020204030204" pitchFamily="34" charset="0"/>
              </a:rPr>
              <a:t>Fidler</a:t>
            </a:r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</a:rPr>
              <a:t> e </a:t>
            </a:r>
            <a:r>
              <a:rPr lang="pt-BR" dirty="0" err="1">
                <a:solidFill>
                  <a:schemeClr val="bg1"/>
                </a:solidFill>
                <a:latin typeface="Calibri" panose="020F0502020204030204" pitchFamily="34" charset="0"/>
              </a:rPr>
              <a:t>Azima</a:t>
            </a:r>
            <a:endParaRPr lang="pt-BR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endParaRPr lang="pt-BR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</a:rPr>
              <a:t>Diálogos com a psiquiatria social de Luís Cerqueira. Quadro de referência:</a:t>
            </a:r>
          </a:p>
          <a:p>
            <a:pPr lvl="1"/>
            <a:r>
              <a:rPr lang="pt-BR" dirty="0" err="1">
                <a:solidFill>
                  <a:schemeClr val="bg1"/>
                </a:solidFill>
                <a:latin typeface="Calibri" panose="020F0502020204030204" pitchFamily="34" charset="0"/>
              </a:rPr>
              <a:t>Socioterápico</a:t>
            </a:r>
            <a:endParaRPr lang="pt-BR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</a:rPr>
              <a:t>O início de novos diálogos com a psicodinâmica, respectivamente em SP e MG, por Jô Benetton (1972) e Rui </a:t>
            </a:r>
            <a:r>
              <a:rPr lang="pt-BR" dirty="0" err="1">
                <a:solidFill>
                  <a:schemeClr val="bg1"/>
                </a:solidFill>
                <a:latin typeface="Calibri" panose="020F0502020204030204" pitchFamily="34" charset="0"/>
              </a:rPr>
              <a:t>Chamone</a:t>
            </a:r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</a:rPr>
              <a:t> (1975).</a:t>
            </a:r>
          </a:p>
          <a:p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113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0CBC17-DB00-4C33-9670-4CD359C49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Artigo de referência para a disciplina</a:t>
            </a:r>
            <a:endParaRPr lang="es-419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BC0258D-4D82-4D39-B246-CD54D3F8F0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319" y="2336873"/>
            <a:ext cx="6138491" cy="3599316"/>
          </a:xfrm>
        </p:spPr>
        <p:txBody>
          <a:bodyPr>
            <a:noAutofit/>
          </a:bodyPr>
          <a:lstStyle/>
          <a:p>
            <a:endParaRPr lang="es-419" sz="10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pt-BR" sz="2800" dirty="0">
                <a:solidFill>
                  <a:schemeClr val="bg1"/>
                </a:solidFill>
                <a:latin typeface="Calibri" panose="020F0502020204030204" pitchFamily="34" charset="0"/>
              </a:rPr>
              <a:t>GALHEIGO, S. M.; BRAGA, C. P.; ARTHUR, M. A.; MATSUO, C. M. (2018). </a:t>
            </a:r>
          </a:p>
          <a:p>
            <a:pPr marL="0" indent="0">
              <a:buNone/>
            </a:pPr>
            <a:r>
              <a:rPr lang="pt-BR" sz="2800" dirty="0">
                <a:solidFill>
                  <a:schemeClr val="bg1"/>
                </a:solidFill>
                <a:latin typeface="Calibri" panose="020F0502020204030204" pitchFamily="34" charset="0"/>
              </a:rPr>
              <a:t>Produção de conhecimento, perspectivas e referências teórico-práticas na terapia ocupacional brasileira: marcos e tendências em uma linha do tempo. </a:t>
            </a:r>
            <a:r>
              <a:rPr lang="pt-BR" sz="2800" i="1" dirty="0">
                <a:solidFill>
                  <a:schemeClr val="bg1"/>
                </a:solidFill>
                <a:latin typeface="Calibri" panose="020F0502020204030204" pitchFamily="34" charset="0"/>
              </a:rPr>
              <a:t>Cadernos Brasileiros de Terapia Ocupacional, v. 26, n. 4, p. 723-738.</a:t>
            </a:r>
            <a:endParaRPr lang="pt-BR" sz="28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endParaRPr lang="es-419" sz="4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Espaço Reservado para Conteúdo 6" descr="Texto preto sobre fundo branco&#10;&#10;Descrição gerada automaticamente">
            <a:extLst>
              <a:ext uri="{FF2B5EF4-FFF2-40B4-BE49-F238E27FC236}">
                <a16:creationId xmlns:a16="http://schemas.microsoft.com/office/drawing/2014/main" id="{D827A183-025C-41D8-80D9-23C1C28397B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8044451" y="2611120"/>
            <a:ext cx="2685004" cy="3598863"/>
          </a:xfrm>
        </p:spPr>
      </p:pic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7434DF5C-0F0B-47E6-BB0A-71514814F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523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Objetivo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dirty="0">
                <a:solidFill>
                  <a:schemeClr val="bg1"/>
                </a:solidFill>
              </a:rPr>
              <a:t>apresentar e discutir uma possível leitura dos </a:t>
            </a:r>
            <a:r>
              <a:rPr lang="pt-BR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marcos e tendências </a:t>
            </a:r>
            <a:r>
              <a:rPr lang="pt-BR" dirty="0">
                <a:solidFill>
                  <a:schemeClr val="bg1"/>
                </a:solidFill>
              </a:rPr>
              <a:t>que levaram ao estabelecimento de novos referenciais teórico-metodológicos na Terapia Ocupacional em suas seis décadas no Brasil</a:t>
            </a:r>
          </a:p>
          <a:p>
            <a:pPr>
              <a:lnSpc>
                <a:spcPct val="150000"/>
              </a:lnSpc>
            </a:pPr>
            <a:r>
              <a:rPr lang="pt-BR" dirty="0">
                <a:solidFill>
                  <a:schemeClr val="bg1"/>
                </a:solidFill>
              </a:rPr>
              <a:t>propor uma periodização, em fase de refinamento.</a:t>
            </a:r>
          </a:p>
          <a:p>
            <a:endParaRPr lang="pt-BR" dirty="0"/>
          </a:p>
          <a:p>
            <a:pPr>
              <a:lnSpc>
                <a:spcPct val="150000"/>
              </a:lnSpc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88216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Pressupostos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0321" y="2336873"/>
            <a:ext cx="10084661" cy="3897672"/>
          </a:xfrm>
        </p:spPr>
        <p:txBody>
          <a:bodyPr>
            <a:normAutofit fontScale="92500" lnSpcReduction="10000"/>
          </a:bodyPr>
          <a:lstStyle/>
          <a:p>
            <a:r>
              <a:rPr lang="pt-BR" dirty="0">
                <a:solidFill>
                  <a:schemeClr val="bg1"/>
                </a:solidFill>
              </a:rPr>
              <a:t>As perspectivas, referências, modelos e abordagens são construções sócio históricas que expressam modos de pensar e fazer da Terapia Ocupacional em consonância com sua época e conjuntura sociopolítica. </a:t>
            </a:r>
          </a:p>
          <a:p>
            <a:endParaRPr lang="pt-BR" dirty="0">
              <a:solidFill>
                <a:schemeClr val="bg1"/>
              </a:solidFill>
            </a:endParaRPr>
          </a:p>
          <a:p>
            <a:r>
              <a:rPr lang="pt-BR" dirty="0">
                <a:solidFill>
                  <a:schemeClr val="bg1"/>
                </a:solidFill>
              </a:rPr>
              <a:t>Portanto, o que será apresentado  é entendido como a expressão de concepções, contextos e visões de mundo, não se pretendendo produzir aqui uma crítica de valor.</a:t>
            </a:r>
          </a:p>
          <a:p>
            <a:endParaRPr lang="pt-BR" dirty="0">
              <a:solidFill>
                <a:schemeClr val="bg1"/>
              </a:solidFill>
            </a:endParaRPr>
          </a:p>
          <a:p>
            <a:r>
              <a:rPr lang="pt-BR" dirty="0">
                <a:solidFill>
                  <a:schemeClr val="bg1"/>
                </a:solidFill>
              </a:rPr>
              <a:t>Não se pretende também interpretar a incorporação de referências, modelos, abordagens em uma perspectiva </a:t>
            </a:r>
            <a:r>
              <a:rPr lang="pt-BR" dirty="0" err="1">
                <a:solidFill>
                  <a:schemeClr val="bg1"/>
                </a:solidFill>
              </a:rPr>
              <a:t>Kuhniana</a:t>
            </a:r>
            <a:r>
              <a:rPr lang="pt-BR" dirty="0">
                <a:solidFill>
                  <a:schemeClr val="bg1"/>
                </a:solidFill>
              </a:rPr>
              <a:t> de que novos referenciais representariam a superação de paradigmas. </a:t>
            </a:r>
          </a:p>
          <a:p>
            <a:endParaRPr lang="pt-BR" dirty="0">
              <a:solidFill>
                <a:schemeClr val="bg1"/>
              </a:solidFill>
            </a:endParaRPr>
          </a:p>
          <a:p>
            <a:endParaRPr lang="pt-BR" dirty="0">
              <a:solidFill>
                <a:schemeClr val="bg1"/>
              </a:solidFill>
            </a:endParaRPr>
          </a:p>
          <a:p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767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329608-CEF9-4198-88AF-360163EAB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Introdução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50250A-9A24-4D39-99C3-57A6E8B93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436170" cy="4194556"/>
          </a:xfrm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Compreender a terapia ocupacional como um núcleo profissional composto por saberes e práticas (CAMPOS, 2000; MALFITANO, 2005) implica em explorar, conhecer e debater acerca das tendências e tensões que têm sido produzidas longitudinalmente no saber-fazer profissional. </a:t>
            </a:r>
          </a:p>
          <a:p>
            <a:endParaRPr lang="pt-BR" dirty="0">
              <a:solidFill>
                <a:schemeClr val="bg1"/>
              </a:solidFill>
            </a:endParaRPr>
          </a:p>
          <a:p>
            <a:r>
              <a:rPr lang="pt-BR" dirty="0">
                <a:solidFill>
                  <a:schemeClr val="bg1"/>
                </a:solidFill>
              </a:rPr>
              <a:t>Trata-se, portanto, de reconhecer que as perspectivas, referências, modelos e abordagens utilizados expressam modos de entendimento e ação da terapia ocupacional em consonância com sua época, que podem ou não ter continuidade no curso histórico da profissão. </a:t>
            </a:r>
          </a:p>
        </p:txBody>
      </p:sp>
    </p:spTree>
    <p:extLst>
      <p:ext uri="{BB962C8B-B14F-4D97-AF65-F5344CB8AC3E}">
        <p14:creationId xmlns:p14="http://schemas.microsoft.com/office/powerpoint/2010/main" val="3170950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329608-CEF9-4198-88AF-360163EAB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Introdução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50250A-9A24-4D39-99C3-57A6E8B93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589" y="2194560"/>
            <a:ext cx="11402822" cy="4545874"/>
          </a:xfrm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Ao longo dessas seis décadas, desde a criação dos primeiros cursos de terapia ocupacional no Brasil, em 1956, referenciais teóricos e metodológicos vêm sendo incorporados e substituídos de acordo com os contextos e mudanças históricas, sociais e políticas do país, tendo sido o ensino, a pesquisa e a extensão, desenvolvidos nas universidades, importantes vetores de produção de novas perspectivas e tendências para a profissão. </a:t>
            </a:r>
          </a:p>
          <a:p>
            <a:r>
              <a:rPr lang="pt-BR" dirty="0">
                <a:solidFill>
                  <a:schemeClr val="bg1"/>
                </a:solidFill>
              </a:rPr>
              <a:t>A incorporação de novas perspectivas teórico-metodológicas e referenciais teórico-práticos acontece, também, em diálogo com reconfigurações no âmbito das políticas públicas, com recomendações de organismos internacionais e com a difusão de novas tecnologias e tendências produzidas nos cenários nacional e/ou internacional. </a:t>
            </a:r>
          </a:p>
        </p:txBody>
      </p:sp>
    </p:spTree>
    <p:extLst>
      <p:ext uri="{BB962C8B-B14F-4D97-AF65-F5344CB8AC3E}">
        <p14:creationId xmlns:p14="http://schemas.microsoft.com/office/powerpoint/2010/main" val="2675546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329608-CEF9-4198-88AF-360163EAB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Introdução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50250A-9A24-4D39-99C3-57A6E8B93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589" y="2194560"/>
            <a:ext cx="11402822" cy="4545874"/>
          </a:xfrm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A emergência de novas perspectivas e referenciais pode ser entendida como produto e expressão de um processo de problematizar o instituído, quando determinados modos de pensar-fazer vão sendo colocados em questão, de tal maneira a desconstruí-los enquanto verdades, abrindo-se espaço para novas proposições. </a:t>
            </a:r>
          </a:p>
          <a:p>
            <a:r>
              <a:rPr lang="pt-BR" dirty="0">
                <a:solidFill>
                  <a:schemeClr val="bg1"/>
                </a:solidFill>
              </a:rPr>
              <a:t>Assim, o processo de problematização, que acontece em conjunturas sócio-históricas, resulta na criação de distintos modos de compreensão das questões que se colocam em uma determinada época, bem como inauguram um conjunto de tendências de práticas da profissão. Dessa forma</a:t>
            </a:r>
            <a:r>
              <a:rPr lang="pt-BR" b="1" dirty="0">
                <a:solidFill>
                  <a:schemeClr val="bg1"/>
                </a:solidFill>
              </a:rPr>
              <a:t>, o processo de problematização se relaciona necessariamente com a prática</a:t>
            </a:r>
            <a:r>
              <a:rPr lang="pt-BR" dirty="0">
                <a:solidFill>
                  <a:schemeClr val="bg1"/>
                </a:solidFill>
              </a:rPr>
              <a:t>. Trata-se, assim, de colocar em movimento aquilo que anteriormente era ou parecia ser fixo, abrindo-se a possibilidade de criação de novos saberes e fazeres. </a:t>
            </a:r>
          </a:p>
        </p:txBody>
      </p:sp>
    </p:spTree>
    <p:extLst>
      <p:ext uri="{BB962C8B-B14F-4D97-AF65-F5344CB8AC3E}">
        <p14:creationId xmlns:p14="http://schemas.microsoft.com/office/powerpoint/2010/main" val="478127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Método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30558" y="1984071"/>
            <a:ext cx="11530884" cy="3306019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pt-BR" dirty="0">
                <a:solidFill>
                  <a:schemeClr val="bg1"/>
                </a:solidFill>
              </a:rPr>
              <a:t>Trata-se de um trabalho resultante de pesquisa histórica, teórica e reflexiva sobre os fundamentos histórico-metodológicos da Terapia Ocupacional. </a:t>
            </a:r>
          </a:p>
          <a:p>
            <a:pPr>
              <a:lnSpc>
                <a:spcPct val="120000"/>
              </a:lnSpc>
            </a:pPr>
            <a:r>
              <a:rPr lang="pt-BR" dirty="0">
                <a:solidFill>
                  <a:schemeClr val="bg1"/>
                </a:solidFill>
              </a:rPr>
              <a:t>Revisão de escopo</a:t>
            </a:r>
          </a:p>
          <a:p>
            <a:pPr>
              <a:lnSpc>
                <a:spcPct val="120000"/>
              </a:lnSpc>
            </a:pPr>
            <a:r>
              <a:rPr lang="pt-BR" dirty="0">
                <a:solidFill>
                  <a:schemeClr val="bg1"/>
                </a:solidFill>
              </a:rPr>
              <a:t>Análise documental </a:t>
            </a:r>
          </a:p>
          <a:p>
            <a:pPr lvl="1">
              <a:lnSpc>
                <a:spcPct val="120000"/>
              </a:lnSpc>
            </a:pPr>
            <a:r>
              <a:rPr lang="pt-BR" sz="1800" dirty="0">
                <a:solidFill>
                  <a:schemeClr val="bg1"/>
                </a:solidFill>
              </a:rPr>
              <a:t>documentos da profissão (Currículos Mínimos; Proposição do CM pela ATOB e Diretrizes Curriculares)</a:t>
            </a:r>
          </a:p>
          <a:p>
            <a:pPr lvl="1">
              <a:lnSpc>
                <a:spcPct val="120000"/>
              </a:lnSpc>
            </a:pPr>
            <a:r>
              <a:rPr lang="pt-BR" sz="1800" dirty="0">
                <a:solidFill>
                  <a:schemeClr val="bg1"/>
                </a:solidFill>
              </a:rPr>
              <a:t>teses, livros e periódicos de Terapia Ocupacional (Revista USP; Cadernos UFSCar)</a:t>
            </a:r>
          </a:p>
          <a:p>
            <a:pPr lvl="1">
              <a:lnSpc>
                <a:spcPct val="120000"/>
              </a:lnSpc>
            </a:pPr>
            <a:r>
              <a:rPr lang="pt-BR" sz="1800" dirty="0">
                <a:solidFill>
                  <a:schemeClr val="bg1"/>
                </a:solidFill>
              </a:rPr>
              <a:t>anais de eventos (I e III Encontro Científico Paulista de Terapeutas Ocupacionais - 1972 e 1973 e Anais do I Encontro Nacional de Terapeutas Ocupacionais - ATOB - 1974)</a:t>
            </a:r>
          </a:p>
          <a:p>
            <a:pPr lvl="1">
              <a:lnSpc>
                <a:spcPct val="120000"/>
              </a:lnSpc>
            </a:pPr>
            <a:endParaRPr lang="pt-BR" sz="1800" dirty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4" name="Retângulo: Cantos Arredondados 3"/>
          <p:cNvSpPr/>
          <p:nvPr/>
        </p:nvSpPr>
        <p:spPr>
          <a:xfrm>
            <a:off x="680321" y="5575616"/>
            <a:ext cx="10868212" cy="128238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1">
              <a:lnSpc>
                <a:spcPct val="120000"/>
              </a:lnSpc>
            </a:pPr>
            <a:r>
              <a:rPr lang="pt-BR" b="1" dirty="0">
                <a:solidFill>
                  <a:schemeClr val="tx2">
                    <a:lumMod val="10000"/>
                  </a:schemeClr>
                </a:solidFill>
              </a:rPr>
              <a:t>Todos documentos estudados como testemunhos do pensamento de uma era, ou melhor, testemunhos que revelam a entrada de referenciais que passam a ser constituintes da profissão a partir de determinados marcos e momentos  históricos</a:t>
            </a:r>
            <a:endParaRPr lang="pt-BR" dirty="0">
              <a:ln>
                <a:solidFill>
                  <a:schemeClr val="bg2">
                    <a:lumMod val="75000"/>
                  </a:schemeClr>
                </a:solidFill>
              </a:ln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776784"/>
      </p:ext>
    </p:extLst>
  </p:cSld>
  <p:clrMapOvr>
    <a:masterClrMapping/>
  </p:clrMapOvr>
</p:sld>
</file>

<file path=ppt/theme/theme1.xml><?xml version="1.0" encoding="utf-8"?>
<a:theme xmlns:a="http://schemas.openxmlformats.org/drawingml/2006/main" name="Berlim">
  <a:themeElements>
    <a:clrScheme name="Laran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Berlim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m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7D30EEFE-7128-4DE5-8A0D-8D4EF32CB0AF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Berlim</Template>
  <TotalTime>975</TotalTime>
  <Words>1947</Words>
  <Application>Microsoft Office PowerPoint</Application>
  <PresentationFormat>Widescreen</PresentationFormat>
  <Paragraphs>146</Paragraphs>
  <Slides>22</Slides>
  <Notes>13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6" baseType="lpstr">
      <vt:lpstr>Arial</vt:lpstr>
      <vt:lpstr>Calibri</vt:lpstr>
      <vt:lpstr>Trebuchet MS</vt:lpstr>
      <vt:lpstr>Berlim</vt:lpstr>
      <vt:lpstr>REFERENCIAIS HISTÓRICOS DA TERAPIA OCUPACIONAL NO BRASIL:  MARCOS E TENDÊNCIAS EM UMA LINHA DO TEMPO</vt:lpstr>
      <vt:lpstr>Ensino e pesquisa</vt:lpstr>
      <vt:lpstr>Artigo de referência para a disciplina</vt:lpstr>
      <vt:lpstr>Objetivo</vt:lpstr>
      <vt:lpstr>Pressupostos</vt:lpstr>
      <vt:lpstr>Introdução</vt:lpstr>
      <vt:lpstr>Introdução</vt:lpstr>
      <vt:lpstr>Introdução</vt:lpstr>
      <vt:lpstr>Método</vt:lpstr>
      <vt:lpstr>Incorporação de conceitos e ideias inéditas, novas problematizações e a emergência do pensamento crítico na produção da terapia ocupacional brasileira</vt:lpstr>
      <vt:lpstr>Resultados </vt:lpstr>
      <vt:lpstr>Resultados </vt:lpstr>
      <vt:lpstr>Resultados</vt:lpstr>
      <vt:lpstr>Movimentos: Início e denominação</vt:lpstr>
      <vt:lpstr>Discussão</vt:lpstr>
      <vt:lpstr>Discussão</vt:lpstr>
      <vt:lpstr>Conclusão</vt:lpstr>
      <vt:lpstr>1º movimento: 1956 </vt:lpstr>
      <vt:lpstr>Constituição das primeiras bases teórico-práticas da terapia ocupacional no Brasil: 1956</vt:lpstr>
      <vt:lpstr>Constituição das primeiras bases teórico-práticas da terapia ocupacional no Brasil: 1956</vt:lpstr>
      <vt:lpstr>Constituição das primeiras bases teórico-práticas da terapia ocupacional no Brasil: 1956</vt:lpstr>
      <vt:lpstr>Constituição das primeiras bases teórico-práticas da terapia ocupacional no Brasil: 1956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REFERENCIAIS HISTÓRICOS DA TERAPIA OCUPACIONAL NO BRASIL:  MARCOS E TENDÊNCIAS EM UMA LINHA DO TEMPO</dc:title>
  <dc:creator>Sandra</dc:creator>
  <cp:lastModifiedBy>Sandra</cp:lastModifiedBy>
  <cp:revision>88</cp:revision>
  <dcterms:created xsi:type="dcterms:W3CDTF">2016-11-04T18:33:41Z</dcterms:created>
  <dcterms:modified xsi:type="dcterms:W3CDTF">2020-09-13T22:48:40Z</dcterms:modified>
</cp:coreProperties>
</file>