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5" r:id="rId3"/>
    <p:sldId id="260" r:id="rId4"/>
    <p:sldId id="310" r:id="rId5"/>
    <p:sldId id="311" r:id="rId6"/>
    <p:sldId id="314" r:id="rId7"/>
    <p:sldId id="285" r:id="rId8"/>
    <p:sldId id="307" r:id="rId9"/>
    <p:sldId id="304" r:id="rId10"/>
    <p:sldId id="308" r:id="rId11"/>
    <p:sldId id="309" r:id="rId12"/>
    <p:sldId id="312" r:id="rId13"/>
    <p:sldId id="31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AEC"/>
    <a:srgbClr val="C3CFD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3CB38F-3509-46C8-A579-6B974B32E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2BFD5-13DC-413B-9246-0EA3B69DE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1596A-550E-4F12-AF7E-ACE0FC713BD3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BCF56-1AB9-41A9-857B-A24ED9FC2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D840-801B-41F0-B28D-E13A0A69F4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3D12-DA3B-461D-A629-E0969D808F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DCE1F-43D3-4929-9ABB-46FAF42DE9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D5F6-A3C6-40B4-A6AA-C87B4FC4E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7EF592-2365-4528-8377-B4D31CC6AF15}" type="datetime1">
              <a:rPr lang="pt-BR"/>
              <a:pPr>
                <a:defRPr/>
              </a:pPr>
              <a:t>13/03/2019</a:t>
            </a:fld>
            <a:endParaRPr lang="pt-B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36C8E9-15F2-453A-B547-25E08A1F4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2D9B8-ED06-4259-81DD-27AE36088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92A8E-6D3C-4D2C-8EFF-9A52D37A5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DD2D7-9670-4202-811D-E97B8A83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EC647-039F-4A18-B95B-7FBA10316D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EC647-039F-4A18-B95B-7FBA10316D14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33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0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7227E58-68ED-4B2F-BAB8-7B9F9FA40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6953250" cy="2151094"/>
          </a:xfrm>
        </p:spPr>
        <p:txBody>
          <a:bodyPr>
            <a:normAutofit fontScale="90000"/>
          </a:bodyPr>
          <a:lstStyle/>
          <a:p>
            <a:r>
              <a:rPr lang="en-US" alt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Fundamentos e princípios do direito empresarial </a:t>
            </a:r>
            <a:r>
              <a:rPr lang="pt-BR" sz="2700" dirty="0"/>
              <a:t>(DCO0221)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en-US" altLang="pt-BR" sz="2200" dirty="0">
                <a:ea typeface="ＭＳ Ｐゴシック" panose="020B0600070205080204" pitchFamily="34" charset="-128"/>
              </a:rPr>
              <a:t> 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dirty="0">
                <a:ea typeface="ＭＳ Ｐゴシック" panose="020B0600070205080204" pitchFamily="34" charset="-128"/>
              </a:rPr>
              <a:t>Aula 6: 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b="1" dirty="0">
                <a:ea typeface="ＭＳ Ｐゴシック" panose="020B0600070205080204" pitchFamily="34" charset="-128"/>
              </a:rPr>
              <a:t>PRINCÍPIOS E CARACTERÍSTICAS DO DIREITO COMERCIAL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3CBA5D-C8D7-4089-B754-CEF7027E1B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5181600"/>
            <a:ext cx="3447585" cy="1044529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t-BR" sz="1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Carlos Portugal Gouvêa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Universidade de São Paulo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980D2-6621-4FC8-94CF-763ABD79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685800"/>
            <a:ext cx="5937755" cy="1188720"/>
          </a:xfrm>
        </p:spPr>
        <p:txBody>
          <a:bodyPr/>
          <a:lstStyle/>
          <a:p>
            <a:r>
              <a:rPr lang="pt-BR" dirty="0"/>
              <a:t>5. Contrato preliminar na prática comercial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784320-E7B1-40D6-B221-2F3CC429E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86000"/>
            <a:ext cx="7617080" cy="43434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en-US" sz="2400" b="1" dirty="0">
                <a:ea typeface="ＭＳ Ｐゴシック" panose="020B0600070205080204" pitchFamily="34" charset="-128"/>
              </a:rPr>
              <a:t>Exemplos:</a:t>
            </a:r>
          </a:p>
          <a:p>
            <a:pPr>
              <a:defRPr/>
            </a:pPr>
            <a:r>
              <a:rPr lang="pt-BR" sz="2400" dirty="0"/>
              <a:t>Acordo de Confidencialidade (</a:t>
            </a:r>
            <a:r>
              <a:rPr lang="pt-BR" sz="2400" i="1" dirty="0"/>
              <a:t>Non </a:t>
            </a:r>
            <a:r>
              <a:rPr lang="pt-BR" sz="2400" i="1" dirty="0" err="1"/>
              <a:t>Disclosure</a:t>
            </a:r>
            <a:r>
              <a:rPr lang="pt-BR" sz="2400" i="1" dirty="0"/>
              <a:t> </a:t>
            </a:r>
            <a:r>
              <a:rPr lang="pt-BR" sz="2400" i="1" dirty="0" err="1"/>
              <a:t>Agreement</a:t>
            </a:r>
            <a:r>
              <a:rPr lang="pt-BR" sz="2400" i="1" dirty="0"/>
              <a:t>)</a:t>
            </a:r>
          </a:p>
          <a:p>
            <a:pPr>
              <a:defRPr/>
            </a:pPr>
            <a:r>
              <a:rPr lang="pt-BR" sz="2400" dirty="0"/>
              <a:t>Carta de Intenções</a:t>
            </a:r>
            <a:r>
              <a:rPr lang="pt-BR" sz="2400" i="1" dirty="0"/>
              <a:t> (</a:t>
            </a:r>
            <a:r>
              <a:rPr lang="pt-BR" sz="2400" i="1" dirty="0" err="1"/>
              <a:t>Letter</a:t>
            </a:r>
            <a:r>
              <a:rPr lang="pt-BR" sz="2400" i="1" dirty="0"/>
              <a:t> of </a:t>
            </a:r>
            <a:r>
              <a:rPr lang="pt-BR" sz="2400" i="1" dirty="0" err="1"/>
              <a:t>Intent</a:t>
            </a:r>
            <a:r>
              <a:rPr lang="pt-BR" sz="2400" dirty="0"/>
              <a:t>)</a:t>
            </a:r>
          </a:p>
          <a:p>
            <a:pPr>
              <a:defRPr/>
            </a:pPr>
            <a:r>
              <a:rPr lang="pt-BR" sz="2400" dirty="0"/>
              <a:t>Memorando de Entendimento (</a:t>
            </a:r>
            <a:r>
              <a:rPr lang="pt-BR" sz="2400" i="1" dirty="0" err="1"/>
              <a:t>Memorandum</a:t>
            </a:r>
            <a:r>
              <a:rPr lang="pt-BR" sz="2400" i="1" dirty="0"/>
              <a:t> of </a:t>
            </a:r>
            <a:r>
              <a:rPr lang="pt-BR" sz="2400" i="1" dirty="0" err="1"/>
              <a:t>Understandings</a:t>
            </a:r>
            <a:r>
              <a:rPr lang="pt-BR" sz="2400" dirty="0"/>
              <a:t>)</a:t>
            </a:r>
          </a:p>
          <a:p>
            <a:pPr>
              <a:defRPr/>
            </a:pPr>
            <a:r>
              <a:rPr lang="pt-BR" sz="2400" i="1" dirty="0"/>
              <a:t>Term Sheet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BR" altLang="en-US" sz="2400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16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980D2-6621-4FC8-94CF-763ABD79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200"/>
            <a:ext cx="2667000" cy="1447800"/>
          </a:xfrm>
        </p:spPr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sheet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2820687-2B3B-463C-9CC3-D30D2E8A9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02" t="2826" r="4126" b="17790"/>
          <a:stretch/>
        </p:blipFill>
        <p:spPr bwMode="auto">
          <a:xfrm>
            <a:off x="3924301" y="152400"/>
            <a:ext cx="4953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356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B73B8-ABFF-43C1-B0B8-C22DF053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6. Usos e costumes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B79913-E65A-4EEA-89D4-2ECE4FA0D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8153400" cy="41148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Papel próprio nas fontes do direito comercial </a:t>
            </a:r>
          </a:p>
          <a:p>
            <a:pPr algn="just"/>
            <a:r>
              <a:rPr lang="pt-BR" sz="2000" b="1" dirty="0"/>
              <a:t>A prova dos usos e costumes mercantis</a:t>
            </a:r>
          </a:p>
          <a:p>
            <a:pPr marL="914400" lvl="4" indent="0" algn="just">
              <a:buNone/>
            </a:pPr>
            <a:r>
              <a:rPr lang="pt-BR" dirty="0"/>
              <a:t>Decreto 737/1850, Secção X – </a:t>
            </a:r>
            <a:r>
              <a:rPr lang="pt-BR" i="1" dirty="0"/>
              <a:t>Da prova dos usos commerciaes e do costume em geral</a:t>
            </a:r>
            <a:endParaRPr lang="pt-BR" dirty="0"/>
          </a:p>
          <a:p>
            <a:pPr marL="914400" lvl="4" indent="0" algn="just">
              <a:buNone/>
            </a:pPr>
            <a:r>
              <a:rPr lang="pt-BR" dirty="0"/>
              <a:t>(...)</a:t>
            </a:r>
          </a:p>
          <a:p>
            <a:pPr marL="914400" lvl="4" indent="0" algn="just">
              <a:buNone/>
            </a:pPr>
            <a:r>
              <a:rPr lang="pt-BR" dirty="0"/>
              <a:t>Art. 218: “Nos casos que conforme o Codigo (Art. 154, 169, 176, 186, 201, 291 e outros) são regulados pelos usos commerciaes das Praças do Brasil, devem esses usos ser provados ou por assento do Tribunal do Commercio, tomado conforme o respectivo Regimento, ou em falta de assento por hum atestado do mesmo Tribunal sobre informação da Praça”.</a:t>
            </a:r>
          </a:p>
          <a:p>
            <a:pPr algn="just"/>
            <a:r>
              <a:rPr lang="pt-BR" sz="2000" b="1" dirty="0"/>
              <a:t>A função das Juntas Comerciais</a:t>
            </a:r>
          </a:p>
          <a:p>
            <a:pPr algn="just"/>
            <a:r>
              <a:rPr lang="pt-BR" sz="2000" b="1" dirty="0"/>
              <a:t>Desuso dos “assentamentos”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99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CE6C-DD93-49DA-B9D5-3A9EEC70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7. Função social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079BB-EC07-470E-B24B-E518C159B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382000" cy="4114800"/>
          </a:xfrm>
        </p:spPr>
        <p:txBody>
          <a:bodyPr>
            <a:noAutofit/>
          </a:bodyPr>
          <a:lstStyle/>
          <a:p>
            <a:r>
              <a:rPr lang="pt-BR" sz="2000" b="1" dirty="0"/>
              <a:t>Dicotomia “bens de consumo – bens de produção”</a:t>
            </a:r>
          </a:p>
          <a:p>
            <a:pPr algn="just"/>
            <a:r>
              <a:rPr lang="pt-BR" sz="2000" b="1" dirty="0"/>
              <a:t>Função social da propriedade</a:t>
            </a:r>
            <a:r>
              <a:rPr lang="pt-BR" sz="2000" dirty="0"/>
              <a:t>: poder-dever do proprietário, sancionável pela ordem jurídica (Comparato)</a:t>
            </a:r>
          </a:p>
          <a:p>
            <a:pPr algn="just"/>
            <a:r>
              <a:rPr lang="pt-BR" sz="2000" dirty="0"/>
              <a:t>“Quanto os bens de produção acham-se incorporados a uma exploração empresarial, a discutida função social já não é um poder-dever do proprietário, mas do controlador” (Comparato).</a:t>
            </a:r>
          </a:p>
          <a:p>
            <a:pPr marL="0" indent="0" algn="just">
              <a:buNone/>
            </a:pPr>
            <a:r>
              <a:rPr lang="pt-BR" sz="2000" b="1" dirty="0"/>
              <a:t>Lei das Sociedades por Ações,  Art. 116, Parágrafo único</a:t>
            </a:r>
            <a:r>
              <a:rPr lang="pt-BR" sz="2000" dirty="0"/>
              <a:t>: “O acionista controlador deve usar o poder com o fim de fazer a companhia realizar o seu objeto e cumprir sua função social, e tem deveres e responsabilidades para com os demais acionistas da empresa, os que nela trabalham e para com a comunidade em que atua, cujos direitos e interesses deve lealmente respeitar e atender”.</a:t>
            </a:r>
          </a:p>
        </p:txBody>
      </p:sp>
    </p:spTree>
    <p:extLst>
      <p:ext uri="{BB962C8B-B14F-4D97-AF65-F5344CB8AC3E}">
        <p14:creationId xmlns:p14="http://schemas.microsoft.com/office/powerpoint/2010/main" val="279732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B005E-C5E7-4FEA-BB61-C0487297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E569B-6C7E-427D-82EE-590AB8DCC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14601"/>
            <a:ext cx="8229600" cy="3225428"/>
          </a:xfrm>
        </p:spPr>
        <p:txBody>
          <a:bodyPr>
            <a:normAutofit/>
          </a:bodyPr>
          <a:lstStyle/>
          <a:p>
            <a:r>
              <a:rPr lang="pt-BR" sz="2400" dirty="0"/>
              <a:t>Linha de evolução do direito comercial:  “</a:t>
            </a:r>
            <a:r>
              <a:rPr lang="pt-BR" sz="2400" b="1" dirty="0"/>
              <a:t>ato</a:t>
            </a:r>
            <a:r>
              <a:rPr lang="pt-BR" sz="2400" dirty="0"/>
              <a:t>, </a:t>
            </a:r>
            <a:r>
              <a:rPr lang="pt-BR" sz="2400" b="1" dirty="0"/>
              <a:t>atividade</a:t>
            </a:r>
            <a:r>
              <a:rPr lang="pt-BR" sz="2400" dirty="0"/>
              <a:t> e </a:t>
            </a:r>
            <a:r>
              <a:rPr lang="pt-BR" sz="2400" b="1" dirty="0"/>
              <a:t>mercado</a:t>
            </a:r>
            <a:r>
              <a:rPr lang="pt-BR" sz="2400" dirty="0"/>
              <a:t>” (Forgioni).</a:t>
            </a:r>
          </a:p>
          <a:p>
            <a:r>
              <a:rPr lang="pt-BR" sz="2400" dirty="0"/>
              <a:t>Superação da dicotomia clássica: “direito civil – direito comercial” </a:t>
            </a:r>
          </a:p>
          <a:p>
            <a:r>
              <a:rPr lang="pt-BR" sz="2400" dirty="0"/>
              <a:t>Nova dicotomia:  “direito do consumidor – direito comercial”</a:t>
            </a:r>
          </a:p>
          <a:p>
            <a:r>
              <a:rPr lang="pt-BR" sz="2400" dirty="0"/>
              <a:t>Empresa como centro de imputação </a:t>
            </a:r>
          </a:p>
        </p:txBody>
      </p:sp>
    </p:spTree>
    <p:extLst>
      <p:ext uri="{BB962C8B-B14F-4D97-AF65-F5344CB8AC3E}">
        <p14:creationId xmlns:p14="http://schemas.microsoft.com/office/powerpoint/2010/main" val="33715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6D6A6B-A2CE-4372-8E21-34EDF5EED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122" y="685800"/>
            <a:ext cx="5937755" cy="118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dirty="0">
                <a:ea typeface="ＭＳ Ｐゴシック" panose="020B0600070205080204" pitchFamily="34" charset="-128"/>
              </a:rPr>
              <a:t>1. Boa-fé objetiva no direito brasileiro</a:t>
            </a:r>
            <a:endParaRPr lang="en-US" altLang="pt-BR" sz="3200" b="1" dirty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520D77-0AB8-4B97-84E4-4C8F25C1B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11510"/>
            <a:ext cx="7848600" cy="4648200"/>
          </a:xfrm>
        </p:spPr>
        <p:txBody>
          <a:bodyPr>
            <a:normAutofit/>
          </a:bodyPr>
          <a:lstStyle/>
          <a:p>
            <a:pPr marL="1409700" lvl="2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pt-BR" sz="2400" b="1" dirty="0">
                <a:ea typeface="ＭＳ Ｐゴシック" panose="020B0600070205080204" pitchFamily="34" charset="-128"/>
              </a:rPr>
              <a:t>Código Comercial (1850)</a:t>
            </a:r>
            <a:r>
              <a:rPr lang="pt-BR" altLang="pt-BR" sz="2400" dirty="0">
                <a:ea typeface="ＭＳ Ｐゴシック" panose="020B0600070205080204" pitchFamily="34" charset="-128"/>
              </a:rPr>
              <a:t> – Interpretação dos contratos</a:t>
            </a:r>
          </a:p>
          <a:p>
            <a:pPr lvl="1" algn="just">
              <a:lnSpc>
                <a:spcPct val="90000"/>
              </a:lnSpc>
            </a:pPr>
            <a:r>
              <a:rPr lang="pt-BR" altLang="pt-BR" sz="2000" dirty="0">
                <a:ea typeface="ＭＳ Ｐゴシック" panose="020B0600070205080204" pitchFamily="34" charset="-128"/>
              </a:rPr>
              <a:t>Art. 131, I:  “A inteligência simples e adequada, que for mais conforme à boa fé, e ao verdadeiro espírito e natureza do contrato, deverá sempre prevalecer à rigorosa e restrita significação das palavras”. </a:t>
            </a:r>
          </a:p>
          <a:p>
            <a:pPr lvl="1">
              <a:lnSpc>
                <a:spcPct val="90000"/>
              </a:lnSpc>
            </a:pPr>
            <a:endParaRPr lang="pt-BR" altLang="pt-BR" sz="18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pt-BR" sz="2400" b="1" dirty="0">
                <a:ea typeface="ＭＳ Ｐゴシック" panose="020B0600070205080204" pitchFamily="34" charset="-128"/>
              </a:rPr>
              <a:t>Código de Defesa do Consumidor (1990) </a:t>
            </a:r>
          </a:p>
          <a:p>
            <a:pPr lvl="1" algn="just">
              <a:lnSpc>
                <a:spcPct val="90000"/>
              </a:lnSpc>
            </a:pPr>
            <a:r>
              <a:rPr lang="pt-BR" altLang="pt-BR" sz="2000" dirty="0">
                <a:ea typeface="ＭＳ Ｐゴシック" panose="020B0600070205080204" pitchFamily="34" charset="-128"/>
              </a:rPr>
              <a:t>Art. 4º, III</a:t>
            </a:r>
          </a:p>
          <a:p>
            <a:pPr lvl="1" algn="just">
              <a:lnSpc>
                <a:spcPct val="90000"/>
              </a:lnSpc>
            </a:pPr>
            <a:r>
              <a:rPr lang="pt-BR" altLang="pt-BR" sz="2000" dirty="0">
                <a:ea typeface="ＭＳ Ｐゴシック" panose="020B0600070205080204" pitchFamily="34" charset="-128"/>
              </a:rPr>
              <a:t>Art. 51, IV:</a:t>
            </a:r>
            <a:r>
              <a:rPr lang="pt-BR" sz="2000" dirty="0"/>
              <a:t> “São nulas de pleno direito, entre outras, as cláusulas contratuais relativas ao fornecimento de produtos e serviços que:  (...) IV - estabeleçam obrigações consideradas iníquas, abusivas, que coloquem o consumidor em desvantagem exagerada, ou sejam incompatíveis com a boa-fé ou a equidade”.</a:t>
            </a:r>
            <a:endParaRPr lang="pt-BR" altLang="pt-BR" sz="2000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endParaRPr lang="pt-BR" altLang="pt-BR" sz="2000" b="1" dirty="0">
              <a:ea typeface="ＭＳ Ｐゴシック" panose="020B0600070205080204" pitchFamily="34" charset="-128"/>
            </a:endParaRPr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400" b="1" dirty="0">
              <a:ea typeface="ＭＳ Ｐゴシック" panose="020B0600070205080204" pitchFamily="34" charset="-128"/>
            </a:endParaRPr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400" b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6D6A6B-A2CE-4372-8E21-34EDF5EED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122" y="685800"/>
            <a:ext cx="5937755" cy="118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dirty="0">
                <a:ea typeface="ＭＳ Ｐゴシック" panose="020B0600070205080204" pitchFamily="34" charset="-128"/>
              </a:rPr>
              <a:t>1. Boa-fé objetiva no direito brasileiro</a:t>
            </a:r>
            <a:endParaRPr lang="en-US" altLang="pt-BR" sz="3200" b="1" dirty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520D77-0AB8-4B97-84E4-4C8F25C1B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9248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altLang="pt-BR" sz="2400" b="1" dirty="0">
                <a:ea typeface="ＭＳ Ｐゴシック" panose="020B0600070205080204" pitchFamily="34" charset="-128"/>
              </a:rPr>
              <a:t>Código Civil (2002) </a:t>
            </a:r>
          </a:p>
          <a:p>
            <a:pPr lvl="1" algn="just">
              <a:lnSpc>
                <a:spcPct val="90000"/>
              </a:lnSpc>
            </a:pPr>
            <a:r>
              <a:rPr lang="pt-BR" altLang="pt-BR" sz="2000" b="1" dirty="0">
                <a:ea typeface="ＭＳ Ｐゴシック" panose="020B0600070205080204" pitchFamily="34" charset="-128"/>
              </a:rPr>
              <a:t>Art. 113 (cânone hermenêutico-integrativo)</a:t>
            </a:r>
          </a:p>
          <a:p>
            <a:pPr marL="228600" lvl="1" indent="0" algn="just">
              <a:lnSpc>
                <a:spcPct val="90000"/>
              </a:lnSpc>
              <a:buNone/>
            </a:pPr>
            <a:r>
              <a:rPr lang="pt-BR" sz="2000" dirty="0"/>
              <a:t>“Os negócios jurídicos devem ser interpretados conforme a boa-fé e os usos do lugar de sua celebração”.</a:t>
            </a:r>
          </a:p>
          <a:p>
            <a:pPr lvl="1" algn="just">
              <a:lnSpc>
                <a:spcPct val="90000"/>
              </a:lnSpc>
            </a:pPr>
            <a:r>
              <a:rPr lang="pt-BR" altLang="pt-BR" sz="2000" b="1" dirty="0">
                <a:ea typeface="ＭＳ Ｐゴシック" panose="020B0600070205080204" pitchFamily="34" charset="-128"/>
              </a:rPr>
              <a:t>Art. 422 (fonte de deveres jurídicos)</a:t>
            </a:r>
          </a:p>
          <a:p>
            <a:pPr marL="228600" lvl="1" indent="0" algn="just">
              <a:lnSpc>
                <a:spcPct val="90000"/>
              </a:lnSpc>
              <a:buNone/>
            </a:pPr>
            <a:r>
              <a:rPr lang="pt-BR" sz="2000" dirty="0"/>
              <a:t>“Os contratantes são obrigados a guardar, assim na conclusão do contrato, como em sua execução, os princípios de probidade e boa-fé”.</a:t>
            </a:r>
            <a:endParaRPr lang="pt-BR" altLang="pt-BR" sz="2000" dirty="0">
              <a:ea typeface="ＭＳ Ｐゴシック" panose="020B0600070205080204" pitchFamily="34" charset="-128"/>
            </a:endParaRPr>
          </a:p>
          <a:p>
            <a:pPr lvl="1" algn="just">
              <a:lnSpc>
                <a:spcPct val="90000"/>
              </a:lnSpc>
            </a:pPr>
            <a:r>
              <a:rPr lang="pt-BR" altLang="pt-BR" sz="2000" b="1" dirty="0">
                <a:ea typeface="ＭＳ Ｐゴシック" panose="020B0600070205080204" pitchFamily="34" charset="-128"/>
              </a:rPr>
              <a:t>Art. 187 (limite ao exercício de direitos subjetivos)</a:t>
            </a:r>
          </a:p>
          <a:p>
            <a:pPr marL="228600" lvl="1" indent="0" algn="just">
              <a:lnSpc>
                <a:spcPct val="90000"/>
              </a:lnSpc>
              <a:buNone/>
            </a:pPr>
            <a:r>
              <a:rPr lang="pt-BR" sz="2000" dirty="0"/>
              <a:t>“Também comete ato ilícito o titular de um direito que, ao exercê-lo, excede manifestamente os limites impostos pelo seu fim econômico ou social, pela boa-fé ou pelos bons costumes”.</a:t>
            </a:r>
            <a:endParaRPr lang="pt-BR" altLang="pt-BR" sz="2000" dirty="0">
              <a:ea typeface="ＭＳ Ｐゴシック" panose="020B0600070205080204" pitchFamily="34" charset="-128"/>
            </a:endParaRPr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400" b="1" dirty="0">
              <a:ea typeface="ＭＳ Ｐゴシック" panose="020B0600070205080204" pitchFamily="34" charset="-128"/>
            </a:endParaRPr>
          </a:p>
          <a:p>
            <a:pPr marL="1009650" lvl="1" indent="-609600" eaLnBrk="1" hangingPunct="1">
              <a:lnSpc>
                <a:spcPct val="90000"/>
              </a:lnSpc>
            </a:pPr>
            <a:endParaRPr lang="pt-BR" altLang="pt-BR" sz="2400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46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E7AB0-3A30-4B4C-94D5-AB8CCD1A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964692"/>
            <a:ext cx="6166355" cy="1397508"/>
          </a:xfrm>
        </p:spPr>
        <p:txBody>
          <a:bodyPr>
            <a:normAutofit fontScale="90000"/>
          </a:bodyPr>
          <a:lstStyle/>
          <a:p>
            <a:r>
              <a:rPr lang="pt-BR" dirty="0"/>
              <a:t>2. contornos da boa-fé objetiva no direito comercial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B75224-92C5-4AAB-A3C3-38209E2C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22" y="2667000"/>
            <a:ext cx="8382000" cy="4038600"/>
          </a:xfrm>
        </p:spPr>
        <p:txBody>
          <a:bodyPr>
            <a:normAutofit/>
          </a:bodyPr>
          <a:lstStyle/>
          <a:p>
            <a:r>
              <a:rPr lang="pt-BR" sz="2000" b="1" dirty="0"/>
              <a:t>Forte conexão com os usos e costumes mercantis</a:t>
            </a:r>
          </a:p>
          <a:p>
            <a:pPr marL="1085850" lvl="5" indent="0" algn="just">
              <a:buNone/>
            </a:pPr>
            <a:r>
              <a:rPr lang="pt-BR" sz="1900" dirty="0"/>
              <a:t>“Os usos e as práticas auxiliam a perceber o que, naquele setor, é o legitimamente esperado. (...) Os deveres de agir segundo a boa-fé hão de ser aferidos de modo coligado ao que ‘normalmente acontece’ no setor de mercado onde atuam os contratantes” (Martins-Costa).</a:t>
            </a:r>
          </a:p>
          <a:p>
            <a:r>
              <a:rPr lang="pt-BR" sz="2000" b="1" dirty="0"/>
              <a:t>Particularidades dos contratos empresariais </a:t>
            </a:r>
            <a:r>
              <a:rPr lang="pt-BR" sz="2000" dirty="0"/>
              <a:t>x</a:t>
            </a:r>
            <a:r>
              <a:rPr lang="pt-BR" sz="2000" b="1" dirty="0"/>
              <a:t> relações de consumo</a:t>
            </a:r>
          </a:p>
          <a:p>
            <a:pPr marL="1085850" lvl="5" indent="0" algn="just">
              <a:buNone/>
            </a:pPr>
            <a:r>
              <a:rPr lang="pt-BR" sz="1900" dirty="0"/>
              <a:t>“Nos contratos empresariais, o escopo de lucro grava a atividade de ambos (ou de todos) os partícipes do negócio jurídico, de forma que seu comportamento assume características distintas” (Forgioni).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0717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63169E-4F26-4034-8B17-45CB510DE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123" y="743653"/>
            <a:ext cx="5864478" cy="118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dirty="0">
                <a:ea typeface="ＭＳ Ｐゴシック" panose="020B0600070205080204" pitchFamily="34" charset="-128"/>
              </a:rPr>
              <a:t>3. Boa-fé na fase pré-contratual </a:t>
            </a:r>
            <a:endParaRPr lang="en-US" altLang="pt-BR" sz="3200" dirty="0">
              <a:ea typeface="ＭＳ Ｐゴシック" panose="020B0600070205080204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4A0E5D-C563-434F-A710-52FC08F06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2133600"/>
            <a:ext cx="8305800" cy="4343400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90000"/>
              </a:lnSpc>
              <a:buNone/>
              <a:defRPr/>
            </a:pPr>
            <a:r>
              <a:rPr lang="pt-BR" dirty="0">
                <a:ea typeface="ＭＳ Ｐゴシック" panose="020B0600070205080204" pitchFamily="34" charset="-128"/>
              </a:rPr>
              <a:t>(Classificação de Menezes Cordeiro)</a:t>
            </a:r>
          </a:p>
          <a:p>
            <a:pPr algn="just"/>
            <a:r>
              <a:rPr lang="pt-BR" sz="2000" b="1" dirty="0"/>
              <a:t>Deveres de proteção</a:t>
            </a:r>
            <a:r>
              <a:rPr lang="pt-BR" sz="2000" dirty="0"/>
              <a:t>: obrigam que, sob pretexto de negociações preliminares, não se inflijam danos à contraparte.</a:t>
            </a:r>
          </a:p>
          <a:p>
            <a:pPr algn="just"/>
            <a:r>
              <a:rPr lang="pt-BR" sz="2000" b="1" dirty="0"/>
              <a:t>Deveres de informação</a:t>
            </a:r>
            <a:r>
              <a:rPr lang="pt-BR" sz="2000" dirty="0"/>
              <a:t>: obrigam as partes à prestação de todos os esclarecimentos necessários à conclusão honesta do contrato.</a:t>
            </a:r>
          </a:p>
          <a:p>
            <a:pPr algn="just"/>
            <a:r>
              <a:rPr lang="pt-BR" sz="2000" b="1" dirty="0"/>
              <a:t>Deveres de lealdade</a:t>
            </a:r>
            <a:r>
              <a:rPr lang="pt-BR" sz="2000" dirty="0"/>
              <a:t>:</a:t>
            </a:r>
            <a:r>
              <a:rPr lang="pt-BR" sz="2000" b="1" dirty="0"/>
              <a:t> </a:t>
            </a:r>
            <a:r>
              <a:rPr lang="pt-BR" sz="2000" dirty="0"/>
              <a:t>vinculam os negociadores a não assumir comportamentos que se desviem de uma negociação correta e honesta. Subdivide-se nos deveres:</a:t>
            </a:r>
          </a:p>
          <a:p>
            <a:r>
              <a:rPr lang="pt-BR" sz="2000" dirty="0"/>
              <a:t>	(i) </a:t>
            </a:r>
            <a:r>
              <a:rPr lang="pt-BR" sz="2000" b="1" i="1" dirty="0"/>
              <a:t>de sigilo</a:t>
            </a:r>
            <a:br>
              <a:rPr lang="pt-BR" sz="2000" dirty="0"/>
            </a:br>
            <a:r>
              <a:rPr lang="pt-BR" sz="2000" dirty="0"/>
              <a:t>	(ii) </a:t>
            </a:r>
            <a:r>
              <a:rPr lang="pt-BR" sz="2000" b="1" i="1" dirty="0"/>
              <a:t>de cuidado </a:t>
            </a:r>
            <a:r>
              <a:rPr lang="pt-BR" sz="2000" dirty="0"/>
              <a:t>(para a formação válida do contrato) e </a:t>
            </a:r>
            <a:br>
              <a:rPr lang="pt-BR" sz="2000" dirty="0"/>
            </a:br>
            <a:r>
              <a:rPr lang="pt-BR" sz="2000" dirty="0"/>
              <a:t>	(iii) </a:t>
            </a:r>
            <a:r>
              <a:rPr lang="pt-BR" sz="2000" b="1" i="1" dirty="0"/>
              <a:t>de atuação consequente </a:t>
            </a:r>
            <a:r>
              <a:rPr lang="pt-BR" sz="2000" dirty="0"/>
              <a:t>(não se deve injustificadamente interromper-se uma negociação em curso).   </a:t>
            </a:r>
          </a:p>
        </p:txBody>
      </p:sp>
    </p:spTree>
    <p:extLst>
      <p:ext uri="{BB962C8B-B14F-4D97-AF65-F5344CB8AC3E}">
        <p14:creationId xmlns:p14="http://schemas.microsoft.com/office/powerpoint/2010/main" val="259355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63169E-4F26-4034-8B17-45CB510DE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122" y="762000"/>
            <a:ext cx="5937755" cy="118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dirty="0">
                <a:ea typeface="ＭＳ Ｐゴシック" panose="020B0600070205080204" pitchFamily="34" charset="-128"/>
              </a:rPr>
              <a:t>4. Responsabilidade pré-contratual</a:t>
            </a:r>
            <a:endParaRPr lang="en-US" altLang="pt-BR" sz="3200" dirty="0">
              <a:ea typeface="ＭＳ Ｐゴシック" panose="020B0600070205080204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4A0E5D-C563-434F-A710-52FC08F06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2133600"/>
            <a:ext cx="8305800" cy="4343400"/>
          </a:xfrm>
        </p:spPr>
        <p:txBody>
          <a:bodyPr>
            <a:normAutofit/>
          </a:bodyPr>
          <a:lstStyle/>
          <a:p>
            <a:pPr marL="685800" lvl="1" indent="-285750">
              <a:lnSpc>
                <a:spcPct val="90000"/>
              </a:lnSpc>
              <a:defRPr/>
            </a:pPr>
            <a:endParaRPr lang="pt-BR" dirty="0">
              <a:ea typeface="ＭＳ Ｐゴシック" panose="020B0600070205080204" pitchFamily="34" charset="-128"/>
            </a:endParaRPr>
          </a:p>
          <a:p>
            <a:pPr marL="685800" lvl="1" indent="-285750" algn="just">
              <a:lnSpc>
                <a:spcPct val="90000"/>
              </a:lnSpc>
              <a:defRPr/>
            </a:pPr>
            <a:r>
              <a:rPr lang="pt-BR" sz="2400" dirty="0">
                <a:ea typeface="ＭＳ Ｐゴシック" panose="020B0600070205080204" pitchFamily="34" charset="-128"/>
              </a:rPr>
              <a:t>Campo de atuação: </a:t>
            </a:r>
            <a:r>
              <a:rPr lang="pt-BR" altLang="pt-BR" sz="2400" dirty="0">
                <a:ea typeface="ＭＳ Ｐゴシック" panose="020B0600070205080204" pitchFamily="34" charset="-128"/>
              </a:rPr>
              <a:t>“</a:t>
            </a:r>
            <a:r>
              <a:rPr lang="pt-BR" altLang="pt-BR" sz="2400" b="1" dirty="0">
                <a:ea typeface="ＭＳ Ｐゴシック" panose="020B0600070205080204" pitchFamily="34" charset="-128"/>
              </a:rPr>
              <a:t>ainda não contrato</a:t>
            </a:r>
            <a:r>
              <a:rPr lang="pt-BR" altLang="pt-BR" sz="2400" dirty="0">
                <a:ea typeface="ＭＳ Ｐゴシック" panose="020B0600070205080204" pitchFamily="34" charset="-128"/>
              </a:rPr>
              <a:t>”</a:t>
            </a:r>
          </a:p>
          <a:p>
            <a:pPr marL="685800" lvl="1" indent="-285750" algn="just">
              <a:lnSpc>
                <a:spcPct val="90000"/>
              </a:lnSpc>
              <a:defRPr/>
            </a:pPr>
            <a:r>
              <a:rPr lang="pt-BR" altLang="pt-BR" sz="2400" dirty="0">
                <a:ea typeface="ＭＳ Ｐゴシック" panose="020B0600070205080204" pitchFamily="34" charset="-128"/>
              </a:rPr>
              <a:t>Ruptura injustificada da confiança legítima nas tratativas (</a:t>
            </a:r>
            <a:r>
              <a:rPr lang="pt-BR" altLang="pt-BR" sz="2400" i="1" dirty="0">
                <a:ea typeface="ＭＳ Ｐゴシック" panose="020B0600070205080204" pitchFamily="34" charset="-128"/>
              </a:rPr>
              <a:t>Reliance Theory</a:t>
            </a:r>
            <a:r>
              <a:rPr lang="pt-BR" altLang="pt-BR" sz="2400" dirty="0">
                <a:ea typeface="ＭＳ Ｐゴシック" panose="020B0600070205080204" pitchFamily="34" charset="-128"/>
              </a:rPr>
              <a:t>)</a:t>
            </a:r>
          </a:p>
          <a:p>
            <a:pPr marL="685800" lvl="1" indent="-285750" algn="just">
              <a:lnSpc>
                <a:spcPct val="90000"/>
              </a:lnSpc>
              <a:defRPr/>
            </a:pPr>
            <a:r>
              <a:rPr lang="pt-BR" altLang="pt-BR" sz="2400" dirty="0">
                <a:ea typeface="ＭＳ Ｐゴシック" panose="020B0600070205080204" pitchFamily="34" charset="-128"/>
              </a:rPr>
              <a:t>Responsabilidade extracontratual (</a:t>
            </a:r>
            <a:r>
              <a:rPr lang="pt-BR" altLang="pt-BR" sz="2400" i="1" dirty="0">
                <a:ea typeface="ＭＳ Ｐゴシック" panose="020B0600070205080204" pitchFamily="34" charset="-128"/>
              </a:rPr>
              <a:t>Torts</a:t>
            </a:r>
            <a:r>
              <a:rPr lang="pt-BR" altLang="pt-BR" sz="2400" dirty="0">
                <a:ea typeface="ＭＳ Ｐゴシック" panose="020B0600070205080204" pitchFamily="34" charset="-128"/>
              </a:rPr>
              <a:t>)</a:t>
            </a:r>
          </a:p>
          <a:p>
            <a:pPr marL="685800" lvl="1" indent="-285750" algn="just">
              <a:lnSpc>
                <a:spcPct val="90000"/>
              </a:lnSpc>
              <a:defRPr/>
            </a:pPr>
            <a:r>
              <a:rPr lang="pt-BR" altLang="pt-BR" sz="2400" dirty="0">
                <a:ea typeface="ＭＳ Ｐゴシック" panose="020B0600070205080204" pitchFamily="34" charset="-128"/>
              </a:rPr>
              <a:t>Fase formativa do contrato – conflito entre dois interesses:</a:t>
            </a:r>
          </a:p>
          <a:p>
            <a:pPr marL="400050" lvl="1" indent="0" algn="just">
              <a:lnSpc>
                <a:spcPct val="90000"/>
              </a:lnSpc>
              <a:buNone/>
              <a:defRPr/>
            </a:pPr>
            <a:r>
              <a:rPr lang="pt-BR" sz="2400" dirty="0">
                <a:ea typeface="ＭＳ Ｐゴシック" panose="020B0600070205080204" pitchFamily="34" charset="-128"/>
              </a:rPr>
              <a:t>	(i) liberdade negocial (autonomia privada) </a:t>
            </a:r>
          </a:p>
          <a:p>
            <a:pPr marL="400050" lvl="1" indent="0" algn="just">
              <a:lnSpc>
                <a:spcPct val="90000"/>
              </a:lnSpc>
              <a:buNone/>
              <a:defRPr/>
            </a:pPr>
            <a:r>
              <a:rPr lang="pt-BR" sz="2400" dirty="0">
                <a:ea typeface="ＭＳ Ｐゴシック" panose="020B0600070205080204" pitchFamily="34" charset="-128"/>
              </a:rPr>
              <a:t>	(ii) boa-fé e da proteção da confiança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63169E-4F26-4034-8B17-45CB510DE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5937755" cy="118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dirty="0">
                <a:ea typeface="ＭＳ Ｐゴシック" panose="020B0600070205080204" pitchFamily="34" charset="-128"/>
              </a:rPr>
              <a:t>4. Responsabilidade pré-contratual</a:t>
            </a:r>
            <a:endParaRPr lang="en-US" altLang="pt-BR" sz="3200" dirty="0">
              <a:ea typeface="ＭＳ Ｐゴシック" panose="020B0600070205080204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4A0E5D-C563-434F-A710-52FC08F06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8839200" cy="4876800"/>
          </a:xfrm>
        </p:spPr>
        <p:txBody>
          <a:bodyPr>
            <a:normAutofit/>
          </a:bodyPr>
          <a:lstStyle/>
          <a:p>
            <a:pPr marL="742950" lvl="1" indent="-342900" algn="just">
              <a:lnSpc>
                <a:spcPct val="90000"/>
              </a:lnSpc>
              <a:defRPr/>
            </a:pPr>
            <a:r>
              <a:rPr lang="pt-BR" altLang="pt-BR" sz="2400" dirty="0">
                <a:ea typeface="ＭＳ Ｐゴシック" panose="020B0600070205080204" pitchFamily="34" charset="-128"/>
              </a:rPr>
              <a:t>Jhering (1861): </a:t>
            </a:r>
            <a:r>
              <a:rPr lang="pt-BR" altLang="pt-BR" sz="2400" i="1" dirty="0">
                <a:ea typeface="ＭＳ Ｐゴシック" panose="020B0600070205080204" pitchFamily="34" charset="-128"/>
              </a:rPr>
              <a:t>culpa in contrahendo</a:t>
            </a:r>
          </a:p>
          <a:p>
            <a:pPr marL="742950" lvl="1" indent="-342900" algn="just">
              <a:lnSpc>
                <a:spcPct val="90000"/>
              </a:lnSpc>
              <a:defRPr/>
            </a:pPr>
            <a:r>
              <a:rPr lang="pt-BR" altLang="pt-BR" sz="2400" dirty="0">
                <a:ea typeface="ＭＳ Ｐゴシック" panose="020B0600070205080204" pitchFamily="34" charset="-128"/>
              </a:rPr>
              <a:t>Não havia previsão do instituto nos códigos oitocentistas </a:t>
            </a:r>
          </a:p>
          <a:p>
            <a:pPr marL="742950" lvl="1" indent="-342900" algn="just">
              <a:lnSpc>
                <a:spcPct val="90000"/>
              </a:lnSpc>
              <a:defRPr/>
            </a:pPr>
            <a:r>
              <a:rPr lang="pt-BR" altLang="pt-BR" sz="2400" b="1" dirty="0">
                <a:ea typeface="ＭＳ Ｐゴシック" panose="020B0600070205080204" pitchFamily="34" charset="-128"/>
              </a:rPr>
              <a:t>Direito brasileiro</a:t>
            </a:r>
            <a:r>
              <a:rPr lang="pt-BR" altLang="pt-BR" sz="2400" dirty="0">
                <a:ea typeface="ＭＳ Ｐゴシック" panose="020B0600070205080204" pitchFamily="34" charset="-128"/>
              </a:rPr>
              <a:t>: interpretação extensiva no Art. 422/CC</a:t>
            </a:r>
          </a:p>
          <a:p>
            <a:pPr marL="1257300" lvl="6" indent="0" algn="just">
              <a:buNone/>
            </a:pPr>
            <a:r>
              <a:rPr lang="pt-BR" altLang="pt-BR" sz="2000" dirty="0">
                <a:ea typeface="ＭＳ Ｐゴシック" panose="020B0600070205080204" pitchFamily="34" charset="-128"/>
              </a:rPr>
              <a:t>Art. 422. Os contratantes são obrigados a guardar, assim na </a:t>
            </a:r>
            <a:r>
              <a:rPr lang="pt-BR" altLang="pt-BR" sz="2000" b="1" u="sng" dirty="0">
                <a:ea typeface="ＭＳ Ｐゴシック" panose="020B0600070205080204" pitchFamily="34" charset="-128"/>
              </a:rPr>
              <a:t>conclusão </a:t>
            </a:r>
            <a:r>
              <a:rPr lang="pt-BR" altLang="pt-BR" sz="2000" dirty="0">
                <a:ea typeface="ＭＳ Ｐゴシック" panose="020B0600070205080204" pitchFamily="34" charset="-128"/>
              </a:rPr>
              <a:t>do contrato, como em sua </a:t>
            </a:r>
            <a:r>
              <a:rPr lang="pt-BR" altLang="pt-BR" sz="2000" b="1" u="sng" dirty="0">
                <a:ea typeface="ＭＳ Ｐゴシック" panose="020B0600070205080204" pitchFamily="34" charset="-128"/>
              </a:rPr>
              <a:t>execução</a:t>
            </a:r>
            <a:r>
              <a:rPr lang="pt-BR" altLang="pt-BR" sz="2000" dirty="0">
                <a:ea typeface="ＭＳ Ｐゴシック" panose="020B0600070205080204" pitchFamily="34" charset="-128"/>
              </a:rPr>
              <a:t>, os princípios de probidade e boa-fé.</a:t>
            </a:r>
          </a:p>
          <a:p>
            <a:pPr marL="400050" lvl="1" indent="0" algn="just">
              <a:buNone/>
              <a:defRPr/>
            </a:pPr>
            <a:r>
              <a:rPr lang="pt-BR" altLang="pt-BR" sz="2000" b="1" dirty="0">
                <a:ea typeface="ＭＳ Ｐゴシック" panose="020B0600070205080204" pitchFamily="34" charset="-128"/>
              </a:rPr>
              <a:t>1ª Jornada de Direito Civil (2002), Enunciado 25</a:t>
            </a:r>
            <a:r>
              <a:rPr lang="pt-BR" altLang="pt-BR" sz="2000" dirty="0">
                <a:ea typeface="ＭＳ Ｐゴシック" panose="020B0600070205080204" pitchFamily="34" charset="-128"/>
              </a:rPr>
              <a:t>: “</a:t>
            </a:r>
            <a:r>
              <a:rPr lang="pt-BR" sz="2000" dirty="0"/>
              <a:t>O art. 422 do Código Civil não inviabiliza a aplicação pelo julgador do princípio da boa-fé nas fases </a:t>
            </a:r>
            <a:r>
              <a:rPr lang="pt-BR" sz="2000" u="sng" dirty="0"/>
              <a:t>pré-contratual</a:t>
            </a:r>
            <a:r>
              <a:rPr lang="pt-BR" sz="2000" dirty="0"/>
              <a:t> e </a:t>
            </a:r>
            <a:r>
              <a:rPr lang="pt-BR" sz="2000" u="sng" dirty="0"/>
              <a:t>pós-contratual</a:t>
            </a:r>
            <a:r>
              <a:rPr lang="pt-BR" sz="2000" dirty="0"/>
              <a:t>”.</a:t>
            </a:r>
            <a:endParaRPr lang="pt-BR" altLang="pt-BR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10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980D2-6621-4FC8-94CF-763ABD79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457200"/>
            <a:ext cx="5937755" cy="1188720"/>
          </a:xfrm>
        </p:spPr>
        <p:txBody>
          <a:bodyPr/>
          <a:lstStyle/>
          <a:p>
            <a:r>
              <a:rPr lang="pt-BR" dirty="0"/>
              <a:t>5. Contrato preliminar no código civil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784320-E7B1-40D6-B221-2F3CC429E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305802" cy="4419600"/>
          </a:xfrm>
        </p:spPr>
        <p:txBody>
          <a:bodyPr>
            <a:noAutofit/>
          </a:bodyPr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en-US" dirty="0">
                <a:ea typeface="ＭＳ Ｐゴシック" panose="020B0600070205080204" pitchFamily="34" charset="-128"/>
              </a:rPr>
              <a:t>Art. 462. O contrato preliminar, exceto quanto à forma, deve conter todos os requisitos essenciais ao contrato a ser celebrado.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en-US" dirty="0">
                <a:ea typeface="ＭＳ Ｐゴシック" panose="020B0600070205080204" pitchFamily="34" charset="-128"/>
              </a:rPr>
              <a:t>Art. 463. Concluído o contrato preliminar, com observância do disposto no artigo antecedente, e desde que dele não conste cláusula de arrependimento, qualquer das partes terá o direito de exigir a celebração do definitivo, assinando prazo à outra para que o efetive.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en-US" dirty="0">
                <a:ea typeface="ＭＳ Ｐゴシック" panose="020B0600070205080204" pitchFamily="34" charset="-128"/>
              </a:rPr>
              <a:t>Parágrafo único. O contrato preliminar deverá ser levado ao registro competente.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en-US" dirty="0">
                <a:ea typeface="ＭＳ Ｐゴシック" panose="020B0600070205080204" pitchFamily="34" charset="-128"/>
              </a:rPr>
              <a:t>Art. 464. Esgotado o prazo, poderá o juiz, a pedido do interessado, suprir a vontade da parte inadimplente, conferindo caráter definitivo ao contrato preliminar, salvo se a isto se opuser a natureza da obrigação.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en-US" dirty="0">
                <a:ea typeface="ＭＳ Ｐゴシック" panose="020B0600070205080204" pitchFamily="34" charset="-128"/>
              </a:rPr>
              <a:t>Art. 465. Se o estipulante não der execução ao contrato preliminar, poderá a outra parte considerá-lo desfeito, e pedir perdas e danos.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en-US" dirty="0">
                <a:ea typeface="ＭＳ Ｐゴシック" panose="020B0600070205080204" pitchFamily="34" charset="-128"/>
              </a:rPr>
              <a:t>Art. 466. Se a promessa de contrato for unilateral, o credor, sob pena de ficar a mesma sem efeito, deverá manifestar-se no prazo nela previsto, ou, inexistindo este, no que lhe for razoavelmente assinado pelo devedor.</a:t>
            </a:r>
          </a:p>
        </p:txBody>
      </p:sp>
    </p:spTree>
    <p:extLst>
      <p:ext uri="{BB962C8B-B14F-4D97-AF65-F5344CB8AC3E}">
        <p14:creationId xmlns:p14="http://schemas.microsoft.com/office/powerpoint/2010/main" val="72838359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1106</Words>
  <Application>Microsoft Office PowerPoint</Application>
  <PresentationFormat>Apresentação na tela 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Gill Sans MT</vt:lpstr>
      <vt:lpstr>Wingdings</vt:lpstr>
      <vt:lpstr>Pacote</vt:lpstr>
      <vt:lpstr>Fundamentos e princípios do direito empresarial (DCO0221)   Aula 6:  PRINCÍPIOS E CARACTERÍSTICAS DO DIREITO COMERCIAL</vt:lpstr>
      <vt:lpstr>Introdução</vt:lpstr>
      <vt:lpstr>1. Boa-fé objetiva no direito brasileiro</vt:lpstr>
      <vt:lpstr>1. Boa-fé objetiva no direito brasileiro</vt:lpstr>
      <vt:lpstr>2. contornos da boa-fé objetiva no direito comercial</vt:lpstr>
      <vt:lpstr>3. Boa-fé na fase pré-contratual </vt:lpstr>
      <vt:lpstr>4. Responsabilidade pré-contratual</vt:lpstr>
      <vt:lpstr>4. Responsabilidade pré-contratual</vt:lpstr>
      <vt:lpstr>5. Contrato preliminar no código civil</vt:lpstr>
      <vt:lpstr>5. Contrato preliminar na prática comercial</vt:lpstr>
      <vt:lpstr>Modelo de term sheet</vt:lpstr>
      <vt:lpstr>6. Usos e costumes</vt:lpstr>
      <vt:lpstr>7. Função social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Sociedades Anônimas   Aula:  Capital Social</dc:title>
  <dc:creator>Yasmin Saba Relvas</dc:creator>
  <cp:lastModifiedBy>Yasmin Saba Relvas</cp:lastModifiedBy>
  <cp:revision>71</cp:revision>
  <dcterms:created xsi:type="dcterms:W3CDTF">2019-03-12T18:26:59Z</dcterms:created>
  <dcterms:modified xsi:type="dcterms:W3CDTF">2019-03-13T20:29:30Z</dcterms:modified>
</cp:coreProperties>
</file>